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292" r:id="rId4"/>
    <p:sldId id="293" r:id="rId5"/>
    <p:sldId id="294" r:id="rId6"/>
    <p:sldId id="256" r:id="rId7"/>
    <p:sldId id="316" r:id="rId8"/>
    <p:sldId id="317" r:id="rId10"/>
    <p:sldId id="319" r:id="rId11"/>
    <p:sldId id="318" r:id="rId12"/>
    <p:sldId id="320" r:id="rId13"/>
    <p:sldId id="321" r:id="rId14"/>
    <p:sldId id="322" r:id="rId15"/>
    <p:sldId id="323" r:id="rId16"/>
    <p:sldId id="358" r:id="rId17"/>
    <p:sldId id="359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0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orient="horz" pos="291" userDrawn="1">
          <p15:clr>
            <a:srgbClr val="A4A3A4"/>
          </p15:clr>
        </p15:guide>
        <p15:guide id="6" pos="2514" userDrawn="1">
          <p15:clr>
            <a:srgbClr val="A4A3A4"/>
          </p15:clr>
        </p15:guide>
        <p15:guide id="7" pos="2317" userDrawn="1">
          <p15:clr>
            <a:srgbClr val="A4A3A4"/>
          </p15:clr>
        </p15:guide>
        <p15:guide id="8" orient="horz" pos="427" userDrawn="1">
          <p15:clr>
            <a:srgbClr val="A4A3A4"/>
          </p15:clr>
        </p15:guide>
        <p15:guide id="9" pos="5201" userDrawn="1">
          <p15:clr>
            <a:srgbClr val="A4A3A4"/>
          </p15:clr>
        </p15:guide>
        <p15:guide id="10" pos="4490" userDrawn="1">
          <p15:clr>
            <a:srgbClr val="A4A3A4"/>
          </p15:clr>
        </p15:guide>
        <p15:guide id="11" orient="horz" pos="3540" userDrawn="1">
          <p15:clr>
            <a:srgbClr val="A4A3A4"/>
          </p15:clr>
        </p15:guide>
        <p15:guide id="12" orient="horz" pos="889" userDrawn="1">
          <p15:clr>
            <a:srgbClr val="A4A3A4"/>
          </p15:clr>
        </p15:guide>
        <p15:guide id="13" orient="horz" pos="1118" userDrawn="1">
          <p15:clr>
            <a:srgbClr val="A4A3A4"/>
          </p15:clr>
        </p15:guide>
        <p15:guide id="14" pos="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06F"/>
    <a:srgbClr val="1D2039"/>
    <a:srgbClr val="252C48"/>
    <a:srgbClr val="404258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59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68" y="4"/>
      </p:cViewPr>
      <p:guideLst>
        <p:guide orient="horz" pos="2163"/>
        <p:guide pos="3840"/>
        <p:guide pos="280"/>
        <p:guide orient="horz" pos="4088"/>
        <p:guide orient="horz" pos="291"/>
        <p:guide pos="2514"/>
        <p:guide pos="2317"/>
        <p:guide orient="horz" pos="427"/>
        <p:guide pos="5201"/>
        <p:guide pos="4490"/>
        <p:guide orient="horz" pos="3540"/>
        <p:guide orient="horz" pos="889"/>
        <p:guide orient="horz" pos="1118"/>
        <p:guide pos="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26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C0AE6-46CD-4F22-9C76-9D21CA0B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CE16E-CD01-41F2-A42C-FB26D2C6B8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很快就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498600" y="0"/>
            <a:ext cx="10693400" cy="6858000"/>
          </a:xfrm>
          <a:prstGeom prst="rect">
            <a:avLst/>
          </a:prstGeom>
          <a:solidFill>
            <a:srgbClr val="252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2997200" cy="6858000"/>
          </a:xfrm>
          <a:prstGeom prst="rect">
            <a:avLst/>
          </a:prstGeom>
          <a:solidFill>
            <a:srgbClr val="1D2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498600" y="0"/>
            <a:ext cx="10693400" cy="6858000"/>
          </a:xfrm>
          <a:prstGeom prst="rect">
            <a:avLst/>
          </a:prstGeom>
          <a:solidFill>
            <a:srgbClr val="252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2997200" cy="6858000"/>
          </a:xfrm>
          <a:prstGeom prst="rect">
            <a:avLst/>
          </a:prstGeom>
          <a:solidFill>
            <a:srgbClr val="1D2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6B2D7-440F-4A72-9187-DACBB8E083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93BA8-A517-4706-B1AD-A76AF5BDA9F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1.jpe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slide" Target="slide4.xml"/><Relationship Id="rId3" Type="http://schemas.openxmlformats.org/officeDocument/2006/relationships/image" Target="../media/image12.GIF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8.GIF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GIF"/><Relationship Id="rId3" Type="http://schemas.openxmlformats.org/officeDocument/2006/relationships/image" Target="../media/image19.jpe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GIF"/><Relationship Id="rId3" Type="http://schemas.openxmlformats.org/officeDocument/2006/relationships/image" Target="../media/image21.pn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slide" Target="slide7.xml"/><Relationship Id="rId7" Type="http://schemas.openxmlformats.org/officeDocument/2006/relationships/image" Target="../media/image2.png"/><Relationship Id="rId6" Type="http://schemas.openxmlformats.org/officeDocument/2006/relationships/slide" Target="slide1.xml"/><Relationship Id="rId5" Type="http://schemas.openxmlformats.org/officeDocument/2006/relationships/slide" Target="slide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slide" Target="slide10.xml"/><Relationship Id="rId1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slide" Target="slide4.xml"/><Relationship Id="rId3" Type="http://schemas.openxmlformats.org/officeDocument/2006/relationships/image" Target="../media/image5.GIF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GIF"/><Relationship Id="rId3" Type="http://schemas.openxmlformats.org/officeDocument/2006/relationships/slide" Target="slide4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r="-1" b="28056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52C48">
                  <a:alpha val="70000"/>
                </a:srgbClr>
              </a:gs>
              <a:gs pos="54000">
                <a:srgbClr val="252C48">
                  <a:alpha val="58000"/>
                </a:srgbClr>
              </a:gs>
              <a:gs pos="100000">
                <a:srgbClr val="252C48">
                  <a:alpha val="2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909446" y="4557893"/>
            <a:ext cx="4872517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谷钰婷</a:t>
            </a:r>
            <a:endParaRPr lang="zh-CN" altLang="en-US" sz="4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993871" y="5589588"/>
            <a:ext cx="4762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993871" y="2194560"/>
            <a:ext cx="6197792" cy="128387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993871" y="3238500"/>
            <a:ext cx="4438842" cy="130337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23894" y="1434440"/>
            <a:ext cx="7732395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chemeClr val="bg1"/>
                </a:solidFill>
                <a:latin typeface="Times New Roman" panose="02020603050405020304" charset="0"/>
                <a:ea typeface="思源黑体 CN Heavy" panose="020B0A00000000000000" pitchFamily="34" charset="-122"/>
                <a:cs typeface="Times New Roman" panose="02020603050405020304" charset="0"/>
              </a:rPr>
              <a:t>Mobile Games</a:t>
            </a:r>
            <a:endParaRPr lang="en-US" altLang="zh-CN" sz="9600" b="1" dirty="0">
              <a:solidFill>
                <a:schemeClr val="bg1"/>
              </a:solidFill>
              <a:latin typeface="Times New Roman" panose="02020603050405020304" charset="0"/>
              <a:ea typeface="思源黑体 CN Heavy" panose="020B0A00000000000000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347091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Pre Tencent period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81120" y="1904365"/>
            <a:ext cx="674814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In 2013, Tencent games became popular, surpassing the froreign games, and firmly ranked the top of Chinese mobile games.For a time, no game company could compete with Tencent.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0dcac769-98fb-4533-92de-ae87feb271e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81120" y="4260215"/>
            <a:ext cx="3785870" cy="2126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53510" y="1159510"/>
            <a:ext cx="65373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-The rise of domestic mobile games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626618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Pre Tencent period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-The rise of domestic mobile games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2540" y="2259965"/>
            <a:ext cx="42157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Tiantian Cool Running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天天酷跑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140755214915531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770" y="1901190"/>
            <a:ext cx="4057650" cy="2257425"/>
          </a:xfrm>
          <a:prstGeom prst="rect">
            <a:avLst/>
          </a:prstGeom>
        </p:spPr>
      </p:pic>
      <p:pic>
        <p:nvPicPr>
          <p:cNvPr id="5" name="图片 4" descr="76789bb1933640549045e1ce08b3373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540" y="4459605"/>
            <a:ext cx="4157980" cy="2057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66770" y="49663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hythm Master(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节奏大师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36144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Post Tencent period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30600" y="1875155"/>
            <a:ext cx="514096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After 2018, Chinese mobile games developed rapidly. Various game companies have sprung up and various types </a:t>
            </a:r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of mobile games have come </a:t>
            </a:r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up. Both the picture quality and the game experience have made a qualitative leap.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08584072041_207x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95" y="5242560"/>
            <a:ext cx="3061335" cy="1330960"/>
          </a:xfrm>
          <a:prstGeom prst="rect">
            <a:avLst/>
          </a:prstGeom>
        </p:spPr>
      </p:pic>
      <p:pic>
        <p:nvPicPr>
          <p:cNvPr id="6" name="图片 5" descr="09113112524_207x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895" y="2025650"/>
            <a:ext cx="3019425" cy="1313180"/>
          </a:xfrm>
          <a:prstGeom prst="rect">
            <a:avLst/>
          </a:prstGeom>
        </p:spPr>
      </p:pic>
      <p:pic>
        <p:nvPicPr>
          <p:cNvPr id="7" name="图片 6" descr="18135834055_207x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040" y="3571875"/>
            <a:ext cx="3033395" cy="1318895"/>
          </a:xfrm>
          <a:prstGeom prst="rect">
            <a:avLst/>
          </a:prstGeom>
        </p:spPr>
      </p:pic>
      <p:pic>
        <p:nvPicPr>
          <p:cNvPr id="8" name="图片 7" descr="18143340905_207x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040" y="366395"/>
            <a:ext cx="3015615" cy="1311275"/>
          </a:xfrm>
          <a:prstGeom prst="rect">
            <a:avLst/>
          </a:prstGeom>
        </p:spPr>
      </p:pic>
      <p:pic>
        <p:nvPicPr>
          <p:cNvPr id="9" name="图片 8" descr="14012516167_207x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105" y="5253355"/>
            <a:ext cx="3035935" cy="13201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81120" y="119253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-Bloom of mobile games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30600" y="1875155"/>
            <a:ext cx="8179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RPG(Role Playing  Games) 角色扮演游戏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81120" y="600710"/>
            <a:ext cx="6096000" cy="1174750"/>
            <a:chOff x="6112" y="946"/>
            <a:chExt cx="9600" cy="1850"/>
          </a:xfrm>
        </p:grpSpPr>
        <p:sp>
          <p:nvSpPr>
            <p:cNvPr id="47" name="矩形 46"/>
            <p:cNvSpPr/>
            <p:nvPr/>
          </p:nvSpPr>
          <p:spPr>
            <a:xfrm>
              <a:off x="6112" y="946"/>
              <a:ext cx="5692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Post Tencent period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12" y="1878"/>
              <a:ext cx="9600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-Bloom of mobile games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4" name="图片 3" descr="45a6c9bef29c3a19b6b97880c68220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120" y="2598420"/>
            <a:ext cx="5002530" cy="2814320"/>
          </a:xfrm>
          <a:prstGeom prst="rect">
            <a:avLst/>
          </a:prstGeom>
        </p:spPr>
      </p:pic>
      <p:pic>
        <p:nvPicPr>
          <p:cNvPr id="10" name="图片 9" descr="1571891588_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445" y="2598420"/>
            <a:ext cx="5633085" cy="2901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30600" y="1875155"/>
            <a:ext cx="81794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MOBA（Multiplayer Online Battle Arena）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多人在线战术竞技游戏</a:t>
            </a:r>
            <a:endParaRPr lang="zh-CN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81120" y="600710"/>
            <a:ext cx="6096000" cy="1174750"/>
            <a:chOff x="6112" y="946"/>
            <a:chExt cx="9600" cy="1850"/>
          </a:xfrm>
        </p:grpSpPr>
        <p:sp>
          <p:nvSpPr>
            <p:cNvPr id="47" name="矩形 46"/>
            <p:cNvSpPr/>
            <p:nvPr/>
          </p:nvSpPr>
          <p:spPr>
            <a:xfrm>
              <a:off x="6112" y="946"/>
              <a:ext cx="5692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Post Tencent period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12" y="1878"/>
              <a:ext cx="9600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OPPOSans H" panose="00020600040101010101" pitchFamily="18" charset="-122"/>
                  <a:cs typeface="Times New Roman" panose="02020603050405020304" charset="0"/>
                  <a:sym typeface="+mn-ea"/>
                </a:rPr>
                <a:t>-Bloom of mobile games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4" name="图片 3" descr="u=2950142913,1995597057&amp;fm=253&amp;fmt=auto&amp;app=138&amp;f=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120" y="3168015"/>
            <a:ext cx="5457190" cy="2991485"/>
          </a:xfrm>
          <a:prstGeom prst="rect">
            <a:avLst/>
          </a:prstGeom>
        </p:spPr>
      </p:pic>
      <p:pic>
        <p:nvPicPr>
          <p:cNvPr id="5" name="图片 4" descr="5d755cc037165133a486b3a0e4ae79a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980" y="3168015"/>
            <a:ext cx="5434330" cy="332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图片 18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468" r="34363" b="31994"/>
          <a:stretch>
            <a:fillRect/>
          </a:stretch>
        </p:blipFill>
        <p:spPr>
          <a:xfrm flipH="1">
            <a:off x="6093247" y="1"/>
            <a:ext cx="6098751" cy="6858000"/>
          </a:xfrm>
          <a:prstGeom prst="rect">
            <a:avLst/>
          </a:prstGeom>
        </p:spPr>
      </p:pic>
      <p:pic>
        <p:nvPicPr>
          <p:cNvPr id="190" name="图片 18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468" r="34363" b="31994"/>
          <a:stretch>
            <a:fillRect/>
          </a:stretch>
        </p:blipFill>
        <p:spPr>
          <a:xfrm>
            <a:off x="15153" y="1"/>
            <a:ext cx="6098751" cy="6858000"/>
          </a:xfrm>
          <a:prstGeom prst="rect">
            <a:avLst/>
          </a:prstGeom>
        </p:spPr>
      </p:pic>
      <p:sp>
        <p:nvSpPr>
          <p:cNvPr id="191" name="矩形 19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2C48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20"/>
          <p:cNvSpPr/>
          <p:nvPr/>
        </p:nvSpPr>
        <p:spPr>
          <a:xfrm>
            <a:off x="1263650" y="3656330"/>
            <a:ext cx="28257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dirty="0">
                <a:solidFill>
                  <a:prstClr val="white"/>
                </a:solidFill>
                <a:latin typeface="Times New Roman" panose="02020603050405020304" charset="0"/>
                <a:ea typeface="思源黑体 CN Bold" panose="020B0800000000000000" pitchFamily="34" charset="-122"/>
                <a:cs typeface="Times New Roman" panose="02020603050405020304" charset="0"/>
              </a:rPr>
              <a:t>Development history</a:t>
            </a:r>
            <a:endParaRPr lang="en-US" altLang="zh-CN" sz="3600" dirty="0">
              <a:solidFill>
                <a:prstClr val="white"/>
              </a:solidFill>
              <a:latin typeface="Times New Roman" panose="02020603050405020304" charset="0"/>
              <a:ea typeface="思源黑体 CN Bold" panose="020B0800000000000000" pitchFamily="34" charset="-122"/>
              <a:cs typeface="Times New Roman" panose="02020603050405020304" charset="0"/>
            </a:endParaRPr>
          </a:p>
        </p:txBody>
      </p:sp>
      <p:sp>
        <p:nvSpPr>
          <p:cNvPr id="51" name="Rectangle 20"/>
          <p:cNvSpPr/>
          <p:nvPr/>
        </p:nvSpPr>
        <p:spPr>
          <a:xfrm>
            <a:off x="4989830" y="3566160"/>
            <a:ext cx="238442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dirty="0">
                <a:solidFill>
                  <a:prstClr val="white"/>
                </a:solidFill>
                <a:latin typeface="Times New Roman" panose="02020603050405020304" charset="0"/>
                <a:ea typeface="思源黑体 CN Bold" panose="020B0800000000000000" pitchFamily="34" charset="-122"/>
                <a:cs typeface="Times New Roman" panose="02020603050405020304" charset="0"/>
              </a:rPr>
              <a:t>Current situation and </a:t>
            </a:r>
            <a:r>
              <a:rPr lang="en-US" altLang="zh-CN" sz="3600" dirty="0">
                <a:solidFill>
                  <a:prstClr val="white"/>
                </a:solidFill>
                <a:latin typeface="Times New Roman" panose="02020603050405020304" charset="0"/>
                <a:ea typeface="思源黑体 CN Bold" panose="020B0800000000000000" pitchFamily="34" charset="-122"/>
                <a:cs typeface="Times New Roman" panose="02020603050405020304" charset="0"/>
              </a:rPr>
              <a:t>trend</a:t>
            </a:r>
            <a:endParaRPr lang="en-US" altLang="zh-CN" sz="3600" dirty="0">
              <a:solidFill>
                <a:prstClr val="white"/>
              </a:solidFill>
              <a:latin typeface="Times New Roman" panose="02020603050405020304" charset="0"/>
              <a:ea typeface="思源黑体 CN Bold" panose="020B0800000000000000" pitchFamily="34" charset="-122"/>
              <a:cs typeface="Times New Roman" panose="02020603050405020304" charset="0"/>
            </a:endParaRPr>
          </a:p>
        </p:txBody>
      </p:sp>
      <p:cxnSp>
        <p:nvCxnSpPr>
          <p:cNvPr id="193" name="直接连接符 192"/>
          <p:cNvCxnSpPr/>
          <p:nvPr/>
        </p:nvCxnSpPr>
        <p:spPr>
          <a:xfrm>
            <a:off x="2352203" y="5319395"/>
            <a:ext cx="56403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连接符 197"/>
          <p:cNvCxnSpPr/>
          <p:nvPr/>
        </p:nvCxnSpPr>
        <p:spPr>
          <a:xfrm>
            <a:off x="5936459" y="5319395"/>
            <a:ext cx="56403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/>
          <p:cNvCxnSpPr/>
          <p:nvPr/>
        </p:nvCxnSpPr>
        <p:spPr>
          <a:xfrm>
            <a:off x="9812347" y="5304790"/>
            <a:ext cx="56403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4456430" y="657225"/>
            <a:ext cx="306197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CONTENTS</a:t>
            </a:r>
            <a:endParaRPr lang="en-US" altLang="zh-CN" sz="5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" name="任意多边形: 形状 199"/>
          <p:cNvSpPr/>
          <p:nvPr/>
        </p:nvSpPr>
        <p:spPr>
          <a:xfrm>
            <a:off x="2548727" y="1270480"/>
            <a:ext cx="7827645" cy="234314"/>
          </a:xfrm>
          <a:custGeom>
            <a:avLst/>
            <a:gdLst>
              <a:gd name="connsiteX0" fmla="*/ 0 w 7362825"/>
              <a:gd name="connsiteY0" fmla="*/ 0 h 409575"/>
              <a:gd name="connsiteX1" fmla="*/ 1447800 w 7362825"/>
              <a:gd name="connsiteY1" fmla="*/ 19050 h 409575"/>
              <a:gd name="connsiteX2" fmla="*/ 1057275 w 7362825"/>
              <a:gd name="connsiteY2" fmla="*/ 409575 h 409575"/>
              <a:gd name="connsiteX3" fmla="*/ 5934075 w 7362825"/>
              <a:gd name="connsiteY3" fmla="*/ 409575 h 409575"/>
              <a:gd name="connsiteX4" fmla="*/ 5534025 w 7362825"/>
              <a:gd name="connsiteY4" fmla="*/ 9525 h 409575"/>
              <a:gd name="connsiteX5" fmla="*/ 7362825 w 7362825"/>
              <a:gd name="connsiteY5" fmla="*/ 9525 h 409575"/>
              <a:gd name="connsiteX0-1" fmla="*/ 0 w 7827645"/>
              <a:gd name="connsiteY0-2" fmla="*/ 0 h 409575"/>
              <a:gd name="connsiteX1-3" fmla="*/ 1447800 w 7827645"/>
              <a:gd name="connsiteY1-4" fmla="*/ 19050 h 409575"/>
              <a:gd name="connsiteX2-5" fmla="*/ 1057275 w 7827645"/>
              <a:gd name="connsiteY2-6" fmla="*/ 409575 h 409575"/>
              <a:gd name="connsiteX3-7" fmla="*/ 5934075 w 7827645"/>
              <a:gd name="connsiteY3-8" fmla="*/ 409575 h 409575"/>
              <a:gd name="connsiteX4-9" fmla="*/ 5534025 w 7827645"/>
              <a:gd name="connsiteY4-10" fmla="*/ 9525 h 409575"/>
              <a:gd name="connsiteX5-11" fmla="*/ 7827645 w 7827645"/>
              <a:gd name="connsiteY5-12" fmla="*/ 1905 h 4095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7827645" h="409575">
                <a:moveTo>
                  <a:pt x="0" y="0"/>
                </a:moveTo>
                <a:lnTo>
                  <a:pt x="1447800" y="19050"/>
                </a:lnTo>
                <a:lnTo>
                  <a:pt x="1057275" y="409575"/>
                </a:lnTo>
                <a:lnTo>
                  <a:pt x="5934075" y="409575"/>
                </a:lnTo>
                <a:lnTo>
                  <a:pt x="5534025" y="9525"/>
                </a:lnTo>
                <a:lnTo>
                  <a:pt x="7827645" y="1905"/>
                </a:lnTo>
              </a:path>
            </a:pathLst>
          </a:custGeom>
          <a:noFill/>
          <a:ln w="9525">
            <a:gradFill flip="none" rotWithShape="1">
              <a:gsLst>
                <a:gs pos="0">
                  <a:schemeClr val="bg1">
                    <a:alpha val="0"/>
                  </a:schemeClr>
                </a:gs>
                <a:gs pos="29000">
                  <a:schemeClr val="bg1"/>
                </a:gs>
                <a:gs pos="66000">
                  <a:schemeClr val="bg1"/>
                </a:gs>
                <a:gs pos="83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987550" y="2208530"/>
            <a:ext cx="1220735" cy="1252855"/>
            <a:chOff x="492" y="3036"/>
            <a:chExt cx="4609" cy="4728"/>
          </a:xfrm>
        </p:grpSpPr>
        <p:sp>
          <p:nvSpPr>
            <p:cNvPr id="5" name="椭圆 4"/>
            <p:cNvSpPr/>
            <p:nvPr/>
          </p:nvSpPr>
          <p:spPr>
            <a:xfrm>
              <a:off x="492" y="3036"/>
              <a:ext cx="4609" cy="4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76" y="3874"/>
              <a:ext cx="3113" cy="2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400" b="1">
                  <a:latin typeface="宋体" panose="02010600030101010101" pitchFamily="2" charset="-122"/>
                  <a:ea typeface="宋体" panose="02010600030101010101" pitchFamily="2" charset="-122"/>
                </a:rPr>
                <a:t>01</a:t>
              </a:r>
              <a:endParaRPr lang="en-US" altLang="zh-CN" sz="4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572125" y="2208530"/>
            <a:ext cx="1220735" cy="1252855"/>
            <a:chOff x="492" y="3036"/>
            <a:chExt cx="4609" cy="4728"/>
          </a:xfrm>
        </p:grpSpPr>
        <p:sp>
          <p:nvSpPr>
            <p:cNvPr id="8" name="椭圆 7"/>
            <p:cNvSpPr/>
            <p:nvPr/>
          </p:nvSpPr>
          <p:spPr>
            <a:xfrm>
              <a:off x="492" y="3036"/>
              <a:ext cx="4609" cy="4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76" y="3874"/>
              <a:ext cx="3113" cy="2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400" b="1">
                  <a:latin typeface="宋体" panose="02010600030101010101" pitchFamily="2" charset="-122"/>
                  <a:ea typeface="宋体" panose="02010600030101010101" pitchFamily="2" charset="-122"/>
                </a:rPr>
                <a:t>02</a:t>
              </a:r>
              <a:endParaRPr lang="en-US" altLang="zh-CN" sz="4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419590" y="2208530"/>
            <a:ext cx="1220735" cy="1252855"/>
            <a:chOff x="492" y="3036"/>
            <a:chExt cx="4609" cy="4728"/>
          </a:xfrm>
        </p:grpSpPr>
        <p:sp>
          <p:nvSpPr>
            <p:cNvPr id="14" name="椭圆 13"/>
            <p:cNvSpPr/>
            <p:nvPr/>
          </p:nvSpPr>
          <p:spPr>
            <a:xfrm>
              <a:off x="492" y="3036"/>
              <a:ext cx="4609" cy="4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76" y="3874"/>
              <a:ext cx="3113" cy="2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400" b="1">
                  <a:latin typeface="宋体" panose="02010600030101010101" pitchFamily="2" charset="-122"/>
                  <a:ea typeface="宋体" panose="02010600030101010101" pitchFamily="2" charset="-122"/>
                </a:rPr>
                <a:t>03</a:t>
              </a:r>
              <a:endParaRPr lang="en-US" altLang="zh-CN" sz="4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6" name="Rectangle 20"/>
          <p:cNvSpPr/>
          <p:nvPr/>
        </p:nvSpPr>
        <p:spPr>
          <a:xfrm>
            <a:off x="8874125" y="3656330"/>
            <a:ext cx="2384425" cy="119888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/>
            <a:r>
              <a:rPr lang="en-US" altLang="zh-CN" sz="3600" dirty="0">
                <a:solidFill>
                  <a:prstClr val="white"/>
                </a:solidFill>
                <a:latin typeface="Times New Roman" panose="02020603050405020304" charset="0"/>
                <a:ea typeface="思源黑体 CN Bold" panose="020B0800000000000000" pitchFamily="34" charset="-122"/>
                <a:cs typeface="Times New Roman" panose="02020603050405020304" charset="0"/>
              </a:rPr>
              <a:t>Social </a:t>
            </a:r>
            <a:r>
              <a:rPr lang="en-US" altLang="zh-CN" sz="3600" dirty="0">
                <a:solidFill>
                  <a:prstClr val="white"/>
                </a:solidFill>
                <a:latin typeface="Times New Roman" panose="02020603050405020304" charset="0"/>
                <a:ea typeface="思源黑体 CN Bold" panose="020B0800000000000000" pitchFamily="34" charset="-122"/>
                <a:cs typeface="Times New Roman" panose="02020603050405020304" charset="0"/>
              </a:rPr>
              <a:t>impact</a:t>
            </a:r>
            <a:endParaRPr lang="en-US" altLang="zh-CN" sz="3600" dirty="0">
              <a:solidFill>
                <a:prstClr val="white"/>
              </a:solidFill>
              <a:latin typeface="Times New Roman" panose="02020603050405020304" charset="0"/>
              <a:ea typeface="思源黑体 CN Bold" panose="020B0800000000000000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468" r="34363" b="31994"/>
          <a:stretch>
            <a:fillRect/>
          </a:stretch>
        </p:blipFill>
        <p:spPr>
          <a:xfrm flipH="1">
            <a:off x="6093247" y="1"/>
            <a:ext cx="609875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t="1468" r="34363" b="31994"/>
          <a:stretch>
            <a:fillRect/>
          </a:stretch>
        </p:blipFill>
        <p:spPr>
          <a:xfrm>
            <a:off x="15153" y="1"/>
            <a:ext cx="6098751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2C48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4693231" y="2801559"/>
            <a:ext cx="6763485" cy="1042219"/>
            <a:chOff x="4876801" y="2802194"/>
            <a:chExt cx="6763485" cy="1042219"/>
          </a:xfrm>
        </p:grpSpPr>
        <p:sp>
          <p:nvSpPr>
            <p:cNvPr id="2" name="Rectangle 20"/>
            <p:cNvSpPr/>
            <p:nvPr/>
          </p:nvSpPr>
          <p:spPr>
            <a:xfrm>
              <a:off x="5045176" y="2802396"/>
              <a:ext cx="6595110" cy="1014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6000" dirty="0">
                  <a:solidFill>
                    <a:prstClr val="white"/>
                  </a:solidFill>
                  <a:latin typeface="Times New Roman" panose="02020603050405020304" charset="0"/>
                  <a:ea typeface="思源黑体 CN Bold" panose="020B0800000000000000" pitchFamily="34" charset="-122"/>
                  <a:cs typeface="Times New Roman" panose="02020603050405020304" charset="0"/>
                  <a:sym typeface="+mn-ea"/>
                </a:rPr>
                <a:t>Development history</a:t>
              </a:r>
              <a:endParaRPr lang="en-US" sz="60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Open Sans SemiBold" panose="020B0606030504020204" pitchFamily="34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4876801" y="2802194"/>
              <a:ext cx="0" cy="104221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1329055" y="1711960"/>
            <a:ext cx="2926080" cy="3002280"/>
            <a:chOff x="492" y="3036"/>
            <a:chExt cx="4608" cy="4728"/>
          </a:xfrm>
        </p:grpSpPr>
        <p:sp>
          <p:nvSpPr>
            <p:cNvPr id="5" name="椭圆 4"/>
            <p:cNvSpPr/>
            <p:nvPr/>
          </p:nvSpPr>
          <p:spPr>
            <a:xfrm>
              <a:off x="492" y="3036"/>
              <a:ext cx="4609" cy="4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76" y="3874"/>
              <a:ext cx="3113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0" b="1">
                  <a:latin typeface="宋体" panose="02010600030101010101" pitchFamily="2" charset="-122"/>
                  <a:ea typeface="宋体" panose="02010600030101010101" pitchFamily="2" charset="-122"/>
                </a:rPr>
                <a:t>01</a:t>
              </a:r>
              <a:endParaRPr lang="en-US" altLang="zh-CN" sz="1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3627225" y="5171496"/>
            <a:ext cx="215901" cy="215265"/>
            <a:chOff x="3692297" y="2278525"/>
            <a:chExt cx="71967" cy="71755"/>
          </a:xfrm>
        </p:grpSpPr>
        <p:sp>
          <p:nvSpPr>
            <p:cNvPr id="37" name="椭圆 36">
              <a:hlinkClick r:id="rId1" action="ppaction://hlinksldjump"/>
            </p:cNvPr>
            <p:cNvSpPr/>
            <p:nvPr/>
          </p:nvSpPr>
          <p:spPr>
            <a:xfrm>
              <a:off x="3710297" y="2296313"/>
              <a:ext cx="36000" cy="36000"/>
            </a:xfrm>
            <a:prstGeom prst="ellipse">
              <a:avLst/>
            </a:prstGeom>
            <a:solidFill>
              <a:srgbClr val="F47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3692297" y="2278525"/>
              <a:ext cx="71967" cy="71755"/>
            </a:xfrm>
            <a:prstGeom prst="ellipse">
              <a:avLst/>
            </a:prstGeom>
            <a:noFill/>
            <a:ln w="3175">
              <a:solidFill>
                <a:srgbClr val="F47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627225" y="4030647"/>
            <a:ext cx="216000" cy="216000"/>
            <a:chOff x="3692297" y="2278313"/>
            <a:chExt cx="72000" cy="72000"/>
          </a:xfrm>
        </p:grpSpPr>
        <p:sp>
          <p:nvSpPr>
            <p:cNvPr id="34" name="椭圆 33"/>
            <p:cNvSpPr/>
            <p:nvPr/>
          </p:nvSpPr>
          <p:spPr>
            <a:xfrm>
              <a:off x="3710297" y="2296313"/>
              <a:ext cx="36000" cy="36000"/>
            </a:xfrm>
            <a:prstGeom prst="ellipse">
              <a:avLst/>
            </a:prstGeom>
            <a:solidFill>
              <a:srgbClr val="F47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hlinkClick r:id="rId2" action="ppaction://hlinksldjump"/>
            </p:cNvPr>
            <p:cNvSpPr/>
            <p:nvPr/>
          </p:nvSpPr>
          <p:spPr>
            <a:xfrm>
              <a:off x="3692297" y="2278313"/>
              <a:ext cx="72000" cy="72000"/>
            </a:xfrm>
            <a:prstGeom prst="ellipse">
              <a:avLst/>
            </a:prstGeom>
            <a:noFill/>
            <a:ln w="3175">
              <a:solidFill>
                <a:srgbClr val="F47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Rectangle 20"/>
          <p:cNvSpPr/>
          <p:nvPr/>
        </p:nvSpPr>
        <p:spPr>
          <a:xfrm>
            <a:off x="3876675" y="1733815"/>
            <a:ext cx="36029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37000">
                      <a:srgbClr val="F4706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</a:rPr>
              <a:t>The birth of mobile games</a:t>
            </a:r>
            <a:endParaRPr lang="en-US" sz="2400" b="1" dirty="0">
              <a:gradFill flip="none" rotWithShape="1">
                <a:gsLst>
                  <a:gs pos="37000">
                    <a:srgbClr val="F4706F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76675" y="2743738"/>
            <a:ext cx="20554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37000">
                      <a:srgbClr val="F4706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</a:rPr>
              <a:t>Pre Android</a:t>
            </a:r>
            <a:endParaRPr lang="en-US" altLang="zh-CN" sz="2800" b="1" dirty="0">
              <a:gradFill flip="none" rotWithShape="1">
                <a:gsLst>
                  <a:gs pos="37000">
                    <a:srgbClr val="F4706F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</a:endParaRPr>
          </a:p>
        </p:txBody>
      </p:sp>
      <p:sp>
        <p:nvSpPr>
          <p:cNvPr id="23" name="Rectangle 20"/>
          <p:cNvSpPr/>
          <p:nvPr/>
        </p:nvSpPr>
        <p:spPr>
          <a:xfrm>
            <a:off x="3876675" y="3886376"/>
            <a:ext cx="30600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37000">
                      <a:srgbClr val="F4706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</a:rPr>
              <a:t>Pre Tencent period</a:t>
            </a:r>
            <a:endParaRPr lang="en-US" altLang="zh-CN" sz="2800" b="1" dirty="0">
              <a:gradFill flip="none" rotWithShape="1">
                <a:gsLst>
                  <a:gs pos="37000">
                    <a:srgbClr val="F4706F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</a:endParaRPr>
          </a:p>
        </p:txBody>
      </p:sp>
      <p:sp>
        <p:nvSpPr>
          <p:cNvPr id="25" name="Rectangle 20"/>
          <p:cNvSpPr/>
          <p:nvPr/>
        </p:nvSpPr>
        <p:spPr>
          <a:xfrm>
            <a:off x="3876675" y="5029015"/>
            <a:ext cx="318516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b="1" dirty="0">
                <a:gradFill flip="none" rotWithShape="1">
                  <a:gsLst>
                    <a:gs pos="37000">
                      <a:srgbClr val="F4706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</a:rPr>
              <a:t>Post Tencent period</a:t>
            </a:r>
            <a:endParaRPr lang="en-US" altLang="zh-CN" sz="2800" b="1" dirty="0">
              <a:gradFill flip="none" rotWithShape="1">
                <a:gsLst>
                  <a:gs pos="37000">
                    <a:srgbClr val="F4706F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648815" y="1804829"/>
            <a:ext cx="216000" cy="216000"/>
            <a:chOff x="3692297" y="2278313"/>
            <a:chExt cx="72000" cy="72000"/>
          </a:xfrm>
        </p:grpSpPr>
        <p:sp>
          <p:nvSpPr>
            <p:cNvPr id="28" name="椭圆 27">
              <a:hlinkClick r:id="rId5" action="ppaction://hlinksldjump"/>
            </p:cNvPr>
            <p:cNvSpPr/>
            <p:nvPr/>
          </p:nvSpPr>
          <p:spPr>
            <a:xfrm>
              <a:off x="3710297" y="2296313"/>
              <a:ext cx="36000" cy="36000"/>
            </a:xfrm>
            <a:prstGeom prst="ellipse">
              <a:avLst/>
            </a:prstGeom>
            <a:solidFill>
              <a:srgbClr val="F47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3692297" y="2278313"/>
              <a:ext cx="72000" cy="72000"/>
            </a:xfrm>
            <a:prstGeom prst="ellipse">
              <a:avLst/>
            </a:prstGeom>
            <a:noFill/>
            <a:ln w="3175">
              <a:solidFill>
                <a:srgbClr val="F47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0" name="直接连接符 39">
            <a:hlinkClick r:id="rId6" action="ppaction://hlinksldjump"/>
          </p:cNvPr>
          <p:cNvCxnSpPr/>
          <p:nvPr/>
        </p:nvCxnSpPr>
        <p:spPr>
          <a:xfrm>
            <a:off x="3756660" y="1959270"/>
            <a:ext cx="0" cy="3427915"/>
          </a:xfrm>
          <a:prstGeom prst="line">
            <a:avLst/>
          </a:prstGeom>
          <a:ln w="9525">
            <a:solidFill>
              <a:srgbClr val="F47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378333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Development history</a:t>
            </a:r>
            <a:endParaRPr lang="zh-CN" altLang="en-US" sz="3200" b="1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2" name="图片 1" descr="2c930abf24769c06bcdf1cb58de70a4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130" y="986790"/>
            <a:ext cx="4267200" cy="4664075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627225" y="2890433"/>
            <a:ext cx="216000" cy="216000"/>
            <a:chOff x="3692297" y="2278313"/>
            <a:chExt cx="72000" cy="72000"/>
          </a:xfrm>
        </p:grpSpPr>
        <p:sp>
          <p:nvSpPr>
            <p:cNvPr id="31" name="椭圆 30">
              <a:hlinkClick r:id="rId6" action="ppaction://hlinksldjump"/>
            </p:cNvPr>
            <p:cNvSpPr/>
            <p:nvPr/>
          </p:nvSpPr>
          <p:spPr>
            <a:xfrm>
              <a:off x="3710297" y="2296313"/>
              <a:ext cx="36000" cy="36000"/>
            </a:xfrm>
            <a:prstGeom prst="ellipse">
              <a:avLst/>
            </a:prstGeom>
            <a:solidFill>
              <a:srgbClr val="F47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hlinkClick r:id="rId8" action="ppaction://hlinksldjump"/>
            </p:cNvPr>
            <p:cNvSpPr/>
            <p:nvPr/>
          </p:nvSpPr>
          <p:spPr>
            <a:xfrm>
              <a:off x="3692297" y="2278313"/>
              <a:ext cx="72000" cy="72000"/>
            </a:xfrm>
            <a:prstGeom prst="ellipse">
              <a:avLst/>
            </a:prstGeom>
            <a:noFill/>
            <a:ln w="3175">
              <a:solidFill>
                <a:srgbClr val="F47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474345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The birth of mobile games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7430" y="1412875"/>
            <a:ext cx="59505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In 1977, the Gluttonous Snake(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贪吃蛇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) launched by Nokia started the history of mobile games.</a:t>
            </a:r>
            <a:endParaRPr lang="zh-CN" alt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u=252028809,1191846590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015" y="3025140"/>
            <a:ext cx="1879600" cy="3175000"/>
          </a:xfrm>
          <a:prstGeom prst="rect">
            <a:avLst/>
          </a:prstGeom>
        </p:spPr>
      </p:pic>
      <p:pic>
        <p:nvPicPr>
          <p:cNvPr id="5" name="图片 4" descr="wA2hD9JMfUEBMhati_nqs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720" y="2796540"/>
            <a:ext cx="1827530" cy="3492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24570" y="49510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Early mobile phones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474345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The birth of mobile games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 descr="248aca61df4b227b1f615c3886d86b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530" y="1316355"/>
            <a:ext cx="3048000" cy="2286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39280" y="2084070"/>
            <a:ext cx="41338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Gluttonous Snake(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贪吃蛇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 descr="6dbd350dfdd541dab3b047bfabb0d50c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700" y="4039870"/>
            <a:ext cx="3313430" cy="23691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57575" y="4881880"/>
            <a:ext cx="41662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Tetris(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俄罗斯方块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23234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Pre Android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7430" y="1412875"/>
            <a:ext cx="67481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With the avdent of Android phones, mobile phones with touch screen became dominant in the mobile phone market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23125" y="49510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Early touch-screen phones</a:t>
            </a:r>
            <a:endParaRPr lang="en-US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 descr="u=3251932390,366887931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560" y="2796540"/>
            <a:ext cx="2414905" cy="3938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23234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Pre Android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 descr="c3b6902e55214c8680147d59a508f96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55" y="1392555"/>
            <a:ext cx="4093845" cy="22212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006080" y="1900555"/>
            <a:ext cx="36175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Fruit Ninja(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水果忍者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" name="图片 9" descr="N8okq=pAD4DQ2CFUpw2MeHYVreTOSn516BBhVEMXKgxuv1528716816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030" y="4199890"/>
            <a:ext cx="4164965" cy="2257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96285" y="4989830"/>
            <a:ext cx="41783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ngry Birds(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愤怒的小鸟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45294" y="986848"/>
            <a:ext cx="1064715" cy="77569"/>
          </a:xfrm>
          <a:prstGeom prst="rect">
            <a:avLst/>
          </a:prstGeom>
          <a:solidFill>
            <a:srgbClr val="404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6845" y="1223645"/>
            <a:ext cx="2785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Mobile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Games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" name="平行四边形 42"/>
          <p:cNvSpPr/>
          <p:nvPr/>
        </p:nvSpPr>
        <p:spPr>
          <a:xfrm>
            <a:off x="3756820" y="678098"/>
            <a:ext cx="469899" cy="415356"/>
          </a:xfrm>
          <a:prstGeom prst="parallelogram">
            <a:avLst>
              <a:gd name="adj" fmla="val 41652"/>
            </a:avLst>
          </a:prstGeom>
          <a:solidFill>
            <a:srgbClr val="F47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880866" y="600849"/>
            <a:ext cx="23234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OPPOSans H" panose="00020600040101010101" pitchFamily="18" charset="-122"/>
                <a:cs typeface="Times New Roman" panose="02020603050405020304" charset="0"/>
                <a:sym typeface="+mn-ea"/>
              </a:rPr>
              <a:t>Pre Android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OPPOSans H" panose="00020600040101010101" pitchFamily="18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56660" y="5290820"/>
            <a:ext cx="5266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Plants vs. Zombies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植物大战僵尸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 descr="59c57221498329eb49b77c85a27a188fab03e74b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740" y="1579880"/>
            <a:ext cx="6076950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ISLIDE.ADDREMOVEWATERMARK" val="FUDTH3n4Cb"/>
</p:tagLst>
</file>

<file path=ppt/tags/tag10.xml><?xml version="1.0" encoding="utf-8"?>
<p:tagLst xmlns:p="http://schemas.openxmlformats.org/presentationml/2006/main">
  <p:tag name="ISLIDE.ADDREMOVEWATERMARK" val="seSZclN8Cm"/>
</p:tagLst>
</file>

<file path=ppt/tags/tag11.xml><?xml version="1.0" encoding="utf-8"?>
<p:tagLst xmlns:p="http://schemas.openxmlformats.org/presentationml/2006/main">
  <p:tag name="ISLIDE.ADDREMOVEWATERMARK" val="FUDTH3n4Cb"/>
</p:tagLst>
</file>

<file path=ppt/tags/tag12.xml><?xml version="1.0" encoding="utf-8"?>
<p:tagLst xmlns:p="http://schemas.openxmlformats.org/presentationml/2006/main">
  <p:tag name="ISLIDE.ADDREMOVEWATERMARK" val="seSZclN8Cm"/>
</p:tagLst>
</file>

<file path=ppt/tags/tag13.xml><?xml version="1.0" encoding="utf-8"?>
<p:tagLst xmlns:p="http://schemas.openxmlformats.org/presentationml/2006/main">
  <p:tag name="ISLIDE.ADDREMOVEWATERMARK" val="FUDTH3n4Cb"/>
</p:tagLst>
</file>

<file path=ppt/tags/tag14.xml><?xml version="1.0" encoding="utf-8"?>
<p:tagLst xmlns:p="http://schemas.openxmlformats.org/presentationml/2006/main">
  <p:tag name="ISLIDE.ADDREMOVEWATERMARK" val="seSZclN8Cm"/>
</p:tagLst>
</file>

<file path=ppt/tags/tag15.xml><?xml version="1.0" encoding="utf-8"?>
<p:tagLst xmlns:p="http://schemas.openxmlformats.org/presentationml/2006/main">
  <p:tag name="ISLIDE.ADDREMOVEWATERMARK" val="FUDTH3n4Cb"/>
</p:tagLst>
</file>

<file path=ppt/tags/tag16.xml><?xml version="1.0" encoding="utf-8"?>
<p:tagLst xmlns:p="http://schemas.openxmlformats.org/presentationml/2006/main">
  <p:tag name="ISLIDE.ADDREMOVEWATERMARK" val="seSZclN8Cm"/>
</p:tagLst>
</file>

<file path=ppt/tags/tag17.xml><?xml version="1.0" encoding="utf-8"?>
<p:tagLst xmlns:p="http://schemas.openxmlformats.org/presentationml/2006/main">
  <p:tag name="KSO_WM_UNIT_PLACING_PICTURE_USER_VIEWPORT" val="{&quot;height&quot;:3349,&quot;width&quot;:5962}"/>
</p:tagLst>
</file>

<file path=ppt/tags/tag18.xml><?xml version="1.0" encoding="utf-8"?>
<p:tagLst xmlns:p="http://schemas.openxmlformats.org/presentationml/2006/main">
  <p:tag name="ISLIDE.ADDREMOVEWATERMARK" val="FUDTH3n4Cb"/>
</p:tagLst>
</file>

<file path=ppt/tags/tag19.xml><?xml version="1.0" encoding="utf-8"?>
<p:tagLst xmlns:p="http://schemas.openxmlformats.org/presentationml/2006/main">
  <p:tag name="ISLIDE.ADDREMOVEWATERMARK" val="seSZclN8Cm"/>
</p:tagLst>
</file>

<file path=ppt/tags/tag2.xml><?xml version="1.0" encoding="utf-8"?>
<p:tagLst xmlns:p="http://schemas.openxmlformats.org/presentationml/2006/main">
  <p:tag name="ISLIDE.ADDREMOVEWATERMARK" val="FUDTH3n4Cb"/>
</p:tagLst>
</file>

<file path=ppt/tags/tag20.xml><?xml version="1.0" encoding="utf-8"?>
<p:tagLst xmlns:p="http://schemas.openxmlformats.org/presentationml/2006/main">
  <p:tag name="ISLIDE.ADDREMOVEWATERMARK" val="FUDTH3n4Cb"/>
</p:tagLst>
</file>

<file path=ppt/tags/tag21.xml><?xml version="1.0" encoding="utf-8"?>
<p:tagLst xmlns:p="http://schemas.openxmlformats.org/presentationml/2006/main">
  <p:tag name="ISLIDE.ADDREMOVEWATERMARK" val="seSZclN8Cm"/>
</p:tagLst>
</file>

<file path=ppt/tags/tag22.xml><?xml version="1.0" encoding="utf-8"?>
<p:tagLst xmlns:p="http://schemas.openxmlformats.org/presentationml/2006/main">
  <p:tag name="ISLIDE.ADDREMOVEWATERMARK" val="FUDTH3n4Cb"/>
</p:tagLst>
</file>

<file path=ppt/tags/tag23.xml><?xml version="1.0" encoding="utf-8"?>
<p:tagLst xmlns:p="http://schemas.openxmlformats.org/presentationml/2006/main">
  <p:tag name="ISLIDE.ADDREMOVEWATERMARK" val="seSZclN8Cm"/>
</p:tagLst>
</file>

<file path=ppt/tags/tag24.xml><?xml version="1.0" encoding="utf-8"?>
<p:tagLst xmlns:p="http://schemas.openxmlformats.org/presentationml/2006/main">
  <p:tag name="ISLIDE.ADDREMOVEWATERMARK" val="FUDTH3n4Cb"/>
</p:tagLst>
</file>

<file path=ppt/tags/tag25.xml><?xml version="1.0" encoding="utf-8"?>
<p:tagLst xmlns:p="http://schemas.openxmlformats.org/presentationml/2006/main">
  <p:tag name="ISLIDE.ADDREMOVEWATERMARK" val="seSZclN8Cm"/>
</p:tagLst>
</file>

<file path=ppt/tags/tag26.xml><?xml version="1.0" encoding="utf-8"?>
<p:tagLst xmlns:p="http://schemas.openxmlformats.org/presentationml/2006/main">
  <p:tag name="KSO_WPP_MARK_KEY" val="1fe65a3e-8d88-410a-bbc2-b07c80632a1e"/>
  <p:tag name="COMMONDATA" val="eyJoZGlkIjoiNjQ1YTM5OTJjOTE2OWVhZDk0MzY3ZDJhYjM4NDBjNjYifQ=="/>
</p:tagLst>
</file>

<file path=ppt/tags/tag3.xml><?xml version="1.0" encoding="utf-8"?>
<p:tagLst xmlns:p="http://schemas.openxmlformats.org/presentationml/2006/main">
  <p:tag name="ISLIDE.ADDREMOVEWATERMARK" val="FUDTH3n4Cb"/>
</p:tagLst>
</file>

<file path=ppt/tags/tag4.xml><?xml version="1.0" encoding="utf-8"?>
<p:tagLst xmlns:p="http://schemas.openxmlformats.org/presentationml/2006/main">
  <p:tag name="ISLIDE.ADDREMOVEWATERMARK" val="seSZclN8Cm"/>
</p:tagLst>
</file>

<file path=ppt/tags/tag5.xml><?xml version="1.0" encoding="utf-8"?>
<p:tagLst xmlns:p="http://schemas.openxmlformats.org/presentationml/2006/main">
  <p:tag name="ISLIDE.ADDREMOVEWATERMARK" val="FUDTH3n4Cb"/>
</p:tagLst>
</file>

<file path=ppt/tags/tag6.xml><?xml version="1.0" encoding="utf-8"?>
<p:tagLst xmlns:p="http://schemas.openxmlformats.org/presentationml/2006/main">
  <p:tag name="ISLIDE.ADDREMOVEWATERMARK" val="seSZclN8Cm"/>
</p:tagLst>
</file>

<file path=ppt/tags/tag7.xml><?xml version="1.0" encoding="utf-8"?>
<p:tagLst xmlns:p="http://schemas.openxmlformats.org/presentationml/2006/main">
  <p:tag name="ISLIDE.ADDREMOVEWATERMARK" val="FUDTH3n4Cb"/>
</p:tagLst>
</file>

<file path=ppt/tags/tag8.xml><?xml version="1.0" encoding="utf-8"?>
<p:tagLst xmlns:p="http://schemas.openxmlformats.org/presentationml/2006/main">
  <p:tag name="ISLIDE.ADDREMOVEWATERMARK" val="seSZclN8Cm"/>
</p:tagLst>
</file>

<file path=ppt/tags/tag9.xml><?xml version="1.0" encoding="utf-8"?>
<p:tagLst xmlns:p="http://schemas.openxmlformats.org/presentationml/2006/main">
  <p:tag name="ISLIDE.ADDREMOVEWATERMARK" val="FUDTH3n4Cb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1487</Words>
  <Application>WPS 演示</Application>
  <PresentationFormat>宽屏</PresentationFormat>
  <Paragraphs>126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Times New Roman</vt:lpstr>
      <vt:lpstr>思源黑体 CN Heavy</vt:lpstr>
      <vt:lpstr>黑体</vt:lpstr>
      <vt:lpstr>思源黑体 CN Bold</vt:lpstr>
      <vt:lpstr>Open Sans SemiBold</vt:lpstr>
      <vt:lpstr>OPPOSans H</vt:lpstr>
      <vt:lpstr>Open Sans</vt:lpstr>
      <vt:lpstr>等线</vt:lpstr>
      <vt:lpstr>微软雅黑</vt:lpstr>
      <vt:lpstr>Arial Unicode MS</vt:lpstr>
      <vt:lpstr>等线 Light</vt:lpstr>
      <vt:lpstr>苹方 特粗</vt:lpstr>
      <vt:lpstr>苹方 常规</vt:lpstr>
      <vt:lpstr>Calibri</vt:lpstr>
      <vt:lpstr>Segoe Print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大半夜</cp:lastModifiedBy>
  <cp:revision>91</cp:revision>
  <dcterms:created xsi:type="dcterms:W3CDTF">2020-05-13T04:36:00Z</dcterms:created>
  <dcterms:modified xsi:type="dcterms:W3CDTF">2023-03-23T13:00:36Z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5D3C7843DD014ED4A4ECCE473C69EEC8</vt:lpwstr>
  </property>
  <property fmtid="{D5CDD505-2E9C-101B-9397-08002B2CF9AE}" pid="3" name="KSOProductBuildVer">
    <vt:lpwstr>2052-11.1.0.12970</vt:lpwstr>
  </property>
</Properties>
</file>