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9" r:id="rId3"/>
    <p:sldId id="256" r:id="rId4"/>
    <p:sldId id="270" r:id="rId5"/>
    <p:sldId id="271" r:id="rId6"/>
    <p:sldId id="287" r:id="rId7"/>
    <p:sldId id="265" r:id="rId8"/>
    <p:sldId id="273" r:id="rId9"/>
    <p:sldId id="274" r:id="rId10"/>
    <p:sldId id="275" r:id="rId11"/>
    <p:sldId id="266" r:id="rId12"/>
    <p:sldId id="276" r:id="rId13"/>
    <p:sldId id="288" r:id="rId14"/>
    <p:sldId id="277" r:id="rId15"/>
    <p:sldId id="267" r:id="rId16"/>
    <p:sldId id="278" r:id="rId17"/>
    <p:sldId id="279" r:id="rId18"/>
    <p:sldId id="280" r:id="rId19"/>
    <p:sldId id="26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485"/>
    <a:srgbClr val="A1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" y="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941C-1BCB-4671-ADF6-319F02985E87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DFD6-CD11-4B0D-81ED-2145AE4C0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5" t="17496" b="10250"/>
          <a:stretch>
            <a:fillRect/>
          </a:stretch>
        </p:blipFill>
        <p:spPr>
          <a:xfrm rot="19414139">
            <a:off x="-1253404" y="-129712"/>
            <a:ext cx="5720223" cy="8696690"/>
          </a:xfrm>
          <a:custGeom>
            <a:avLst/>
            <a:gdLst>
              <a:gd name="connsiteX0" fmla="*/ 4072654 w 5720223"/>
              <a:gd name="connsiteY0" fmla="*/ 0 h 8696690"/>
              <a:gd name="connsiteX1" fmla="*/ 5720223 w 5720223"/>
              <a:gd name="connsiteY1" fmla="*/ 1216069 h 8696690"/>
              <a:gd name="connsiteX2" fmla="*/ 5720223 w 5720223"/>
              <a:gd name="connsiteY2" fmla="*/ 6781899 h 8696690"/>
              <a:gd name="connsiteX3" fmla="*/ 4306916 w 5720223"/>
              <a:gd name="connsiteY3" fmla="*/ 8696690 h 8696690"/>
              <a:gd name="connsiteX4" fmla="*/ 0 w 5720223"/>
              <a:gd name="connsiteY4" fmla="*/ 5517757 h 869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223" h="8696690">
                <a:moveTo>
                  <a:pt x="4072654" y="0"/>
                </a:moveTo>
                <a:lnTo>
                  <a:pt x="5720223" y="1216069"/>
                </a:lnTo>
                <a:lnTo>
                  <a:pt x="5720223" y="6781899"/>
                </a:lnTo>
                <a:lnTo>
                  <a:pt x="4306916" y="8696690"/>
                </a:lnTo>
                <a:lnTo>
                  <a:pt x="0" y="5517757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2"/>
          <a:stretch>
            <a:fillRect/>
          </a:stretch>
        </p:blipFill>
        <p:spPr>
          <a:xfrm rot="21085861">
            <a:off x="-11729" y="-387246"/>
            <a:ext cx="5447995" cy="3799174"/>
          </a:xfrm>
          <a:custGeom>
            <a:avLst/>
            <a:gdLst>
              <a:gd name="connsiteX0" fmla="*/ 267344 w 5447995"/>
              <a:gd name="connsiteY0" fmla="*/ 0 h 3799174"/>
              <a:gd name="connsiteX1" fmla="*/ 5447995 w 5447995"/>
              <a:gd name="connsiteY1" fmla="*/ 780632 h 3799174"/>
              <a:gd name="connsiteX2" fmla="*/ 5447995 w 5447995"/>
              <a:gd name="connsiteY2" fmla="*/ 3079392 h 3799174"/>
              <a:gd name="connsiteX3" fmla="*/ 5339537 w 5447995"/>
              <a:gd name="connsiteY3" fmla="*/ 3799174 h 3799174"/>
              <a:gd name="connsiteX4" fmla="*/ 2661291 w 5447995"/>
              <a:gd name="connsiteY4" fmla="*/ 3799174 h 3799174"/>
              <a:gd name="connsiteX5" fmla="*/ 0 w 5447995"/>
              <a:gd name="connsiteY5" fmla="*/ 3398165 h 3799174"/>
              <a:gd name="connsiteX6" fmla="*/ 0 w 5447995"/>
              <a:gd name="connsiteY6" fmla="*/ 1774224 h 37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7995" h="3799174">
                <a:moveTo>
                  <a:pt x="267344" y="0"/>
                </a:moveTo>
                <a:lnTo>
                  <a:pt x="5447995" y="780632"/>
                </a:lnTo>
                <a:lnTo>
                  <a:pt x="5447995" y="3079392"/>
                </a:lnTo>
                <a:lnTo>
                  <a:pt x="5339537" y="3799174"/>
                </a:lnTo>
                <a:lnTo>
                  <a:pt x="2661291" y="3799174"/>
                </a:lnTo>
                <a:lnTo>
                  <a:pt x="0" y="3398165"/>
                </a:lnTo>
                <a:lnTo>
                  <a:pt x="0" y="177422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9" r="29755"/>
          <a:stretch>
            <a:fillRect/>
          </a:stretch>
        </p:blipFill>
        <p:spPr>
          <a:xfrm rot="5850003">
            <a:off x="4869045" y="-229049"/>
            <a:ext cx="6917177" cy="8414409"/>
          </a:xfrm>
          <a:custGeom>
            <a:avLst/>
            <a:gdLst>
              <a:gd name="connsiteX0" fmla="*/ 0 w 6917177"/>
              <a:gd name="connsiteY0" fmla="*/ 8414408 h 8414409"/>
              <a:gd name="connsiteX1" fmla="*/ 0 w 6917177"/>
              <a:gd name="connsiteY1" fmla="*/ 764826 h 8414409"/>
              <a:gd name="connsiteX2" fmla="*/ 5809392 w 6917177"/>
              <a:gd name="connsiteY2" fmla="*/ 0 h 8414409"/>
              <a:gd name="connsiteX3" fmla="*/ 6917177 w 6917177"/>
              <a:gd name="connsiteY3" fmla="*/ 8414409 h 841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77" h="8414409">
                <a:moveTo>
                  <a:pt x="0" y="8414408"/>
                </a:moveTo>
                <a:lnTo>
                  <a:pt x="0" y="764826"/>
                </a:lnTo>
                <a:lnTo>
                  <a:pt x="5809392" y="0"/>
                </a:lnTo>
                <a:lnTo>
                  <a:pt x="6917177" y="8414409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1" r="37788"/>
          <a:stretch>
            <a:fillRect/>
          </a:stretch>
        </p:blipFill>
        <p:spPr>
          <a:xfrm rot="4861240">
            <a:off x="8810209" y="3321195"/>
            <a:ext cx="4097269" cy="3346823"/>
          </a:xfrm>
          <a:custGeom>
            <a:avLst/>
            <a:gdLst>
              <a:gd name="connsiteX0" fmla="*/ 0 w 4097269"/>
              <a:gd name="connsiteY0" fmla="*/ 0 h 3346823"/>
              <a:gd name="connsiteX1" fmla="*/ 4097269 w 4097269"/>
              <a:gd name="connsiteY1" fmla="*/ 647428 h 3346823"/>
              <a:gd name="connsiteX2" fmla="*/ 3670725 w 4097269"/>
              <a:gd name="connsiteY2" fmla="*/ 3346823 h 3346823"/>
              <a:gd name="connsiteX3" fmla="*/ 0 w 4097269"/>
              <a:gd name="connsiteY3" fmla="*/ 3346823 h 33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7269" h="3346823">
                <a:moveTo>
                  <a:pt x="0" y="0"/>
                </a:moveTo>
                <a:lnTo>
                  <a:pt x="4097269" y="647428"/>
                </a:lnTo>
                <a:lnTo>
                  <a:pt x="3670725" y="3346823"/>
                </a:lnTo>
                <a:lnTo>
                  <a:pt x="0" y="334682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6" b="16445"/>
          <a:stretch>
            <a:fillRect/>
          </a:stretch>
        </p:blipFill>
        <p:spPr>
          <a:xfrm>
            <a:off x="1609801" y="0"/>
            <a:ext cx="8972398" cy="6858000"/>
          </a:xfrm>
          <a:custGeom>
            <a:avLst/>
            <a:gdLst>
              <a:gd name="connsiteX0" fmla="*/ 0 w 8972398"/>
              <a:gd name="connsiteY0" fmla="*/ 0 h 6858000"/>
              <a:gd name="connsiteX1" fmla="*/ 8972398 w 8972398"/>
              <a:gd name="connsiteY1" fmla="*/ 0 h 6858000"/>
              <a:gd name="connsiteX2" fmla="*/ 8972398 w 8972398"/>
              <a:gd name="connsiteY2" fmla="*/ 6858000 h 6858000"/>
              <a:gd name="connsiteX3" fmla="*/ 0 w 89723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2398" h="6858000">
                <a:moveTo>
                  <a:pt x="0" y="0"/>
                </a:moveTo>
                <a:lnTo>
                  <a:pt x="8972398" y="0"/>
                </a:lnTo>
                <a:lnTo>
                  <a:pt x="89723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1"/>
          <a:stretch>
            <a:fillRect/>
          </a:stretch>
        </p:blipFill>
        <p:spPr>
          <a:xfrm>
            <a:off x="3936476" y="0"/>
            <a:ext cx="4638362" cy="2211110"/>
          </a:xfrm>
          <a:custGeom>
            <a:avLst/>
            <a:gdLst>
              <a:gd name="connsiteX0" fmla="*/ 0 w 4638362"/>
              <a:gd name="connsiteY0" fmla="*/ 0 h 2211110"/>
              <a:gd name="connsiteX1" fmla="*/ 4638362 w 4638362"/>
              <a:gd name="connsiteY1" fmla="*/ 0 h 2211110"/>
              <a:gd name="connsiteX2" fmla="*/ 4638362 w 4638362"/>
              <a:gd name="connsiteY2" fmla="*/ 2211110 h 2211110"/>
              <a:gd name="connsiteX3" fmla="*/ 0 w 4638362"/>
              <a:gd name="connsiteY3" fmla="*/ 2211110 h 221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362" h="2211110">
                <a:moveTo>
                  <a:pt x="0" y="0"/>
                </a:moveTo>
                <a:lnTo>
                  <a:pt x="4638362" y="0"/>
                </a:lnTo>
                <a:lnTo>
                  <a:pt x="4638362" y="2211110"/>
                </a:lnTo>
                <a:lnTo>
                  <a:pt x="0" y="221111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3"/>
          <a:stretch>
            <a:fillRect/>
          </a:stretch>
        </p:blipFill>
        <p:spPr>
          <a:xfrm rot="14864615">
            <a:off x="5146056" y="3853571"/>
            <a:ext cx="2573210" cy="5838825"/>
          </a:xfrm>
          <a:custGeom>
            <a:avLst/>
            <a:gdLst>
              <a:gd name="connsiteX0" fmla="*/ 2573210 w 2573210"/>
              <a:gd name="connsiteY0" fmla="*/ 3524513 h 5838825"/>
              <a:gd name="connsiteX1" fmla="*/ 1626097 w 2573210"/>
              <a:gd name="connsiteY1" fmla="*/ 5838825 h 5838825"/>
              <a:gd name="connsiteX2" fmla="*/ 0 w 2573210"/>
              <a:gd name="connsiteY2" fmla="*/ 5838825 h 5838825"/>
              <a:gd name="connsiteX3" fmla="*/ 2389489 w 2573210"/>
              <a:gd name="connsiteY3" fmla="*/ 0 h 5838825"/>
              <a:gd name="connsiteX4" fmla="*/ 2573210 w 2573210"/>
              <a:gd name="connsiteY4" fmla="*/ 0 h 58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210" h="5838825">
                <a:moveTo>
                  <a:pt x="2573210" y="3524513"/>
                </a:moveTo>
                <a:lnTo>
                  <a:pt x="1626097" y="5838825"/>
                </a:lnTo>
                <a:lnTo>
                  <a:pt x="0" y="5838825"/>
                </a:lnTo>
                <a:lnTo>
                  <a:pt x="2389489" y="0"/>
                </a:lnTo>
                <a:lnTo>
                  <a:pt x="257321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5"/>
          <a:stretch>
            <a:fillRect/>
          </a:stretch>
        </p:blipFill>
        <p:spPr>
          <a:xfrm rot="21085861">
            <a:off x="596663" y="-420863"/>
            <a:ext cx="5447995" cy="2685250"/>
          </a:xfrm>
          <a:custGeom>
            <a:avLst/>
            <a:gdLst>
              <a:gd name="connsiteX0" fmla="*/ 0 w 5447995"/>
              <a:gd name="connsiteY0" fmla="*/ 0 h 2685250"/>
              <a:gd name="connsiteX1" fmla="*/ 5447995 w 5447995"/>
              <a:gd name="connsiteY1" fmla="*/ 820915 h 2685250"/>
              <a:gd name="connsiteX2" fmla="*/ 5447995 w 5447995"/>
              <a:gd name="connsiteY2" fmla="*/ 2685250 h 2685250"/>
              <a:gd name="connsiteX3" fmla="*/ 0 w 5447995"/>
              <a:gd name="connsiteY3" fmla="*/ 2685250 h 268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7995" h="2685250">
                <a:moveTo>
                  <a:pt x="0" y="0"/>
                </a:moveTo>
                <a:lnTo>
                  <a:pt x="5447995" y="820915"/>
                </a:lnTo>
                <a:lnTo>
                  <a:pt x="5447995" y="2685250"/>
                </a:lnTo>
                <a:lnTo>
                  <a:pt x="0" y="268525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 t="24489"/>
          <a:stretch>
            <a:fillRect/>
          </a:stretch>
        </p:blipFill>
        <p:spPr>
          <a:xfrm rot="653462">
            <a:off x="-416912" y="-296414"/>
            <a:ext cx="2643970" cy="5178515"/>
          </a:xfrm>
          <a:custGeom>
            <a:avLst/>
            <a:gdLst>
              <a:gd name="connsiteX0" fmla="*/ 0 w 2643970"/>
              <a:gd name="connsiteY0" fmla="*/ 508720 h 5178515"/>
              <a:gd name="connsiteX1" fmla="*/ 2643970 w 2643970"/>
              <a:gd name="connsiteY1" fmla="*/ 0 h 5178515"/>
              <a:gd name="connsiteX2" fmla="*/ 2643970 w 2643970"/>
              <a:gd name="connsiteY2" fmla="*/ 5178515 h 5178515"/>
              <a:gd name="connsiteX3" fmla="*/ 898503 w 2643970"/>
              <a:gd name="connsiteY3" fmla="*/ 5178515 h 517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970" h="5178515">
                <a:moveTo>
                  <a:pt x="0" y="508720"/>
                </a:moveTo>
                <a:lnTo>
                  <a:pt x="2643970" y="0"/>
                </a:lnTo>
                <a:lnTo>
                  <a:pt x="2643970" y="5178515"/>
                </a:lnTo>
                <a:lnTo>
                  <a:pt x="898503" y="5178515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9" r="29755"/>
          <a:stretch>
            <a:fillRect/>
          </a:stretch>
        </p:blipFill>
        <p:spPr>
          <a:xfrm rot="5850003">
            <a:off x="4869045" y="-229049"/>
            <a:ext cx="6917177" cy="8414409"/>
          </a:xfrm>
          <a:custGeom>
            <a:avLst/>
            <a:gdLst>
              <a:gd name="connsiteX0" fmla="*/ 0 w 6917177"/>
              <a:gd name="connsiteY0" fmla="*/ 8414408 h 8414409"/>
              <a:gd name="connsiteX1" fmla="*/ 0 w 6917177"/>
              <a:gd name="connsiteY1" fmla="*/ 764826 h 8414409"/>
              <a:gd name="connsiteX2" fmla="*/ 5809392 w 6917177"/>
              <a:gd name="connsiteY2" fmla="*/ 0 h 8414409"/>
              <a:gd name="connsiteX3" fmla="*/ 6917177 w 6917177"/>
              <a:gd name="connsiteY3" fmla="*/ 8414409 h 841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77" h="8414409">
                <a:moveTo>
                  <a:pt x="0" y="8414408"/>
                </a:moveTo>
                <a:lnTo>
                  <a:pt x="0" y="764826"/>
                </a:lnTo>
                <a:lnTo>
                  <a:pt x="5809392" y="0"/>
                </a:lnTo>
                <a:lnTo>
                  <a:pt x="6917177" y="8414409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t="20806" b="12202"/>
          <a:stretch>
            <a:fillRect/>
          </a:stretch>
        </p:blipFill>
        <p:spPr>
          <a:xfrm rot="11977976">
            <a:off x="10306299" y="2806517"/>
            <a:ext cx="2436332" cy="4594325"/>
          </a:xfrm>
          <a:custGeom>
            <a:avLst/>
            <a:gdLst>
              <a:gd name="connsiteX0" fmla="*/ 2436332 w 2436332"/>
              <a:gd name="connsiteY0" fmla="*/ 4199270 h 4594325"/>
              <a:gd name="connsiteX1" fmla="*/ 1328900 w 2436332"/>
              <a:gd name="connsiteY1" fmla="*/ 4594325 h 4594325"/>
              <a:gd name="connsiteX2" fmla="*/ 0 w 2436332"/>
              <a:gd name="connsiteY2" fmla="*/ 869117 h 4594325"/>
              <a:gd name="connsiteX3" fmla="*/ 2436332 w 2436332"/>
              <a:gd name="connsiteY3" fmla="*/ 0 h 45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332" h="4594325">
                <a:moveTo>
                  <a:pt x="2436332" y="4199270"/>
                </a:moveTo>
                <a:lnTo>
                  <a:pt x="1328900" y="4594325"/>
                </a:lnTo>
                <a:lnTo>
                  <a:pt x="0" y="869117"/>
                </a:lnTo>
                <a:lnTo>
                  <a:pt x="2436332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r="65221" b="4965"/>
          <a:stretch>
            <a:fillRect/>
          </a:stretch>
        </p:blipFill>
        <p:spPr>
          <a:xfrm rot="4861240">
            <a:off x="7146168" y="2408155"/>
            <a:ext cx="2290544" cy="7730854"/>
          </a:xfrm>
          <a:custGeom>
            <a:avLst/>
            <a:gdLst>
              <a:gd name="connsiteX0" fmla="*/ 1 w 2290544"/>
              <a:gd name="connsiteY0" fmla="*/ 0 h 7730854"/>
              <a:gd name="connsiteX1" fmla="*/ 2290544 w 2290544"/>
              <a:gd name="connsiteY1" fmla="*/ 361940 h 7730854"/>
              <a:gd name="connsiteX2" fmla="*/ 1126147 w 2290544"/>
              <a:gd name="connsiteY2" fmla="*/ 7730854 h 7730854"/>
              <a:gd name="connsiteX3" fmla="*/ 0 w 2290544"/>
              <a:gd name="connsiteY3" fmla="*/ 7552906 h 773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544" h="7730854">
                <a:moveTo>
                  <a:pt x="1" y="0"/>
                </a:moveTo>
                <a:lnTo>
                  <a:pt x="2290544" y="361940"/>
                </a:lnTo>
                <a:lnTo>
                  <a:pt x="1126147" y="7730854"/>
                </a:lnTo>
                <a:lnTo>
                  <a:pt x="0" y="755290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33883" y="-135084"/>
            <a:ext cx="2013483" cy="1652451"/>
            <a:chOff x="-416912" y="-420863"/>
            <a:chExt cx="6461570" cy="53029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45"/>
            <a:stretch>
              <a:fillRect/>
            </a:stretch>
          </p:blipFill>
          <p:spPr>
            <a:xfrm rot="21085861">
              <a:off x="596663" y="-420863"/>
              <a:ext cx="5447995" cy="2685250"/>
            </a:xfrm>
            <a:custGeom>
              <a:avLst/>
              <a:gdLst>
                <a:gd name="connsiteX0" fmla="*/ 0 w 5447995"/>
                <a:gd name="connsiteY0" fmla="*/ 0 h 2685250"/>
                <a:gd name="connsiteX1" fmla="*/ 5447995 w 5447995"/>
                <a:gd name="connsiteY1" fmla="*/ 820915 h 2685250"/>
                <a:gd name="connsiteX2" fmla="*/ 5447995 w 5447995"/>
                <a:gd name="connsiteY2" fmla="*/ 2685250 h 2685250"/>
                <a:gd name="connsiteX3" fmla="*/ 0 w 5447995"/>
                <a:gd name="connsiteY3" fmla="*/ 2685250 h 268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995" h="2685250">
                  <a:moveTo>
                    <a:pt x="0" y="0"/>
                  </a:moveTo>
                  <a:lnTo>
                    <a:pt x="5447995" y="820915"/>
                  </a:lnTo>
                  <a:lnTo>
                    <a:pt x="5447995" y="2685250"/>
                  </a:lnTo>
                  <a:lnTo>
                    <a:pt x="0" y="2685250"/>
                  </a:lnTo>
                  <a:close/>
                </a:path>
              </a:pathLst>
            </a:cu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9" t="24489"/>
            <a:stretch>
              <a:fillRect/>
            </a:stretch>
          </p:blipFill>
          <p:spPr>
            <a:xfrm rot="653462">
              <a:off x="-416912" y="-296414"/>
              <a:ext cx="2643970" cy="5178515"/>
            </a:xfrm>
            <a:custGeom>
              <a:avLst/>
              <a:gdLst>
                <a:gd name="connsiteX0" fmla="*/ 0 w 2643970"/>
                <a:gd name="connsiteY0" fmla="*/ 508720 h 5178515"/>
                <a:gd name="connsiteX1" fmla="*/ 2643970 w 2643970"/>
                <a:gd name="connsiteY1" fmla="*/ 0 h 5178515"/>
                <a:gd name="connsiteX2" fmla="*/ 2643970 w 2643970"/>
                <a:gd name="connsiteY2" fmla="*/ 5178515 h 5178515"/>
                <a:gd name="connsiteX3" fmla="*/ 898503 w 2643970"/>
                <a:gd name="connsiteY3" fmla="*/ 5178515 h 517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970" h="5178515">
                  <a:moveTo>
                    <a:pt x="0" y="508720"/>
                  </a:moveTo>
                  <a:lnTo>
                    <a:pt x="2643970" y="0"/>
                  </a:lnTo>
                  <a:lnTo>
                    <a:pt x="2643970" y="5178515"/>
                  </a:lnTo>
                  <a:lnTo>
                    <a:pt x="898503" y="5178515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941C-1BCB-4671-ADF6-319F02985E87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DFD6-CD11-4B0D-81ED-2145AE4C0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941C-1BCB-4671-ADF6-319F02985E87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DFD6-CD11-4B0D-81ED-2145AE4C0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2"/>
          <p:cNvSpPr txBox="1"/>
          <p:nvPr>
            <p:custDataLst>
              <p:tags r:id="rId1"/>
            </p:custDataLst>
          </p:nvPr>
        </p:nvSpPr>
        <p:spPr>
          <a:xfrm>
            <a:off x="4633127" y="1765865"/>
            <a:ext cx="7265670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altLang="zh-CN" sz="4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</a:rPr>
              <a:t>Chinese Classics</a:t>
            </a:r>
            <a:endParaRPr lang="zh-CN" altLang="en-US" sz="4800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0443" y="2824801"/>
            <a:ext cx="575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 World Literature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633127" y="4532076"/>
            <a:ext cx="6176589" cy="1284107"/>
          </a:xfrm>
          <a:prstGeom prst="roundRect">
            <a:avLst>
              <a:gd name="adj" fmla="val 50000"/>
            </a:avLst>
          </a:prstGeom>
          <a:solidFill>
            <a:srgbClr val="D2A48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7173" y="4810477"/>
            <a:ext cx="5620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汇报人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：周皓熙</a:t>
            </a:r>
            <a:endParaRPr lang="en-US" altLang="zh-CN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8616" y="3564867"/>
            <a:ext cx="718676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Reports on Specific Classics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9AFCC87A-2785-484D-9FAB-7C5D508F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40" y="-74950"/>
            <a:ext cx="7814931" cy="6858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C867A05-098F-40B4-810D-8E684BBE81EF}"/>
              </a:ext>
            </a:extLst>
          </p:cNvPr>
          <p:cNvSpPr txBox="1"/>
          <p:nvPr/>
        </p:nvSpPr>
        <p:spPr>
          <a:xfrm>
            <a:off x="299803" y="614596"/>
            <a:ext cx="707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Ratings on Goodreads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657262" y="3420958"/>
            <a:ext cx="68774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Full name was Popular Romance of the Three Kingdoms</a:t>
            </a:r>
          </a:p>
        </p:txBody>
      </p:sp>
      <p:sp>
        <p:nvSpPr>
          <p:cNvPr id="41" name="PA_文本框 2"/>
          <p:cNvSpPr txBox="1"/>
          <p:nvPr>
            <p:custDataLst>
              <p:tags r:id="rId1"/>
            </p:custDataLst>
          </p:nvPr>
        </p:nvSpPr>
        <p:spPr>
          <a:xfrm>
            <a:off x="2258605" y="1974745"/>
            <a:ext cx="7674790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lvl="0" algn="ctr">
              <a:defRPr/>
            </a:pPr>
            <a:r>
              <a:rPr lang="en-US" altLang="zh-CN" sz="4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Three Kingdoms</a:t>
            </a:r>
            <a:endParaRPr lang="zh-CN" altLang="en-US" sz="4800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11655" y="442640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A1B9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74C8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58369" y="4468711"/>
            <a:ext cx="12810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PART.03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F8BAAC-1AF6-48AD-8EDE-6CD27992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27" y="1618597"/>
            <a:ext cx="3397146" cy="3618975"/>
          </a:xfrm>
          <a:prstGeom prst="rect">
            <a:avLst/>
          </a:prstGeom>
        </p:spPr>
      </p:pic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1258514" y="1756496"/>
            <a:ext cx="27888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Author:</a:t>
            </a: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1258514" y="2385364"/>
            <a:ext cx="3193565" cy="5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Luo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Guanzhong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1258513" y="4017741"/>
            <a:ext cx="31935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Translation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1287837" y="4646609"/>
            <a:ext cx="3193565" cy="133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just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The translations of Three Kingdoms cover nearly 60 languages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8525932" y="1756496"/>
            <a:ext cx="22220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Status</a:t>
            </a: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7739923" y="2385364"/>
            <a:ext cx="4192247" cy="104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cs typeface="+mn-ea"/>
                <a:sym typeface="+mn-lt"/>
              </a:rPr>
              <a:t>ne of the Four Great Chinese Classical Novels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7739923" y="4017741"/>
            <a:ext cx="44520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Library collections</a:t>
            </a: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7710600" y="4646609"/>
            <a:ext cx="3771866" cy="8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By 455 libraries outside main land of China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 bwMode="auto">
          <a:xfrm>
            <a:off x="793115" y="520065"/>
            <a:ext cx="245872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Three Kingdoms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10080" y="2185843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51240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479231" y="4053381"/>
            <a:ext cx="3428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In 1820, Englishman P. P. Thomas (1782–1834)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994462" y="4726392"/>
            <a:ext cx="2249291" cy="161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b="1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Death of the Celebrated Minister </a:t>
            </a:r>
            <a:r>
              <a:rPr lang="en-US" altLang="zh-CN" sz="1800" b="1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Tungcho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in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Asiatic Journal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3728747" y="4042637"/>
            <a:ext cx="22492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In the late Qing Dynasty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3723398" y="4739470"/>
            <a:ext cx="2249291" cy="161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17 abridged English translations were published by 10 translators</a:t>
            </a:r>
            <a:endParaRPr lang="zh-CN" alt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6123483" y="3985148"/>
            <a:ext cx="2566348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By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British C. H. Blewitt-Taylor (1857-1938) 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In 1925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First Full Translation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282011" y="5363987"/>
            <a:ext cx="2249291" cy="7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San </a:t>
            </a:r>
            <a:r>
              <a:rPr lang="en-US" altLang="zh-CN" sz="1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Kuo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or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Romance of the Three Kingdoms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9125551" y="3989855"/>
            <a:ext cx="1787258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By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Moss Roberts (1937- )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8835276" y="4973046"/>
            <a:ext cx="2249291" cy="7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Three Kingdoms 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In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5 volumes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iconfont-1187-868319"/>
          <p:cNvSpPr>
            <a:spLocks noChangeAspect="1"/>
          </p:cNvSpPr>
          <p:nvPr/>
        </p:nvSpPr>
        <p:spPr bwMode="auto">
          <a:xfrm>
            <a:off x="1775926" y="2721827"/>
            <a:ext cx="686364" cy="685792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Shape 31318"/>
          <p:cNvSpPr/>
          <p:nvPr/>
        </p:nvSpPr>
        <p:spPr>
          <a:xfrm>
            <a:off x="2563646" y="218501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4" name="椭圆 13"/>
          <p:cNvSpPr/>
          <p:nvPr/>
        </p:nvSpPr>
        <p:spPr>
          <a:xfrm>
            <a:off x="3982456" y="2185843"/>
            <a:ext cx="1663148" cy="1663148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38606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1318"/>
          <p:cNvSpPr/>
          <p:nvPr/>
        </p:nvSpPr>
        <p:spPr>
          <a:xfrm>
            <a:off x="5295982" y="2185016"/>
            <a:ext cx="334323" cy="32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28124" y="2185843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669284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Shape 31318"/>
          <p:cNvSpPr/>
          <p:nvPr/>
        </p:nvSpPr>
        <p:spPr>
          <a:xfrm>
            <a:off x="7781690" y="218501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125550" y="2185843"/>
            <a:ext cx="1663148" cy="1663148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266710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Shape 31318"/>
          <p:cNvSpPr/>
          <p:nvPr/>
        </p:nvSpPr>
        <p:spPr>
          <a:xfrm>
            <a:off x="10379116" y="218501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iconfont-11920-5700803"/>
          <p:cNvSpPr>
            <a:spLocks noChangeAspect="1"/>
          </p:cNvSpPr>
          <p:nvPr/>
        </p:nvSpPr>
        <p:spPr bwMode="auto">
          <a:xfrm>
            <a:off x="9679878" y="2735946"/>
            <a:ext cx="590073" cy="590073"/>
          </a:xfrm>
          <a:custGeom>
            <a:avLst/>
            <a:gdLst>
              <a:gd name="T0" fmla="*/ 0 w 11200"/>
              <a:gd name="T1" fmla="*/ 0 h 11200"/>
              <a:gd name="T2" fmla="*/ 4800 w 11200"/>
              <a:gd name="T3" fmla="*/ 0 h 11200"/>
              <a:gd name="T4" fmla="*/ 4800 w 11200"/>
              <a:gd name="T5" fmla="*/ 4800 h 11200"/>
              <a:gd name="T6" fmla="*/ 0 w 11200"/>
              <a:gd name="T7" fmla="*/ 4800 h 11200"/>
              <a:gd name="T8" fmla="*/ 0 w 11200"/>
              <a:gd name="T9" fmla="*/ 0 h 11200"/>
              <a:gd name="T10" fmla="*/ 0 w 11200"/>
              <a:gd name="T11" fmla="*/ 6400 h 11200"/>
              <a:gd name="T12" fmla="*/ 4800 w 11200"/>
              <a:gd name="T13" fmla="*/ 6400 h 11200"/>
              <a:gd name="T14" fmla="*/ 4800 w 11200"/>
              <a:gd name="T15" fmla="*/ 11200 h 11200"/>
              <a:gd name="T16" fmla="*/ 0 w 11200"/>
              <a:gd name="T17" fmla="*/ 11200 h 11200"/>
              <a:gd name="T18" fmla="*/ 0 w 11200"/>
              <a:gd name="T19" fmla="*/ 6400 h 11200"/>
              <a:gd name="T20" fmla="*/ 6400 w 11200"/>
              <a:gd name="T21" fmla="*/ 6400 h 11200"/>
              <a:gd name="T22" fmla="*/ 11200 w 11200"/>
              <a:gd name="T23" fmla="*/ 6400 h 11200"/>
              <a:gd name="T24" fmla="*/ 11200 w 11200"/>
              <a:gd name="T25" fmla="*/ 11200 h 11200"/>
              <a:gd name="T26" fmla="*/ 6400 w 11200"/>
              <a:gd name="T27" fmla="*/ 11200 h 11200"/>
              <a:gd name="T28" fmla="*/ 6400 w 11200"/>
              <a:gd name="T29" fmla="*/ 6400 h 11200"/>
              <a:gd name="T30" fmla="*/ 8800 w 11200"/>
              <a:gd name="T31" fmla="*/ 4800 h 11200"/>
              <a:gd name="T32" fmla="*/ 11200 w 11200"/>
              <a:gd name="T33" fmla="*/ 2400 h 11200"/>
              <a:gd name="T34" fmla="*/ 8800 w 11200"/>
              <a:gd name="T35" fmla="*/ 0 h 11200"/>
              <a:gd name="T36" fmla="*/ 6400 w 11200"/>
              <a:gd name="T37" fmla="*/ 2400 h 11200"/>
              <a:gd name="T38" fmla="*/ 8800 w 11200"/>
              <a:gd name="T39" fmla="*/ 48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00" h="11200">
                <a:moveTo>
                  <a:pt x="0" y="0"/>
                </a:moveTo>
                <a:lnTo>
                  <a:pt x="4800" y="0"/>
                </a:lnTo>
                <a:lnTo>
                  <a:pt x="4800" y="4800"/>
                </a:lnTo>
                <a:lnTo>
                  <a:pt x="0" y="4800"/>
                </a:lnTo>
                <a:lnTo>
                  <a:pt x="0" y="0"/>
                </a:lnTo>
                <a:close/>
                <a:moveTo>
                  <a:pt x="0" y="6400"/>
                </a:moveTo>
                <a:lnTo>
                  <a:pt x="4800" y="6400"/>
                </a:lnTo>
                <a:lnTo>
                  <a:pt x="4800" y="11200"/>
                </a:lnTo>
                <a:lnTo>
                  <a:pt x="0" y="11200"/>
                </a:lnTo>
                <a:lnTo>
                  <a:pt x="0" y="6400"/>
                </a:lnTo>
                <a:close/>
                <a:moveTo>
                  <a:pt x="6400" y="6400"/>
                </a:moveTo>
                <a:lnTo>
                  <a:pt x="11200" y="6400"/>
                </a:lnTo>
                <a:lnTo>
                  <a:pt x="11200" y="11200"/>
                </a:lnTo>
                <a:lnTo>
                  <a:pt x="6400" y="11200"/>
                </a:lnTo>
                <a:lnTo>
                  <a:pt x="6400" y="6400"/>
                </a:lnTo>
                <a:close/>
                <a:moveTo>
                  <a:pt x="8800" y="4800"/>
                </a:moveTo>
                <a:cubicBezTo>
                  <a:pt x="10125" y="4800"/>
                  <a:pt x="11200" y="3725"/>
                  <a:pt x="11200" y="2400"/>
                </a:cubicBezTo>
                <a:cubicBezTo>
                  <a:pt x="11200" y="1075"/>
                  <a:pt x="10125" y="0"/>
                  <a:pt x="8800" y="0"/>
                </a:cubicBezTo>
                <a:cubicBezTo>
                  <a:pt x="7475" y="0"/>
                  <a:pt x="6400" y="1075"/>
                  <a:pt x="6400" y="2400"/>
                </a:cubicBezTo>
                <a:cubicBezTo>
                  <a:pt x="6400" y="3725"/>
                  <a:pt x="7475" y="4800"/>
                  <a:pt x="8800" y="4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iconfont-1191-866883"/>
          <p:cNvSpPr>
            <a:spLocks noChangeAspect="1"/>
          </p:cNvSpPr>
          <p:nvPr/>
        </p:nvSpPr>
        <p:spPr bwMode="auto">
          <a:xfrm>
            <a:off x="7023827" y="2693615"/>
            <a:ext cx="659380" cy="652576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iconfont-1187-868307"/>
          <p:cNvSpPr>
            <a:spLocks noChangeAspect="1"/>
          </p:cNvSpPr>
          <p:nvPr/>
        </p:nvSpPr>
        <p:spPr bwMode="auto">
          <a:xfrm>
            <a:off x="4545899" y="2714573"/>
            <a:ext cx="604291" cy="591560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785032" y="519372"/>
            <a:ext cx="4510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Western Studies on Zhuangzi 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6E1E4F4-1379-485A-A637-B77EA423B9EB}"/>
              </a:ext>
            </a:extLst>
          </p:cNvPr>
          <p:cNvSpPr txBox="1"/>
          <p:nvPr/>
        </p:nvSpPr>
        <p:spPr>
          <a:xfrm>
            <a:off x="299803" y="659562"/>
            <a:ext cx="707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Ratings on Goodreads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437E06-7218-4A06-A63B-74C1DAE09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12" y="1667095"/>
            <a:ext cx="7752381" cy="3523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672926" y="3551804"/>
            <a:ext cx="687747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Shinaian&amp;Luoguanzhong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PA_文本框 2"/>
          <p:cNvSpPr txBox="1"/>
          <p:nvPr>
            <p:custDataLst>
              <p:tags r:id="rId1"/>
            </p:custDataLst>
          </p:nvPr>
        </p:nvSpPr>
        <p:spPr>
          <a:xfrm>
            <a:off x="2258604" y="2463407"/>
            <a:ext cx="7674790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lvl="0" algn="ctr"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Outlaws of the Marsh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11655" y="442640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A1B9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74C8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58369" y="4468711"/>
            <a:ext cx="12810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PART.04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" y="4505256"/>
            <a:ext cx="12192000" cy="23622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4495800"/>
            <a:ext cx="12192000" cy="2362200"/>
          </a:xfrm>
          <a:prstGeom prst="rect">
            <a:avLst/>
          </a:prstGeom>
          <a:solidFill>
            <a:srgbClr val="A1B9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74710" y="1214966"/>
            <a:ext cx="10442575" cy="4428067"/>
          </a:xfrm>
          <a:prstGeom prst="roundRect">
            <a:avLst>
              <a:gd name="adj" fmla="val 5518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5" y="520065"/>
            <a:ext cx="4438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Outlaws of the Marsh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76818AAB-1291-4308-8783-A866D8617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4" y="1584602"/>
            <a:ext cx="1010194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Shuihuzhuan</a:t>
            </a: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, one of the best-known Chinese classic novels, recounts the doings of the 108 heroes</a:t>
            </a:r>
          </a:p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·Distinctive and prominent characters</a:t>
            </a:r>
          </a:p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·V</a:t>
            </a: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ivid</a:t>
            </a: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language</a:t>
            </a:r>
          </a:p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·S</a:t>
            </a: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torytelling</a:t>
            </a: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,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074" name="Picture 2" descr="水浒传">
            <a:extLst>
              <a:ext uri="{FF2B5EF4-FFF2-40B4-BE49-F238E27FC236}">
                <a16:creationId xmlns:a16="http://schemas.microsoft.com/office/drawing/2014/main" id="{6106B224-6C75-40B2-B20F-1EAEB36B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4" y="2044061"/>
            <a:ext cx="2802536" cy="32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5155832"/>
            <a:ext cx="12192000" cy="135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57129" y="4824528"/>
            <a:ext cx="762000" cy="762000"/>
          </a:xfrm>
          <a:prstGeom prst="ellipse">
            <a:avLst/>
          </a:prstGeom>
          <a:solidFill>
            <a:srgbClr val="A1B9B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10800000">
            <a:off x="763825" y="1860112"/>
            <a:ext cx="2348606" cy="2655366"/>
          </a:xfrm>
          <a:custGeom>
            <a:avLst/>
            <a:gdLst>
              <a:gd name="connsiteX0" fmla="*/ 1300901 w 2601802"/>
              <a:gd name="connsiteY0" fmla="*/ 2941630 h 2941630"/>
              <a:gd name="connsiteX1" fmla="*/ 1103231 w 2601802"/>
              <a:gd name="connsiteY1" fmla="*/ 2896090 h 2941630"/>
              <a:gd name="connsiteX2" fmla="*/ 244975 w 2601802"/>
              <a:gd name="connsiteY2" fmla="*/ 2467674 h 2941630"/>
              <a:gd name="connsiteX3" fmla="*/ 0 w 2601802"/>
              <a:gd name="connsiteY3" fmla="*/ 2072992 h 2941630"/>
              <a:gd name="connsiteX4" fmla="*/ 0 w 2601802"/>
              <a:gd name="connsiteY4" fmla="*/ 1531860 h 2941630"/>
              <a:gd name="connsiteX5" fmla="*/ 0 w 2601802"/>
              <a:gd name="connsiteY5" fmla="*/ 1470815 h 2941630"/>
              <a:gd name="connsiteX6" fmla="*/ 0 w 2601802"/>
              <a:gd name="connsiteY6" fmla="*/ 1361042 h 2941630"/>
              <a:gd name="connsiteX7" fmla="*/ 0 w 2601802"/>
              <a:gd name="connsiteY7" fmla="*/ 868638 h 2941630"/>
              <a:gd name="connsiteX8" fmla="*/ 244975 w 2601802"/>
              <a:gd name="connsiteY8" fmla="*/ 473956 h 2941630"/>
              <a:gd name="connsiteX9" fmla="*/ 1103232 w 2601802"/>
              <a:gd name="connsiteY9" fmla="*/ 45540 h 2941630"/>
              <a:gd name="connsiteX10" fmla="*/ 1300901 w 2601802"/>
              <a:gd name="connsiteY10" fmla="*/ 0 h 2941630"/>
              <a:gd name="connsiteX11" fmla="*/ 1498571 w 2601802"/>
              <a:gd name="connsiteY11" fmla="*/ 45540 h 2941630"/>
              <a:gd name="connsiteX12" fmla="*/ 2356827 w 2601802"/>
              <a:gd name="connsiteY12" fmla="*/ 473956 h 2941630"/>
              <a:gd name="connsiteX13" fmla="*/ 2601802 w 2601802"/>
              <a:gd name="connsiteY13" fmla="*/ 868638 h 2941630"/>
              <a:gd name="connsiteX14" fmla="*/ 2601802 w 2601802"/>
              <a:gd name="connsiteY14" fmla="*/ 1409770 h 2941630"/>
              <a:gd name="connsiteX15" fmla="*/ 2601802 w 2601802"/>
              <a:gd name="connsiteY15" fmla="*/ 1470815 h 2941630"/>
              <a:gd name="connsiteX16" fmla="*/ 2601802 w 2601802"/>
              <a:gd name="connsiteY16" fmla="*/ 1580588 h 2941630"/>
              <a:gd name="connsiteX17" fmla="*/ 2601802 w 2601802"/>
              <a:gd name="connsiteY17" fmla="*/ 2072992 h 2941630"/>
              <a:gd name="connsiteX18" fmla="*/ 2356827 w 2601802"/>
              <a:gd name="connsiteY18" fmla="*/ 2467674 h 2941630"/>
              <a:gd name="connsiteX19" fmla="*/ 1498570 w 2601802"/>
              <a:gd name="connsiteY19" fmla="*/ 2896090 h 2941630"/>
              <a:gd name="connsiteX20" fmla="*/ 1300901 w 2601802"/>
              <a:gd name="connsiteY20" fmla="*/ 2941630 h 29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802" h="2941630">
                <a:moveTo>
                  <a:pt x="1300901" y="2941630"/>
                </a:moveTo>
                <a:cubicBezTo>
                  <a:pt x="1233321" y="2941630"/>
                  <a:pt x="1165742" y="2926450"/>
                  <a:pt x="1103231" y="2896090"/>
                </a:cubicBezTo>
                <a:cubicBezTo>
                  <a:pt x="244975" y="2467674"/>
                  <a:pt x="244975" y="2467674"/>
                  <a:pt x="244975" y="2467674"/>
                </a:cubicBezTo>
                <a:cubicBezTo>
                  <a:pt x="94611" y="2393460"/>
                  <a:pt x="0" y="2239972"/>
                  <a:pt x="0" y="2072992"/>
                </a:cubicBezTo>
                <a:cubicBezTo>
                  <a:pt x="0" y="1854145"/>
                  <a:pt x="0" y="1676333"/>
                  <a:pt x="0" y="1531860"/>
                </a:cubicBezTo>
                <a:lnTo>
                  <a:pt x="0" y="1470815"/>
                </a:lnTo>
                <a:lnTo>
                  <a:pt x="0" y="1361042"/>
                </a:lnTo>
                <a:cubicBezTo>
                  <a:pt x="0" y="868638"/>
                  <a:pt x="0" y="868638"/>
                  <a:pt x="0" y="868638"/>
                </a:cubicBezTo>
                <a:cubicBezTo>
                  <a:pt x="0" y="701658"/>
                  <a:pt x="94611" y="548170"/>
                  <a:pt x="244975" y="473956"/>
                </a:cubicBezTo>
                <a:cubicBezTo>
                  <a:pt x="1103232" y="45540"/>
                  <a:pt x="1103232" y="45540"/>
                  <a:pt x="1103232" y="45540"/>
                </a:cubicBezTo>
                <a:cubicBezTo>
                  <a:pt x="1165743" y="15180"/>
                  <a:pt x="1233322" y="0"/>
                  <a:pt x="1300901" y="0"/>
                </a:cubicBezTo>
                <a:cubicBezTo>
                  <a:pt x="1368481" y="0"/>
                  <a:pt x="1436060" y="15180"/>
                  <a:pt x="1498571" y="45540"/>
                </a:cubicBezTo>
                <a:cubicBezTo>
                  <a:pt x="2356827" y="473956"/>
                  <a:pt x="2356827" y="473956"/>
                  <a:pt x="2356827" y="473956"/>
                </a:cubicBezTo>
                <a:cubicBezTo>
                  <a:pt x="2507191" y="548170"/>
                  <a:pt x="2601802" y="701658"/>
                  <a:pt x="2601802" y="868638"/>
                </a:cubicBezTo>
                <a:cubicBezTo>
                  <a:pt x="2601802" y="1087485"/>
                  <a:pt x="2601802" y="1265297"/>
                  <a:pt x="2601802" y="1409770"/>
                </a:cubicBezTo>
                <a:lnTo>
                  <a:pt x="2601802" y="1470815"/>
                </a:lnTo>
                <a:lnTo>
                  <a:pt x="2601802" y="1580588"/>
                </a:lnTo>
                <a:cubicBezTo>
                  <a:pt x="2601802" y="2072992"/>
                  <a:pt x="2601802" y="2072992"/>
                  <a:pt x="2601802" y="2072992"/>
                </a:cubicBezTo>
                <a:cubicBezTo>
                  <a:pt x="2601802" y="2239972"/>
                  <a:pt x="2507191" y="2393460"/>
                  <a:pt x="2356827" y="2467674"/>
                </a:cubicBezTo>
                <a:cubicBezTo>
                  <a:pt x="1498570" y="2896090"/>
                  <a:pt x="1498570" y="2896090"/>
                  <a:pt x="1498570" y="2896090"/>
                </a:cubicBezTo>
                <a:cubicBezTo>
                  <a:pt x="1436059" y="2926450"/>
                  <a:pt x="1368480" y="2941630"/>
                  <a:pt x="1300901" y="2941630"/>
                </a:cubicBezTo>
                <a:close/>
              </a:path>
            </a:pathLst>
          </a:custGeom>
          <a:solidFill>
            <a:srgbClr val="A1B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1119537" y="2371278"/>
            <a:ext cx="1778459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By Pearl S. Buck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In 1933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1067227" y="2912965"/>
            <a:ext cx="1778459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All Men Are Brothers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Shape 31318"/>
          <p:cNvSpPr/>
          <p:nvPr/>
        </p:nvSpPr>
        <p:spPr>
          <a:xfrm>
            <a:off x="1701783" y="5023393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01</a:t>
            </a:r>
          </a:p>
        </p:txBody>
      </p:sp>
      <p:sp>
        <p:nvSpPr>
          <p:cNvPr id="22" name="椭圆 21"/>
          <p:cNvSpPr/>
          <p:nvPr/>
        </p:nvSpPr>
        <p:spPr>
          <a:xfrm>
            <a:off x="4368063" y="4824528"/>
            <a:ext cx="762000" cy="762000"/>
          </a:xfrm>
          <a:prstGeom prst="ellipse">
            <a:avLst/>
          </a:prstGeom>
          <a:solidFill>
            <a:srgbClr val="D2A48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 rot="10800000">
            <a:off x="3574758" y="1860112"/>
            <a:ext cx="2348606" cy="2655366"/>
          </a:xfrm>
          <a:custGeom>
            <a:avLst/>
            <a:gdLst>
              <a:gd name="connsiteX0" fmla="*/ 1300901 w 2601802"/>
              <a:gd name="connsiteY0" fmla="*/ 2941630 h 2941630"/>
              <a:gd name="connsiteX1" fmla="*/ 1103231 w 2601802"/>
              <a:gd name="connsiteY1" fmla="*/ 2896090 h 2941630"/>
              <a:gd name="connsiteX2" fmla="*/ 244975 w 2601802"/>
              <a:gd name="connsiteY2" fmla="*/ 2467674 h 2941630"/>
              <a:gd name="connsiteX3" fmla="*/ 0 w 2601802"/>
              <a:gd name="connsiteY3" fmla="*/ 2072992 h 2941630"/>
              <a:gd name="connsiteX4" fmla="*/ 0 w 2601802"/>
              <a:gd name="connsiteY4" fmla="*/ 1531860 h 2941630"/>
              <a:gd name="connsiteX5" fmla="*/ 0 w 2601802"/>
              <a:gd name="connsiteY5" fmla="*/ 1470815 h 2941630"/>
              <a:gd name="connsiteX6" fmla="*/ 0 w 2601802"/>
              <a:gd name="connsiteY6" fmla="*/ 1361042 h 2941630"/>
              <a:gd name="connsiteX7" fmla="*/ 0 w 2601802"/>
              <a:gd name="connsiteY7" fmla="*/ 868638 h 2941630"/>
              <a:gd name="connsiteX8" fmla="*/ 244975 w 2601802"/>
              <a:gd name="connsiteY8" fmla="*/ 473956 h 2941630"/>
              <a:gd name="connsiteX9" fmla="*/ 1103232 w 2601802"/>
              <a:gd name="connsiteY9" fmla="*/ 45540 h 2941630"/>
              <a:gd name="connsiteX10" fmla="*/ 1300901 w 2601802"/>
              <a:gd name="connsiteY10" fmla="*/ 0 h 2941630"/>
              <a:gd name="connsiteX11" fmla="*/ 1498571 w 2601802"/>
              <a:gd name="connsiteY11" fmla="*/ 45540 h 2941630"/>
              <a:gd name="connsiteX12" fmla="*/ 2356827 w 2601802"/>
              <a:gd name="connsiteY12" fmla="*/ 473956 h 2941630"/>
              <a:gd name="connsiteX13" fmla="*/ 2601802 w 2601802"/>
              <a:gd name="connsiteY13" fmla="*/ 868638 h 2941630"/>
              <a:gd name="connsiteX14" fmla="*/ 2601802 w 2601802"/>
              <a:gd name="connsiteY14" fmla="*/ 1409770 h 2941630"/>
              <a:gd name="connsiteX15" fmla="*/ 2601802 w 2601802"/>
              <a:gd name="connsiteY15" fmla="*/ 1470815 h 2941630"/>
              <a:gd name="connsiteX16" fmla="*/ 2601802 w 2601802"/>
              <a:gd name="connsiteY16" fmla="*/ 1580588 h 2941630"/>
              <a:gd name="connsiteX17" fmla="*/ 2601802 w 2601802"/>
              <a:gd name="connsiteY17" fmla="*/ 2072992 h 2941630"/>
              <a:gd name="connsiteX18" fmla="*/ 2356827 w 2601802"/>
              <a:gd name="connsiteY18" fmla="*/ 2467674 h 2941630"/>
              <a:gd name="connsiteX19" fmla="*/ 1498570 w 2601802"/>
              <a:gd name="connsiteY19" fmla="*/ 2896090 h 2941630"/>
              <a:gd name="connsiteX20" fmla="*/ 1300901 w 2601802"/>
              <a:gd name="connsiteY20" fmla="*/ 2941630 h 29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802" h="2941630">
                <a:moveTo>
                  <a:pt x="1300901" y="2941630"/>
                </a:moveTo>
                <a:cubicBezTo>
                  <a:pt x="1233321" y="2941630"/>
                  <a:pt x="1165742" y="2926450"/>
                  <a:pt x="1103231" y="2896090"/>
                </a:cubicBezTo>
                <a:cubicBezTo>
                  <a:pt x="244975" y="2467674"/>
                  <a:pt x="244975" y="2467674"/>
                  <a:pt x="244975" y="2467674"/>
                </a:cubicBezTo>
                <a:cubicBezTo>
                  <a:pt x="94611" y="2393460"/>
                  <a:pt x="0" y="2239972"/>
                  <a:pt x="0" y="2072992"/>
                </a:cubicBezTo>
                <a:cubicBezTo>
                  <a:pt x="0" y="1854145"/>
                  <a:pt x="0" y="1676333"/>
                  <a:pt x="0" y="1531860"/>
                </a:cubicBezTo>
                <a:lnTo>
                  <a:pt x="0" y="1470815"/>
                </a:lnTo>
                <a:lnTo>
                  <a:pt x="0" y="1361042"/>
                </a:lnTo>
                <a:cubicBezTo>
                  <a:pt x="0" y="868638"/>
                  <a:pt x="0" y="868638"/>
                  <a:pt x="0" y="868638"/>
                </a:cubicBezTo>
                <a:cubicBezTo>
                  <a:pt x="0" y="701658"/>
                  <a:pt x="94611" y="548170"/>
                  <a:pt x="244975" y="473956"/>
                </a:cubicBezTo>
                <a:cubicBezTo>
                  <a:pt x="1103232" y="45540"/>
                  <a:pt x="1103232" y="45540"/>
                  <a:pt x="1103232" y="45540"/>
                </a:cubicBezTo>
                <a:cubicBezTo>
                  <a:pt x="1165743" y="15180"/>
                  <a:pt x="1233322" y="0"/>
                  <a:pt x="1300901" y="0"/>
                </a:cubicBezTo>
                <a:cubicBezTo>
                  <a:pt x="1368481" y="0"/>
                  <a:pt x="1436060" y="15180"/>
                  <a:pt x="1498571" y="45540"/>
                </a:cubicBezTo>
                <a:cubicBezTo>
                  <a:pt x="2356827" y="473956"/>
                  <a:pt x="2356827" y="473956"/>
                  <a:pt x="2356827" y="473956"/>
                </a:cubicBezTo>
                <a:cubicBezTo>
                  <a:pt x="2507191" y="548170"/>
                  <a:pt x="2601802" y="701658"/>
                  <a:pt x="2601802" y="868638"/>
                </a:cubicBezTo>
                <a:cubicBezTo>
                  <a:pt x="2601802" y="1087485"/>
                  <a:pt x="2601802" y="1265297"/>
                  <a:pt x="2601802" y="1409770"/>
                </a:cubicBezTo>
                <a:lnTo>
                  <a:pt x="2601802" y="1470815"/>
                </a:lnTo>
                <a:lnTo>
                  <a:pt x="2601802" y="1580588"/>
                </a:lnTo>
                <a:cubicBezTo>
                  <a:pt x="2601802" y="2072992"/>
                  <a:pt x="2601802" y="2072992"/>
                  <a:pt x="2601802" y="2072992"/>
                </a:cubicBezTo>
                <a:cubicBezTo>
                  <a:pt x="2601802" y="2239972"/>
                  <a:pt x="2507191" y="2393460"/>
                  <a:pt x="2356827" y="2467674"/>
                </a:cubicBezTo>
                <a:cubicBezTo>
                  <a:pt x="1498570" y="2896090"/>
                  <a:pt x="1498570" y="2896090"/>
                  <a:pt x="1498570" y="2896090"/>
                </a:cubicBezTo>
                <a:cubicBezTo>
                  <a:pt x="1436059" y="2926450"/>
                  <a:pt x="1368480" y="2941630"/>
                  <a:pt x="1300901" y="2941630"/>
                </a:cubicBezTo>
                <a:close/>
              </a:path>
            </a:pathLst>
          </a:custGeom>
          <a:solidFill>
            <a:srgbClr val="D2A4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3789193" y="2444891"/>
            <a:ext cx="1849098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By J.H. Jackson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In 1937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3859832" y="3112253"/>
            <a:ext cx="1778459" cy="3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Water Margin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Shape 31318"/>
          <p:cNvSpPr/>
          <p:nvPr/>
        </p:nvSpPr>
        <p:spPr>
          <a:xfrm>
            <a:off x="4487316" y="5014926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kumimoji="0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178996" y="4824528"/>
            <a:ext cx="762000" cy="762000"/>
          </a:xfrm>
          <a:prstGeom prst="ellipse">
            <a:avLst/>
          </a:prstGeom>
          <a:solidFill>
            <a:srgbClr val="A1B9B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 rot="10800000">
            <a:off x="6385691" y="1860112"/>
            <a:ext cx="2348606" cy="2655366"/>
          </a:xfrm>
          <a:custGeom>
            <a:avLst/>
            <a:gdLst>
              <a:gd name="connsiteX0" fmla="*/ 1300901 w 2601802"/>
              <a:gd name="connsiteY0" fmla="*/ 2941630 h 2941630"/>
              <a:gd name="connsiteX1" fmla="*/ 1103231 w 2601802"/>
              <a:gd name="connsiteY1" fmla="*/ 2896090 h 2941630"/>
              <a:gd name="connsiteX2" fmla="*/ 244975 w 2601802"/>
              <a:gd name="connsiteY2" fmla="*/ 2467674 h 2941630"/>
              <a:gd name="connsiteX3" fmla="*/ 0 w 2601802"/>
              <a:gd name="connsiteY3" fmla="*/ 2072992 h 2941630"/>
              <a:gd name="connsiteX4" fmla="*/ 0 w 2601802"/>
              <a:gd name="connsiteY4" fmla="*/ 1531860 h 2941630"/>
              <a:gd name="connsiteX5" fmla="*/ 0 w 2601802"/>
              <a:gd name="connsiteY5" fmla="*/ 1470815 h 2941630"/>
              <a:gd name="connsiteX6" fmla="*/ 0 w 2601802"/>
              <a:gd name="connsiteY6" fmla="*/ 1361042 h 2941630"/>
              <a:gd name="connsiteX7" fmla="*/ 0 w 2601802"/>
              <a:gd name="connsiteY7" fmla="*/ 868638 h 2941630"/>
              <a:gd name="connsiteX8" fmla="*/ 244975 w 2601802"/>
              <a:gd name="connsiteY8" fmla="*/ 473956 h 2941630"/>
              <a:gd name="connsiteX9" fmla="*/ 1103232 w 2601802"/>
              <a:gd name="connsiteY9" fmla="*/ 45540 h 2941630"/>
              <a:gd name="connsiteX10" fmla="*/ 1300901 w 2601802"/>
              <a:gd name="connsiteY10" fmla="*/ 0 h 2941630"/>
              <a:gd name="connsiteX11" fmla="*/ 1498571 w 2601802"/>
              <a:gd name="connsiteY11" fmla="*/ 45540 h 2941630"/>
              <a:gd name="connsiteX12" fmla="*/ 2356827 w 2601802"/>
              <a:gd name="connsiteY12" fmla="*/ 473956 h 2941630"/>
              <a:gd name="connsiteX13" fmla="*/ 2601802 w 2601802"/>
              <a:gd name="connsiteY13" fmla="*/ 868638 h 2941630"/>
              <a:gd name="connsiteX14" fmla="*/ 2601802 w 2601802"/>
              <a:gd name="connsiteY14" fmla="*/ 1409770 h 2941630"/>
              <a:gd name="connsiteX15" fmla="*/ 2601802 w 2601802"/>
              <a:gd name="connsiteY15" fmla="*/ 1470815 h 2941630"/>
              <a:gd name="connsiteX16" fmla="*/ 2601802 w 2601802"/>
              <a:gd name="connsiteY16" fmla="*/ 1580588 h 2941630"/>
              <a:gd name="connsiteX17" fmla="*/ 2601802 w 2601802"/>
              <a:gd name="connsiteY17" fmla="*/ 2072992 h 2941630"/>
              <a:gd name="connsiteX18" fmla="*/ 2356827 w 2601802"/>
              <a:gd name="connsiteY18" fmla="*/ 2467674 h 2941630"/>
              <a:gd name="connsiteX19" fmla="*/ 1498570 w 2601802"/>
              <a:gd name="connsiteY19" fmla="*/ 2896090 h 2941630"/>
              <a:gd name="connsiteX20" fmla="*/ 1300901 w 2601802"/>
              <a:gd name="connsiteY20" fmla="*/ 2941630 h 29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802" h="2941630">
                <a:moveTo>
                  <a:pt x="1300901" y="2941630"/>
                </a:moveTo>
                <a:cubicBezTo>
                  <a:pt x="1233321" y="2941630"/>
                  <a:pt x="1165742" y="2926450"/>
                  <a:pt x="1103231" y="2896090"/>
                </a:cubicBezTo>
                <a:cubicBezTo>
                  <a:pt x="244975" y="2467674"/>
                  <a:pt x="244975" y="2467674"/>
                  <a:pt x="244975" y="2467674"/>
                </a:cubicBezTo>
                <a:cubicBezTo>
                  <a:pt x="94611" y="2393460"/>
                  <a:pt x="0" y="2239972"/>
                  <a:pt x="0" y="2072992"/>
                </a:cubicBezTo>
                <a:cubicBezTo>
                  <a:pt x="0" y="1854145"/>
                  <a:pt x="0" y="1676333"/>
                  <a:pt x="0" y="1531860"/>
                </a:cubicBezTo>
                <a:lnTo>
                  <a:pt x="0" y="1470815"/>
                </a:lnTo>
                <a:lnTo>
                  <a:pt x="0" y="1361042"/>
                </a:lnTo>
                <a:cubicBezTo>
                  <a:pt x="0" y="868638"/>
                  <a:pt x="0" y="868638"/>
                  <a:pt x="0" y="868638"/>
                </a:cubicBezTo>
                <a:cubicBezTo>
                  <a:pt x="0" y="701658"/>
                  <a:pt x="94611" y="548170"/>
                  <a:pt x="244975" y="473956"/>
                </a:cubicBezTo>
                <a:cubicBezTo>
                  <a:pt x="1103232" y="45540"/>
                  <a:pt x="1103232" y="45540"/>
                  <a:pt x="1103232" y="45540"/>
                </a:cubicBezTo>
                <a:cubicBezTo>
                  <a:pt x="1165743" y="15180"/>
                  <a:pt x="1233322" y="0"/>
                  <a:pt x="1300901" y="0"/>
                </a:cubicBezTo>
                <a:cubicBezTo>
                  <a:pt x="1368481" y="0"/>
                  <a:pt x="1436060" y="15180"/>
                  <a:pt x="1498571" y="45540"/>
                </a:cubicBezTo>
                <a:cubicBezTo>
                  <a:pt x="2356827" y="473956"/>
                  <a:pt x="2356827" y="473956"/>
                  <a:pt x="2356827" y="473956"/>
                </a:cubicBezTo>
                <a:cubicBezTo>
                  <a:pt x="2507191" y="548170"/>
                  <a:pt x="2601802" y="701658"/>
                  <a:pt x="2601802" y="868638"/>
                </a:cubicBezTo>
                <a:cubicBezTo>
                  <a:pt x="2601802" y="1087485"/>
                  <a:pt x="2601802" y="1265297"/>
                  <a:pt x="2601802" y="1409770"/>
                </a:cubicBezTo>
                <a:lnTo>
                  <a:pt x="2601802" y="1470815"/>
                </a:lnTo>
                <a:lnTo>
                  <a:pt x="2601802" y="1580588"/>
                </a:lnTo>
                <a:cubicBezTo>
                  <a:pt x="2601802" y="2072992"/>
                  <a:pt x="2601802" y="2072992"/>
                  <a:pt x="2601802" y="2072992"/>
                </a:cubicBezTo>
                <a:cubicBezTo>
                  <a:pt x="2601802" y="2239972"/>
                  <a:pt x="2507191" y="2393460"/>
                  <a:pt x="2356827" y="2467674"/>
                </a:cubicBezTo>
                <a:cubicBezTo>
                  <a:pt x="1498570" y="2896090"/>
                  <a:pt x="1498570" y="2896090"/>
                  <a:pt x="1498570" y="2896090"/>
                </a:cubicBezTo>
                <a:cubicBezTo>
                  <a:pt x="1436059" y="2926450"/>
                  <a:pt x="1368480" y="2941630"/>
                  <a:pt x="1300901" y="2941630"/>
                </a:cubicBezTo>
                <a:close/>
              </a:path>
            </a:pathLst>
          </a:custGeom>
          <a:solidFill>
            <a:srgbClr val="A1B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6663693" y="2339823"/>
            <a:ext cx="177845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By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Sidney Shapiro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In 1999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 bwMode="auto">
          <a:xfrm>
            <a:off x="6670765" y="3176975"/>
            <a:ext cx="1778459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Outlaws of the Marsh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Shape 31318"/>
          <p:cNvSpPr/>
          <p:nvPr/>
        </p:nvSpPr>
        <p:spPr>
          <a:xfrm>
            <a:off x="7298249" y="5014926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kumimoji="0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989930" y="4824528"/>
            <a:ext cx="762000" cy="762000"/>
          </a:xfrm>
          <a:prstGeom prst="ellipse">
            <a:avLst/>
          </a:prstGeom>
          <a:solidFill>
            <a:srgbClr val="D2A48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 rot="10800000">
            <a:off x="9196626" y="1860112"/>
            <a:ext cx="2348606" cy="2655366"/>
          </a:xfrm>
          <a:custGeom>
            <a:avLst/>
            <a:gdLst>
              <a:gd name="connsiteX0" fmla="*/ 1300901 w 2601802"/>
              <a:gd name="connsiteY0" fmla="*/ 2941630 h 2941630"/>
              <a:gd name="connsiteX1" fmla="*/ 1103231 w 2601802"/>
              <a:gd name="connsiteY1" fmla="*/ 2896090 h 2941630"/>
              <a:gd name="connsiteX2" fmla="*/ 244975 w 2601802"/>
              <a:gd name="connsiteY2" fmla="*/ 2467674 h 2941630"/>
              <a:gd name="connsiteX3" fmla="*/ 0 w 2601802"/>
              <a:gd name="connsiteY3" fmla="*/ 2072992 h 2941630"/>
              <a:gd name="connsiteX4" fmla="*/ 0 w 2601802"/>
              <a:gd name="connsiteY4" fmla="*/ 1531860 h 2941630"/>
              <a:gd name="connsiteX5" fmla="*/ 0 w 2601802"/>
              <a:gd name="connsiteY5" fmla="*/ 1470815 h 2941630"/>
              <a:gd name="connsiteX6" fmla="*/ 0 w 2601802"/>
              <a:gd name="connsiteY6" fmla="*/ 1361042 h 2941630"/>
              <a:gd name="connsiteX7" fmla="*/ 0 w 2601802"/>
              <a:gd name="connsiteY7" fmla="*/ 868638 h 2941630"/>
              <a:gd name="connsiteX8" fmla="*/ 244975 w 2601802"/>
              <a:gd name="connsiteY8" fmla="*/ 473956 h 2941630"/>
              <a:gd name="connsiteX9" fmla="*/ 1103232 w 2601802"/>
              <a:gd name="connsiteY9" fmla="*/ 45540 h 2941630"/>
              <a:gd name="connsiteX10" fmla="*/ 1300901 w 2601802"/>
              <a:gd name="connsiteY10" fmla="*/ 0 h 2941630"/>
              <a:gd name="connsiteX11" fmla="*/ 1498571 w 2601802"/>
              <a:gd name="connsiteY11" fmla="*/ 45540 h 2941630"/>
              <a:gd name="connsiteX12" fmla="*/ 2356827 w 2601802"/>
              <a:gd name="connsiteY12" fmla="*/ 473956 h 2941630"/>
              <a:gd name="connsiteX13" fmla="*/ 2601802 w 2601802"/>
              <a:gd name="connsiteY13" fmla="*/ 868638 h 2941630"/>
              <a:gd name="connsiteX14" fmla="*/ 2601802 w 2601802"/>
              <a:gd name="connsiteY14" fmla="*/ 1409770 h 2941630"/>
              <a:gd name="connsiteX15" fmla="*/ 2601802 w 2601802"/>
              <a:gd name="connsiteY15" fmla="*/ 1470815 h 2941630"/>
              <a:gd name="connsiteX16" fmla="*/ 2601802 w 2601802"/>
              <a:gd name="connsiteY16" fmla="*/ 1580588 h 2941630"/>
              <a:gd name="connsiteX17" fmla="*/ 2601802 w 2601802"/>
              <a:gd name="connsiteY17" fmla="*/ 2072992 h 2941630"/>
              <a:gd name="connsiteX18" fmla="*/ 2356827 w 2601802"/>
              <a:gd name="connsiteY18" fmla="*/ 2467674 h 2941630"/>
              <a:gd name="connsiteX19" fmla="*/ 1498570 w 2601802"/>
              <a:gd name="connsiteY19" fmla="*/ 2896090 h 2941630"/>
              <a:gd name="connsiteX20" fmla="*/ 1300901 w 2601802"/>
              <a:gd name="connsiteY20" fmla="*/ 2941630 h 29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802" h="2941630">
                <a:moveTo>
                  <a:pt x="1300901" y="2941630"/>
                </a:moveTo>
                <a:cubicBezTo>
                  <a:pt x="1233321" y="2941630"/>
                  <a:pt x="1165742" y="2926450"/>
                  <a:pt x="1103231" y="2896090"/>
                </a:cubicBezTo>
                <a:cubicBezTo>
                  <a:pt x="244975" y="2467674"/>
                  <a:pt x="244975" y="2467674"/>
                  <a:pt x="244975" y="2467674"/>
                </a:cubicBezTo>
                <a:cubicBezTo>
                  <a:pt x="94611" y="2393460"/>
                  <a:pt x="0" y="2239972"/>
                  <a:pt x="0" y="2072992"/>
                </a:cubicBezTo>
                <a:cubicBezTo>
                  <a:pt x="0" y="1854145"/>
                  <a:pt x="0" y="1676333"/>
                  <a:pt x="0" y="1531860"/>
                </a:cubicBezTo>
                <a:lnTo>
                  <a:pt x="0" y="1470815"/>
                </a:lnTo>
                <a:lnTo>
                  <a:pt x="0" y="1361042"/>
                </a:lnTo>
                <a:cubicBezTo>
                  <a:pt x="0" y="868638"/>
                  <a:pt x="0" y="868638"/>
                  <a:pt x="0" y="868638"/>
                </a:cubicBezTo>
                <a:cubicBezTo>
                  <a:pt x="0" y="701658"/>
                  <a:pt x="94611" y="548170"/>
                  <a:pt x="244975" y="473956"/>
                </a:cubicBezTo>
                <a:cubicBezTo>
                  <a:pt x="1103232" y="45540"/>
                  <a:pt x="1103232" y="45540"/>
                  <a:pt x="1103232" y="45540"/>
                </a:cubicBezTo>
                <a:cubicBezTo>
                  <a:pt x="1165743" y="15180"/>
                  <a:pt x="1233322" y="0"/>
                  <a:pt x="1300901" y="0"/>
                </a:cubicBezTo>
                <a:cubicBezTo>
                  <a:pt x="1368481" y="0"/>
                  <a:pt x="1436060" y="15180"/>
                  <a:pt x="1498571" y="45540"/>
                </a:cubicBezTo>
                <a:cubicBezTo>
                  <a:pt x="2356827" y="473956"/>
                  <a:pt x="2356827" y="473956"/>
                  <a:pt x="2356827" y="473956"/>
                </a:cubicBezTo>
                <a:cubicBezTo>
                  <a:pt x="2507191" y="548170"/>
                  <a:pt x="2601802" y="701658"/>
                  <a:pt x="2601802" y="868638"/>
                </a:cubicBezTo>
                <a:cubicBezTo>
                  <a:pt x="2601802" y="1087485"/>
                  <a:pt x="2601802" y="1265297"/>
                  <a:pt x="2601802" y="1409770"/>
                </a:cubicBezTo>
                <a:lnTo>
                  <a:pt x="2601802" y="1470815"/>
                </a:lnTo>
                <a:lnTo>
                  <a:pt x="2601802" y="1580588"/>
                </a:lnTo>
                <a:cubicBezTo>
                  <a:pt x="2601802" y="2072992"/>
                  <a:pt x="2601802" y="2072992"/>
                  <a:pt x="2601802" y="2072992"/>
                </a:cubicBezTo>
                <a:cubicBezTo>
                  <a:pt x="2601802" y="2239972"/>
                  <a:pt x="2507191" y="2393460"/>
                  <a:pt x="2356827" y="2467674"/>
                </a:cubicBezTo>
                <a:cubicBezTo>
                  <a:pt x="1498570" y="2896090"/>
                  <a:pt x="1498570" y="2896090"/>
                  <a:pt x="1498570" y="2896090"/>
                </a:cubicBezTo>
                <a:cubicBezTo>
                  <a:pt x="1436059" y="2926450"/>
                  <a:pt x="1368480" y="2941630"/>
                  <a:pt x="1300901" y="2941630"/>
                </a:cubicBezTo>
                <a:close/>
              </a:path>
            </a:pathLst>
          </a:custGeom>
          <a:solidFill>
            <a:srgbClr val="D2A4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9390619" y="2375571"/>
            <a:ext cx="1946476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By John and Alex Dent-Young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1994-2002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9474627" y="3133592"/>
            <a:ext cx="1778459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The Marshes of Mount Liang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</a:p>
        </p:txBody>
      </p:sp>
      <p:sp>
        <p:nvSpPr>
          <p:cNvPr id="36" name="Shape 31318"/>
          <p:cNvSpPr/>
          <p:nvPr/>
        </p:nvSpPr>
        <p:spPr>
          <a:xfrm>
            <a:off x="10109183" y="5014926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  <a:endParaRPr kumimoji="0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4" y="520065"/>
            <a:ext cx="7941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Four most famous versions of </a:t>
            </a: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Shuihuzhuan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63324BDD-E4C1-4C85-A6ED-AF171A481FA2}"/>
              </a:ext>
            </a:extLst>
          </p:cNvPr>
          <p:cNvSpPr txBox="1"/>
          <p:nvPr/>
        </p:nvSpPr>
        <p:spPr>
          <a:xfrm>
            <a:off x="299803" y="614596"/>
            <a:ext cx="707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Ratings on Goodreads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9D42AA-8FFB-400B-ABD4-2AE6A8D3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92" y="62333"/>
            <a:ext cx="7761905" cy="67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2"/>
          <p:cNvSpPr txBox="1"/>
          <p:nvPr>
            <p:custDataLst>
              <p:tags r:id="rId1"/>
            </p:custDataLst>
          </p:nvPr>
        </p:nvSpPr>
        <p:spPr>
          <a:xfrm>
            <a:off x="4528983" y="2333022"/>
            <a:ext cx="6908511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altLang="zh-CN" sz="4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</a:rPr>
              <a:t>Thanks For Watching</a:t>
            </a:r>
            <a:endParaRPr lang="en-US" sz="4800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8983" y="3312416"/>
            <a:ext cx="7186767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Chinese Classics in World Lit.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AEB9446C-91C0-4F47-A214-F1B74E9FC118}"/>
              </a:ext>
            </a:extLst>
          </p:cNvPr>
          <p:cNvSpPr/>
          <p:nvPr/>
        </p:nvSpPr>
        <p:spPr>
          <a:xfrm>
            <a:off x="4633127" y="4532076"/>
            <a:ext cx="6176589" cy="1284107"/>
          </a:xfrm>
          <a:prstGeom prst="roundRect">
            <a:avLst>
              <a:gd name="adj" fmla="val 50000"/>
            </a:avLst>
          </a:prstGeom>
          <a:solidFill>
            <a:srgbClr val="D2A48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F6917A-8385-4669-B48E-484EC2F91BE3}"/>
              </a:ext>
            </a:extLst>
          </p:cNvPr>
          <p:cNvSpPr/>
          <p:nvPr/>
        </p:nvSpPr>
        <p:spPr>
          <a:xfrm>
            <a:off x="4797173" y="4810477"/>
            <a:ext cx="5620991" cy="84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汇报人：周皓熙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&amp;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Mahzad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&amp; Nizam &amp;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Sagara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altLang="zh-CN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PA_文本框 2">
            <a:extLst>
              <a:ext uri="{FF2B5EF4-FFF2-40B4-BE49-F238E27FC236}">
                <a16:creationId xmlns:a16="http://schemas.microsoft.com/office/drawing/2014/main" id="{4DCC7EAA-8AFA-4FE8-AEB0-3A7D5B32C1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48707" y="2269570"/>
            <a:ext cx="6908511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altLang="zh-CN" sz="4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</a:rPr>
              <a:t>Summaries</a:t>
            </a:r>
            <a:endParaRPr lang="en-US" sz="4800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 animBg="1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92119" y="3544696"/>
            <a:ext cx="25236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Zhuangzi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2118" y="4607436"/>
            <a:ext cx="346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Strange Tales from </a:t>
            </a:r>
            <a:r>
              <a:rPr lang="en-US" altLang="zh-CN" sz="24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Liaozhai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8255" y="3554088"/>
            <a:ext cx="300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Three Kingdoms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4074" y="4674532"/>
            <a:ext cx="252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Outlaws of the Marsh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17170" y="3333972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640896" y="3511526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420076" y="4387295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640896" y="4563447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397048" y="3335375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617868" y="3511526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397048" y="4459757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7617868" y="4635907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773939" y="1306786"/>
            <a:ext cx="8647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15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CONTENTS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  <a:alpha val="15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657261" y="3429000"/>
            <a:ext cx="6877475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庄子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PA_文本框 2"/>
          <p:cNvSpPr txBox="1"/>
          <p:nvPr>
            <p:custDataLst>
              <p:tags r:id="rId1"/>
            </p:custDataLst>
          </p:nvPr>
        </p:nvSpPr>
        <p:spPr>
          <a:xfrm>
            <a:off x="2258604" y="2375777"/>
            <a:ext cx="7674790" cy="20022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lvl="0" algn="ctr"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Zhuangzi</a:t>
            </a:r>
          </a:p>
          <a:p>
            <a:pPr lvl="0" algn="ctr">
              <a:defRPr/>
            </a:pP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11655" y="442640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A1B9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74C8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58369" y="4468711"/>
            <a:ext cx="12810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PART.01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庄子">
            <a:extLst>
              <a:ext uri="{FF2B5EF4-FFF2-40B4-BE49-F238E27FC236}">
                <a16:creationId xmlns:a16="http://schemas.microsoft.com/office/drawing/2014/main" id="{32484680-71E2-4AF8-9415-921D8FA5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393" y="2415583"/>
            <a:ext cx="3245347" cy="32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庄子">
            <a:extLst>
              <a:ext uri="{FF2B5EF4-FFF2-40B4-BE49-F238E27FC236}">
                <a16:creationId xmlns:a16="http://schemas.microsoft.com/office/drawing/2014/main" id="{69619D87-6C84-4AD9-9959-B0167CB9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71" y="-1859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otation-marks_897"/>
          <p:cNvSpPr>
            <a:spLocks noChangeAspect="1"/>
          </p:cNvSpPr>
          <p:nvPr/>
        </p:nvSpPr>
        <p:spPr bwMode="auto">
          <a:xfrm>
            <a:off x="29557" y="1093927"/>
            <a:ext cx="889042" cy="761681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277962" y="902377"/>
            <a:ext cx="5050045" cy="54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Written by the philosopher Zhuangzi and his students in the Warring States Period. also known as The Holy Canon of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Nanhua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</a:rPr>
              <a:t>is a Taoist classic proposing “Tao as the source of the world” “uniformity of things” “non-action in face of nature” and “absolute freedom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0065037" y="2292473"/>
            <a:ext cx="11779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Zhuangzi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10008589" y="2568822"/>
            <a:ext cx="2183411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微软雅黑" panose="020B0503020204020204" charset="-122"/>
                <a:cs typeface="+mn-ea"/>
                <a:sym typeface="+mn-lt"/>
              </a:rPr>
              <a:t>Philosopher in the Warring States Period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5" y="520065"/>
            <a:ext cx="245872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Zhuangzi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643ADA-C903-49AF-B8CB-91B510E48699}"/>
              </a:ext>
            </a:extLst>
          </p:cNvPr>
          <p:cNvSpPr txBox="1"/>
          <p:nvPr/>
        </p:nvSpPr>
        <p:spPr>
          <a:xfrm>
            <a:off x="2263515" y="3207912"/>
            <a:ext cx="4064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defTabSz="12160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dirty="0"/>
              <a:t>”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10080" y="2185843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51240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479231" y="3918471"/>
            <a:ext cx="3428275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1881 First Version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By British sinologist Frederic Henry Balfour (1846—1909)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994462" y="4726392"/>
            <a:ext cx="2249291" cy="161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The Divine Classic of Nan-</a:t>
            </a:r>
            <a:r>
              <a:rPr lang="en-US" altLang="zh-C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hua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, Being the Works of Chuang </a:t>
            </a:r>
            <a:r>
              <a:rPr lang="en-US" altLang="zh-C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Tsze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, Taoist Philosopher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3741778" y="3951485"/>
            <a:ext cx="22492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By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Herbert A. Giles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，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1845—1935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3692046" y="4748324"/>
            <a:ext cx="2249291" cy="11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Chuang Tzu: Mystic, Moralist, and Social Reformer</a:t>
            </a:r>
            <a:r>
              <a:rPr lang="zh-CN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6123484" y="4042637"/>
            <a:ext cx="2566348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By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Burton D. Watson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，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1925—2017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258394" y="4748324"/>
            <a:ext cx="2249291" cy="7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The Complete Works of Chuang Tzu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9125551" y="3989855"/>
            <a:ext cx="1787258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By</a:t>
            </a: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James </a:t>
            </a: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Legge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(1815—1897)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8884702" y="4748324"/>
            <a:ext cx="2249291" cy="3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Writings of </a:t>
            </a:r>
            <a:r>
              <a:rPr lang="en-US" altLang="zh-C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Kwangtsze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iconfont-1187-868319"/>
          <p:cNvSpPr>
            <a:spLocks noChangeAspect="1"/>
          </p:cNvSpPr>
          <p:nvPr/>
        </p:nvSpPr>
        <p:spPr bwMode="auto">
          <a:xfrm>
            <a:off x="1775926" y="2721827"/>
            <a:ext cx="686364" cy="685792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Shape 31318"/>
          <p:cNvSpPr/>
          <p:nvPr/>
        </p:nvSpPr>
        <p:spPr>
          <a:xfrm>
            <a:off x="2563646" y="218501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4" name="椭圆 13"/>
          <p:cNvSpPr/>
          <p:nvPr/>
        </p:nvSpPr>
        <p:spPr>
          <a:xfrm>
            <a:off x="3982456" y="2185843"/>
            <a:ext cx="1663148" cy="1663148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38606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1318"/>
          <p:cNvSpPr/>
          <p:nvPr/>
        </p:nvSpPr>
        <p:spPr>
          <a:xfrm>
            <a:off x="5295982" y="2185016"/>
            <a:ext cx="334323" cy="32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28124" y="2185843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669284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Shape 31318"/>
          <p:cNvSpPr/>
          <p:nvPr/>
        </p:nvSpPr>
        <p:spPr>
          <a:xfrm>
            <a:off x="7781690" y="218501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125550" y="2185843"/>
            <a:ext cx="1663148" cy="1663148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266710" y="2030581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Shape 31318"/>
          <p:cNvSpPr/>
          <p:nvPr/>
        </p:nvSpPr>
        <p:spPr>
          <a:xfrm>
            <a:off x="10379116" y="218501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iconfont-11920-5700803"/>
          <p:cNvSpPr>
            <a:spLocks noChangeAspect="1"/>
          </p:cNvSpPr>
          <p:nvPr/>
        </p:nvSpPr>
        <p:spPr bwMode="auto">
          <a:xfrm>
            <a:off x="9679878" y="2735946"/>
            <a:ext cx="590073" cy="590073"/>
          </a:xfrm>
          <a:custGeom>
            <a:avLst/>
            <a:gdLst>
              <a:gd name="T0" fmla="*/ 0 w 11200"/>
              <a:gd name="T1" fmla="*/ 0 h 11200"/>
              <a:gd name="T2" fmla="*/ 4800 w 11200"/>
              <a:gd name="T3" fmla="*/ 0 h 11200"/>
              <a:gd name="T4" fmla="*/ 4800 w 11200"/>
              <a:gd name="T5" fmla="*/ 4800 h 11200"/>
              <a:gd name="T6" fmla="*/ 0 w 11200"/>
              <a:gd name="T7" fmla="*/ 4800 h 11200"/>
              <a:gd name="T8" fmla="*/ 0 w 11200"/>
              <a:gd name="T9" fmla="*/ 0 h 11200"/>
              <a:gd name="T10" fmla="*/ 0 w 11200"/>
              <a:gd name="T11" fmla="*/ 6400 h 11200"/>
              <a:gd name="T12" fmla="*/ 4800 w 11200"/>
              <a:gd name="T13" fmla="*/ 6400 h 11200"/>
              <a:gd name="T14" fmla="*/ 4800 w 11200"/>
              <a:gd name="T15" fmla="*/ 11200 h 11200"/>
              <a:gd name="T16" fmla="*/ 0 w 11200"/>
              <a:gd name="T17" fmla="*/ 11200 h 11200"/>
              <a:gd name="T18" fmla="*/ 0 w 11200"/>
              <a:gd name="T19" fmla="*/ 6400 h 11200"/>
              <a:gd name="T20" fmla="*/ 6400 w 11200"/>
              <a:gd name="T21" fmla="*/ 6400 h 11200"/>
              <a:gd name="T22" fmla="*/ 11200 w 11200"/>
              <a:gd name="T23" fmla="*/ 6400 h 11200"/>
              <a:gd name="T24" fmla="*/ 11200 w 11200"/>
              <a:gd name="T25" fmla="*/ 11200 h 11200"/>
              <a:gd name="T26" fmla="*/ 6400 w 11200"/>
              <a:gd name="T27" fmla="*/ 11200 h 11200"/>
              <a:gd name="T28" fmla="*/ 6400 w 11200"/>
              <a:gd name="T29" fmla="*/ 6400 h 11200"/>
              <a:gd name="T30" fmla="*/ 8800 w 11200"/>
              <a:gd name="T31" fmla="*/ 4800 h 11200"/>
              <a:gd name="T32" fmla="*/ 11200 w 11200"/>
              <a:gd name="T33" fmla="*/ 2400 h 11200"/>
              <a:gd name="T34" fmla="*/ 8800 w 11200"/>
              <a:gd name="T35" fmla="*/ 0 h 11200"/>
              <a:gd name="T36" fmla="*/ 6400 w 11200"/>
              <a:gd name="T37" fmla="*/ 2400 h 11200"/>
              <a:gd name="T38" fmla="*/ 8800 w 11200"/>
              <a:gd name="T39" fmla="*/ 48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00" h="11200">
                <a:moveTo>
                  <a:pt x="0" y="0"/>
                </a:moveTo>
                <a:lnTo>
                  <a:pt x="4800" y="0"/>
                </a:lnTo>
                <a:lnTo>
                  <a:pt x="4800" y="4800"/>
                </a:lnTo>
                <a:lnTo>
                  <a:pt x="0" y="4800"/>
                </a:lnTo>
                <a:lnTo>
                  <a:pt x="0" y="0"/>
                </a:lnTo>
                <a:close/>
                <a:moveTo>
                  <a:pt x="0" y="6400"/>
                </a:moveTo>
                <a:lnTo>
                  <a:pt x="4800" y="6400"/>
                </a:lnTo>
                <a:lnTo>
                  <a:pt x="4800" y="11200"/>
                </a:lnTo>
                <a:lnTo>
                  <a:pt x="0" y="11200"/>
                </a:lnTo>
                <a:lnTo>
                  <a:pt x="0" y="6400"/>
                </a:lnTo>
                <a:close/>
                <a:moveTo>
                  <a:pt x="6400" y="6400"/>
                </a:moveTo>
                <a:lnTo>
                  <a:pt x="11200" y="6400"/>
                </a:lnTo>
                <a:lnTo>
                  <a:pt x="11200" y="11200"/>
                </a:lnTo>
                <a:lnTo>
                  <a:pt x="6400" y="11200"/>
                </a:lnTo>
                <a:lnTo>
                  <a:pt x="6400" y="6400"/>
                </a:lnTo>
                <a:close/>
                <a:moveTo>
                  <a:pt x="8800" y="4800"/>
                </a:moveTo>
                <a:cubicBezTo>
                  <a:pt x="10125" y="4800"/>
                  <a:pt x="11200" y="3725"/>
                  <a:pt x="11200" y="2400"/>
                </a:cubicBezTo>
                <a:cubicBezTo>
                  <a:pt x="11200" y="1075"/>
                  <a:pt x="10125" y="0"/>
                  <a:pt x="8800" y="0"/>
                </a:cubicBezTo>
                <a:cubicBezTo>
                  <a:pt x="7475" y="0"/>
                  <a:pt x="6400" y="1075"/>
                  <a:pt x="6400" y="2400"/>
                </a:cubicBezTo>
                <a:cubicBezTo>
                  <a:pt x="6400" y="3725"/>
                  <a:pt x="7475" y="4800"/>
                  <a:pt x="8800" y="4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iconfont-1191-866883"/>
          <p:cNvSpPr>
            <a:spLocks noChangeAspect="1"/>
          </p:cNvSpPr>
          <p:nvPr/>
        </p:nvSpPr>
        <p:spPr bwMode="auto">
          <a:xfrm>
            <a:off x="7023827" y="2693615"/>
            <a:ext cx="659380" cy="652576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iconfont-1187-868307"/>
          <p:cNvSpPr>
            <a:spLocks noChangeAspect="1"/>
          </p:cNvSpPr>
          <p:nvPr/>
        </p:nvSpPr>
        <p:spPr bwMode="auto">
          <a:xfrm>
            <a:off x="4545899" y="2714573"/>
            <a:ext cx="604291" cy="591560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785032" y="519372"/>
            <a:ext cx="4510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Western Studies on Zhuangzi 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A55164-5C5B-44D6-BE8A-99569E3FD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2" y="0"/>
            <a:ext cx="7710616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C4264E2-0A4F-48BF-AA54-AD451ACB7A83}"/>
              </a:ext>
            </a:extLst>
          </p:cNvPr>
          <p:cNvSpPr txBox="1"/>
          <p:nvPr/>
        </p:nvSpPr>
        <p:spPr>
          <a:xfrm>
            <a:off x="299803" y="614596"/>
            <a:ext cx="707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Ratings on Goodreads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61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A_文本框 2"/>
          <p:cNvSpPr txBox="1"/>
          <p:nvPr>
            <p:custDataLst>
              <p:tags r:id="rId1"/>
            </p:custDataLst>
          </p:nvPr>
        </p:nvSpPr>
        <p:spPr>
          <a:xfrm>
            <a:off x="0" y="2525355"/>
            <a:ext cx="11977141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lvl="0" algn="ctr">
              <a:defRPr/>
            </a:pPr>
            <a:r>
              <a:rPr lang="en-US" altLang="zh-CN" sz="4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Strange Tales from </a:t>
            </a:r>
            <a:r>
              <a:rPr lang="en-US" altLang="zh-CN" sz="4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Liaozhai</a:t>
            </a:r>
            <a:endParaRPr lang="zh-CN" altLang="en-US" sz="4800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11655" y="442640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A1B9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74C8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58369" y="4468711"/>
            <a:ext cx="12810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PART.02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9"/>
          <p:cNvSpPr/>
          <p:nvPr/>
        </p:nvSpPr>
        <p:spPr bwMode="auto">
          <a:xfrm rot="16200000">
            <a:off x="6639628" y="1482024"/>
            <a:ext cx="4784020" cy="4228834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solidFill>
            <a:srgbClr val="A1B9B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0" name="Freeform 9"/>
          <p:cNvSpPr/>
          <p:nvPr/>
        </p:nvSpPr>
        <p:spPr bwMode="auto">
          <a:xfrm rot="16200000">
            <a:off x="10099427" y="1190416"/>
            <a:ext cx="1300136" cy="1149256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noFill/>
          <a:ln w="57150">
            <a:solidFill>
              <a:srgbClr val="D2A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9"/>
          <p:cNvSpPr/>
          <p:nvPr/>
        </p:nvSpPr>
        <p:spPr bwMode="auto">
          <a:xfrm rot="16200000">
            <a:off x="7106433" y="5040513"/>
            <a:ext cx="706295" cy="624330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solidFill>
            <a:srgbClr val="D2A48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884338" y="1395712"/>
            <a:ext cx="46005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Written by Pu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Songling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in middle-Ming Dynasty(1662-1722)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74713" y="3556915"/>
            <a:ext cx="733543" cy="733543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74713" y="4596683"/>
            <a:ext cx="733543" cy="733543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placeholder_286118"/>
          <p:cNvSpPr>
            <a:spLocks noChangeAspect="1"/>
          </p:cNvSpPr>
          <p:nvPr/>
        </p:nvSpPr>
        <p:spPr bwMode="auto">
          <a:xfrm>
            <a:off x="1077195" y="3738954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41" name="Group 51"/>
          <p:cNvGrpSpPr/>
          <p:nvPr/>
        </p:nvGrpSpPr>
        <p:grpSpPr>
          <a:xfrm>
            <a:off x="1076511" y="4806607"/>
            <a:ext cx="349678" cy="302424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42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5" y="520065"/>
            <a:ext cx="245872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LiaoZhai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FF2B1E1-F866-463B-A941-1CB9E64BD462}"/>
              </a:ext>
            </a:extLst>
          </p:cNvPr>
          <p:cNvSpPr/>
          <p:nvPr/>
        </p:nvSpPr>
        <p:spPr>
          <a:xfrm>
            <a:off x="874713" y="2599908"/>
            <a:ext cx="733543" cy="733543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placeholder_286118">
            <a:extLst>
              <a:ext uri="{FF2B5EF4-FFF2-40B4-BE49-F238E27FC236}">
                <a16:creationId xmlns:a16="http://schemas.microsoft.com/office/drawing/2014/main" id="{88AF05B2-048B-4919-8F56-42295F3A9473}"/>
              </a:ext>
            </a:extLst>
          </p:cNvPr>
          <p:cNvSpPr>
            <a:spLocks noChangeAspect="1"/>
          </p:cNvSpPr>
          <p:nvPr/>
        </p:nvSpPr>
        <p:spPr bwMode="auto">
          <a:xfrm>
            <a:off x="1077195" y="2781947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E4B7972-B687-4ABD-9A64-88199CD0353D}"/>
              </a:ext>
            </a:extLst>
          </p:cNvPr>
          <p:cNvSpPr/>
          <p:nvPr/>
        </p:nvSpPr>
        <p:spPr>
          <a:xfrm>
            <a:off x="892202" y="5663484"/>
            <a:ext cx="733543" cy="733543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Group 51">
            <a:extLst>
              <a:ext uri="{FF2B5EF4-FFF2-40B4-BE49-F238E27FC236}">
                <a16:creationId xmlns:a16="http://schemas.microsoft.com/office/drawing/2014/main" id="{7E1A6A54-856C-464A-8A3A-0A2941998F97}"/>
              </a:ext>
            </a:extLst>
          </p:cNvPr>
          <p:cNvGrpSpPr/>
          <p:nvPr/>
        </p:nvGrpSpPr>
        <p:grpSpPr>
          <a:xfrm>
            <a:off x="1094000" y="5873408"/>
            <a:ext cx="349678" cy="302424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24" name="Freeform 154">
              <a:extLst>
                <a:ext uri="{FF2B5EF4-FFF2-40B4-BE49-F238E27FC236}">
                  <a16:creationId xmlns:a16="http://schemas.microsoft.com/office/drawing/2014/main" id="{0D7CEB7B-61F1-4F27-AC5A-65CB447DE8A0}"/>
                </a:ext>
              </a:extLst>
            </p:cNvPr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155">
              <a:extLst>
                <a:ext uri="{FF2B5EF4-FFF2-40B4-BE49-F238E27FC236}">
                  <a16:creationId xmlns:a16="http://schemas.microsoft.com/office/drawing/2014/main" id="{23A4BAF7-A68F-49A4-93BE-7A4F7C6C1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156">
              <a:extLst>
                <a:ext uri="{FF2B5EF4-FFF2-40B4-BE49-F238E27FC236}">
                  <a16:creationId xmlns:a16="http://schemas.microsoft.com/office/drawing/2014/main" id="{DC63DAC2-ED41-4C48-81DF-51593AA46649}"/>
                </a:ext>
              </a:extLst>
            </p:cNvPr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AFC89CC-FE2E-4E5D-B753-BEE4139D8740}"/>
              </a:ext>
            </a:extLst>
          </p:cNvPr>
          <p:cNvSpPr txBox="1"/>
          <p:nvPr/>
        </p:nvSpPr>
        <p:spPr>
          <a:xfrm>
            <a:off x="1926070" y="2765365"/>
            <a:ext cx="251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Love Stories</a:t>
            </a:r>
            <a:endParaRPr lang="zh-CN" altLang="en-US" sz="28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F0A938B-5AB2-49F5-81D2-669A467CD46E}"/>
              </a:ext>
            </a:extLst>
          </p:cNvPr>
          <p:cNvSpPr txBox="1"/>
          <p:nvPr/>
        </p:nvSpPr>
        <p:spPr>
          <a:xfrm>
            <a:off x="1927771" y="3550242"/>
            <a:ext cx="3725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Criticism on Feudalism and Officialdom</a:t>
            </a:r>
            <a:endParaRPr lang="zh-CN" altLang="en-US" sz="28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CCBB121-2A5B-4133-A974-226B5892FAB8}"/>
              </a:ext>
            </a:extLst>
          </p:cNvPr>
          <p:cNvSpPr txBox="1"/>
          <p:nvPr/>
        </p:nvSpPr>
        <p:spPr>
          <a:xfrm>
            <a:off x="1869096" y="4631196"/>
            <a:ext cx="403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Criticism on the </a:t>
            </a:r>
            <a:r>
              <a:rPr lang="en-US" altLang="zh-CN" sz="2800" dirty="0" err="1"/>
              <a:t>Keju</a:t>
            </a:r>
            <a:r>
              <a:rPr lang="en-US" altLang="zh-CN" sz="2800" dirty="0"/>
              <a:t> (the Imperial Examination)</a:t>
            </a:r>
            <a:endParaRPr lang="zh-CN" altLang="en-US" sz="28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6BC2441-FC21-4452-B7E1-B500EE28E9DB}"/>
              </a:ext>
            </a:extLst>
          </p:cNvPr>
          <p:cNvSpPr txBox="1"/>
          <p:nvPr/>
        </p:nvSpPr>
        <p:spPr>
          <a:xfrm>
            <a:off x="1926070" y="5763009"/>
            <a:ext cx="382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Satirical Allegories</a:t>
            </a:r>
            <a:endParaRPr lang="zh-CN" altLang="en-US" sz="2800" dirty="0"/>
          </a:p>
        </p:txBody>
      </p:sp>
      <p:pic>
        <p:nvPicPr>
          <p:cNvPr id="2052" name="Picture 4" descr="聊斋志异">
            <a:extLst>
              <a:ext uri="{FF2B5EF4-FFF2-40B4-BE49-F238E27FC236}">
                <a16:creationId xmlns:a16="http://schemas.microsoft.com/office/drawing/2014/main" id="{26DC32F2-D815-46E6-B007-840B5758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06" y="1963712"/>
            <a:ext cx="2367661" cy="32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4833575" y="4863457"/>
            <a:ext cx="2462027" cy="16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16 more English translations published both in China and abroad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1349115" y="3935660"/>
            <a:ext cx="2143593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First Version in 1880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By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Herbert A. Giles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1226659" y="4719797"/>
            <a:ext cx="2462027" cy="16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164 stories from the book under the title Strange Tales from a Chinese Studio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8064708" y="4255245"/>
            <a:ext cx="3597640" cy="24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133 stories were translated by Huang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Youyi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, and another 60 by Zhang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Qingnian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, Zhang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Ciyun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, and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YangYi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and 23 stories were translated by Denis C. Mair and Victor H. Mair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15849" y="1961380"/>
            <a:ext cx="2461292" cy="1746710"/>
          </a:xfrm>
          <a:prstGeom prst="roundRect">
            <a:avLst>
              <a:gd name="adj" fmla="val 8335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5400000">
            <a:off x="1201041" y="1962337"/>
            <a:ext cx="470082" cy="847757"/>
          </a:xfrm>
          <a:custGeom>
            <a:avLst/>
            <a:gdLst>
              <a:gd name="connsiteX0" fmla="*/ 0 w 618069"/>
              <a:gd name="connsiteY0" fmla="*/ 1272646 h 1272646"/>
              <a:gd name="connsiteX1" fmla="*/ 0 w 618069"/>
              <a:gd name="connsiteY1" fmla="*/ 330200 h 1272646"/>
              <a:gd name="connsiteX2" fmla="*/ 3 w 618069"/>
              <a:gd name="connsiteY2" fmla="*/ 330200 h 1272646"/>
              <a:gd name="connsiteX3" fmla="*/ 309036 w 618069"/>
              <a:gd name="connsiteY3" fmla="*/ 0 h 1272646"/>
              <a:gd name="connsiteX4" fmla="*/ 618069 w 618069"/>
              <a:gd name="connsiteY4" fmla="*/ 330200 h 1272646"/>
              <a:gd name="connsiteX5" fmla="*/ 618066 w 618069"/>
              <a:gd name="connsiteY5" fmla="*/ 330200 h 1272646"/>
              <a:gd name="connsiteX6" fmla="*/ 618066 w 618069"/>
              <a:gd name="connsiteY6" fmla="*/ 1272646 h 1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69" h="1272646">
                <a:moveTo>
                  <a:pt x="0" y="1272646"/>
                </a:moveTo>
                <a:lnTo>
                  <a:pt x="0" y="330200"/>
                </a:lnTo>
                <a:lnTo>
                  <a:pt x="3" y="330200"/>
                </a:lnTo>
                <a:lnTo>
                  <a:pt x="309036" y="0"/>
                </a:lnTo>
                <a:lnTo>
                  <a:pt x="618069" y="330200"/>
                </a:lnTo>
                <a:lnTo>
                  <a:pt x="618066" y="330200"/>
                </a:lnTo>
                <a:lnTo>
                  <a:pt x="618066" y="1272646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1068800" y="2235408"/>
            <a:ext cx="58034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01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881217" y="2000138"/>
            <a:ext cx="2461292" cy="1746710"/>
          </a:xfrm>
          <a:prstGeom prst="roundRect">
            <a:avLst>
              <a:gd name="adj" fmla="val 8335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5400000">
            <a:off x="4866409" y="2001095"/>
            <a:ext cx="470082" cy="847757"/>
          </a:xfrm>
          <a:custGeom>
            <a:avLst/>
            <a:gdLst>
              <a:gd name="connsiteX0" fmla="*/ 0 w 618069"/>
              <a:gd name="connsiteY0" fmla="*/ 1272646 h 1272646"/>
              <a:gd name="connsiteX1" fmla="*/ 0 w 618069"/>
              <a:gd name="connsiteY1" fmla="*/ 330200 h 1272646"/>
              <a:gd name="connsiteX2" fmla="*/ 3 w 618069"/>
              <a:gd name="connsiteY2" fmla="*/ 330200 h 1272646"/>
              <a:gd name="connsiteX3" fmla="*/ 309036 w 618069"/>
              <a:gd name="connsiteY3" fmla="*/ 0 h 1272646"/>
              <a:gd name="connsiteX4" fmla="*/ 618069 w 618069"/>
              <a:gd name="connsiteY4" fmla="*/ 330200 h 1272646"/>
              <a:gd name="connsiteX5" fmla="*/ 618066 w 618069"/>
              <a:gd name="connsiteY5" fmla="*/ 330200 h 1272646"/>
              <a:gd name="connsiteX6" fmla="*/ 618066 w 618069"/>
              <a:gd name="connsiteY6" fmla="*/ 1272646 h 1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69" h="1272646">
                <a:moveTo>
                  <a:pt x="0" y="1272646"/>
                </a:moveTo>
                <a:lnTo>
                  <a:pt x="0" y="330200"/>
                </a:lnTo>
                <a:lnTo>
                  <a:pt x="3" y="330200"/>
                </a:lnTo>
                <a:lnTo>
                  <a:pt x="309036" y="0"/>
                </a:lnTo>
                <a:lnTo>
                  <a:pt x="618069" y="330200"/>
                </a:lnTo>
                <a:lnTo>
                  <a:pt x="618066" y="330200"/>
                </a:lnTo>
                <a:lnTo>
                  <a:pt x="618066" y="1272646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4734168" y="2274166"/>
            <a:ext cx="58034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02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545373" y="2005029"/>
            <a:ext cx="2461292" cy="1746710"/>
          </a:xfrm>
          <a:prstGeom prst="roundRect">
            <a:avLst>
              <a:gd name="adj" fmla="val 8335"/>
            </a:avLst>
          </a:prstGeom>
          <a:blipFill>
            <a:blip r:embed="rId4" cstate="screen"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5400000">
            <a:off x="8530565" y="2005986"/>
            <a:ext cx="470082" cy="847757"/>
          </a:xfrm>
          <a:custGeom>
            <a:avLst/>
            <a:gdLst>
              <a:gd name="connsiteX0" fmla="*/ 0 w 618069"/>
              <a:gd name="connsiteY0" fmla="*/ 1272646 h 1272646"/>
              <a:gd name="connsiteX1" fmla="*/ 0 w 618069"/>
              <a:gd name="connsiteY1" fmla="*/ 330200 h 1272646"/>
              <a:gd name="connsiteX2" fmla="*/ 3 w 618069"/>
              <a:gd name="connsiteY2" fmla="*/ 330200 h 1272646"/>
              <a:gd name="connsiteX3" fmla="*/ 309036 w 618069"/>
              <a:gd name="connsiteY3" fmla="*/ 0 h 1272646"/>
              <a:gd name="connsiteX4" fmla="*/ 618069 w 618069"/>
              <a:gd name="connsiteY4" fmla="*/ 330200 h 1272646"/>
              <a:gd name="connsiteX5" fmla="*/ 618066 w 618069"/>
              <a:gd name="connsiteY5" fmla="*/ 330200 h 1272646"/>
              <a:gd name="connsiteX6" fmla="*/ 618066 w 618069"/>
              <a:gd name="connsiteY6" fmla="*/ 1272646 h 1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69" h="1272646">
                <a:moveTo>
                  <a:pt x="0" y="1272646"/>
                </a:moveTo>
                <a:lnTo>
                  <a:pt x="0" y="330200"/>
                </a:lnTo>
                <a:lnTo>
                  <a:pt x="3" y="330200"/>
                </a:lnTo>
                <a:lnTo>
                  <a:pt x="309036" y="0"/>
                </a:lnTo>
                <a:lnTo>
                  <a:pt x="618069" y="330200"/>
                </a:lnTo>
                <a:lnTo>
                  <a:pt x="618066" y="330200"/>
                </a:lnTo>
                <a:lnTo>
                  <a:pt x="618066" y="1272646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8398324" y="2279057"/>
            <a:ext cx="58034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03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3" y="520065"/>
            <a:ext cx="9010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Brief Introduction of the Translation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History of </a:t>
            </a: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LiaoZhai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6B5F3FC6-2836-4D7B-920F-C892AE7D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986" y="4020437"/>
            <a:ext cx="2143593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From 1946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To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2014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id="{27CBB229-E5A7-4570-8C22-EC02D218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373" y="4020437"/>
            <a:ext cx="24612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A 216 Stories Version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555</Words>
  <Application>Microsoft Office PowerPoint</Application>
  <PresentationFormat>宽屏</PresentationFormat>
  <Paragraphs>125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inpin heiti</vt:lpstr>
      <vt:lpstr>等线</vt:lpstr>
      <vt:lpstr>等线 Light</vt:lpstr>
      <vt:lpstr>方正颜宋体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吴志伟</dc:creator>
  <cp:lastModifiedBy>amydeyouxiangdizhi@163.com</cp:lastModifiedBy>
  <cp:revision>69</cp:revision>
  <dcterms:created xsi:type="dcterms:W3CDTF">2020-11-09T06:17:00Z</dcterms:created>
  <dcterms:modified xsi:type="dcterms:W3CDTF">2022-04-27T14:47:48Z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3D7A026F9DD9465CBFA1D4B5A0F2CD76</vt:lpwstr>
  </property>
</Properties>
</file>