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1" r:id="rId4"/>
    <p:sldId id="259" r:id="rId5"/>
    <p:sldId id="260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0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08990">
              <a:spcBef>
                <a:spcPts val="0"/>
              </a:spcBef>
              <a:buSzTx/>
              <a:buNone/>
              <a:defRPr sz="3234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作者和日期</a:t>
            </a:r>
          </a:p>
        </p:txBody>
      </p:sp>
      <p:sp>
        <p:nvSpPr>
          <p:cNvPr id="12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演示文稿副标题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演示文稿标题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演示文稿标题</a:t>
            </a:r>
          </a:p>
        </p:txBody>
      </p:sp>
      <p:sp>
        <p:nvSpPr>
          <p:cNvPr id="14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548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幻灯片副标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67715">
              <a:spcBef>
                <a:spcPts val="0"/>
              </a:spcBef>
              <a:buSzTx/>
              <a:buNone/>
              <a:defRPr sz="511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幻灯片副标题</a:t>
            </a:r>
          </a:p>
        </p:txBody>
      </p:sp>
      <p:sp>
        <p:nvSpPr>
          <p:cNvPr id="100" name="幻灯片标题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幻灯片标题</a:t>
            </a:r>
          </a:p>
        </p:txBody>
      </p:sp>
      <p:sp>
        <p:nvSpPr>
          <p:cNvPr id="101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议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议程副标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67715">
              <a:spcBef>
                <a:spcPts val="0"/>
              </a:spcBef>
              <a:buSzTx/>
              <a:buNone/>
              <a:defRPr sz="511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议程副标题</a:t>
            </a:r>
          </a:p>
        </p:txBody>
      </p:sp>
      <p:sp>
        <p:nvSpPr>
          <p:cNvPr id="109" name="正文级别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6000"/>
              </a:spcBef>
              <a:buSzTx/>
              <a:buNone/>
              <a:defRPr sz="5000"/>
            </a:lvl1pPr>
            <a:lvl2pPr marL="0" indent="457200">
              <a:spcBef>
                <a:spcPts val="6000"/>
              </a:spcBef>
              <a:buSzTx/>
              <a:buNone/>
              <a:defRPr sz="5000"/>
            </a:lvl2pPr>
            <a:lvl3pPr marL="0" indent="914400">
              <a:spcBef>
                <a:spcPts val="6000"/>
              </a:spcBef>
              <a:buSzTx/>
              <a:buNone/>
              <a:defRPr sz="5000"/>
            </a:lvl3pPr>
            <a:lvl4pPr marL="0" indent="1371600">
              <a:spcBef>
                <a:spcPts val="6000"/>
              </a:spcBef>
              <a:buSzTx/>
              <a:buNone/>
              <a:defRPr sz="5000"/>
            </a:lvl4pPr>
            <a:lvl5pPr marL="0" indent="1828800">
              <a:spcBef>
                <a:spcPts val="6000"/>
              </a:spcBef>
              <a:buSzTx/>
              <a:buNone/>
              <a:defRPr sz="5000"/>
            </a:lvl5pPr>
          </a:lstStyle>
          <a:p>
            <a:r>
              <a:t>议程主题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议程标题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议程标题</a:t>
            </a:r>
          </a:p>
        </p:txBody>
      </p:sp>
      <p:sp>
        <p:nvSpPr>
          <p:cNvPr id="111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说明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正文级别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191000"/>
            <a:ext cx="21971000" cy="40894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12000" spc="-119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12000" spc="-119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12000" spc="-119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12000" spc="-119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12000" spc="-119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说明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显著事实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正文级别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206500"/>
            <a:ext cx="21971000" cy="7353300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35000" spc="-175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35000" spc="-175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35000" spc="-175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35000" spc="-175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z="35000" spc="-175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事实信息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128000"/>
            <a:ext cx="21971000" cy="10795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spc="-5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事实信息</a:t>
            </a:r>
          </a:p>
        </p:txBody>
      </p:sp>
      <p:sp>
        <p:nvSpPr>
          <p:cNvPr id="128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文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出自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461000" y="9563100"/>
            <a:ext cx="13728700" cy="6985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84225">
              <a:spcBef>
                <a:spcPts val="0"/>
              </a:spcBef>
              <a:buSzTx/>
              <a:buNone/>
              <a:defRPr sz="342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出自</a:t>
            </a:r>
          </a:p>
        </p:txBody>
      </p:sp>
      <p:sp>
        <p:nvSpPr>
          <p:cNvPr id="136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194300" y="4165600"/>
            <a:ext cx="13995400" cy="4432300"/>
          </a:xfrm>
          <a:prstGeom prst="rect">
            <a:avLst/>
          </a:prstGeom>
        </p:spPr>
        <p:txBody>
          <a:bodyPr anchor="b"/>
          <a:lstStyle>
            <a:lvl1pPr marL="254000" indent="-254000" defTabSz="2438400">
              <a:lnSpc>
                <a:spcPct val="90000"/>
              </a:lnSpc>
              <a:spcBef>
                <a:spcPts val="0"/>
              </a:spcBef>
              <a:buSzTx/>
              <a:buNone/>
              <a:defRPr sz="9300" spc="-93">
                <a:latin typeface="+mn-lt"/>
                <a:ea typeface="+mn-ea"/>
                <a:cs typeface="+mn-cs"/>
                <a:sym typeface="Produkt Extralight"/>
              </a:defRPr>
            </a:lvl1pPr>
            <a:lvl2pPr marL="254000" indent="203200" defTabSz="2438400">
              <a:lnSpc>
                <a:spcPct val="90000"/>
              </a:lnSpc>
              <a:spcBef>
                <a:spcPts val="0"/>
              </a:spcBef>
              <a:buSzTx/>
              <a:buNone/>
              <a:defRPr sz="9300" spc="-93">
                <a:latin typeface="+mn-lt"/>
                <a:ea typeface="+mn-ea"/>
                <a:cs typeface="+mn-cs"/>
                <a:sym typeface="Produkt Extralight"/>
              </a:defRPr>
            </a:lvl2pPr>
            <a:lvl3pPr marL="254000" indent="660400" defTabSz="2438400">
              <a:lnSpc>
                <a:spcPct val="90000"/>
              </a:lnSpc>
              <a:spcBef>
                <a:spcPts val="0"/>
              </a:spcBef>
              <a:buSzTx/>
              <a:buNone/>
              <a:defRPr sz="9300" spc="-93">
                <a:latin typeface="+mn-lt"/>
                <a:ea typeface="+mn-ea"/>
                <a:cs typeface="+mn-cs"/>
                <a:sym typeface="Produkt Extralight"/>
              </a:defRPr>
            </a:lvl3pPr>
            <a:lvl4pPr marL="254000" indent="1117600" defTabSz="2438400">
              <a:lnSpc>
                <a:spcPct val="90000"/>
              </a:lnSpc>
              <a:spcBef>
                <a:spcPts val="0"/>
              </a:spcBef>
              <a:buSzTx/>
              <a:buNone/>
              <a:defRPr sz="9300" spc="-93">
                <a:latin typeface="+mn-lt"/>
                <a:ea typeface="+mn-ea"/>
                <a:cs typeface="+mn-cs"/>
                <a:sym typeface="Produkt Extralight"/>
              </a:defRPr>
            </a:lvl4pPr>
            <a:lvl5pPr marL="254000" indent="1574800" defTabSz="2438400">
              <a:lnSpc>
                <a:spcPct val="90000"/>
              </a:lnSpc>
              <a:spcBef>
                <a:spcPts val="0"/>
              </a:spcBef>
              <a:buSzTx/>
              <a:buNone/>
              <a:defRPr sz="9300" spc="-93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“著名引文”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3 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粉紫色天空笼罩着露天石砌建筑物的走廊"/>
          <p:cNvSpPr>
            <a:spLocks noGrp="1"/>
          </p:cNvSpPr>
          <p:nvPr>
            <p:ph type="pic" sz="quarter" idx="21"/>
          </p:nvPr>
        </p:nvSpPr>
        <p:spPr>
          <a:xfrm>
            <a:off x="1257300" y="3213100"/>
            <a:ext cx="7289800" cy="728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拱形屋顶的黑白特写"/>
          <p:cNvSpPr>
            <a:spLocks noGrp="1"/>
          </p:cNvSpPr>
          <p:nvPr>
            <p:ph type="pic" sz="half" idx="22"/>
          </p:nvPr>
        </p:nvSpPr>
        <p:spPr>
          <a:xfrm>
            <a:off x="6577500" y="3632200"/>
            <a:ext cx="11228999" cy="6451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金属螺旋楼梯的低角度视图"/>
          <p:cNvSpPr>
            <a:spLocks noGrp="1"/>
          </p:cNvSpPr>
          <p:nvPr>
            <p:ph type="pic" sz="quarter" idx="23"/>
          </p:nvPr>
        </p:nvSpPr>
        <p:spPr>
          <a:xfrm>
            <a:off x="14643100" y="3632200"/>
            <a:ext cx="9677400" cy="6451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带阴影的未来感白色走廊"/>
          <p:cNvSpPr>
            <a:spLocks noGrp="1"/>
          </p:cNvSpPr>
          <p:nvPr>
            <p:ph type="pic" idx="21"/>
          </p:nvPr>
        </p:nvSpPr>
        <p:spPr>
          <a:xfrm>
            <a:off x="-38100" y="-520700"/>
            <a:ext cx="24447500" cy="147633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照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灰色反光地面上的白色弧形拱门"/>
          <p:cNvSpPr>
            <a:spLocks noGrp="1"/>
          </p:cNvSpPr>
          <p:nvPr>
            <p:ph type="pic" idx="21"/>
          </p:nvPr>
        </p:nvSpPr>
        <p:spPr>
          <a:xfrm>
            <a:off x="-76200" y="-558800"/>
            <a:ext cx="24574500" cy="148395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作者和日期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6500" y="12268200"/>
            <a:ext cx="21971000" cy="660400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08990">
              <a:spcBef>
                <a:spcPts val="0"/>
              </a:spcBef>
              <a:buSzTx/>
              <a:buNone/>
              <a:defRPr sz="3234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作者和日期</a:t>
            </a:r>
          </a:p>
        </p:txBody>
      </p:sp>
      <p:sp>
        <p:nvSpPr>
          <p:cNvPr id="23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演示文稿副标题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演示文稿标题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演示文稿标题</a:t>
            </a:r>
          </a:p>
        </p:txBody>
      </p:sp>
      <p:sp>
        <p:nvSpPr>
          <p:cNvPr id="25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照片（备选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带镜面玻璃窗的高大建筑物的低角度视图"/>
          <p:cNvSpPr>
            <a:spLocks noGrp="1"/>
          </p:cNvSpPr>
          <p:nvPr>
            <p:ph type="pic" idx="21"/>
          </p:nvPr>
        </p:nvSpPr>
        <p:spPr>
          <a:xfrm>
            <a:off x="8140700" y="-1"/>
            <a:ext cx="20574000" cy="1371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幻灯片标题"/>
          <p:cNvSpPr txBox="1">
            <a:spLocks noGrp="1"/>
          </p:cNvSpPr>
          <p:nvPr>
            <p:ph type="title" hasCustomPrompt="1"/>
          </p:nvPr>
        </p:nvSpPr>
        <p:spPr>
          <a:xfrm>
            <a:off x="1206500" y="13335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幻灯片标题</a:t>
            </a:r>
          </a:p>
        </p:txBody>
      </p:sp>
      <p:sp>
        <p:nvSpPr>
          <p:cNvPr id="34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150100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幻灯片副标题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幻灯片副标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67715">
              <a:spcBef>
                <a:spcPts val="0"/>
              </a:spcBef>
              <a:buSzTx/>
              <a:buNone/>
              <a:defRPr sz="511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幻灯片副标题</a:t>
            </a:r>
          </a:p>
        </p:txBody>
      </p:sp>
      <p:sp>
        <p:nvSpPr>
          <p:cNvPr id="43" name="幻灯片标题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幻灯片标题</a:t>
            </a:r>
          </a:p>
        </p:txBody>
      </p:sp>
      <p:sp>
        <p:nvSpPr>
          <p:cNvPr id="44" name="正文级别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幻灯片项目符号文本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正文级别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幻灯片项目符号文本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、项目符号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带木镶板的天花板的部分视图"/>
          <p:cNvSpPr>
            <a:spLocks noGrp="1"/>
          </p:cNvSpPr>
          <p:nvPr>
            <p:ph type="pic" idx="21"/>
          </p:nvPr>
        </p:nvSpPr>
        <p:spPr>
          <a:xfrm>
            <a:off x="9588500" y="-482600"/>
            <a:ext cx="21513800" cy="1430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幻灯片副标题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67715">
              <a:spcBef>
                <a:spcPts val="0"/>
              </a:spcBef>
              <a:buSzTx/>
              <a:buNone/>
              <a:defRPr sz="511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幻灯片副标题</a:t>
            </a:r>
          </a:p>
        </p:txBody>
      </p:sp>
      <p:sp>
        <p:nvSpPr>
          <p:cNvPr id="62" name="幻灯片标题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幻灯片标题</a:t>
            </a:r>
          </a:p>
        </p:txBody>
      </p:sp>
      <p:sp>
        <p:nvSpPr>
          <p:cNvPr id="63" name="正文级别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幻灯片项目符号文本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、项目符号与实时视频（小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幻灯片副标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67715">
              <a:spcBef>
                <a:spcPts val="0"/>
              </a:spcBef>
              <a:buSzTx/>
              <a:buNone/>
              <a:defRPr sz="511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幻灯片副标题</a:t>
            </a:r>
          </a:p>
        </p:txBody>
      </p:sp>
      <p:sp>
        <p:nvSpPr>
          <p:cNvPr id="72" name="幻灯片标题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幻灯片标题</a:t>
            </a:r>
          </a:p>
        </p:txBody>
      </p:sp>
      <p:sp>
        <p:nvSpPr>
          <p:cNvPr id="73" name="正文级别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幻灯片项目符号文本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、项目符号与实时视频（大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幻灯片副标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67715">
              <a:spcBef>
                <a:spcPts val="0"/>
              </a:spcBef>
              <a:buSzTx/>
              <a:buNone/>
              <a:defRPr sz="5115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幻灯片副标题</a:t>
            </a:r>
          </a:p>
        </p:txBody>
      </p:sp>
      <p:sp>
        <p:nvSpPr>
          <p:cNvPr id="82" name="幻灯片标题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幻灯片标题</a:t>
            </a:r>
          </a:p>
        </p:txBody>
      </p:sp>
      <p:sp>
        <p:nvSpPr>
          <p:cNvPr id="83" name="正文级别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幻灯片项目符号文本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节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章节标题"/>
          <p:cNvSpPr txBox="1">
            <a:spLocks noGrp="1"/>
          </p:cNvSpPr>
          <p:nvPr>
            <p:ph type="title" hasCustomPrompt="1"/>
          </p:nvPr>
        </p:nvSpPr>
        <p:spPr>
          <a:xfrm>
            <a:off x="1206496" y="39116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2000" spc="-119"/>
            </a:lvl1pPr>
          </a:lstStyle>
          <a:p>
            <a:r>
              <a:t>章节标题</a:t>
            </a:r>
          </a:p>
        </p:txBody>
      </p:sp>
      <p:sp>
        <p:nvSpPr>
          <p:cNvPr id="92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幻灯片标题</a:t>
            </a:r>
          </a:p>
        </p:txBody>
      </p:sp>
      <p:sp>
        <p:nvSpPr>
          <p:cNvPr id="3" name="正文级别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幻灯片项目符号文本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25.04.03 Song Yujie"/>
          <p:cNvSpPr txBox="1">
            <a:spLocks noGrp="1"/>
          </p:cNvSpPr>
          <p:nvPr>
            <p:ph type="subTitle" sz="quarter" idx="1"/>
          </p:nvPr>
        </p:nvSpPr>
        <p:spPr>
          <a:xfrm>
            <a:off x="16942827" y="11591877"/>
            <a:ext cx="6770586" cy="971317"/>
          </a:xfrm>
          <a:prstGeom prst="rect">
            <a:avLst/>
          </a:prstGeom>
        </p:spPr>
        <p:txBody>
          <a:bodyPr/>
          <a:lstStyle>
            <a:lvl1pPr defTabSz="775969">
              <a:defRPr sz="5170"/>
            </a:lvl1pPr>
          </a:lstStyle>
          <a:p>
            <a:r>
              <a:rPr dirty="0"/>
              <a:t>25.04.03 Song Yujie</a:t>
            </a:r>
          </a:p>
        </p:txBody>
      </p:sp>
      <p:sp>
        <p:nvSpPr>
          <p:cNvPr id="172" name="文化翻译理论"/>
          <p:cNvSpPr txBox="1">
            <a:spLocks noGrp="1"/>
          </p:cNvSpPr>
          <p:nvPr>
            <p:ph type="ctrTitle"/>
          </p:nvPr>
        </p:nvSpPr>
        <p:spPr>
          <a:xfrm>
            <a:off x="6146539" y="4946928"/>
            <a:ext cx="10796288" cy="2168707"/>
          </a:xfrm>
          <a:prstGeom prst="rect">
            <a:avLst/>
          </a:prstGeom>
        </p:spPr>
        <p:txBody>
          <a:bodyPr/>
          <a:lstStyle>
            <a:lvl1pPr>
              <a:defRPr sz="14000" spc="-140"/>
            </a:lvl1pPr>
          </a:lstStyle>
          <a:p>
            <a:r>
              <a:rPr dirty="0" err="1">
                <a:solidFill>
                  <a:schemeClr val="tx2"/>
                </a:solidFill>
              </a:rPr>
              <a:t>文化翻译理论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D98EC20-D1EC-02B6-706F-E847E714C1B7}"/>
              </a:ext>
            </a:extLst>
          </p:cNvPr>
          <p:cNvSpPr txBox="1"/>
          <p:nvPr/>
        </p:nvSpPr>
        <p:spPr>
          <a:xfrm>
            <a:off x="13868917" y="7115635"/>
            <a:ext cx="8959184" cy="13208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355600" rtl="0" fontAlgn="auto" latinLnBrk="0" hangingPunct="0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zh-CN" b="0" i="0" dirty="0" err="1">
                <a:solidFill>
                  <a:schemeClr val="tx2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Theorie</a:t>
            </a:r>
            <a:r>
              <a:rPr lang="en-US" altLang="zh-CN" b="0" i="0" dirty="0">
                <a:solidFill>
                  <a:schemeClr val="tx2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der </a:t>
            </a:r>
            <a:r>
              <a:rPr lang="en-US" altLang="zh-CN" b="0" i="0" dirty="0" err="1">
                <a:solidFill>
                  <a:schemeClr val="tx2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kulturellen</a:t>
            </a:r>
            <a:r>
              <a:rPr lang="en-US" altLang="zh-CN" b="0" i="0" dirty="0">
                <a:solidFill>
                  <a:schemeClr val="tx2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0" i="0" dirty="0" err="1">
                <a:solidFill>
                  <a:schemeClr val="tx2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Übersetzung</a:t>
            </a:r>
            <a:endParaRPr kumimoji="0" lang="zh-CN" altLang="en-US" sz="40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venir Next Regular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提出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提出</a:t>
            </a:r>
          </a:p>
        </p:txBody>
      </p:sp>
      <p:sp>
        <p:nvSpPr>
          <p:cNvPr id="175" name="文化翻译理论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70176">
              <a:defRPr sz="8900" spc="-89"/>
            </a:lvl1pPr>
          </a:lstStyle>
          <a:p>
            <a:r>
              <a:t>文化翻译理论</a:t>
            </a:r>
          </a:p>
        </p:txBody>
      </p:sp>
      <p:sp>
        <p:nvSpPr>
          <p:cNvPr id="176" name="文化翻译理论是由巴斯特奈等学者提出的，主张翻译应该以文化为基本单位，强调跨文化交流与功能等效的理论。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文化翻译理论是</a:t>
            </a:r>
            <a:r>
              <a:rPr dirty="0" err="1">
                <a:solidFill>
                  <a:schemeClr val="tx2"/>
                </a:solidFill>
              </a:rPr>
              <a:t>由巴斯</a:t>
            </a:r>
            <a:r>
              <a:rPr lang="zh-CN" altLang="en-US" dirty="0"/>
              <a:t>奈特</a:t>
            </a:r>
            <a:r>
              <a:rPr dirty="0" err="1"/>
              <a:t>等学者提出的，主张翻译应该以文化为基本单位，强调跨文化交流与功能等效的理论</a:t>
            </a:r>
            <a:r>
              <a:rPr dirty="0"/>
              <a:t>。</a:t>
            </a:r>
            <a:r>
              <a:rPr lang="zh-CN" altLang="en-US" dirty="0"/>
              <a:t>苏珊</a:t>
            </a:r>
            <a:r>
              <a:rPr lang="en-US" altLang="zh-CN" dirty="0"/>
              <a:t>·</a:t>
            </a:r>
            <a:r>
              <a:rPr lang="zh-CN" altLang="en-US" dirty="0"/>
              <a:t>巴斯奈特（</a:t>
            </a:r>
            <a:r>
              <a:rPr lang="en-US" altLang="zh-CN" dirty="0"/>
              <a:t>Susan </a:t>
            </a:r>
            <a:r>
              <a:rPr lang="en-US" altLang="zh-CN" dirty="0" err="1"/>
              <a:t>Bassneett</a:t>
            </a:r>
            <a:r>
              <a:rPr lang="zh-CN" altLang="en-US" dirty="0"/>
              <a:t>）是翻译文化学派的代表人物之一，操纵学派代表人，著名翻译理论家、著名诗人和文学家，英国沃里克大学比较文学和翻译学资深教授。</a:t>
            </a:r>
            <a:endParaRPr dirty="0"/>
          </a:p>
          <a:p>
            <a:r>
              <a:rPr dirty="0" err="1"/>
              <a:t>巴斯</a:t>
            </a:r>
            <a:r>
              <a:rPr lang="zh-CN" altLang="en-US" dirty="0"/>
              <a:t>奈特</a:t>
            </a:r>
            <a:r>
              <a:rPr dirty="0" err="1"/>
              <a:t>认为翻译绝不是一个纯语言的行为，它深深扎根于语言所处的文化之中，翻译就是文化内部与文化之间的交流</a:t>
            </a:r>
            <a:r>
              <a:rPr dirty="0"/>
              <a:t>。</a:t>
            </a:r>
          </a:p>
          <a:p>
            <a:r>
              <a:rPr dirty="0"/>
              <a:t>她把翻译研究与文化研究紧密结合起来，把翻译研究放在一个更为广阔的历史的、文化的范畴加以探讨，并注重跨学科的研究。因此她的思想具有高度的宏观性。在评判标准、对等与等值等问题上，她充分考虑多种制约因素，为翻译研究拓宽了思维空间。</a:t>
            </a:r>
          </a:p>
          <a:p>
            <a:r>
              <a:rPr dirty="0" err="1"/>
              <a:t>此外，她对文学翻译的重视，对后殖民主义、女性主义的关注都使得翻译、译者的地位提高</a:t>
            </a:r>
            <a:r>
              <a:rPr dirty="0"/>
              <a:t>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27C1A2F-B40F-B4D7-0003-3736AE328DF2}"/>
              </a:ext>
            </a:extLst>
          </p:cNvPr>
          <p:cNvSpPr txBox="1"/>
          <p:nvPr/>
        </p:nvSpPr>
        <p:spPr>
          <a:xfrm>
            <a:off x="15387182" y="966857"/>
            <a:ext cx="8996818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algn="l" defTabSz="355600" rtl="0" fontAlgn="auto" latinLnBrk="0" hangingPunct="0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Theorie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der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kulturellen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Übersetzung</a:t>
            </a:r>
            <a:endParaRPr kumimoji="0" lang="zh-CN" altLang="en-US" sz="4000" b="0" i="0" u="none" strike="noStrike" cap="none" spc="0" normalizeH="0" baseline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venir Next Regular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6B83C-0B95-6F34-C9DB-52705C84D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原则、目的">
            <a:extLst>
              <a:ext uri="{FF2B5EF4-FFF2-40B4-BE49-F238E27FC236}">
                <a16:creationId xmlns:a16="http://schemas.microsoft.com/office/drawing/2014/main" id="{ABF19BC8-B31A-9EB0-8E29-DBAFC4F94AAD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zh-CN" altLang="en-US" dirty="0"/>
              <a:t>内容</a:t>
            </a:r>
            <a:endParaRPr dirty="0"/>
          </a:p>
        </p:txBody>
      </p:sp>
      <p:sp>
        <p:nvSpPr>
          <p:cNvPr id="179" name="文化翻译理论">
            <a:extLst>
              <a:ext uri="{FF2B5EF4-FFF2-40B4-BE49-F238E27FC236}">
                <a16:creationId xmlns:a16="http://schemas.microsoft.com/office/drawing/2014/main" id="{2FE95352-DF33-01FB-599B-C598089554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70176">
              <a:defRPr sz="8900" spc="-89"/>
            </a:lvl1pPr>
          </a:lstStyle>
          <a:p>
            <a:r>
              <a:t>文化翻译理论</a:t>
            </a:r>
          </a:p>
        </p:txBody>
      </p:sp>
      <p:sp>
        <p:nvSpPr>
          <p:cNvPr id="180" name="第一，翻译应该以文化作为翻译的单位，而不是停留在语篇上。…">
            <a:extLst>
              <a:ext uri="{FF2B5EF4-FFF2-40B4-BE49-F238E27FC236}">
                <a16:creationId xmlns:a16="http://schemas.microsoft.com/office/drawing/2014/main" id="{CB7FC757-D7C9-E4DA-0FBC-57BDB7020C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</a:rPr>
              <a:t>在</a:t>
            </a:r>
            <a:r>
              <a:rPr lang="en-US" altLang="zh-CN" dirty="0">
                <a:solidFill>
                  <a:schemeClr val="tx2"/>
                </a:solidFill>
              </a:rPr>
              <a:t>1990</a:t>
            </a:r>
            <a:r>
              <a:rPr lang="zh-CN" altLang="en-US" dirty="0">
                <a:solidFill>
                  <a:schemeClr val="tx2"/>
                </a:solidFill>
              </a:rPr>
              <a:t>年，在巴斯奈特与安德烈</a:t>
            </a:r>
            <a:r>
              <a:rPr lang="en-US" altLang="zh-CN" dirty="0">
                <a:solidFill>
                  <a:schemeClr val="tx2"/>
                </a:solidFill>
              </a:rPr>
              <a:t>·</a:t>
            </a:r>
            <a:r>
              <a:rPr lang="zh-CN" altLang="en-US" dirty="0">
                <a:solidFill>
                  <a:schemeClr val="tx2"/>
                </a:solidFill>
              </a:rPr>
              <a:t>勒菲弗尔合编的</a:t>
            </a:r>
            <a:r>
              <a:rPr lang="en-US" altLang="zh-CN" dirty="0">
                <a:solidFill>
                  <a:schemeClr val="tx2"/>
                </a:solidFill>
              </a:rPr>
              <a:t>《</a:t>
            </a:r>
            <a:r>
              <a:rPr lang="zh-CN" altLang="en-US" dirty="0">
                <a:solidFill>
                  <a:schemeClr val="tx2"/>
                </a:solidFill>
              </a:rPr>
              <a:t>翻译、历史和文化</a:t>
            </a:r>
            <a:r>
              <a:rPr lang="en-US" altLang="zh-CN" dirty="0">
                <a:solidFill>
                  <a:schemeClr val="tx2"/>
                </a:solidFill>
              </a:rPr>
              <a:t>》</a:t>
            </a:r>
            <a:r>
              <a:rPr lang="zh-CN" altLang="en-US" dirty="0">
                <a:solidFill>
                  <a:schemeClr val="tx2"/>
                </a:solidFill>
              </a:rPr>
              <a:t>一书中，巴斯奈特论述了文化翻译理论的具体内容：</a:t>
            </a:r>
            <a:endParaRPr lang="en-US" altLang="zh-CN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</a:rPr>
              <a:t>①翻译应以文化作为翻译的单位，而不应该停留在以前的与语篇上。</a:t>
            </a:r>
            <a:endParaRPr lang="en-US" altLang="zh-CN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</a:rPr>
              <a:t>②</a:t>
            </a:r>
            <a:r>
              <a:rPr lang="zh-CN" altLang="en-US" i="0" dirty="0">
                <a:solidFill>
                  <a:schemeClr val="tx2"/>
                </a:solidFill>
                <a:effectLst/>
                <a:latin typeface="PingFang SC"/>
              </a:rPr>
              <a:t>翻译不只是一个简单的译码和重组的过程，更重要的还是一个交流的行为。</a:t>
            </a:r>
            <a:endParaRPr lang="en-US" altLang="zh-CN" i="0" dirty="0">
              <a:solidFill>
                <a:schemeClr val="tx2"/>
              </a:solidFill>
              <a:effectLst/>
              <a:latin typeface="PingFang SC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  <a:latin typeface="PingFang SC"/>
              </a:rPr>
              <a:t>③</a:t>
            </a:r>
            <a:r>
              <a:rPr lang="zh-CN" altLang="en-US" i="0" dirty="0">
                <a:solidFill>
                  <a:schemeClr val="tx2"/>
                </a:solidFill>
                <a:effectLst/>
                <a:latin typeface="PingFang SC"/>
              </a:rPr>
              <a:t>翻译不应局限于对源语文本的描述，而在于该文本在译语文化里功能的等值。</a:t>
            </a:r>
            <a:endParaRPr lang="en-US" altLang="zh-CN" i="0" dirty="0">
              <a:solidFill>
                <a:schemeClr val="tx2"/>
              </a:solidFill>
              <a:effectLst/>
              <a:latin typeface="PingFang SC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  <a:latin typeface="PingFang SC"/>
              </a:rPr>
              <a:t>④</a:t>
            </a:r>
            <a:r>
              <a:rPr lang="zh-CN" altLang="en-US" i="0" dirty="0">
                <a:solidFill>
                  <a:schemeClr val="tx2"/>
                </a:solidFill>
                <a:effectLst/>
                <a:latin typeface="PingFang SC"/>
              </a:rPr>
              <a:t>不同的历史时期翻译有不同的原则和规范，翻译就是满足文化的需要和一定文化里不同群体的需要。</a:t>
            </a:r>
            <a:endParaRPr lang="zh-CN" altLang="en-US" dirty="0">
              <a:solidFill>
                <a:schemeClr val="tx2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9FC9253-ECED-1AA6-6AD9-BE689424BBD2}"/>
              </a:ext>
            </a:extLst>
          </p:cNvPr>
          <p:cNvSpPr txBox="1"/>
          <p:nvPr/>
        </p:nvSpPr>
        <p:spPr>
          <a:xfrm>
            <a:off x="15387182" y="966857"/>
            <a:ext cx="8996818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algn="l" defTabSz="355600" rtl="0" fontAlgn="auto" latinLnBrk="0" hangingPunct="0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Theorie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der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kulturellen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Übersetzung</a:t>
            </a:r>
            <a:endParaRPr kumimoji="0" lang="zh-CN" altLang="en-US" sz="4000" b="0" i="0" u="none" strike="noStrike" cap="none" spc="0" normalizeH="0" baseline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venir N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3581480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实际应用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实际应用</a:t>
            </a:r>
          </a:p>
        </p:txBody>
      </p:sp>
      <p:sp>
        <p:nvSpPr>
          <p:cNvPr id="183" name="文化翻译理论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70176">
              <a:defRPr sz="8900" spc="-89"/>
            </a:lvl1pPr>
          </a:lstStyle>
          <a:p>
            <a:r>
              <a:t>文化翻译理论</a:t>
            </a:r>
          </a:p>
        </p:txBody>
      </p:sp>
      <p:sp>
        <p:nvSpPr>
          <p:cNvPr id="184" name="在中国的一些文学作品中，常常会出现中华民族特定的词汇，例如《红楼梦》中出现的“阿弥陀佛”一词，在翻译时被处理为“god bless you”。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在中国的一些文学作品中，常常会出现中华民族特定的词汇，例如《红楼梦》中出现的“阿弥陀佛”一词，在翻译时被处理为“god bless you”。</a:t>
            </a:r>
          </a:p>
          <a:p>
            <a:r>
              <a:t>此外，由于中西方文化中对于“龙”的理解存在较大的差异，所以中国文化中有关龙的成语，如“望子成龙”在翻译时选择保留其引申义“期望孩子取得成功”而非字面意思。</a:t>
            </a:r>
          </a:p>
          <a:p>
            <a:r>
              <a:t>可口可乐Coca Cola的翻译既保留了音译，又赋予了“美味快乐”的文化联想。</a:t>
            </a:r>
          </a:p>
          <a:p>
            <a:r>
              <a:t>在一些影视作品中，很多带有口音的角色在翻译成中文时，会使用方言中的用词加以区别，也更方便观者直接理解角色特点。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5436EBF-A459-1B36-0543-E3744DCA219F}"/>
              </a:ext>
            </a:extLst>
          </p:cNvPr>
          <p:cNvSpPr txBox="1"/>
          <p:nvPr/>
        </p:nvSpPr>
        <p:spPr>
          <a:xfrm>
            <a:off x="15387182" y="966857"/>
            <a:ext cx="8996818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algn="l" defTabSz="355600" rtl="0" fontAlgn="auto" latinLnBrk="0" hangingPunct="0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Theorie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der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kulturellen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Übersetzung</a:t>
            </a:r>
            <a:endParaRPr kumimoji="0" lang="zh-CN" altLang="en-US" sz="4000" b="0" i="0" u="none" strike="noStrike" cap="none" spc="0" normalizeH="0" baseline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venir Next Regular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可能存在的问题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可能存在的问题</a:t>
            </a:r>
          </a:p>
        </p:txBody>
      </p:sp>
      <p:sp>
        <p:nvSpPr>
          <p:cNvPr id="187" name="文化翻译理论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70176">
              <a:defRPr sz="8900" spc="-89"/>
            </a:lvl1pPr>
          </a:lstStyle>
          <a:p>
            <a:r>
              <a:t>文化翻译理论</a:t>
            </a:r>
          </a:p>
        </p:txBody>
      </p:sp>
      <p:sp>
        <p:nvSpPr>
          <p:cNvPr id="188" name="文化霸权风险。过度倾向本土文化，可能导致原语言文化被削弱。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文化霸权风险。过度倾向本土文化，可能导致原语言文化被削弱</a:t>
            </a:r>
            <a:r>
              <a:rPr dirty="0"/>
              <a:t>。</a:t>
            </a:r>
          </a:p>
          <a:p>
            <a:r>
              <a:rPr dirty="0" err="1"/>
              <a:t>译者主观性过强。由于要基于文化环境翻译，译者对于不同文化的理解会被放大，从而影响译文的内容</a:t>
            </a:r>
            <a:r>
              <a:rPr dirty="0"/>
              <a:t>。</a:t>
            </a:r>
          </a:p>
          <a:p>
            <a:r>
              <a:rPr dirty="0" err="1"/>
              <a:t>具有局限性。很多词语的表意只存在微小差别，但所翻译的语言可能无法准确描述这一区别</a:t>
            </a:r>
            <a:r>
              <a:rPr dirty="0"/>
              <a:t>。</a:t>
            </a:r>
            <a:r>
              <a:rPr lang="zh-CN" altLang="en-US" dirty="0"/>
              <a:t>此外，由于有些文化独立存在，没有可以等价的文化背景与内涵，会使得翻译缺乏意义。比如，</a:t>
            </a:r>
            <a:r>
              <a:rPr lang="zh-CN" altLang="en-US" b="0" i="0" dirty="0">
                <a:effectLst/>
                <a:latin typeface="Inter"/>
              </a:rPr>
              <a:t>中国文化中的 “道”，是一个内涵极为丰富且独特的概念，它包含了宇宙运行规律、人生准则、哲学思想等诸多层面。在西方文化中，没有完全与之等价的概念和文化背景。当把涉及 “道” 的经典著作如</a:t>
            </a:r>
            <a:r>
              <a:rPr lang="en-US" altLang="zh-CN" b="0" i="0" dirty="0">
                <a:effectLst/>
                <a:latin typeface="Inter"/>
              </a:rPr>
              <a:t>《</a:t>
            </a:r>
            <a:r>
              <a:rPr lang="zh-CN" altLang="en-US" b="0" i="0" dirty="0">
                <a:effectLst/>
                <a:latin typeface="Inter"/>
              </a:rPr>
              <a:t>道德经</a:t>
            </a:r>
            <a:r>
              <a:rPr lang="en-US" altLang="zh-CN" b="0" i="0" dirty="0">
                <a:effectLst/>
                <a:latin typeface="Inter"/>
              </a:rPr>
              <a:t>》</a:t>
            </a:r>
            <a:r>
              <a:rPr lang="zh-CN" altLang="en-US" b="0" i="0" dirty="0">
                <a:effectLst/>
                <a:latin typeface="Inter"/>
              </a:rPr>
              <a:t>翻译为外文时，无论将 “道” 翻译为 “</a:t>
            </a:r>
            <a:r>
              <a:rPr lang="en-US" altLang="zh-CN" b="0" i="0" dirty="0">
                <a:effectLst/>
                <a:latin typeface="Inter"/>
              </a:rPr>
              <a:t>way” </a:t>
            </a:r>
            <a:r>
              <a:rPr lang="zh-CN" altLang="en-US" b="0" i="0" dirty="0">
                <a:effectLst/>
                <a:latin typeface="Inter"/>
              </a:rPr>
              <a:t>、“</a:t>
            </a:r>
            <a:r>
              <a:rPr lang="en-US" altLang="zh-CN" b="0" i="0" dirty="0">
                <a:effectLst/>
                <a:latin typeface="Inter"/>
              </a:rPr>
              <a:t>principle” </a:t>
            </a:r>
            <a:r>
              <a:rPr lang="zh-CN" altLang="en-US" b="0" i="0" dirty="0">
                <a:effectLst/>
                <a:latin typeface="Inter"/>
              </a:rPr>
              <a:t>还是其他词汇，都难以完整涵盖其原本的文化内涵，使得翻译在一定程度上缺乏充分表达其意义的能力 。</a:t>
            </a:r>
            <a:endParaRPr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E8344FC-00DD-2C5F-D254-391656E9FBF9}"/>
              </a:ext>
            </a:extLst>
          </p:cNvPr>
          <p:cNvSpPr txBox="1"/>
          <p:nvPr/>
        </p:nvSpPr>
        <p:spPr>
          <a:xfrm>
            <a:off x="15387182" y="966857"/>
            <a:ext cx="8996818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algn="l" defTabSz="355600" rtl="0" fontAlgn="auto" latinLnBrk="0" hangingPunct="0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Theorie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der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kulturellen</a:t>
            </a:r>
            <a:r>
              <a:rPr lang="en-US" altLang="zh-CN" b="0" i="0" dirty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0" i="0" dirty="0" err="1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Übersetzung</a:t>
            </a:r>
            <a:endParaRPr kumimoji="0" lang="zh-CN" altLang="en-US" sz="4000" b="0" i="0" u="none" strike="noStrike" cap="none" spc="0" normalizeH="0" baseline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venir Next Regular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6_DynamicWavesLight">
  <a:themeElements>
    <a:clrScheme name="36_DynamicWavesLight">
      <a:dk1>
        <a:srgbClr val="53585F"/>
      </a:dk1>
      <a:lt1>
        <a:srgbClr val="5F3E0C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6_DynamicWaves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6_DynamicWaves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6_DynamicWavesLight">
  <a:themeElements>
    <a:clrScheme name="36_DynamicWaves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6_DynamicWaves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6_DynamicWaves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458</Words>
  <Application>Microsoft Office PowerPoint</Application>
  <PresentationFormat>自定义</PresentationFormat>
  <Paragraphs>31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Avenir Next Regular</vt:lpstr>
      <vt:lpstr>Helvetica Neue</vt:lpstr>
      <vt:lpstr>Inter</vt:lpstr>
      <vt:lpstr>PingFang SC</vt:lpstr>
      <vt:lpstr>Produkt Extralight</vt:lpstr>
      <vt:lpstr>Produkt Light</vt:lpstr>
      <vt:lpstr>微软雅黑</vt:lpstr>
      <vt:lpstr>36_DynamicWavesLight</vt:lpstr>
      <vt:lpstr>文化翻译理论</vt:lpstr>
      <vt:lpstr>文化翻译理论</vt:lpstr>
      <vt:lpstr>文化翻译理论</vt:lpstr>
      <vt:lpstr>文化翻译理论</vt:lpstr>
      <vt:lpstr>文化翻译理论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cercise</dc:creator>
  <cp:lastModifiedBy>yujie song</cp:lastModifiedBy>
  <cp:revision>3</cp:revision>
  <dcterms:modified xsi:type="dcterms:W3CDTF">2025-04-02T13:42:23Z</dcterms:modified>
</cp:coreProperties>
</file>