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80" r:id="rId4"/>
    <p:sldId id="257" r:id="rId6"/>
    <p:sldId id="299" r:id="rId7"/>
    <p:sldId id="297" r:id="rId8"/>
    <p:sldId id="304" r:id="rId9"/>
    <p:sldId id="319" r:id="rId10"/>
    <p:sldId id="334" r:id="rId11"/>
    <p:sldId id="260" r:id="rId12"/>
    <p:sldId id="300" r:id="rId13"/>
    <p:sldId id="336" r:id="rId14"/>
    <p:sldId id="337" r:id="rId15"/>
    <p:sldId id="258" r:id="rId16"/>
    <p:sldId id="269" r:id="rId17"/>
    <p:sldId id="268" r:id="rId18"/>
    <p:sldId id="288" r:id="rId19"/>
    <p:sldId id="270" r:id="rId20"/>
    <p:sldId id="281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9A382"/>
    <a:srgbClr val="EEE9EE"/>
    <a:srgbClr val="EECBD3"/>
    <a:srgbClr val="FEEFFF"/>
    <a:srgbClr val="F4D6F6"/>
    <a:srgbClr val="F79EB1"/>
    <a:srgbClr val="E7AEB0"/>
    <a:srgbClr val="D82643"/>
    <a:srgbClr val="9E211B"/>
    <a:srgbClr val="909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1" autoAdjust="0"/>
    <p:restoredTop sz="94700" autoAdjust="0"/>
  </p:normalViewPr>
  <p:slideViewPr>
    <p:cSldViewPr snapToGrid="0">
      <p:cViewPr>
        <p:scale>
          <a:sx n="66" d="100"/>
          <a:sy n="66" d="100"/>
        </p:scale>
        <p:origin x="-2280" y="-10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17355FE8-3AE6-4A2D-B8D0-69A9469C9A2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97285CE6-26C8-43EE-8FB5-D8C1B91F2ED8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5CE6-26C8-43EE-8FB5-D8C1B91F2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1019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A064-0659-472E-BBAF-AFE1FFDF2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0238-EB91-4D93-A22A-65A430CBDF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A62AA064-0659-472E-BBAF-AFE1FFDF26D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F8050238-EB91-4D93-A22A-65A430CBDFBA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5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3.png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313815" y="1052195"/>
            <a:ext cx="3742690" cy="2171065"/>
            <a:chOff x="1313815" y="1052195"/>
            <a:chExt cx="3742690" cy="2171065"/>
          </a:xfrm>
        </p:grpSpPr>
        <p:pic>
          <p:nvPicPr>
            <p:cNvPr id="4" name="图片 3" descr="荷花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3815" y="1052195"/>
              <a:ext cx="3742690" cy="1400175"/>
            </a:xfrm>
            <a:prstGeom prst="rect">
              <a:avLst/>
            </a:prstGeom>
          </p:spPr>
        </p:pic>
        <p:pic>
          <p:nvPicPr>
            <p:cNvPr id="5" name="图片 4" descr="花纹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3815" y="2251710"/>
              <a:ext cx="2152650" cy="97155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345" y="0"/>
            <a:ext cx="5283843" cy="72985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11655" y="2452370"/>
            <a:ext cx="89541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cs typeface="+mn-ea"/>
                <a:sym typeface="+mn-lt"/>
              </a:rPr>
              <a:t>L</a:t>
            </a:r>
            <a:r>
              <a:rPr lang="en-US" sz="5400" dirty="0">
                <a:cs typeface="+mn-ea"/>
                <a:sym typeface="+mn-lt"/>
              </a:rPr>
              <a:t>iterature of </a:t>
            </a:r>
            <a:endParaRPr lang="en-US" sz="5400" dirty="0">
              <a:cs typeface="+mn-ea"/>
              <a:sym typeface="+mn-lt"/>
            </a:endParaRPr>
          </a:p>
          <a:p>
            <a:pPr algn="ctr"/>
            <a:r>
              <a:rPr lang="en-US" sz="5400" dirty="0">
                <a:cs typeface="+mn-ea"/>
                <a:sym typeface="+mn-lt"/>
              </a:rPr>
              <a:t>Tang And Song Dynasties</a:t>
            </a:r>
            <a:endParaRPr lang="en-US" sz="54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12160" y="4927600"/>
            <a:ext cx="427037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Reporter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Xiang Shiqi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4120" y="894080"/>
            <a:ext cx="47517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cs typeface="+mn-ea"/>
                <a:sym typeface="+mn-lt"/>
              </a:rPr>
              <a:t>Plantive school</a:t>
            </a: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zh-CN" altLang="en-US" sz="2800" b="1" dirty="0">
                <a:cs typeface="+mn-ea"/>
                <a:sym typeface="+mn-lt"/>
              </a:rPr>
              <a:t>婉约派）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120" y="1630680"/>
            <a:ext cx="96424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/>
              <a:t>In plantive poems there are themes about love and parting, written in a very graceful and gentle style.</a:t>
            </a:r>
            <a:endParaRPr lang="en-US" altLang="zh-CN" sz="2400"/>
          </a:p>
          <a:p>
            <a:pPr fontAlgn="auto">
              <a:lnSpc>
                <a:spcPct val="150000"/>
              </a:lnSpc>
            </a:pPr>
            <a:endParaRPr lang="en-US" altLang="zh-CN" sz="24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Representatives: Li Qingzhao, Liu Yong, Y</a:t>
            </a:r>
            <a:r>
              <a:rPr lang="en-US" altLang="zh-CN" sz="2400">
                <a:sym typeface="+mn-ea"/>
              </a:rPr>
              <a:t>an Shu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95400" y="894080"/>
            <a:ext cx="5491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cs typeface="+mn-ea"/>
                <a:sym typeface="+mn-lt"/>
              </a:rPr>
              <a:t>Unconstrained school</a:t>
            </a: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zh-CN" altLang="en-US" sz="2800" b="1" dirty="0">
                <a:cs typeface="+mn-ea"/>
                <a:sym typeface="+mn-lt"/>
              </a:rPr>
              <a:t>豪放派）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120" y="1630680"/>
            <a:ext cx="96424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/>
              <a:t>Unconstrained poetry is characterised by a wide range of subjects, a straightforward and expressive approach, a grand and majestic style, a broad vision, a magnificent atmosphere, and it is not restricted to the rhythm of Ci poetry.</a:t>
            </a:r>
            <a:endParaRPr lang="en-US" altLang="zh-CN" sz="2400"/>
          </a:p>
          <a:p>
            <a:pPr fontAlgn="auto">
              <a:lnSpc>
                <a:spcPct val="150000"/>
              </a:lnSpc>
            </a:pPr>
            <a:endParaRPr lang="en-US" altLang="zh-CN" sz="24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Representatives: Xin Qiji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85695" y="457200"/>
            <a:ext cx="3247390" cy="5933552"/>
          </a:xfrm>
          <a:prstGeom prst="rect">
            <a:avLst/>
          </a:prstGeom>
          <a:solidFill>
            <a:srgbClr val="909B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69373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616213" y="3373360"/>
            <a:ext cx="4399719" cy="2746111"/>
          </a:xfrm>
          <a:prstGeom prst="rect">
            <a:avLst/>
          </a:prstGeom>
        </p:spPr>
      </p:pic>
      <p:pic>
        <p:nvPicPr>
          <p:cNvPr id="11" name="图片 10" descr="花纹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" y="2797175"/>
            <a:ext cx="2152650" cy="971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347" y="-296596"/>
            <a:ext cx="6157959" cy="870382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512060" y="2406015"/>
            <a:ext cx="32359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Classical Prose Movement </a:t>
            </a:r>
            <a:endParaRPr lang="en-US" altLang="zh-CN" sz="3600"/>
          </a:p>
        </p:txBody>
      </p:sp>
      <p:sp>
        <p:nvSpPr>
          <p:cNvPr id="5" name="椭圆 4"/>
          <p:cNvSpPr/>
          <p:nvPr/>
        </p:nvSpPr>
        <p:spPr>
          <a:xfrm>
            <a:off x="3289935" y="1012825"/>
            <a:ext cx="1468755" cy="1336675"/>
          </a:xfrm>
          <a:prstGeom prst="ellipse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6" name="文本框 5" descr="7b0a20202020227461726765744964223a202270726f636573734f6e6c696e6554657874426f78220a7d0a"/>
          <p:cNvSpPr txBox="1"/>
          <p:nvPr/>
        </p:nvSpPr>
        <p:spPr>
          <a:xfrm>
            <a:off x="3345815" y="1215390"/>
            <a:ext cx="1356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589" y="-193005"/>
            <a:ext cx="5585681" cy="7894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9460" y="870585"/>
            <a:ext cx="3364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1.Introduction</a:t>
            </a:r>
            <a:endParaRPr lang="en-US" altLang="zh-CN" sz="2800"/>
          </a:p>
        </p:txBody>
      </p:sp>
      <p:sp>
        <p:nvSpPr>
          <p:cNvPr id="14" name="文本框 13"/>
          <p:cNvSpPr txBox="1"/>
          <p:nvPr/>
        </p:nvSpPr>
        <p:spPr>
          <a:xfrm>
            <a:off x="1882775" y="2090420"/>
            <a:ext cx="7985125" cy="3322955"/>
          </a:xfrm>
          <a:prstGeom prst="rect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>
                <a:solidFill>
                  <a:schemeClr val="accent3">
                    <a:lumMod val="50000"/>
                  </a:schemeClr>
                </a:solidFill>
                <a:sym typeface="+mn-ea"/>
              </a:rPr>
              <a:t>Chinese classical prose movement also known as Classical Prose Movement of the late Tang dynasty and the Song dynasty is a movement of writing revolution aimed to </a:t>
            </a:r>
            <a:r>
              <a:rPr lang="en-US" altLang="zh-CN" sz="2800">
                <a:solidFill>
                  <a:schemeClr val="accent3">
                    <a:lumMod val="50000"/>
                  </a:schemeClr>
                </a:solidFill>
                <a:sym typeface="+mn-ea"/>
              </a:rPr>
              <a:t>revive the ancient prose style.</a:t>
            </a:r>
            <a:endParaRPr lang="en-US" altLang="zh-CN" sz="280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27315" y="0"/>
            <a:ext cx="4005140" cy="6858000"/>
          </a:xfrm>
          <a:prstGeom prst="rect">
            <a:avLst/>
          </a:prstGeom>
        </p:spPr>
      </p:pic>
      <p:pic>
        <p:nvPicPr>
          <p:cNvPr id="10" name="图片 9" descr="大矩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10515"/>
            <a:ext cx="11472545" cy="62363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0270" y="688340"/>
            <a:ext cx="3373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2.Preposition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789305" y="1875155"/>
            <a:ext cx="9623425" cy="3107690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>
                <a:solidFill>
                  <a:schemeClr val="tx1"/>
                </a:solidFill>
                <a:sym typeface="+mn-ea"/>
              </a:rPr>
              <a:t>1. Advocate ancient prose style that had been popular since pre-Qin and Han dynasties and stood against the </a:t>
            </a:r>
            <a:endParaRPr lang="en-US" altLang="zh-CN" sz="2800">
              <a:solidFill>
                <a:schemeClr val="tx1"/>
              </a:solidFill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2800">
                <a:solidFill>
                  <a:schemeClr val="tx1"/>
                </a:solidFill>
                <a:sym typeface="+mn-ea"/>
              </a:rPr>
              <a:t>pianwen or parallel 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（骈文）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 prose style.</a:t>
            </a:r>
            <a:endParaRPr lang="en-US" altLang="zh-CN" sz="2800">
              <a:solidFill>
                <a:schemeClr val="tx1"/>
              </a:solidFill>
              <a:sym typeface="+mn-ea"/>
            </a:endParaRPr>
          </a:p>
          <a:p>
            <a:pPr algn="l">
              <a:buClrTx/>
              <a:buSzTx/>
              <a:buFontTx/>
            </a:pPr>
            <a:endParaRPr lang="en-US" altLang="zh-CN" sz="2800">
              <a:solidFill>
                <a:schemeClr val="tx1"/>
              </a:solidFill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2800">
                <a:solidFill>
                  <a:schemeClr val="tx1"/>
                </a:solidFill>
                <a:sym typeface="+mn-ea"/>
              </a:rPr>
              <a:t>2. Call for the revial of Confucianism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（儒学）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to stand against any other schools represented by Buddhism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（佛教）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and Taoism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（道教）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.</a:t>
            </a:r>
            <a:endParaRPr lang="en-US" altLang="zh-CN" sz="28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24935" y="972820"/>
            <a:ext cx="7262495" cy="2459989"/>
            <a:chOff x="1138651" y="1445360"/>
            <a:chExt cx="6401753" cy="2459896"/>
          </a:xfrm>
          <a:solidFill>
            <a:schemeClr val="bg1">
              <a:lumMod val="95000"/>
            </a:schemeClr>
          </a:solidFill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1138651" y="1967309"/>
              <a:ext cx="6401753" cy="193794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lnSpc>
                  <a:spcPct val="100000"/>
                </a:lnSpc>
                <a:buClrTx/>
                <a:buSzTx/>
                <a:buFontTx/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1. pay attention to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antithesis</a:t>
              </a: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(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对偶）and rhythm</a:t>
              </a: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（声律）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 fontAlgn="auto">
                <a:lnSpc>
                  <a:spcPct val="100000"/>
                </a:lnSpc>
                <a:buClrTx/>
                <a:buSzTx/>
                <a:buFontTx/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2. every sentence usually use four or six words.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 fontAlgn="auto">
                <a:lnSpc>
                  <a:spcPct val="100000"/>
                </a:lnSpc>
                <a:buClrTx/>
                <a:buSzTx/>
                <a:buFontTx/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3. usually very ostentatious and use very empty rhetoric.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38651" y="1445360"/>
              <a:ext cx="6401753" cy="5219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>
                  <a:cs typeface="+mn-ea"/>
                  <a:sym typeface="+mn-lt"/>
                </a:rPr>
                <a:t>pianwen / parallel prose style</a:t>
              </a:r>
              <a:endParaRPr kumimoji="1" lang="en-US" altLang="zh-CN" sz="2800" b="1" dirty="0"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142931" y="0"/>
            <a:ext cx="7270293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925570" y="4156710"/>
            <a:ext cx="7261860" cy="1783083"/>
            <a:chOff x="1138651" y="1445360"/>
            <a:chExt cx="6402302" cy="1143168"/>
          </a:xfrm>
          <a:solidFill>
            <a:schemeClr val="bg1">
              <a:lumMod val="95000"/>
            </a:schemeClr>
          </a:solidFill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139200" y="2056435"/>
              <a:ext cx="6401753" cy="53209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lnSpc>
                  <a:spcPct val="100000"/>
                </a:lnSpc>
                <a:buClrTx/>
                <a:buSzTx/>
                <a:buFontTx/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not restricted by formats including anthesis and rhythm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38651" y="1445360"/>
              <a:ext cx="6402302" cy="611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>
                  <a:cs typeface="+mn-ea"/>
                  <a:sym typeface="+mn-lt"/>
                </a:rPr>
                <a:t>ancient prose style of the pre-Qin and Han dynasties</a:t>
              </a:r>
              <a:endParaRPr kumimoji="1" lang="en-US" altLang="zh-CN" sz="28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165735"/>
            <a:ext cx="11472545" cy="62363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652" y="2158258"/>
            <a:ext cx="7647596" cy="5058370"/>
          </a:xfrm>
          <a:prstGeom prst="rect">
            <a:avLst/>
          </a:prstGeom>
        </p:spPr>
      </p:pic>
      <p:sp>
        <p:nvSpPr>
          <p:cNvPr id="15" name="椭圆 14"/>
          <p:cNvSpPr>
            <a:spLocks noChangeAspect="1"/>
          </p:cNvSpPr>
          <p:nvPr/>
        </p:nvSpPr>
        <p:spPr>
          <a:xfrm>
            <a:off x="895982" y="2133413"/>
            <a:ext cx="2594610" cy="25304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8194" name="Picture 2" descr="C:\Users\Administrator\Desktop\物理学习\f1779f2605f5c03a163cf96652a82723.pngf1779f2605f5c03a163cf96652a8272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674341" y="1521333"/>
            <a:ext cx="4815840" cy="42481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3300449" y="883137"/>
            <a:ext cx="7806057" cy="1198880"/>
            <a:chOff x="4285334" y="1248897"/>
            <a:chExt cx="6947347" cy="119888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85334" y="1590335"/>
              <a:ext cx="748311" cy="695831"/>
            </a:xfrm>
            <a:prstGeom prst="rect">
              <a:avLst/>
            </a:prstGeom>
          </p:spPr>
        </p:pic>
        <p:sp>
          <p:nvSpPr>
            <p:cNvPr id="3" name="文本框 19"/>
            <p:cNvSpPr txBox="1"/>
            <p:nvPr/>
          </p:nvSpPr>
          <p:spPr>
            <a:xfrm>
              <a:off x="5051109" y="1248897"/>
              <a:ext cx="6181572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reversed the trend of formalism which had dominated </a:t>
              </a:r>
              <a:r>
                <a:rPr lang="en-US" altLang="zh-CN" sz="2400" dirty="0">
                  <a:cs typeface="+mn-ea"/>
                  <a:sym typeface="+mn-lt"/>
                </a:rPr>
                <a:t>Chinese </a:t>
              </a:r>
              <a:r>
                <a:rPr lang="zh-CN" altLang="en-US" sz="2400" dirty="0">
                  <a:cs typeface="+mn-ea"/>
                  <a:sym typeface="+mn-lt"/>
                </a:rPr>
                <a:t>literar</a:t>
              </a:r>
              <a:r>
                <a:rPr lang="en-US" altLang="zh-CN" sz="2400" dirty="0">
                  <a:cs typeface="+mn-ea"/>
                  <a:sym typeface="+mn-lt"/>
                </a:rPr>
                <a:t>ure</a:t>
              </a:r>
              <a:r>
                <a:rPr lang="zh-CN" altLang="en-US" sz="2400" dirty="0">
                  <a:cs typeface="+mn-ea"/>
                  <a:sym typeface="+mn-lt"/>
                </a:rPr>
                <a:t> for a long time</a:t>
              </a:r>
              <a:r>
                <a:rPr lang="en-US" altLang="zh-CN" sz="2400" dirty="0">
                  <a:cs typeface="+mn-ea"/>
                  <a:sym typeface="+mn-lt"/>
                </a:rPr>
                <a:t>.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11" name="文本框 11"/>
            <p:cNvSpPr txBox="1"/>
            <p:nvPr/>
          </p:nvSpPr>
          <p:spPr>
            <a:xfrm>
              <a:off x="4454313" y="1536552"/>
              <a:ext cx="409731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49273" y="2346669"/>
            <a:ext cx="6757579" cy="1198880"/>
            <a:chOff x="4939188" y="2375879"/>
            <a:chExt cx="6014207" cy="119888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939188" y="2607348"/>
              <a:ext cx="748311" cy="695831"/>
            </a:xfrm>
            <a:prstGeom prst="rect">
              <a:avLst/>
            </a:prstGeom>
          </p:spPr>
        </p:pic>
        <p:sp>
          <p:nvSpPr>
            <p:cNvPr id="4" name="文本框 19"/>
            <p:cNvSpPr txBox="1"/>
            <p:nvPr/>
          </p:nvSpPr>
          <p:spPr>
            <a:xfrm>
              <a:off x="5687545" y="2375879"/>
              <a:ext cx="5265850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has a profound influence on the later schools of literature</a:t>
              </a:r>
              <a:r>
                <a:rPr lang="en-US" altLang="zh-CN" sz="2400" dirty="0">
                  <a:cs typeface="+mn-ea"/>
                  <a:sym typeface="+mn-lt"/>
                </a:rPr>
                <a:t>.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12" name="文本框 20"/>
            <p:cNvSpPr txBox="1"/>
            <p:nvPr/>
          </p:nvSpPr>
          <p:spPr>
            <a:xfrm>
              <a:off x="5090831" y="2550813"/>
              <a:ext cx="47276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90573" y="3810461"/>
            <a:ext cx="7708900" cy="1753235"/>
            <a:chOff x="4935833" y="3434541"/>
            <a:chExt cx="6860878" cy="175323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935833" y="3610112"/>
              <a:ext cx="748311" cy="695831"/>
            </a:xfrm>
            <a:prstGeom prst="rect">
              <a:avLst/>
            </a:prstGeom>
          </p:spPr>
        </p:pic>
        <p:sp>
          <p:nvSpPr>
            <p:cNvPr id="5" name="文本框 19"/>
            <p:cNvSpPr txBox="1"/>
            <p:nvPr/>
          </p:nvSpPr>
          <p:spPr>
            <a:xfrm>
              <a:off x="5800507" y="3434541"/>
              <a:ext cx="5996204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sz="2400" dirty="0">
                  <a:solidFill>
                    <a:schemeClr val="tx1"/>
                  </a:solidFill>
                  <a:cs typeface="+mn-ea"/>
                  <a:sym typeface="+mn-lt"/>
                </a:rPr>
                <a:t>Confucian</a:t>
              </a:r>
              <a:r>
                <a:rPr lang="en-US" sz="2400" dirty="0">
                  <a:solidFill>
                    <a:schemeClr val="tx1"/>
                  </a:solidFill>
                  <a:cs typeface="+mn-ea"/>
                  <a:sym typeface="+mn-lt"/>
                </a:rPr>
                <a:t>ism 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ha</a:t>
              </a: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s</a:t>
              </a: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 become the dominant literature and philosophy of China for emphasis to it.</a:t>
              </a:r>
              <a:endParaRPr lang="en-US" altLang="zh-CN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21"/>
            <p:cNvSpPr txBox="1"/>
            <p:nvPr/>
          </p:nvSpPr>
          <p:spPr>
            <a:xfrm>
              <a:off x="5090830" y="3565986"/>
              <a:ext cx="47276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95985" y="2839085"/>
            <a:ext cx="2667000" cy="706755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</p:spPr>
        <p:txBody>
          <a:bodyPr wrap="square" rtlCol="0">
            <a:spAutoFit/>
          </a:bodyPr>
          <a:p>
            <a:r>
              <a:rPr lang="en-US" altLang="zh-CN" sz="4000"/>
              <a:t>Milestone</a:t>
            </a:r>
            <a:endParaRPr lang="en-US" altLang="zh-CN" sz="4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383897"/>
            <a:ext cx="12192000" cy="4500129"/>
          </a:xfrm>
          <a:prstGeom prst="rect">
            <a:avLst/>
          </a:prstGeom>
        </p:spPr>
      </p:pic>
      <p:pic>
        <p:nvPicPr>
          <p:cNvPr id="10" name="图片 9" descr="大矩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13815" y="1052195"/>
            <a:ext cx="3742690" cy="2171065"/>
            <a:chOff x="1313815" y="1052195"/>
            <a:chExt cx="3742690" cy="2171065"/>
          </a:xfrm>
        </p:grpSpPr>
        <p:pic>
          <p:nvPicPr>
            <p:cNvPr id="4" name="图片 3" descr="荷花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3815" y="1052195"/>
              <a:ext cx="3742690" cy="1400175"/>
            </a:xfrm>
            <a:prstGeom prst="rect">
              <a:avLst/>
            </a:prstGeom>
          </p:spPr>
        </p:pic>
        <p:pic>
          <p:nvPicPr>
            <p:cNvPr id="5" name="图片 4" descr="花纹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3815" y="2251710"/>
              <a:ext cx="2152650" cy="97155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990725" y="2928620"/>
            <a:ext cx="7804785" cy="829945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Thanks for your listening!</a:t>
            </a:r>
            <a:endParaRPr lang="en-US" altLang="zh-CN" sz="48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507" y="-306756"/>
            <a:ext cx="6157959" cy="87038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362942"/>
            <a:ext cx="12192000" cy="4500129"/>
          </a:xfrm>
          <a:prstGeom prst="rect">
            <a:avLst/>
          </a:prstGeom>
        </p:spPr>
      </p:pic>
      <p:pic>
        <p:nvPicPr>
          <p:cNvPr id="4" name="图片 3" descr="荷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11" y="450128"/>
            <a:ext cx="3479958" cy="13015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81576" y="5330"/>
            <a:ext cx="400514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24325" y="736600"/>
            <a:ext cx="39433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Catelogue</a:t>
            </a:r>
            <a:endParaRPr lang="en-US" altLang="zh-CN" sz="6000"/>
          </a:p>
        </p:txBody>
      </p:sp>
      <p:sp>
        <p:nvSpPr>
          <p:cNvPr id="33" name="文本框 32"/>
          <p:cNvSpPr txBox="1"/>
          <p:nvPr/>
        </p:nvSpPr>
        <p:spPr>
          <a:xfrm>
            <a:off x="3112135" y="2079625"/>
            <a:ext cx="7006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1.</a:t>
            </a:r>
            <a:r>
              <a:rPr lang="en-US" altLang="zh-CN" sz="4000">
                <a:sym typeface="+mn-ea"/>
              </a:rPr>
              <a:t>Tang Poetry</a:t>
            </a:r>
            <a:endParaRPr lang="en-US" altLang="zh-CN" sz="4000"/>
          </a:p>
        </p:txBody>
      </p:sp>
      <p:sp>
        <p:nvSpPr>
          <p:cNvPr id="34" name="文本框 33"/>
          <p:cNvSpPr txBox="1"/>
          <p:nvPr/>
        </p:nvSpPr>
        <p:spPr>
          <a:xfrm>
            <a:off x="3112135" y="3248025"/>
            <a:ext cx="4699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2.</a:t>
            </a:r>
            <a:r>
              <a:rPr lang="en-US" altLang="zh-CN" sz="4000">
                <a:sym typeface="+mn-ea"/>
              </a:rPr>
              <a:t>Song Ci</a:t>
            </a:r>
            <a:endParaRPr lang="en-US" altLang="zh-CN" sz="4000"/>
          </a:p>
        </p:txBody>
      </p:sp>
      <p:sp>
        <p:nvSpPr>
          <p:cNvPr id="35" name="文本框 34"/>
          <p:cNvSpPr txBox="1"/>
          <p:nvPr/>
        </p:nvSpPr>
        <p:spPr>
          <a:xfrm>
            <a:off x="3112135" y="4416425"/>
            <a:ext cx="76885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3.</a:t>
            </a:r>
            <a:r>
              <a:rPr lang="en-US" altLang="zh-CN" sz="4000">
                <a:sym typeface="+mn-ea"/>
              </a:rPr>
              <a:t>Classical Prose Movement </a:t>
            </a:r>
            <a:endParaRPr lang="en-US" altLang="zh-CN" sz="4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56870"/>
            <a:ext cx="11472545" cy="62363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00300" y="533399"/>
            <a:ext cx="3247390" cy="5887497"/>
          </a:xfrm>
          <a:prstGeom prst="rect">
            <a:avLst/>
          </a:prstGeom>
          <a:solidFill>
            <a:srgbClr val="909B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 descr="花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0" y="2797175"/>
            <a:ext cx="2152650" cy="971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17547" y="1525094"/>
            <a:ext cx="6141848" cy="511835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43505" y="2684145"/>
            <a:ext cx="3270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Tang Poetry</a:t>
            </a:r>
            <a:endParaRPr lang="en-US" altLang="zh-CN" sz="3600"/>
          </a:p>
        </p:txBody>
      </p:sp>
      <p:sp>
        <p:nvSpPr>
          <p:cNvPr id="5" name="椭圆 4"/>
          <p:cNvSpPr/>
          <p:nvPr/>
        </p:nvSpPr>
        <p:spPr>
          <a:xfrm>
            <a:off x="3289935" y="1012825"/>
            <a:ext cx="1468755" cy="1336675"/>
          </a:xfrm>
          <a:prstGeom prst="ellipse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9" name="文本框 8" descr="7b0a20202020227461726765744964223a202270726f636573734f6e6c696e6554657874426f78220a7d0a"/>
          <p:cNvSpPr txBox="1"/>
          <p:nvPr/>
        </p:nvSpPr>
        <p:spPr>
          <a:xfrm>
            <a:off x="3345815" y="1215390"/>
            <a:ext cx="1356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621039" y="2946288"/>
            <a:ext cx="4399719" cy="27461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964513" y="2536245"/>
            <a:ext cx="1544955" cy="2065653"/>
            <a:chOff x="1606883" y="2314209"/>
            <a:chExt cx="1544955" cy="2065653"/>
          </a:xfrm>
        </p:grpSpPr>
        <p:sp>
          <p:nvSpPr>
            <p:cNvPr id="41" name="矩形 5"/>
            <p:cNvSpPr>
              <a:spLocks noChangeArrowheads="1"/>
            </p:cNvSpPr>
            <p:nvPr/>
          </p:nvSpPr>
          <p:spPr bwMode="auto">
            <a:xfrm>
              <a:off x="1606883" y="3857892"/>
              <a:ext cx="154495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astoral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8" name="图片 37" descr="龙纹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821778" y="2314209"/>
              <a:ext cx="1099108" cy="1075289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5323610" y="2536245"/>
            <a:ext cx="1796415" cy="2065653"/>
            <a:chOff x="1481151" y="2314209"/>
            <a:chExt cx="1796415" cy="2065653"/>
          </a:xfrm>
        </p:grpSpPr>
        <p:sp>
          <p:nvSpPr>
            <p:cNvPr id="47" name="矩形 5"/>
            <p:cNvSpPr>
              <a:spLocks noChangeArrowheads="1"/>
            </p:cNvSpPr>
            <p:nvPr/>
          </p:nvSpPr>
          <p:spPr bwMode="auto">
            <a:xfrm>
              <a:off x="1481151" y="3857892"/>
              <a:ext cx="179641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R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omantic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4" name="图片 43" descr="龙纹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821778" y="2314209"/>
              <a:ext cx="1099108" cy="1075289"/>
            </a:xfrm>
            <a:prstGeom prst="rect">
              <a:avLst/>
            </a:prstGeom>
          </p:spPr>
        </p:pic>
        <p:sp>
          <p:nvSpPr>
            <p:cNvPr id="45" name="矩形 44"/>
            <p:cNvSpPr/>
            <p:nvPr/>
          </p:nvSpPr>
          <p:spPr>
            <a:xfrm>
              <a:off x="2149519" y="2472337"/>
              <a:ext cx="480695" cy="706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cs typeface="+mn-ea"/>
                  <a:sym typeface="+mn-lt"/>
                </a:rPr>
                <a:t>2</a:t>
              </a:r>
              <a:endParaRPr lang="en-US" altLang="zh-CN" sz="4000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961975" y="2536245"/>
            <a:ext cx="1562735" cy="2065653"/>
            <a:chOff x="1597991" y="2314209"/>
            <a:chExt cx="1562735" cy="2065653"/>
          </a:xfrm>
        </p:grpSpPr>
        <p:sp>
          <p:nvSpPr>
            <p:cNvPr id="53" name="矩形 5"/>
            <p:cNvSpPr>
              <a:spLocks noChangeArrowheads="1"/>
            </p:cNvSpPr>
            <p:nvPr/>
          </p:nvSpPr>
          <p:spPr bwMode="auto">
            <a:xfrm>
              <a:off x="1597991" y="3857892"/>
              <a:ext cx="156273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Realistic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0" name="图片 49" descr="龙纹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821778" y="2314209"/>
              <a:ext cx="1099108" cy="1075289"/>
            </a:xfrm>
            <a:prstGeom prst="rect">
              <a:avLst/>
            </a:prstGeom>
          </p:spPr>
        </p:pic>
        <p:sp>
          <p:nvSpPr>
            <p:cNvPr id="51" name="矩形 50"/>
            <p:cNvSpPr/>
            <p:nvPr/>
          </p:nvSpPr>
          <p:spPr>
            <a:xfrm>
              <a:off x="2205399" y="2472337"/>
              <a:ext cx="480695" cy="706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cs typeface="+mn-ea"/>
                  <a:sym typeface="+mn-lt"/>
                </a:rPr>
                <a:t>3</a:t>
              </a:r>
              <a:endParaRPr lang="en-US" altLang="zh-CN" sz="4000" dirty="0">
                <a:cs typeface="+mn-ea"/>
                <a:sym typeface="+mn-lt"/>
              </a:endParaRPr>
            </a:p>
          </p:txBody>
        </p:sp>
      </p:grpSp>
      <p:sp>
        <p:nvSpPr>
          <p:cNvPr id="17" name="矩形 17"/>
          <p:cNvSpPr>
            <a:spLocks noChangeArrowheads="1"/>
          </p:cNvSpPr>
          <p:nvPr/>
        </p:nvSpPr>
        <p:spPr bwMode="auto">
          <a:xfrm>
            <a:off x="2460625" y="3838575"/>
            <a:ext cx="7452360" cy="76200"/>
          </a:xfrm>
          <a:prstGeom prst="rect">
            <a:avLst/>
          </a:prstGeom>
          <a:solidFill>
            <a:srgbClr val="869373"/>
          </a:solidFill>
          <a:ln>
            <a:noFill/>
          </a:ln>
        </p:spPr>
        <p:txBody>
          <a:bodyPr lIns="91440" tIns="45720" rIns="91440" bIns="45720" anchor="ctr"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7063" y="2720408"/>
            <a:ext cx="480695" cy="70675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4000" dirty="0">
                <a:cs typeface="+mn-ea"/>
                <a:sym typeface="+mn-lt"/>
              </a:rPr>
              <a:t>1</a:t>
            </a:r>
            <a:endParaRPr lang="en-US" altLang="zh-CN" sz="4000" dirty="0">
              <a:cs typeface="+mn-ea"/>
              <a:sym typeface="+mn-lt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3649026" y="3778077"/>
            <a:ext cx="177800" cy="1793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mpd="sng">
            <a:solidFill>
              <a:schemeClr val="bg1"/>
            </a:solidFill>
            <a:round/>
          </a:ln>
        </p:spPr>
        <p:txBody>
          <a:bodyPr lIns="91440" tIns="45720" rIns="91440" bIns="45720" anchor="ctr"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6143942" y="3734897"/>
            <a:ext cx="177800" cy="1793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mpd="sng">
            <a:solidFill>
              <a:schemeClr val="bg1"/>
            </a:solidFill>
            <a:round/>
          </a:ln>
        </p:spPr>
        <p:txBody>
          <a:bodyPr lIns="91440" tIns="45720" rIns="91440" bIns="45720" anchor="ctr"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椭圆 28"/>
          <p:cNvSpPr>
            <a:spLocks noChangeArrowheads="1"/>
          </p:cNvSpPr>
          <p:nvPr/>
        </p:nvSpPr>
        <p:spPr bwMode="auto">
          <a:xfrm>
            <a:off x="8720136" y="3755852"/>
            <a:ext cx="179387" cy="1793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mpd="sng">
            <a:solidFill>
              <a:schemeClr val="bg1"/>
            </a:solidFill>
            <a:round/>
          </a:ln>
        </p:spPr>
        <p:txBody>
          <a:bodyPr lIns="91440" tIns="45720" rIns="91440" bIns="45720" anchor="ctr"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0" grpId="0" bldLvl="0" animBg="1"/>
      <p:bldP spid="21" grpId="0" bldLvl="0" animBg="1"/>
      <p:bldP spid="3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4120" y="894080"/>
            <a:ext cx="47517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cs typeface="+mn-ea"/>
                <a:sym typeface="+mn-lt"/>
              </a:rPr>
              <a:t>P</a:t>
            </a:r>
            <a:r>
              <a:rPr lang="zh-CN" altLang="en-US" sz="2800" b="1" dirty="0">
                <a:cs typeface="+mn-ea"/>
                <a:sym typeface="+mn-lt"/>
              </a:rPr>
              <a:t>astoral</a:t>
            </a:r>
            <a:r>
              <a:rPr lang="en-US" altLang="zh-CN" sz="2800" b="1" dirty="0">
                <a:cs typeface="+mn-ea"/>
                <a:sym typeface="+mn-lt"/>
              </a:rPr>
              <a:t> school</a:t>
            </a:r>
            <a:r>
              <a:rPr lang="zh-CN" altLang="en-US" sz="2800" b="1" dirty="0">
                <a:cs typeface="+mn-ea"/>
                <a:sym typeface="+mn-lt"/>
              </a:rPr>
              <a:t>（田园派）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120" y="1630680"/>
            <a:ext cx="9642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/>
              <a:t>Pastoral poetry mainly describes natural </a:t>
            </a:r>
            <a:r>
              <a:rPr lang="en-US" altLang="zh-CN" sz="2400"/>
              <a:t>and rural scenery and a quiet and isolated life so as to express the dissatisfaction with reality and longing for a quiet and peaceful life.</a:t>
            </a:r>
            <a:endParaRPr lang="en-US" altLang="zh-CN" sz="2400"/>
          </a:p>
          <a:p>
            <a:pPr fontAlgn="auto">
              <a:lnSpc>
                <a:spcPct val="150000"/>
              </a:lnSpc>
            </a:pPr>
            <a:endParaRPr lang="en-US" altLang="zh-CN" sz="24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Representatives: Wang Wei, Meng Haoran</a:t>
            </a:r>
            <a:endParaRPr lang="en-US" altLang="zh-CN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4120" y="894080"/>
            <a:ext cx="47517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cs typeface="+mn-ea"/>
                <a:sym typeface="+mn-lt"/>
              </a:rPr>
              <a:t>Romantic school</a:t>
            </a: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zh-CN" altLang="en-US" sz="2800" b="1" dirty="0">
                <a:cs typeface="+mn-ea"/>
                <a:sym typeface="+mn-lt"/>
              </a:rPr>
              <a:t>浪漫派）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120" y="1630680"/>
            <a:ext cx="96424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Romantic school concentrated on the expression of personal feelings, chanting about the desire and pursuit of personal values for a free life. </a:t>
            </a:r>
            <a:r>
              <a:rPr lang="en-US" altLang="zh-CN" sz="2400">
                <a:sym typeface="+mn-ea"/>
              </a:rPr>
              <a:t>Romantic poetry is colorful with both fantastic imagination and unrestrcited style. </a:t>
            </a:r>
            <a:endParaRPr lang="en-US" altLang="zh-CN" sz="2400"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en-US" altLang="zh-CN" sz="24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Representative: L</a:t>
            </a:r>
            <a:r>
              <a:rPr lang="en-US" altLang="zh-CN" sz="2400">
                <a:sym typeface="+mn-ea"/>
              </a:rPr>
              <a:t>i Bai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4120" y="894080"/>
            <a:ext cx="47517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cs typeface="+mn-ea"/>
                <a:sym typeface="+mn-lt"/>
              </a:rPr>
              <a:t>Realistic school</a:t>
            </a: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zh-CN" altLang="en-US" sz="2800" b="1" dirty="0">
                <a:cs typeface="+mn-ea"/>
                <a:sym typeface="+mn-lt"/>
              </a:rPr>
              <a:t>现实派）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120" y="1630680"/>
            <a:ext cx="9642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The poetry of the realistic school has a melancholy style and mostly expresses feelings of sadness and compassion for the world by depicting the difficulties of their reaslitic life.</a:t>
            </a:r>
            <a:endParaRPr lang="en-US" altLang="zh-CN" sz="2400"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en-US" altLang="zh-CN" sz="24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Representatives: Du F</a:t>
            </a:r>
            <a:r>
              <a:rPr lang="en-US" altLang="zh-CN" sz="2400">
                <a:sym typeface="+mn-ea"/>
              </a:rPr>
              <a:t>u, Bai Ju Yi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大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311150"/>
            <a:ext cx="11472545" cy="62363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85695" y="462224"/>
            <a:ext cx="3247390" cy="5928527"/>
          </a:xfrm>
          <a:prstGeom prst="rect">
            <a:avLst/>
          </a:prstGeom>
          <a:solidFill>
            <a:srgbClr val="909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621039" y="2946288"/>
            <a:ext cx="4399719" cy="2746111"/>
          </a:xfrm>
          <a:prstGeom prst="rect">
            <a:avLst/>
          </a:prstGeom>
        </p:spPr>
      </p:pic>
      <p:pic>
        <p:nvPicPr>
          <p:cNvPr id="5" name="图片 4" descr="荷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5" y="2964815"/>
            <a:ext cx="5299075" cy="3961130"/>
          </a:xfrm>
          <a:prstGeom prst="rect">
            <a:avLst/>
          </a:prstGeom>
        </p:spPr>
      </p:pic>
      <p:pic>
        <p:nvPicPr>
          <p:cNvPr id="11" name="图片 10" descr="花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10" y="2797175"/>
            <a:ext cx="2152650" cy="9715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78760" y="2552700"/>
            <a:ext cx="2651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ym typeface="+mn-ea"/>
              </a:rPr>
              <a:t>Song Ci </a:t>
            </a:r>
            <a:endParaRPr lang="en-US" altLang="zh-CN" sz="3600"/>
          </a:p>
        </p:txBody>
      </p:sp>
      <p:sp>
        <p:nvSpPr>
          <p:cNvPr id="13" name="椭圆 12"/>
          <p:cNvSpPr/>
          <p:nvPr/>
        </p:nvSpPr>
        <p:spPr>
          <a:xfrm>
            <a:off x="3289935" y="1012825"/>
            <a:ext cx="1468755" cy="1336675"/>
          </a:xfrm>
          <a:prstGeom prst="ellipse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4" name="文本框 13" descr="7b0a20202020227461726765744964223a202270726f636573734f6e6c696e6554657874426f78220a7d0a"/>
          <p:cNvSpPr txBox="1"/>
          <p:nvPr/>
        </p:nvSpPr>
        <p:spPr>
          <a:xfrm>
            <a:off x="3345815" y="1215390"/>
            <a:ext cx="1356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778341" y="1846149"/>
            <a:ext cx="1764030" cy="2145030"/>
            <a:chOff x="5159963" y="884124"/>
            <a:chExt cx="1764030" cy="214503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290773" y="884124"/>
              <a:ext cx="1407898" cy="140789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886403" y="1477214"/>
              <a:ext cx="38798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dirty="0">
                  <a:cs typeface="+mn-ea"/>
                  <a:sym typeface="+mn-lt"/>
                </a:rPr>
                <a:t>1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0" name="文本框 11"/>
            <p:cNvSpPr txBox="1"/>
            <p:nvPr/>
          </p:nvSpPr>
          <p:spPr>
            <a:xfrm>
              <a:off x="5159963" y="2291919"/>
              <a:ext cx="1764030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lang="en-US" altLang="zh-CN" sz="28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Plaintive </a:t>
              </a:r>
              <a:endParaRPr lang="en-US" altLang="zh-CN" sz="2800" kern="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81051" y="1846149"/>
            <a:ext cx="2888615" cy="2145030"/>
            <a:chOff x="4803728" y="884124"/>
            <a:chExt cx="2888615" cy="214503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442538" y="884124"/>
              <a:ext cx="1407898" cy="140789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043883" y="1477214"/>
              <a:ext cx="40830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dirty="0">
                  <a:cs typeface="+mn-ea"/>
                  <a:sym typeface="+mn-lt"/>
                </a:rPr>
                <a:t>2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1" name="文本框 11"/>
            <p:cNvSpPr txBox="1"/>
            <p:nvPr/>
          </p:nvSpPr>
          <p:spPr>
            <a:xfrm>
              <a:off x="4803728" y="2291919"/>
              <a:ext cx="2888615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lang="en-US" altLang="zh-CN" sz="28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Unconstrained</a:t>
              </a:r>
              <a:endParaRPr lang="en-US" altLang="zh-CN" sz="2800" kern="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 descr="大矩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0" y="310515"/>
            <a:ext cx="11472545" cy="62363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极简文艺中国风通用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wnyioou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2464</Words>
  <Application>WPS 演示</Application>
  <PresentationFormat>自定义</PresentationFormat>
  <Paragraphs>112</Paragraphs>
  <Slides>17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印品黑体</vt:lpstr>
      <vt:lpstr>黑体</vt:lpstr>
      <vt:lpstr>微软雅黑</vt:lpstr>
      <vt:lpstr>Calibri</vt:lpstr>
      <vt:lpstr>义启小魏楷</vt:lpstr>
      <vt:lpstr>Arial Unicode MS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水墨国风</dc:title>
  <dc:creator>第一PPT</dc:creator>
  <cp:keywords>www.1ppt.com</cp:keywords>
  <dc:description>www.1ppt.com</dc:description>
  <cp:lastModifiedBy>小鹅</cp:lastModifiedBy>
  <cp:revision>84</cp:revision>
  <dcterms:created xsi:type="dcterms:W3CDTF">2018-03-13T05:13:00Z</dcterms:created>
  <dcterms:modified xsi:type="dcterms:W3CDTF">2022-04-20T11:59:55Z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2052-11.1.0.11220</vt:lpwstr>
  </property>
  <property fmtid="{D5CDD505-2E9C-101B-9397-08002B2CF9AE}" pid="3" name="ICV">
    <vt:lpwstr>628BBDD326A442B4A21FCDD9B589FA50</vt:lpwstr>
  </property>
</Properties>
</file>