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256" r:id="rId3"/>
    <p:sldId id="261" r:id="rId4"/>
    <p:sldId id="259" r:id="rId5"/>
    <p:sldId id="274" r:id="rId6"/>
    <p:sldId id="275" r:id="rId7"/>
    <p:sldId id="278" r:id="rId8"/>
    <p:sldId id="276" r:id="rId9"/>
    <p:sldId id="273" r:id="rId10"/>
    <p:sldId id="283" r:id="rId11"/>
    <p:sldId id="279" r:id="rId12"/>
    <p:sldId id="281" r:id="rId13"/>
    <p:sldId id="282" r:id="rId14"/>
    <p:sldId id="291" r:id="rId15"/>
    <p:sldId id="272"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2" d="100"/>
          <a:sy n="92" d="100"/>
        </p:scale>
        <p:origin x="72" y="2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6BC59-0066-49B2-A386-33CEBB9D3BA9}" type="datetimeFigureOut">
              <a:rPr lang="zh-CN" altLang="en-US" smtClean="0"/>
              <a:t>2023/3/16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D11F9A-7E46-472C-83BD-5B095FAF2E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38EC9C7-1CA5-4F0A-A098-4F97ADAB24A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B725102-D278-4DE2-8F39-2C77C76D4858}" type="datetimeFigureOut">
              <a:rPr lang="zh-CN" altLang="en-US" smtClean="0"/>
              <a:t>2023/3/16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82E586-BF9D-4994-BF75-C29EFDF28C1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25102-D278-4DE2-8F39-2C77C76D4858}" type="datetimeFigureOut">
              <a:rPr lang="zh-CN" altLang="en-US" smtClean="0"/>
              <a:t>2023/3/16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2E586-BF9D-4994-BF75-C29EFDF28C1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244F4-8239-4FBA-BAF8-1D7BA70E9511}" type="datetimeFigureOut">
              <a:rPr lang="zh-CN" altLang="en-US" smtClean="0"/>
              <a:t>2023/3/16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3B9C-3929-4105-9A36-5366D33C22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1.wdp"/><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1.emf"/><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1.em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1.e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2.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1.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1.e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em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1.emf"/><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5" name="图片 54"/>
          <p:cNvPicPr>
            <a:picLocks noChangeAspect="1"/>
          </p:cNvPicPr>
          <p:nvPr/>
        </p:nvPicPr>
        <p:blipFill>
          <a:blip r:embed="rId5">
            <a:grayscl/>
          </a:blip>
          <a:srcRect l="10634" b="29966"/>
          <a:stretch>
            <a:fillRect/>
          </a:stretch>
        </p:blipFill>
        <p:spPr>
          <a:xfrm rot="9709526" flipH="1">
            <a:off x="-1065917" y="-450396"/>
            <a:ext cx="5820008" cy="5903817"/>
          </a:xfrm>
          <a:custGeom>
            <a:avLst/>
            <a:gdLst>
              <a:gd name="connsiteX0" fmla="*/ 1938173 w 5820008"/>
              <a:gd name="connsiteY0" fmla="*/ 5903817 h 5903817"/>
              <a:gd name="connsiteX1" fmla="*/ 5820008 w 5820008"/>
              <a:gd name="connsiteY1" fmla="*/ 4629444 h 5903817"/>
              <a:gd name="connsiteX2" fmla="*/ 5820008 w 5820008"/>
              <a:gd name="connsiteY2" fmla="*/ 0 h 5903817"/>
              <a:gd name="connsiteX3" fmla="*/ 0 w 5820008"/>
              <a:gd name="connsiteY3" fmla="*/ 0 h 5903817"/>
            </a:gdLst>
            <a:ahLst/>
            <a:cxnLst>
              <a:cxn ang="0">
                <a:pos x="connsiteX0" y="connsiteY0"/>
              </a:cxn>
              <a:cxn ang="0">
                <a:pos x="connsiteX1" y="connsiteY1"/>
              </a:cxn>
              <a:cxn ang="0">
                <a:pos x="connsiteX2" y="connsiteY2"/>
              </a:cxn>
              <a:cxn ang="0">
                <a:pos x="connsiteX3" y="connsiteY3"/>
              </a:cxn>
            </a:cxnLst>
            <a:rect l="l" t="t" r="r" b="b"/>
            <a:pathLst>
              <a:path w="5820008" h="5903817">
                <a:moveTo>
                  <a:pt x="1938173" y="5903817"/>
                </a:moveTo>
                <a:lnTo>
                  <a:pt x="5820008" y="4629444"/>
                </a:lnTo>
                <a:lnTo>
                  <a:pt x="5820008" y="0"/>
                </a:lnTo>
                <a:lnTo>
                  <a:pt x="0" y="0"/>
                </a:lnTo>
                <a:close/>
              </a:path>
            </a:pathLst>
          </a:custGeom>
          <a:effectLst>
            <a:softEdge rad="0"/>
          </a:effectLst>
        </p:spPr>
      </p:pic>
      <p:pic>
        <p:nvPicPr>
          <p:cNvPr id="5963" name="图片 5962"/>
          <p:cNvPicPr>
            <a:picLocks noChangeAspect="1"/>
          </p:cNvPicPr>
          <p:nvPr/>
        </p:nvPicPr>
        <p:blipFill>
          <a:blip r:embed="rId5"/>
          <a:stretch>
            <a:fillRect/>
          </a:stretch>
        </p:blipFill>
        <p:spPr>
          <a:xfrm flipH="1" flipV="1">
            <a:off x="10031223" y="11010"/>
            <a:ext cx="2160777" cy="2796943"/>
          </a:xfrm>
          <a:prstGeom prst="rect">
            <a:avLst/>
          </a:prstGeom>
        </p:spPr>
      </p:pic>
      <p:pic>
        <p:nvPicPr>
          <p:cNvPr id="5964" name="图片 5963"/>
          <p:cNvPicPr>
            <a:picLocks noChangeAspect="1"/>
          </p:cNvPicPr>
          <p:nvPr/>
        </p:nvPicPr>
        <p:blipFill>
          <a:blip r:embed="rId6"/>
          <a:stretch>
            <a:fillRect/>
          </a:stretch>
        </p:blipFill>
        <p:spPr>
          <a:xfrm>
            <a:off x="0" y="3769923"/>
            <a:ext cx="208048" cy="869944"/>
          </a:xfrm>
          <a:prstGeom prst="rect">
            <a:avLst/>
          </a:prstGeom>
        </p:spPr>
      </p:pic>
      <p:pic>
        <p:nvPicPr>
          <p:cNvPr id="5965" name="图片 5964"/>
          <p:cNvPicPr>
            <a:picLocks noChangeAspect="1"/>
          </p:cNvPicPr>
          <p:nvPr/>
        </p:nvPicPr>
        <p:blipFill>
          <a:blip r:embed="rId7"/>
          <a:stretch>
            <a:fillRect/>
          </a:stretch>
        </p:blipFill>
        <p:spPr>
          <a:xfrm>
            <a:off x="-10143" y="2272402"/>
            <a:ext cx="4494660" cy="4609263"/>
          </a:xfrm>
          <a:prstGeom prst="rect">
            <a:avLst/>
          </a:prstGeom>
        </p:spPr>
      </p:pic>
      <p:pic>
        <p:nvPicPr>
          <p:cNvPr id="5960" name="图片 5959"/>
          <p:cNvPicPr>
            <a:picLocks noChangeAspect="1"/>
          </p:cNvPicPr>
          <p:nvPr/>
        </p:nvPicPr>
        <p:blipFill>
          <a:blip r:embed="rId8"/>
          <a:stretch>
            <a:fillRect/>
          </a:stretch>
        </p:blipFill>
        <p:spPr>
          <a:xfrm flipH="1">
            <a:off x="10758659" y="1031769"/>
            <a:ext cx="1063421" cy="683444"/>
          </a:xfrm>
          <a:prstGeom prst="rect">
            <a:avLst/>
          </a:prstGeom>
        </p:spPr>
      </p:pic>
      <p:pic>
        <p:nvPicPr>
          <p:cNvPr id="5962" name="图片 5961"/>
          <p:cNvPicPr>
            <a:picLocks noChangeAspect="1"/>
          </p:cNvPicPr>
          <p:nvPr/>
        </p:nvPicPr>
        <p:blipFill>
          <a:blip r:embed="rId9"/>
          <a:stretch>
            <a:fillRect/>
          </a:stretch>
        </p:blipFill>
        <p:spPr>
          <a:xfrm>
            <a:off x="825445" y="4406724"/>
            <a:ext cx="1189129" cy="1249872"/>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026" name="图片 6025"/>
          <p:cNvPicPr>
            <a:picLocks noChangeAspect="1"/>
          </p:cNvPicPr>
          <p:nvPr/>
        </p:nvPicPr>
        <p:blipFill>
          <a:blip r:embed="rId5"/>
          <a:stretch>
            <a:fillRect/>
          </a:stretch>
        </p:blipFill>
        <p:spPr>
          <a:xfrm rot="11449014" flipH="1" flipV="1">
            <a:off x="3824513" y="1049701"/>
            <a:ext cx="2170413" cy="2809416"/>
          </a:xfrm>
          <a:prstGeom prst="rect">
            <a:avLst/>
          </a:prstGeom>
        </p:spPr>
      </p:pic>
      <p:sp>
        <p:nvSpPr>
          <p:cNvPr id="6016" name="文本框 6015"/>
          <p:cNvSpPr txBox="1"/>
          <p:nvPr/>
        </p:nvSpPr>
        <p:spPr>
          <a:xfrm rot="16200000">
            <a:off x="8260337" y="2075638"/>
            <a:ext cx="677108" cy="55042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dirty="0">
                <a:solidFill>
                  <a:prstClr val="black"/>
                </a:solidFill>
                <a:latin typeface="Bookman Old Style" panose="02050604050505020204" pitchFamily="18" charset="0"/>
                <a:cs typeface="+mn-ea"/>
                <a:sym typeface="+mn-lt"/>
              </a:rPr>
              <a:t>presentor: Wang Yihan</a:t>
            </a:r>
            <a:endParaRPr kumimoji="0" lang="en-US" sz="3200" b="0" i="0" u="none" strike="noStrike" kern="1200" cap="none" spc="0" normalizeH="0" baseline="0" noProof="0" dirty="0">
              <a:ln>
                <a:noFill/>
              </a:ln>
              <a:solidFill>
                <a:srgbClr val="AF5558"/>
              </a:solidFill>
              <a:effectLst/>
              <a:uLnTx/>
              <a:uFillTx/>
              <a:latin typeface="Bookman Old Style" panose="02050604050505020204" pitchFamily="18" charset="0"/>
              <a:cs typeface="+mn-ea"/>
              <a:sym typeface="+mn-lt"/>
            </a:endParaRPr>
          </a:p>
        </p:txBody>
      </p:sp>
      <p:sp>
        <p:nvSpPr>
          <p:cNvPr id="3" name="文本框 2"/>
          <p:cNvSpPr txBox="1"/>
          <p:nvPr/>
        </p:nvSpPr>
        <p:spPr>
          <a:xfrm>
            <a:off x="2679326" y="1042338"/>
            <a:ext cx="7228406" cy="3785652"/>
          </a:xfrm>
          <a:prstGeom prst="rect">
            <a:avLst/>
          </a:prstGeom>
          <a:noFill/>
        </p:spPr>
        <p:txBody>
          <a:bodyPr wrap="square" rtlCol="0" anchor="t">
            <a:spAutoFit/>
          </a:bodyPr>
          <a:lstStyle/>
          <a:p>
            <a:r>
              <a:rPr lang="zh-CN" altLang="en-US" sz="8000" dirty="0">
                <a:latin typeface="Arial Black" panose="020B0A04020102020204" pitchFamily="34" charset="0"/>
              </a:rPr>
              <a:t>Chinese </a:t>
            </a:r>
            <a:r>
              <a:rPr lang="en-US" altLang="zh-CN" sz="8000" dirty="0">
                <a:latin typeface="Arial Black" panose="020B0A04020102020204" pitchFamily="34" charset="0"/>
              </a:rPr>
              <a:t>T</a:t>
            </a:r>
            <a:r>
              <a:rPr lang="zh-CN" altLang="en-US" sz="8000" dirty="0">
                <a:latin typeface="Arial Black" panose="020B0A04020102020204" pitchFamily="34" charset="0"/>
              </a:rPr>
              <a:t>radition</a:t>
            </a:r>
            <a:r>
              <a:rPr lang="en-US" altLang="zh-CN" sz="8000" dirty="0">
                <a:latin typeface="Arial Black" panose="020B0A04020102020204" pitchFamily="34" charset="0"/>
              </a:rPr>
              <a:t>al P</a:t>
            </a:r>
            <a:r>
              <a:rPr lang="zh-CN" altLang="en-US" sz="8000" dirty="0">
                <a:latin typeface="Arial Black" panose="020B0A04020102020204" pitchFamily="34" charset="0"/>
              </a:rPr>
              <a:t>ainting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722283" y="957234"/>
            <a:ext cx="10567439" cy="4031873"/>
          </a:xfrm>
          <a:prstGeom prst="rect">
            <a:avLst/>
          </a:prstGeom>
          <a:noFill/>
        </p:spPr>
        <p:txBody>
          <a:bodyPr wrap="square" rtlCol="0" anchor="t">
            <a:spAutoFit/>
          </a:bodyPr>
          <a:lstStyle/>
          <a:p>
            <a:r>
              <a:rPr lang="zh-CN" altLang="en-US" sz="2800" dirty="0"/>
              <a:t> </a:t>
            </a:r>
            <a:r>
              <a:rPr lang="zh-CN" altLang="en-US" sz="3200" dirty="0">
                <a:latin typeface="Bookman Old Style" panose="02050604050505020204" pitchFamily="18" charset="0"/>
              </a:rPr>
              <a:t>The history of Chinese painting can be compared to a symphony. The styles and traditions in </a:t>
            </a:r>
            <a:r>
              <a:rPr lang="zh-CN" altLang="en-US" sz="3200" dirty="0">
                <a:latin typeface="Arial Black" panose="020B0A04020102020204" pitchFamily="34" charset="0"/>
              </a:rPr>
              <a:t>figure, landscape, and bird-and-flower painting</a:t>
            </a:r>
            <a:r>
              <a:rPr lang="zh-CN" altLang="en-US" sz="3200" dirty="0">
                <a:latin typeface="Bookman Old Style" panose="02050604050505020204" pitchFamily="18" charset="0"/>
              </a:rPr>
              <a:t> have formed themes that continue to blend to this day into a single piece of music. Painters through the ages have made up this “orchestra,” composing and performing many movements and variations within this tradition</a:t>
            </a:r>
            <a:r>
              <a:rPr lang="zh-CN" altLang="en-US" sz="2800" dirty="0">
                <a:latin typeface="Bookman Old Style" panose="020506040505050202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alphaModFix amt="26000"/>
            <a:extLst>
              <a:ext uri="{BEBA8EAE-BF5A-486C-A8C5-ECC9F3942E4B}">
                <a14:imgProps xmlns:a14="http://schemas.microsoft.com/office/drawing/2010/main">
                  <a14:imgLayer r:embed="rId5">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custDataLst>
              <p:tags r:id="rId1"/>
            </p:custDataLst>
          </p:nvPr>
        </p:nvPicPr>
        <p:blipFill>
          <a:blip r:embed="rId6">
            <a:grayscl/>
          </a:blip>
          <a:stretch>
            <a:fillRect/>
          </a:stretch>
        </p:blipFill>
        <p:spPr>
          <a:xfrm rot="5400000">
            <a:off x="927480" y="-792510"/>
            <a:ext cx="4415390" cy="6051910"/>
          </a:xfrm>
          <a:prstGeom prst="rect">
            <a:avLst/>
          </a:prstGeom>
        </p:spPr>
      </p:pic>
      <p:sp>
        <p:nvSpPr>
          <p:cNvPr id="2" name="文本框 1"/>
          <p:cNvSpPr txBox="1"/>
          <p:nvPr/>
        </p:nvSpPr>
        <p:spPr>
          <a:xfrm>
            <a:off x="208569" y="5622290"/>
            <a:ext cx="8268970" cy="830997"/>
          </a:xfrm>
          <a:prstGeom prst="rect">
            <a:avLst/>
          </a:prstGeom>
          <a:noFill/>
        </p:spPr>
        <p:txBody>
          <a:bodyPr wrap="square" rtlCol="0" anchor="t">
            <a:spAutoFit/>
          </a:bodyPr>
          <a:lstStyle/>
          <a:p>
            <a:r>
              <a:rPr lang="zh-CN" altLang="en-US" sz="2400" dirty="0">
                <a:latin typeface="Bookman Old Style" panose="02050604050505020204" pitchFamily="18" charset="0"/>
              </a:rPr>
              <a:t>Nymph of the Luo River (洛神賦)</a:t>
            </a:r>
          </a:p>
          <a:p>
            <a:r>
              <a:rPr lang="zh-CN" altLang="en-US" sz="2400" dirty="0">
                <a:latin typeface="Bookman Old Style" panose="02050604050505020204" pitchFamily="18" charset="0"/>
              </a:rPr>
              <a:t>Gu Kaizhi顾恺之</a:t>
            </a:r>
          </a:p>
        </p:txBody>
      </p:sp>
      <p:pic>
        <p:nvPicPr>
          <p:cNvPr id="104" name="图片 103"/>
          <p:cNvPicPr/>
          <p:nvPr/>
        </p:nvPicPr>
        <p:blipFill>
          <a:blip r:embed="rId7"/>
          <a:srcRect r="79953" b="-86079"/>
          <a:stretch>
            <a:fillRect/>
          </a:stretch>
        </p:blipFill>
        <p:spPr>
          <a:xfrm>
            <a:off x="-50454" y="1274619"/>
            <a:ext cx="12033885" cy="7242810"/>
          </a:xfrm>
          <a:prstGeom prst="rect">
            <a:avLst/>
          </a:prstGeom>
          <a:noFill/>
          <a:ln w="9525">
            <a:noFill/>
          </a:ln>
        </p:spPr>
      </p:pic>
      <p:sp>
        <p:nvSpPr>
          <p:cNvPr id="4" name="文本框 3">
            <a:extLst>
              <a:ext uri="{FF2B5EF4-FFF2-40B4-BE49-F238E27FC236}">
                <a16:creationId xmlns:a16="http://schemas.microsoft.com/office/drawing/2014/main" id="{C61B6B14-E1FF-B64A-C3A1-4A41F5A93ED9}"/>
              </a:ext>
            </a:extLst>
          </p:cNvPr>
          <p:cNvSpPr txBox="1"/>
          <p:nvPr/>
        </p:nvSpPr>
        <p:spPr>
          <a:xfrm>
            <a:off x="372776" y="330895"/>
            <a:ext cx="6200774" cy="584775"/>
          </a:xfrm>
          <a:prstGeom prst="rect">
            <a:avLst/>
          </a:prstGeom>
          <a:noFill/>
        </p:spPr>
        <p:txBody>
          <a:bodyPr wrap="square">
            <a:spAutoFit/>
          </a:bodyPr>
          <a:lstStyle/>
          <a:p>
            <a:r>
              <a:rPr lang="en-US" altLang="zh-CN" sz="3200" dirty="0">
                <a:latin typeface="Arial Black" panose="020B0A04020102020204" pitchFamily="34" charset="0"/>
              </a:rPr>
              <a:t>F</a:t>
            </a:r>
            <a:r>
              <a:rPr lang="zh-CN" altLang="en-US" sz="3200" dirty="0">
                <a:latin typeface="Arial Black" panose="020B0A04020102020204" pitchFamily="34" charset="0"/>
              </a:rPr>
              <a:t>igure </a:t>
            </a:r>
            <a:r>
              <a:rPr lang="en-US" altLang="zh-CN" sz="3200" dirty="0">
                <a:latin typeface="Arial Black" panose="020B0A04020102020204" pitchFamily="34" charset="0"/>
              </a:rPr>
              <a:t>Painting </a:t>
            </a:r>
            <a:r>
              <a:rPr lang="zh-CN" altLang="en-US" sz="3200" dirty="0">
                <a:latin typeface="Arial Black" panose="020B0A04020102020204" pitchFamily="34" charset="0"/>
              </a:rPr>
              <a:t>（人物画）</a:t>
            </a:r>
            <a:endParaRPr lang="zh-CN" alt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3" name="文本框 2"/>
          <p:cNvSpPr txBox="1"/>
          <p:nvPr/>
        </p:nvSpPr>
        <p:spPr>
          <a:xfrm>
            <a:off x="176184" y="122381"/>
            <a:ext cx="6096000" cy="892552"/>
          </a:xfrm>
          <a:prstGeom prst="rect">
            <a:avLst/>
          </a:prstGeom>
          <a:noFill/>
        </p:spPr>
        <p:txBody>
          <a:bodyPr wrap="square" rtlCol="0" anchor="t">
            <a:spAutoFit/>
          </a:bodyPr>
          <a:lstStyle/>
          <a:p>
            <a:r>
              <a:rPr lang="zh-CN" altLang="en-US" sz="3200" dirty="0">
                <a:latin typeface="Arial Black" panose="020B0A04020102020204" pitchFamily="34" charset="0"/>
              </a:rPr>
              <a:t>Landscape painting</a:t>
            </a:r>
            <a:r>
              <a:rPr lang="en-US" altLang="zh-CN" sz="3200" dirty="0">
                <a:latin typeface="Arial Black" panose="020B0A04020102020204" pitchFamily="34" charset="0"/>
              </a:rPr>
              <a:t> </a:t>
            </a:r>
            <a:r>
              <a:rPr lang="zh-CN" altLang="en-US" sz="3200" dirty="0">
                <a:latin typeface="Arial Black" panose="020B0A04020102020204" pitchFamily="34" charset="0"/>
              </a:rPr>
              <a:t>山水画</a:t>
            </a:r>
          </a:p>
          <a:p>
            <a:endParaRPr lang="zh-CN" altLang="en-US" sz="2000" dirty="0"/>
          </a:p>
        </p:txBody>
      </p:sp>
      <p:pic>
        <p:nvPicPr>
          <p:cNvPr id="103" name="图片 102"/>
          <p:cNvPicPr/>
          <p:nvPr/>
        </p:nvPicPr>
        <p:blipFill>
          <a:blip r:embed="rId6"/>
          <a:stretch>
            <a:fillRect/>
          </a:stretch>
        </p:blipFill>
        <p:spPr>
          <a:xfrm>
            <a:off x="609485" y="1514070"/>
            <a:ext cx="10768560" cy="5281585"/>
          </a:xfrm>
          <a:prstGeom prst="rect">
            <a:avLst/>
          </a:prstGeom>
          <a:noFill/>
          <a:ln w="9525">
            <a:noFill/>
          </a:ln>
        </p:spPr>
      </p:pic>
      <p:sp>
        <p:nvSpPr>
          <p:cNvPr id="4" name="文本框 3"/>
          <p:cNvSpPr txBox="1"/>
          <p:nvPr/>
        </p:nvSpPr>
        <p:spPr>
          <a:xfrm>
            <a:off x="662030" y="721360"/>
            <a:ext cx="6096000" cy="830997"/>
          </a:xfrm>
          <a:prstGeom prst="rect">
            <a:avLst/>
          </a:prstGeom>
          <a:noFill/>
        </p:spPr>
        <p:txBody>
          <a:bodyPr wrap="square" rtlCol="0" anchor="t">
            <a:spAutoFit/>
          </a:bodyPr>
          <a:lstStyle/>
          <a:p>
            <a:r>
              <a:rPr lang="zh-CN" altLang="en-US" sz="2400" dirty="0">
                <a:latin typeface="Bookman Old Style" panose="02050604050505020204" pitchFamily="18" charset="0"/>
              </a:rPr>
              <a:t>Spring Excursion (游春图)</a:t>
            </a:r>
            <a:r>
              <a:rPr lang="en-US" altLang="zh-CN" sz="2400" dirty="0">
                <a:latin typeface="Bookman Old Style" panose="02050604050505020204" pitchFamily="18" charset="0"/>
              </a:rPr>
              <a:t> </a:t>
            </a:r>
          </a:p>
          <a:p>
            <a:r>
              <a:rPr lang="zh-CN" altLang="en-US" sz="2400" dirty="0">
                <a:latin typeface="Bookman Old Style" panose="02050604050505020204" pitchFamily="18" charset="0"/>
              </a:rPr>
              <a:t> Zhan Ziqian</a:t>
            </a:r>
            <a:r>
              <a:rPr lang="en-US" altLang="zh-CN" sz="2400" dirty="0">
                <a:latin typeface="Bookman Old Style" panose="02050604050505020204" pitchFamily="18" charset="0"/>
              </a:rPr>
              <a:t> Sui Dynasty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728090" y="-902080"/>
            <a:ext cx="4415390" cy="6051910"/>
          </a:xfrm>
          <a:prstGeom prst="rect">
            <a:avLst/>
          </a:prstGeom>
        </p:spPr>
      </p:pic>
      <p:pic>
        <p:nvPicPr>
          <p:cNvPr id="100" name="图片 99"/>
          <p:cNvPicPr/>
          <p:nvPr/>
        </p:nvPicPr>
        <p:blipFill>
          <a:blip r:embed="rId6"/>
          <a:stretch>
            <a:fillRect/>
          </a:stretch>
        </p:blipFill>
        <p:spPr>
          <a:xfrm>
            <a:off x="7058660" y="90170"/>
            <a:ext cx="4880610" cy="6858000"/>
          </a:xfrm>
          <a:prstGeom prst="rect">
            <a:avLst/>
          </a:prstGeom>
          <a:noFill/>
          <a:ln w="9525">
            <a:noFill/>
          </a:ln>
        </p:spPr>
      </p:pic>
      <p:sp>
        <p:nvSpPr>
          <p:cNvPr id="3" name="文本框 2"/>
          <p:cNvSpPr txBox="1"/>
          <p:nvPr/>
        </p:nvSpPr>
        <p:spPr>
          <a:xfrm>
            <a:off x="285115" y="187960"/>
            <a:ext cx="6096000" cy="521970"/>
          </a:xfrm>
          <a:prstGeom prst="rect">
            <a:avLst/>
          </a:prstGeom>
          <a:noFill/>
        </p:spPr>
        <p:txBody>
          <a:bodyPr wrap="square" rtlCol="0" anchor="t">
            <a:spAutoFit/>
          </a:bodyPr>
          <a:lstStyle/>
          <a:p>
            <a:r>
              <a:rPr lang="zh-CN" altLang="en-US" sz="2800" dirty="0">
                <a:latin typeface="Arial Black" panose="020B0A04020102020204" pitchFamily="34" charset="0"/>
                <a:sym typeface="+mn-ea"/>
              </a:rPr>
              <a:t>bird-and-flower painting</a:t>
            </a:r>
          </a:p>
        </p:txBody>
      </p:sp>
      <p:sp>
        <p:nvSpPr>
          <p:cNvPr id="4" name="文本框 3"/>
          <p:cNvSpPr txBox="1"/>
          <p:nvPr/>
        </p:nvSpPr>
        <p:spPr>
          <a:xfrm>
            <a:off x="285115" y="1328074"/>
            <a:ext cx="6096000" cy="4031873"/>
          </a:xfrm>
          <a:prstGeom prst="rect">
            <a:avLst/>
          </a:prstGeom>
          <a:noFill/>
        </p:spPr>
        <p:txBody>
          <a:bodyPr wrap="square" rtlCol="0" anchor="t">
            <a:spAutoFit/>
          </a:bodyPr>
          <a:lstStyle/>
          <a:p>
            <a:r>
              <a:rPr lang="zh-CN" altLang="en-US" sz="3200" dirty="0">
                <a:latin typeface="Bookman Old Style" panose="02050604050505020204" pitchFamily="18" charset="0"/>
                <a:sym typeface="+mn-ea"/>
              </a:rPr>
              <a:t>Qi Baishi (1863-1957) is a most celebrated contemporary Chinese artist. He was versatile, and his own criteria of his success placed poetry first, seal-carving second, calligraphy third and painting last.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a:blip r:embed="rId5">
            <a:grayscl/>
          </a:blip>
          <a:srcRect l="12765" b="22482"/>
          <a:stretch>
            <a:fillRect/>
          </a:stretch>
        </p:blipFill>
        <p:spPr>
          <a:xfrm rot="420837" flipH="1">
            <a:off x="6845658" y="694644"/>
            <a:ext cx="5681227" cy="6534677"/>
          </a:xfrm>
          <a:custGeom>
            <a:avLst/>
            <a:gdLst>
              <a:gd name="connsiteX0" fmla="*/ 5681227 w 5681227"/>
              <a:gd name="connsiteY0" fmla="*/ 0 h 6534677"/>
              <a:gd name="connsiteX1" fmla="*/ 717977 w 5681227"/>
              <a:gd name="connsiteY1" fmla="*/ 0 h 6534677"/>
              <a:gd name="connsiteX2" fmla="*/ 0 w 5681227"/>
              <a:gd name="connsiteY2" fmla="*/ 5835706 h 6534677"/>
              <a:gd name="connsiteX3" fmla="*/ 5681226 w 5681227"/>
              <a:gd name="connsiteY3" fmla="*/ 6534677 h 6534677"/>
            </a:gdLst>
            <a:ahLst/>
            <a:cxnLst>
              <a:cxn ang="0">
                <a:pos x="connsiteX0" y="connsiteY0"/>
              </a:cxn>
              <a:cxn ang="0">
                <a:pos x="connsiteX1" y="connsiteY1"/>
              </a:cxn>
              <a:cxn ang="0">
                <a:pos x="connsiteX2" y="connsiteY2"/>
              </a:cxn>
              <a:cxn ang="0">
                <a:pos x="connsiteX3" y="connsiteY3"/>
              </a:cxn>
            </a:cxnLst>
            <a:rect l="l" t="t" r="r" b="b"/>
            <a:pathLst>
              <a:path w="5681227" h="6534677">
                <a:moveTo>
                  <a:pt x="5681227" y="0"/>
                </a:moveTo>
                <a:lnTo>
                  <a:pt x="717977" y="0"/>
                </a:lnTo>
                <a:lnTo>
                  <a:pt x="0" y="5835706"/>
                </a:lnTo>
                <a:lnTo>
                  <a:pt x="5681226" y="6534677"/>
                </a:lnTo>
                <a:close/>
              </a:path>
            </a:pathLst>
          </a:custGeom>
          <a:effectLst>
            <a:softEdge rad="0"/>
          </a:effectLst>
        </p:spPr>
      </p:pic>
      <p:pic>
        <p:nvPicPr>
          <p:cNvPr id="5963" name="图片 5962"/>
          <p:cNvPicPr>
            <a:picLocks noChangeAspect="1"/>
          </p:cNvPicPr>
          <p:nvPr/>
        </p:nvPicPr>
        <p:blipFill>
          <a:blip r:embed="rId5"/>
          <a:stretch>
            <a:fillRect/>
          </a:stretch>
        </p:blipFill>
        <p:spPr>
          <a:xfrm rot="11652171" flipV="1">
            <a:off x="9064337" y="2863970"/>
            <a:ext cx="3160188" cy="4090596"/>
          </a:xfrm>
          <a:prstGeom prst="rect">
            <a:avLst/>
          </a:prstGeom>
        </p:spPr>
      </p:pic>
      <p:pic>
        <p:nvPicPr>
          <p:cNvPr id="5964" name="图片 5963"/>
          <p:cNvPicPr>
            <a:picLocks noChangeAspect="1"/>
          </p:cNvPicPr>
          <p:nvPr/>
        </p:nvPicPr>
        <p:blipFill>
          <a:blip r:embed="rId6"/>
          <a:stretch>
            <a:fillRect/>
          </a:stretch>
        </p:blipFill>
        <p:spPr>
          <a:xfrm>
            <a:off x="0" y="3769923"/>
            <a:ext cx="208048" cy="869944"/>
          </a:xfrm>
          <a:prstGeom prst="rect">
            <a:avLst/>
          </a:prstGeom>
        </p:spPr>
      </p:pic>
      <p:pic>
        <p:nvPicPr>
          <p:cNvPr id="5965" name="图片 5964"/>
          <p:cNvPicPr>
            <a:picLocks noChangeAspect="1"/>
          </p:cNvPicPr>
          <p:nvPr/>
        </p:nvPicPr>
        <p:blipFill>
          <a:blip r:embed="rId7"/>
          <a:stretch>
            <a:fillRect/>
          </a:stretch>
        </p:blipFill>
        <p:spPr>
          <a:xfrm rot="5400000">
            <a:off x="25319" y="-45407"/>
            <a:ext cx="3561721" cy="3652536"/>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6026" name="图片 6025"/>
          <p:cNvPicPr>
            <a:picLocks noChangeAspect="1"/>
          </p:cNvPicPr>
          <p:nvPr/>
        </p:nvPicPr>
        <p:blipFill>
          <a:blip r:embed="rId5"/>
          <a:stretch>
            <a:fillRect/>
          </a:stretch>
        </p:blipFill>
        <p:spPr>
          <a:xfrm rot="18000000" flipH="1" flipV="1">
            <a:off x="1902745" y="2792058"/>
            <a:ext cx="1719909" cy="2226277"/>
          </a:xfrm>
          <a:prstGeom prst="rect">
            <a:avLst/>
          </a:prstGeom>
        </p:spPr>
      </p:pic>
      <p:sp>
        <p:nvSpPr>
          <p:cNvPr id="3" name="文本框 2"/>
          <p:cNvSpPr txBox="1"/>
          <p:nvPr/>
        </p:nvSpPr>
        <p:spPr>
          <a:xfrm>
            <a:off x="2457200" y="374393"/>
            <a:ext cx="8487410" cy="5401479"/>
          </a:xfrm>
          <a:prstGeom prst="rect">
            <a:avLst/>
          </a:prstGeom>
          <a:noFill/>
        </p:spPr>
        <p:txBody>
          <a:bodyPr wrap="square" rtlCol="0">
            <a:spAutoFit/>
          </a:bodyPr>
          <a:lstStyle/>
          <a:p>
            <a:r>
              <a:rPr lang="en-US" altLang="zh-CN" sz="11500" dirty="0">
                <a:latin typeface="Arial Black" panose="020B0A04020102020204" pitchFamily="34" charset="0"/>
              </a:rPr>
              <a:t>Thanks for Watching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26000"/>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894"/>
                    </a14:imgEffect>
                    <a14:imgEffect>
                      <a14:saturation sat="6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5" name="文本框 4"/>
          <p:cNvSpPr txBox="1"/>
          <p:nvPr/>
        </p:nvSpPr>
        <p:spPr>
          <a:xfrm>
            <a:off x="260838" y="336971"/>
            <a:ext cx="4366847" cy="1107996"/>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cs typeface="+mn-ea"/>
                <a:sym typeface="+mn-lt"/>
              </a:rPr>
              <a:t>Contents</a:t>
            </a:r>
            <a:endParaRPr kumimoji="0" lang="zh-CN" altLang="en-US" sz="66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cs typeface="+mn-ea"/>
              <a:sym typeface="+mn-lt"/>
            </a:endParaRPr>
          </a:p>
        </p:txBody>
      </p:sp>
      <p:cxnSp>
        <p:nvCxnSpPr>
          <p:cNvPr id="7" name="直接连接符 6"/>
          <p:cNvCxnSpPr/>
          <p:nvPr/>
        </p:nvCxnSpPr>
        <p:spPr>
          <a:xfrm flipH="1">
            <a:off x="260838" y="1444967"/>
            <a:ext cx="4366847" cy="0"/>
          </a:xfrm>
          <a:prstGeom prst="line">
            <a:avLst/>
          </a:prstGeom>
        </p:spPr>
        <p:style>
          <a:lnRef idx="1">
            <a:schemeClr val="dk1"/>
          </a:lnRef>
          <a:fillRef idx="0">
            <a:schemeClr val="dk1"/>
          </a:fillRef>
          <a:effectRef idx="0">
            <a:schemeClr val="dk1"/>
          </a:effectRef>
          <a:fontRef idx="minor">
            <a:schemeClr val="tx1"/>
          </a:fontRef>
        </p:style>
      </p:cxnSp>
      <p:pic>
        <p:nvPicPr>
          <p:cNvPr id="741" name="图片 740"/>
          <p:cNvPicPr>
            <a:picLocks noChangeAspect="1"/>
          </p:cNvPicPr>
          <p:nvPr/>
        </p:nvPicPr>
        <p:blipFill>
          <a:blip r:embed="rId4"/>
          <a:stretch>
            <a:fillRect/>
          </a:stretch>
        </p:blipFill>
        <p:spPr>
          <a:xfrm rot="16200000" flipV="1">
            <a:off x="442625" y="3408562"/>
            <a:ext cx="3006812" cy="3892062"/>
          </a:xfrm>
          <a:prstGeom prst="rect">
            <a:avLst/>
          </a:prstGeom>
        </p:spPr>
      </p:pic>
      <p:sp>
        <p:nvSpPr>
          <p:cNvPr id="18" name="自由: 形状 17"/>
          <p:cNvSpPr/>
          <p:nvPr/>
        </p:nvSpPr>
        <p:spPr>
          <a:xfrm>
            <a:off x="4383253" y="32246"/>
            <a:ext cx="7808747" cy="6858000"/>
          </a:xfrm>
          <a:custGeom>
            <a:avLst/>
            <a:gdLst>
              <a:gd name="connsiteX0" fmla="*/ 1358039 w 7808747"/>
              <a:gd name="connsiteY0" fmla="*/ 0 h 6858000"/>
              <a:gd name="connsiteX1" fmla="*/ 7808747 w 7808747"/>
              <a:gd name="connsiteY1" fmla="*/ 0 h 6858000"/>
              <a:gd name="connsiteX2" fmla="*/ 7808747 w 7808747"/>
              <a:gd name="connsiteY2" fmla="*/ 6858000 h 6858000"/>
              <a:gd name="connsiteX3" fmla="*/ 1427661 w 7808747"/>
              <a:gd name="connsiteY3" fmla="*/ 6858000 h 6858000"/>
              <a:gd name="connsiteX4" fmla="*/ 1278500 w 7808747"/>
              <a:gd name="connsiteY4" fmla="*/ 6701551 h 6858000"/>
              <a:gd name="connsiteX5" fmla="*/ 0 w 7808747"/>
              <a:gd name="connsiteY5" fmla="*/ 3392488 h 6858000"/>
              <a:gd name="connsiteX6" fmla="*/ 1278500 w 7808747"/>
              <a:gd name="connsiteY6" fmla="*/ 834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8747" h="6858000">
                <a:moveTo>
                  <a:pt x="1358039" y="0"/>
                </a:moveTo>
                <a:lnTo>
                  <a:pt x="7808747" y="0"/>
                </a:lnTo>
                <a:lnTo>
                  <a:pt x="7808747" y="6858000"/>
                </a:lnTo>
                <a:lnTo>
                  <a:pt x="1427661" y="6858000"/>
                </a:lnTo>
                <a:lnTo>
                  <a:pt x="1278500" y="6701551"/>
                </a:lnTo>
                <a:cubicBezTo>
                  <a:pt x="484146" y="5827567"/>
                  <a:pt x="0" y="4666567"/>
                  <a:pt x="0" y="3392488"/>
                </a:cubicBezTo>
                <a:cubicBezTo>
                  <a:pt x="0" y="2118410"/>
                  <a:pt x="484146" y="957410"/>
                  <a:pt x="1278500" y="83426"/>
                </a:cubicBezTo>
                <a:close/>
              </a:path>
            </a:pathLst>
          </a:custGeom>
          <a:blipFill dpi="0" rotWithShape="1">
            <a:blip r:embed="rId5">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300"/>
                      </a14:imgEffect>
                      <a14:imgEffect>
                        <a14:saturation sat="0"/>
                      </a14:imgEffect>
                      <a14:imgEffect>
                        <a14:sharpenSoften amount="-100000"/>
                      </a14:imgEffect>
                    </a14:imgLayer>
                  </a14:imgProps>
                </a:ext>
              </a:extLst>
            </a:blip>
            <a:srcRect/>
            <a:tile tx="0" ty="0" sx="100000" sy="100000" flip="none" algn="tl"/>
          </a:blipFill>
          <a:ln>
            <a:noFill/>
          </a:ln>
          <a:effectLst>
            <a:outerShdw blurRad="368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cs typeface="+mn-ea"/>
                <a:sym typeface="+mn-lt"/>
              </a:rPr>
              <a:t> </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3" name="组合 2"/>
          <p:cNvGrpSpPr/>
          <p:nvPr/>
        </p:nvGrpSpPr>
        <p:grpSpPr>
          <a:xfrm>
            <a:off x="6508540" y="870243"/>
            <a:ext cx="3868208" cy="1057116"/>
            <a:chOff x="6508540" y="870243"/>
            <a:chExt cx="3868208" cy="1057116"/>
          </a:xfrm>
        </p:grpSpPr>
        <p:sp>
          <p:nvSpPr>
            <p:cNvPr id="9" name="文本框 8"/>
            <p:cNvSpPr txBox="1"/>
            <p:nvPr/>
          </p:nvSpPr>
          <p:spPr>
            <a:xfrm>
              <a:off x="6517074" y="870243"/>
              <a:ext cx="2925553"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rPr>
                <a:t>History</a:t>
              </a:r>
              <a:endParaRPr kumimoji="0" lang="zh-CN" altLang="en-US"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endParaRPr>
            </a:p>
          </p:txBody>
        </p:sp>
        <p:cxnSp>
          <p:nvCxnSpPr>
            <p:cNvPr id="10" name="直接连接符 9"/>
            <p:cNvCxnSpPr/>
            <p:nvPr/>
          </p:nvCxnSpPr>
          <p:spPr>
            <a:xfrm flipH="1">
              <a:off x="6508540" y="1444967"/>
              <a:ext cx="2826964" cy="0"/>
            </a:xfrm>
            <a:prstGeom prst="line">
              <a:avLst/>
            </a:prstGeom>
          </p:spPr>
          <p:style>
            <a:lnRef idx="1">
              <a:schemeClr val="dk1"/>
            </a:lnRef>
            <a:fillRef idx="0">
              <a:schemeClr val="dk1"/>
            </a:fillRef>
            <a:effectRef idx="0">
              <a:schemeClr val="dk1"/>
            </a:effectRef>
            <a:fontRef idx="minor">
              <a:schemeClr val="tx1"/>
            </a:fontRef>
          </p:style>
        </p:cxnSp>
        <p:sp>
          <p:nvSpPr>
            <p:cNvPr id="11" name="矩形 10"/>
            <p:cNvSpPr/>
            <p:nvPr/>
          </p:nvSpPr>
          <p:spPr>
            <a:xfrm>
              <a:off x="6508540" y="1558027"/>
              <a:ext cx="3868208" cy="369332"/>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4" name="组合 3"/>
          <p:cNvGrpSpPr/>
          <p:nvPr/>
        </p:nvGrpSpPr>
        <p:grpSpPr>
          <a:xfrm>
            <a:off x="6463513" y="1923280"/>
            <a:ext cx="3913235" cy="1879772"/>
            <a:chOff x="6463513" y="1923280"/>
            <a:chExt cx="3913235" cy="1879772"/>
          </a:xfrm>
        </p:grpSpPr>
        <p:sp>
          <p:nvSpPr>
            <p:cNvPr id="12" name="文本框 11"/>
            <p:cNvSpPr txBox="1"/>
            <p:nvPr/>
          </p:nvSpPr>
          <p:spPr>
            <a:xfrm>
              <a:off x="6463513" y="1923280"/>
              <a:ext cx="3413046"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dirty="0">
                  <a:solidFill>
                    <a:prstClr val="black">
                      <a:lumMod val="65000"/>
                      <a:lumOff val="35000"/>
                    </a:prstClr>
                  </a:solidFill>
                  <a:latin typeface="Bookman Old Style" panose="02050604050505020204" pitchFamily="18" charset="0"/>
                  <a:cs typeface="+mn-ea"/>
                  <a:sym typeface="+mn-lt"/>
                </a:rPr>
                <a:t>Main</a:t>
              </a:r>
              <a:r>
                <a:rPr lang="zh-CN" altLang="en-US" sz="3200" dirty="0">
                  <a:solidFill>
                    <a:prstClr val="black">
                      <a:lumMod val="65000"/>
                      <a:lumOff val="35000"/>
                    </a:prstClr>
                  </a:solidFill>
                  <a:latin typeface="Bookman Old Style" panose="02050604050505020204" pitchFamily="18" charset="0"/>
                  <a:cs typeface="+mn-ea"/>
                  <a:sym typeface="+mn-lt"/>
                </a:rPr>
                <a:t> </a:t>
              </a:r>
              <a:r>
                <a:rPr lang="en-US" altLang="zh-CN" sz="3200" dirty="0">
                  <a:solidFill>
                    <a:prstClr val="black">
                      <a:lumMod val="65000"/>
                      <a:lumOff val="35000"/>
                    </a:prstClr>
                  </a:solidFill>
                  <a:latin typeface="Bookman Old Style" panose="02050604050505020204" pitchFamily="18" charset="0"/>
                  <a:cs typeface="+mn-ea"/>
                  <a:sym typeface="+mn-lt"/>
                </a:rPr>
                <a:t>Features</a:t>
              </a:r>
              <a:endParaRPr kumimoji="0" lang="zh-CN" altLang="en-US"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endParaRPr>
            </a:p>
          </p:txBody>
        </p:sp>
        <p:cxnSp>
          <p:nvCxnSpPr>
            <p:cNvPr id="13" name="直接连接符 12"/>
            <p:cNvCxnSpPr/>
            <p:nvPr/>
          </p:nvCxnSpPr>
          <p:spPr>
            <a:xfrm flipH="1">
              <a:off x="6517075" y="2494582"/>
              <a:ext cx="2826964" cy="0"/>
            </a:xfrm>
            <a:prstGeom prst="line">
              <a:avLst/>
            </a:prstGeom>
          </p:spPr>
          <p:style>
            <a:lnRef idx="1">
              <a:schemeClr val="dk1"/>
            </a:lnRef>
            <a:fillRef idx="0">
              <a:schemeClr val="dk1"/>
            </a:fillRef>
            <a:effectRef idx="0">
              <a:schemeClr val="dk1"/>
            </a:effectRef>
            <a:fontRef idx="minor">
              <a:schemeClr val="tx1"/>
            </a:fontRef>
          </p:style>
        </p:cxnSp>
        <p:sp>
          <p:nvSpPr>
            <p:cNvPr id="14" name="矩形 13"/>
            <p:cNvSpPr/>
            <p:nvPr/>
          </p:nvSpPr>
          <p:spPr>
            <a:xfrm>
              <a:off x="6508540" y="3433720"/>
              <a:ext cx="3868208" cy="369332"/>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19" name="组合 18"/>
          <p:cNvGrpSpPr/>
          <p:nvPr/>
        </p:nvGrpSpPr>
        <p:grpSpPr>
          <a:xfrm>
            <a:off x="6508539" y="4586459"/>
            <a:ext cx="3868209" cy="1057116"/>
            <a:chOff x="6508539" y="4586459"/>
            <a:chExt cx="3868209" cy="1057116"/>
          </a:xfrm>
        </p:grpSpPr>
        <p:sp>
          <p:nvSpPr>
            <p:cNvPr id="15" name="文本框 14"/>
            <p:cNvSpPr txBox="1"/>
            <p:nvPr/>
          </p:nvSpPr>
          <p:spPr>
            <a:xfrm>
              <a:off x="6508539" y="4586459"/>
              <a:ext cx="3445951"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dirty="0">
                  <a:solidFill>
                    <a:prstClr val="black">
                      <a:lumMod val="65000"/>
                      <a:lumOff val="35000"/>
                    </a:prstClr>
                  </a:solidFill>
                  <a:latin typeface="Bookman Old Style" panose="02050604050505020204" pitchFamily="18" charset="0"/>
                  <a:cs typeface="+mn-ea"/>
                  <a:sym typeface="+mn-lt"/>
                </a:rPr>
                <a:t>representatives</a:t>
              </a:r>
              <a:endParaRPr kumimoji="0" lang="zh-CN" altLang="en-US" sz="28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endParaRPr>
            </a:p>
          </p:txBody>
        </p:sp>
        <p:cxnSp>
          <p:nvCxnSpPr>
            <p:cNvPr id="16" name="直接连接符 15"/>
            <p:cNvCxnSpPr/>
            <p:nvPr/>
          </p:nvCxnSpPr>
          <p:spPr>
            <a:xfrm flipH="1">
              <a:off x="6508540" y="5161183"/>
              <a:ext cx="2826964" cy="0"/>
            </a:xfrm>
            <a:prstGeom prst="line">
              <a:avLst/>
            </a:prstGeom>
          </p:spPr>
          <p:style>
            <a:lnRef idx="1">
              <a:schemeClr val="dk1"/>
            </a:lnRef>
            <a:fillRef idx="0">
              <a:schemeClr val="dk1"/>
            </a:fillRef>
            <a:effectRef idx="0">
              <a:schemeClr val="dk1"/>
            </a:effectRef>
            <a:fontRef idx="minor">
              <a:schemeClr val="tx1"/>
            </a:fontRef>
          </p:style>
        </p:cxnSp>
        <p:sp>
          <p:nvSpPr>
            <p:cNvPr id="17" name="矩形 16"/>
            <p:cNvSpPr/>
            <p:nvPr/>
          </p:nvSpPr>
          <p:spPr>
            <a:xfrm>
              <a:off x="6508540" y="5274243"/>
              <a:ext cx="3868208" cy="369332"/>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2" name="组合 1">
            <a:extLst>
              <a:ext uri="{FF2B5EF4-FFF2-40B4-BE49-F238E27FC236}">
                <a16:creationId xmlns:a16="http://schemas.microsoft.com/office/drawing/2014/main" id="{6AEE318A-897E-F23B-3E96-352C4847A631}"/>
              </a:ext>
            </a:extLst>
          </p:cNvPr>
          <p:cNvGrpSpPr/>
          <p:nvPr/>
        </p:nvGrpSpPr>
        <p:grpSpPr>
          <a:xfrm>
            <a:off x="6508540" y="3461246"/>
            <a:ext cx="3868208" cy="482392"/>
            <a:chOff x="6508540" y="3320660"/>
            <a:chExt cx="3868208" cy="482392"/>
          </a:xfrm>
        </p:grpSpPr>
        <p:cxnSp>
          <p:nvCxnSpPr>
            <p:cNvPr id="20" name="直接连接符 19">
              <a:extLst>
                <a:ext uri="{FF2B5EF4-FFF2-40B4-BE49-F238E27FC236}">
                  <a16:creationId xmlns:a16="http://schemas.microsoft.com/office/drawing/2014/main" id="{ADD20C57-D005-DB47-2056-958B101E5561}"/>
                </a:ext>
              </a:extLst>
            </p:cNvPr>
            <p:cNvCxnSpPr/>
            <p:nvPr/>
          </p:nvCxnSpPr>
          <p:spPr>
            <a:xfrm flipH="1">
              <a:off x="6508540" y="3320660"/>
              <a:ext cx="2826964" cy="0"/>
            </a:xfrm>
            <a:prstGeom prst="line">
              <a:avLst/>
            </a:prstGeom>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DC5D6B6D-7DB0-E512-69ED-342720386A94}"/>
                </a:ext>
              </a:extLst>
            </p:cNvPr>
            <p:cNvSpPr/>
            <p:nvPr/>
          </p:nvSpPr>
          <p:spPr>
            <a:xfrm>
              <a:off x="6508540" y="3433720"/>
              <a:ext cx="3868208" cy="369332"/>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grpSp>
        <p:nvGrpSpPr>
          <p:cNvPr id="22" name="组合 21">
            <a:extLst>
              <a:ext uri="{FF2B5EF4-FFF2-40B4-BE49-F238E27FC236}">
                <a16:creationId xmlns:a16="http://schemas.microsoft.com/office/drawing/2014/main" id="{53726051-A1AF-8A18-22F7-3311D24F8E92}"/>
              </a:ext>
            </a:extLst>
          </p:cNvPr>
          <p:cNvGrpSpPr/>
          <p:nvPr/>
        </p:nvGrpSpPr>
        <p:grpSpPr>
          <a:xfrm>
            <a:off x="6463513" y="4278329"/>
            <a:ext cx="3868208" cy="482392"/>
            <a:chOff x="6508540" y="3320660"/>
            <a:chExt cx="3868208" cy="482392"/>
          </a:xfrm>
        </p:grpSpPr>
        <p:cxnSp>
          <p:nvCxnSpPr>
            <p:cNvPr id="23" name="直接连接符 22">
              <a:extLst>
                <a:ext uri="{FF2B5EF4-FFF2-40B4-BE49-F238E27FC236}">
                  <a16:creationId xmlns:a16="http://schemas.microsoft.com/office/drawing/2014/main" id="{72902020-F305-B722-0839-F44294C2356D}"/>
                </a:ext>
              </a:extLst>
            </p:cNvPr>
            <p:cNvCxnSpPr/>
            <p:nvPr/>
          </p:nvCxnSpPr>
          <p:spPr>
            <a:xfrm flipH="1">
              <a:off x="6508540" y="3320660"/>
              <a:ext cx="2826964" cy="0"/>
            </a:xfrm>
            <a:prstGeom prst="line">
              <a:avLst/>
            </a:prstGeom>
          </p:spPr>
          <p:style>
            <a:lnRef idx="1">
              <a:schemeClr val="dk1"/>
            </a:lnRef>
            <a:fillRef idx="0">
              <a:schemeClr val="dk1"/>
            </a:fillRef>
            <a:effectRef idx="0">
              <a:schemeClr val="dk1"/>
            </a:effectRef>
            <a:fontRef idx="minor">
              <a:schemeClr val="tx1"/>
            </a:fontRef>
          </p:style>
        </p:cxnSp>
        <p:sp>
          <p:nvSpPr>
            <p:cNvPr id="24" name="矩形 23">
              <a:extLst>
                <a:ext uri="{FF2B5EF4-FFF2-40B4-BE49-F238E27FC236}">
                  <a16:creationId xmlns:a16="http://schemas.microsoft.com/office/drawing/2014/main" id="{ECB2A16F-2CE4-EEF5-3B21-4693968DF2F0}"/>
                </a:ext>
              </a:extLst>
            </p:cNvPr>
            <p:cNvSpPr/>
            <p:nvPr/>
          </p:nvSpPr>
          <p:spPr>
            <a:xfrm>
              <a:off x="6508540" y="3433720"/>
              <a:ext cx="3868208" cy="369332"/>
            </a:xfrm>
            <a:prstGeom prst="rect">
              <a:avLst/>
            </a:prstGeom>
          </p:spPr>
          <p:txBody>
            <a:bodyPr vert="horz"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sp>
        <p:nvSpPr>
          <p:cNvPr id="25" name="文本框 24">
            <a:extLst>
              <a:ext uri="{FF2B5EF4-FFF2-40B4-BE49-F238E27FC236}">
                <a16:creationId xmlns:a16="http://schemas.microsoft.com/office/drawing/2014/main" id="{84769DC1-F135-7DAF-9B50-33D4AD3AD1A6}"/>
              </a:ext>
            </a:extLst>
          </p:cNvPr>
          <p:cNvSpPr txBox="1"/>
          <p:nvPr/>
        </p:nvSpPr>
        <p:spPr>
          <a:xfrm>
            <a:off x="6472048" y="3758972"/>
            <a:ext cx="3859673"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rPr>
              <a:t>3 main </a:t>
            </a:r>
            <a:r>
              <a:rPr lang="en-US" altLang="zh-CN" sz="3200" dirty="0">
                <a:solidFill>
                  <a:prstClr val="black">
                    <a:lumMod val="65000"/>
                    <a:lumOff val="35000"/>
                  </a:prstClr>
                </a:solidFill>
                <a:latin typeface="Bookman Old Style" panose="02050604050505020204" pitchFamily="18" charset="0"/>
                <a:cs typeface="+mn-ea"/>
                <a:sym typeface="+mn-lt"/>
              </a:rPr>
              <a:t>themes</a:t>
            </a:r>
            <a:endParaRPr kumimoji="0" lang="zh-CN" altLang="en-US"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endParaRPr>
          </a:p>
        </p:txBody>
      </p:sp>
      <p:sp>
        <p:nvSpPr>
          <p:cNvPr id="26" name="文本框 25">
            <a:extLst>
              <a:ext uri="{FF2B5EF4-FFF2-40B4-BE49-F238E27FC236}">
                <a16:creationId xmlns:a16="http://schemas.microsoft.com/office/drawing/2014/main" id="{BD341B67-AB5E-9DF9-AD7F-BF42CC8018AE}"/>
              </a:ext>
            </a:extLst>
          </p:cNvPr>
          <p:cNvSpPr txBox="1"/>
          <p:nvPr/>
        </p:nvSpPr>
        <p:spPr>
          <a:xfrm>
            <a:off x="6509041" y="2919238"/>
            <a:ext cx="5045650" cy="5847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rPr>
              <a:t>Tools and Materials</a:t>
            </a:r>
            <a:endParaRPr kumimoji="0" lang="zh-CN" altLang="en-US" sz="3200" b="0" i="0" u="none" strike="noStrike" kern="1200" cap="none" spc="0" normalizeH="0" baseline="0" noProof="0" dirty="0">
              <a:ln>
                <a:noFill/>
              </a:ln>
              <a:solidFill>
                <a:prstClr val="black">
                  <a:lumMod val="65000"/>
                  <a:lumOff val="35000"/>
                </a:prstClr>
              </a:solidFill>
              <a:effectLst/>
              <a:uLnTx/>
              <a:uFillTx/>
              <a:latin typeface="Bookman Old Style" panose="02050604050505020204" pitchFamily="18" charset="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par>
                          <p:cTn id="16" fill="hold">
                            <p:stCondLst>
                              <p:cond delay="3500"/>
                            </p:stCondLst>
                            <p:childTnLst>
                              <p:par>
                                <p:cTn id="17" presetID="18" presetClass="entr" presetSubtype="6" fill="hold"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strips(downRight)">
                                      <p:cBhvr>
                                        <p:cTn id="19" dur="1000"/>
                                        <p:tgtEl>
                                          <p:spTgt spid="3"/>
                                        </p:tgtEl>
                                      </p:cBhvr>
                                    </p:animEffect>
                                  </p:childTnLst>
                                </p:cTn>
                              </p:par>
                            </p:childTnLst>
                          </p:cTn>
                        </p:par>
                        <p:par>
                          <p:cTn id="20" fill="hold">
                            <p:stCondLst>
                              <p:cond delay="4500"/>
                            </p:stCondLst>
                            <p:childTnLst>
                              <p:par>
                                <p:cTn id="21" presetID="18" presetClass="entr" presetSubtype="6" fill="hold"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1000"/>
                                        <p:tgtEl>
                                          <p:spTgt spid="4"/>
                                        </p:tgtEl>
                                      </p:cBhvr>
                                    </p:animEffect>
                                  </p:childTnLst>
                                </p:cTn>
                              </p:par>
                            </p:childTnLst>
                          </p:cTn>
                        </p:par>
                        <p:par>
                          <p:cTn id="24" fill="hold">
                            <p:stCondLst>
                              <p:cond delay="5500"/>
                            </p:stCondLst>
                            <p:childTnLst>
                              <p:par>
                                <p:cTn id="25" presetID="18" presetClass="entr" presetSubtype="6" fill="hold"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Effect transition="in" filter="strips(downRight)">
                                      <p:cBhvr>
                                        <p:cTn id="27" dur="1000"/>
                                        <p:tgtEl>
                                          <p:spTgt spid="19"/>
                                        </p:tgtEl>
                                      </p:cBhvr>
                                    </p:animEffect>
                                  </p:childTnLst>
                                </p:cTn>
                              </p:par>
                            </p:childTnLst>
                          </p:cTn>
                        </p:par>
                        <p:par>
                          <p:cTn id="28" fill="hold">
                            <p:stCondLst>
                              <p:cond delay="6500"/>
                            </p:stCondLst>
                            <p:childTnLst>
                              <p:par>
                                <p:cTn id="29" presetID="18" presetClass="entr" presetSubtype="6" fill="hold" nodeType="afterEffect">
                                  <p:stCondLst>
                                    <p:cond delay="0"/>
                                  </p:stCondLst>
                                  <p:iterate type="lt">
                                    <p:tmPct val="10000"/>
                                  </p:iterate>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1000"/>
                                        <p:tgtEl>
                                          <p:spTgt spid="2"/>
                                        </p:tgtEl>
                                      </p:cBhvr>
                                    </p:animEffect>
                                  </p:childTnLst>
                                </p:cTn>
                              </p:par>
                            </p:childTnLst>
                          </p:cTn>
                        </p:par>
                        <p:par>
                          <p:cTn id="32" fill="hold">
                            <p:stCondLst>
                              <p:cond delay="7500"/>
                            </p:stCondLst>
                            <p:childTnLst>
                              <p:par>
                                <p:cTn id="33" presetID="18" presetClass="entr" presetSubtype="6" fill="hold" nodeType="afterEffect">
                                  <p:stCondLst>
                                    <p:cond delay="0"/>
                                  </p:stCondLst>
                                  <p:iterate type="lt">
                                    <p:tmPct val="10000"/>
                                  </p:iterate>
                                  <p:childTnLst>
                                    <p:set>
                                      <p:cBhvr>
                                        <p:cTn id="34" dur="1" fill="hold">
                                          <p:stCondLst>
                                            <p:cond delay="0"/>
                                          </p:stCondLst>
                                        </p:cTn>
                                        <p:tgtEl>
                                          <p:spTgt spid="22"/>
                                        </p:tgtEl>
                                        <p:attrNameLst>
                                          <p:attrName>style.visibility</p:attrName>
                                        </p:attrNameLst>
                                      </p:cBhvr>
                                      <p:to>
                                        <p:strVal val="visible"/>
                                      </p:to>
                                    </p:set>
                                    <p:animEffect transition="in" filter="strips(downRight)">
                                      <p:cBhvr>
                                        <p:cTn id="3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6000"/>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8" name="图片 947"/>
          <p:cNvPicPr>
            <a:picLocks noChangeAspect="1"/>
          </p:cNvPicPr>
          <p:nvPr/>
        </p:nvPicPr>
        <p:blipFill>
          <a:blip r:embed="rId4">
            <a:grayscl/>
          </a:blip>
          <a:stretch>
            <a:fillRect/>
          </a:stretch>
        </p:blipFill>
        <p:spPr>
          <a:xfrm rot="5400000">
            <a:off x="86244" y="-86198"/>
            <a:ext cx="6870233" cy="7042627"/>
          </a:xfrm>
          <a:prstGeom prst="rect">
            <a:avLst/>
          </a:prstGeom>
        </p:spPr>
      </p:pic>
      <p:pic>
        <p:nvPicPr>
          <p:cNvPr id="8" name="图片 7"/>
          <p:cNvPicPr>
            <a:picLocks noChangeAspect="1"/>
          </p:cNvPicPr>
          <p:nvPr/>
        </p:nvPicPr>
        <p:blipFill>
          <a:blip r:embed="rId5"/>
          <a:stretch>
            <a:fillRect/>
          </a:stretch>
        </p:blipFill>
        <p:spPr>
          <a:xfrm rot="10800000" flipV="1">
            <a:off x="9390185" y="3231289"/>
            <a:ext cx="2801815" cy="3626711"/>
          </a:xfrm>
          <a:prstGeom prst="rect">
            <a:avLst/>
          </a:prstGeom>
        </p:spPr>
      </p:pic>
      <p:sp>
        <p:nvSpPr>
          <p:cNvPr id="14" name="文本框 13"/>
          <p:cNvSpPr txBox="1"/>
          <p:nvPr/>
        </p:nvSpPr>
        <p:spPr>
          <a:xfrm>
            <a:off x="1475509" y="1246130"/>
            <a:ext cx="8956617" cy="4524315"/>
          </a:xfrm>
          <a:prstGeom prst="rect">
            <a:avLst/>
          </a:prstGeom>
          <a:noFill/>
        </p:spPr>
        <p:txBody>
          <a:bodyPr wrap="square" rtlCol="0" anchor="t">
            <a:spAutoFit/>
          </a:bodyPr>
          <a:lstStyle/>
          <a:p>
            <a:r>
              <a:rPr sz="3200" dirty="0">
                <a:latin typeface="Bookman Old Style" panose="02050604050505020204" pitchFamily="18" charset="0"/>
              </a:rPr>
              <a:t>Chinese painting is one of the oldest continuous artistic traditions in the world, Chinese traditional painting dates back to the Neolithic Period about 6, 000 years ago. The colored pottery with painted animals, fish, deer and frogs excavated in the 1920’s indicate that during the Neolithic Period the Chinese had already started to use brushes to paint.</a:t>
            </a:r>
            <a:endParaRPr lang="en-US" altLang="zh-CN" sz="3200" dirty="0">
              <a:latin typeface="Bookman Old Style" panose="02050604050505020204" pitchFamily="18" charset="0"/>
            </a:endParaRPr>
          </a:p>
        </p:txBody>
      </p:sp>
      <p:sp>
        <p:nvSpPr>
          <p:cNvPr id="15" name="文本框 14"/>
          <p:cNvSpPr txBox="1"/>
          <p:nvPr/>
        </p:nvSpPr>
        <p:spPr>
          <a:xfrm>
            <a:off x="731809" y="374361"/>
            <a:ext cx="10827731" cy="523220"/>
          </a:xfrm>
          <a:prstGeom prst="rect">
            <a:avLst/>
          </a:prstGeom>
          <a:noFill/>
        </p:spPr>
        <p:txBody>
          <a:bodyPr wrap="square" rtlCol="0">
            <a:spAutoFit/>
          </a:bodyPr>
          <a:lstStyle/>
          <a:p>
            <a:r>
              <a:rPr lang="en-US" altLang="zh-CN" sz="2800" dirty="0">
                <a:latin typeface="Arial Black" panose="020B0A04020102020204" pitchFamily="34" charset="0"/>
              </a:rPr>
              <a:t>Chinese Painting: originated from the Neolithic Period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234314" y="55880"/>
            <a:ext cx="12614045" cy="1096645"/>
          </a:xfrm>
          <a:prstGeom prst="rect">
            <a:avLst/>
          </a:prstGeom>
          <a:noFill/>
        </p:spPr>
        <p:txBody>
          <a:bodyPr wrap="square" rtlCol="0" anchor="t">
            <a:noAutofit/>
          </a:bodyPr>
          <a:lstStyle/>
          <a:p>
            <a:endParaRPr lang="zh-CN" altLang="en-US" sz="1600" dirty="0">
              <a:latin typeface="Arial Black" panose="020B0A04020102020204" pitchFamily="34" charset="0"/>
            </a:endParaRPr>
          </a:p>
          <a:p>
            <a:r>
              <a:rPr lang="zh-CN" altLang="en-US" sz="2800" dirty="0">
                <a:latin typeface="Arial Black" panose="020B0A04020102020204" pitchFamily="34" charset="0"/>
              </a:rPr>
              <a:t>Different from Western paintings, a Chinese painting is not restricted by the focal point（聚焦点） in its </a:t>
            </a:r>
            <a:r>
              <a:rPr lang="en-US" altLang="zh-CN" sz="2800" dirty="0">
                <a:latin typeface="Arial Black" panose="020B0A04020102020204" pitchFamily="34" charset="0"/>
              </a:rPr>
              <a:t>perspective.</a:t>
            </a:r>
            <a:endParaRPr lang="en-US" altLang="zh-CN" sz="3200" dirty="0">
              <a:latin typeface="Bookman Old Style" panose="02050604050505020204" pitchFamily="18" charset="0"/>
            </a:endParaRPr>
          </a:p>
        </p:txBody>
      </p:sp>
      <p:pic>
        <p:nvPicPr>
          <p:cNvPr id="4" name="图片 3"/>
          <p:cNvPicPr>
            <a:picLocks noChangeAspect="1"/>
          </p:cNvPicPr>
          <p:nvPr/>
        </p:nvPicPr>
        <p:blipFill>
          <a:blip r:embed="rId6"/>
          <a:stretch>
            <a:fillRect/>
          </a:stretch>
        </p:blipFill>
        <p:spPr>
          <a:xfrm>
            <a:off x="234315" y="1477645"/>
            <a:ext cx="9293860" cy="4290060"/>
          </a:xfrm>
          <a:prstGeom prst="rect">
            <a:avLst/>
          </a:prstGeom>
        </p:spPr>
      </p:pic>
      <p:sp>
        <p:nvSpPr>
          <p:cNvPr id="6" name="文本框 5"/>
          <p:cNvSpPr txBox="1"/>
          <p:nvPr/>
        </p:nvSpPr>
        <p:spPr>
          <a:xfrm>
            <a:off x="293370" y="5915660"/>
            <a:ext cx="6096000" cy="645160"/>
          </a:xfrm>
          <a:prstGeom prst="rect">
            <a:avLst/>
          </a:prstGeom>
          <a:noFill/>
        </p:spPr>
        <p:txBody>
          <a:bodyPr wrap="square" rtlCol="0" anchor="t">
            <a:spAutoFit/>
          </a:bodyPr>
          <a:lstStyle/>
          <a:p>
            <a:r>
              <a:rPr lang="zh-CN" altLang="en-US" dirty="0">
                <a:latin typeface="Bookman Old Style" panose="02050604050505020204" pitchFamily="18" charset="0"/>
              </a:rPr>
              <a:t>Along the River During the Qingming Festival</a:t>
            </a:r>
          </a:p>
          <a:p>
            <a:r>
              <a:rPr lang="en-US" altLang="zh-CN" dirty="0">
                <a:latin typeface="Bookman Old Style" panose="02050604050505020204" pitchFamily="18" charset="0"/>
              </a:rPr>
              <a:t>Zhang </a:t>
            </a:r>
            <a:r>
              <a:rPr lang="en-US" altLang="zh-CN" dirty="0" err="1">
                <a:latin typeface="Bookman Old Style" panose="02050604050505020204" pitchFamily="18" charset="0"/>
              </a:rPr>
              <a:t>Zeduan</a:t>
            </a:r>
            <a:r>
              <a:rPr lang="en-US" altLang="zh-CN" dirty="0">
                <a:latin typeface="Bookman Old Style" panose="02050604050505020204" pitchFamily="18" charset="0"/>
              </a:rPr>
              <a:t> Northern Song Dynasty</a:t>
            </a:r>
          </a:p>
        </p:txBody>
      </p:sp>
      <p:sp>
        <p:nvSpPr>
          <p:cNvPr id="7" name="文本框 6"/>
          <p:cNvSpPr txBox="1"/>
          <p:nvPr/>
        </p:nvSpPr>
        <p:spPr>
          <a:xfrm>
            <a:off x="9708515" y="1778000"/>
            <a:ext cx="2058035" cy="4154984"/>
          </a:xfrm>
          <a:prstGeom prst="rect">
            <a:avLst/>
          </a:prstGeom>
          <a:noFill/>
        </p:spPr>
        <p:txBody>
          <a:bodyPr wrap="square" rtlCol="0" anchor="t">
            <a:spAutoFit/>
          </a:bodyPr>
          <a:lstStyle/>
          <a:p>
            <a:r>
              <a:rPr lang="zh-CN" altLang="en-US" sz="2400" dirty="0">
                <a:latin typeface="Bookman Old Style" panose="02050604050505020204" pitchFamily="18" charset="0"/>
              </a:rPr>
              <a:t>The artist may paint on a long and narrow piece of paper or silk all the scenes along the Yangtze River.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276572" y="323760"/>
            <a:ext cx="6096000" cy="1200329"/>
          </a:xfrm>
          <a:prstGeom prst="rect">
            <a:avLst/>
          </a:prstGeom>
          <a:noFill/>
        </p:spPr>
        <p:txBody>
          <a:bodyPr wrap="square" rtlCol="0" anchor="t">
            <a:spAutoFit/>
          </a:bodyPr>
          <a:lstStyle/>
          <a:p>
            <a:r>
              <a:rPr lang="en-US" sz="2400" dirty="0">
                <a:latin typeface="Arial Black" panose="020B0A04020102020204" pitchFamily="34" charset="0"/>
                <a:ea typeface="宋体" panose="02010600030101010101" pitchFamily="2" charset="-122"/>
                <a:sym typeface="+mn-ea"/>
              </a:rPr>
              <a:t>Why do the Chinese artists emphasize the shifting perspective? </a:t>
            </a:r>
            <a:endParaRPr lang="en-US" altLang="en-US" sz="2400" dirty="0">
              <a:latin typeface="Arial Black" panose="020B0A04020102020204" pitchFamily="34" charset="0"/>
              <a:ea typeface="宋体" panose="02010600030101010101" pitchFamily="2" charset="-122"/>
              <a:sym typeface="+mn-ea"/>
            </a:endParaRPr>
          </a:p>
        </p:txBody>
      </p:sp>
      <p:sp>
        <p:nvSpPr>
          <p:cNvPr id="100" name="文本框 99"/>
          <p:cNvSpPr txBox="1"/>
          <p:nvPr/>
        </p:nvSpPr>
        <p:spPr>
          <a:xfrm>
            <a:off x="179567" y="1482090"/>
            <a:ext cx="5692775" cy="4776468"/>
          </a:xfrm>
          <a:prstGeom prst="rect">
            <a:avLst/>
          </a:prstGeom>
          <a:noFill/>
          <a:ln w="9525">
            <a:noFill/>
          </a:ln>
        </p:spPr>
        <p:txBody>
          <a:bodyPr>
            <a:noAutofit/>
          </a:bodyPr>
          <a:lstStyle/>
          <a:p>
            <a:pPr indent="0"/>
            <a:r>
              <a:rPr lang="en-US" sz="2800" b="0" dirty="0">
                <a:latin typeface="Bookman Old Style" panose="02050604050505020204" pitchFamily="18" charset="0"/>
                <a:ea typeface="宋体" panose="02010600030101010101" pitchFamily="2" charset="-122"/>
              </a:rPr>
              <a:t>They try to break away from the restriction of time and space, and include in their pictures both things which are far and things which are near. Also, the artists find that in life people view their surroundings from a mobile focal point. The shifting perspective enables the artists to express freely what he wants to.</a:t>
            </a:r>
            <a:endParaRPr lang="en-US" altLang="en-US" sz="2800" b="0" dirty="0">
              <a:latin typeface="Bookman Old Style" panose="02050604050505020204" pitchFamily="18" charset="0"/>
              <a:ea typeface="宋体" panose="02010600030101010101" pitchFamily="2" charset="-122"/>
            </a:endParaRPr>
          </a:p>
        </p:txBody>
      </p:sp>
      <p:pic>
        <p:nvPicPr>
          <p:cNvPr id="3" name="图片 2"/>
          <p:cNvPicPr/>
          <p:nvPr/>
        </p:nvPicPr>
        <p:blipFill>
          <a:blip r:embed="rId6"/>
          <a:stretch>
            <a:fillRect/>
          </a:stretch>
        </p:blipFill>
        <p:spPr>
          <a:xfrm>
            <a:off x="6148705" y="575945"/>
            <a:ext cx="5692775" cy="5358130"/>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331211" y="1595021"/>
            <a:ext cx="8604971" cy="4832092"/>
          </a:xfrm>
          <a:prstGeom prst="rect">
            <a:avLst/>
          </a:prstGeom>
          <a:noFill/>
        </p:spPr>
        <p:txBody>
          <a:bodyPr wrap="square" rtlCol="0" anchor="t">
            <a:spAutoFit/>
          </a:bodyPr>
          <a:lstStyle/>
          <a:p>
            <a:r>
              <a:rPr lang="zh-CN" altLang="en-US" sz="2800" dirty="0">
                <a:latin typeface="Bookman Old Style" panose="02050604050505020204" pitchFamily="18" charset="0"/>
              </a:rPr>
              <a:t>Combination of poem, calligraphy, painting and signet</a:t>
            </a:r>
            <a:r>
              <a:rPr lang="en-US" altLang="zh-CN" sz="2800" dirty="0">
                <a:latin typeface="Bookman Old Style" panose="02050604050505020204" pitchFamily="18" charset="0"/>
              </a:rPr>
              <a:t> </a:t>
            </a:r>
            <a:r>
              <a:rPr lang="zh-CN" altLang="en-US" sz="2800" dirty="0">
                <a:latin typeface="Bookman Old Style" panose="02050604050505020204" pitchFamily="18" charset="0"/>
              </a:rPr>
              <a:t>Chinese painting shows the </a:t>
            </a:r>
            <a:r>
              <a:rPr lang="zh-CN" altLang="en-US" sz="2800" dirty="0">
                <a:latin typeface="Arial Black" panose="020B0A04020102020204" pitchFamily="34" charset="0"/>
              </a:rPr>
              <a:t>perfect union of poem, calligraphy, painting and signet</a:t>
            </a:r>
            <a:r>
              <a:rPr lang="zh-CN" altLang="en-US" sz="2800" dirty="0">
                <a:latin typeface="Bookman Old Style" panose="02050604050505020204" pitchFamily="18" charset="0"/>
              </a:rPr>
              <a:t>. </a:t>
            </a:r>
            <a:endParaRPr lang="en-US" altLang="zh-CN" sz="2800" dirty="0">
              <a:latin typeface="Bookman Old Style" panose="02050604050505020204" pitchFamily="18" charset="0"/>
            </a:endParaRPr>
          </a:p>
          <a:p>
            <a:r>
              <a:rPr lang="zh-CN" altLang="en-US" sz="2800" dirty="0">
                <a:latin typeface="Bookman Old Style" panose="02050604050505020204" pitchFamily="18" charset="0"/>
              </a:rPr>
              <a:t>Generally, Many Chinese painters are poets as well as calligraphers. He often adds a poem to it personally and stamps his various signets on the painting after he finishes it. The combination of the four makes the painting look more integrated, perfect and beautiful, which can bring the appreciator an aesthetic pleasure.</a:t>
            </a:r>
          </a:p>
        </p:txBody>
      </p:sp>
      <p:sp>
        <p:nvSpPr>
          <p:cNvPr id="4" name="文本框 3">
            <a:extLst>
              <a:ext uri="{FF2B5EF4-FFF2-40B4-BE49-F238E27FC236}">
                <a16:creationId xmlns:a16="http://schemas.microsoft.com/office/drawing/2014/main" id="{9C31CDE5-9163-5155-ACBA-6ED08B143B57}"/>
              </a:ext>
            </a:extLst>
          </p:cNvPr>
          <p:cNvSpPr txBox="1"/>
          <p:nvPr/>
        </p:nvSpPr>
        <p:spPr>
          <a:xfrm>
            <a:off x="331210" y="373245"/>
            <a:ext cx="7997103" cy="954107"/>
          </a:xfrm>
          <a:prstGeom prst="rect">
            <a:avLst/>
          </a:prstGeom>
          <a:noFill/>
        </p:spPr>
        <p:txBody>
          <a:bodyPr wrap="square">
            <a:spAutoFit/>
          </a:bodyPr>
          <a:lstStyle/>
          <a:p>
            <a:pPr marL="0" marR="0" algn="just">
              <a:spcBef>
                <a:spcPts val="0"/>
              </a:spcBef>
              <a:spcAft>
                <a:spcPts val="0"/>
              </a:spcAft>
            </a:pPr>
            <a:r>
              <a:rPr lang="en-US" altLang="zh-CN" sz="2800" kern="100" dirty="0">
                <a:effectLst/>
                <a:latin typeface="Arial Black" panose="020B0A04020102020204" pitchFamily="34" charset="0"/>
                <a:ea typeface="宋体" panose="02010600030101010101" pitchFamily="2" charset="-122"/>
                <a:cs typeface="Times New Roman" panose="02020603050405020304" pitchFamily="18" charset="0"/>
              </a:rPr>
              <a:t>Chinese calligraphy and Chinese painting are closely related</a:t>
            </a:r>
          </a:p>
        </p:txBody>
      </p:sp>
      <p:pic>
        <p:nvPicPr>
          <p:cNvPr id="5" name="图片 4">
            <a:extLst>
              <a:ext uri="{FF2B5EF4-FFF2-40B4-BE49-F238E27FC236}">
                <a16:creationId xmlns:a16="http://schemas.microsoft.com/office/drawing/2014/main" id="{60E91FCC-4307-7CDB-9533-1536383AAF20}"/>
              </a:ext>
            </a:extLst>
          </p:cNvPr>
          <p:cNvPicPr>
            <a:picLocks noChangeAspect="1"/>
          </p:cNvPicPr>
          <p:nvPr/>
        </p:nvPicPr>
        <p:blipFill>
          <a:blip r:embed="rId6"/>
          <a:stretch>
            <a:fillRect/>
          </a:stretch>
        </p:blipFill>
        <p:spPr>
          <a:xfrm>
            <a:off x="8861823" y="0"/>
            <a:ext cx="3259063"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538480" y="487045"/>
            <a:ext cx="10649585" cy="6001643"/>
          </a:xfrm>
          <a:prstGeom prst="rect">
            <a:avLst/>
          </a:prstGeom>
          <a:noFill/>
        </p:spPr>
        <p:txBody>
          <a:bodyPr wrap="square" rtlCol="0" anchor="t">
            <a:spAutoFit/>
          </a:bodyPr>
          <a:lstStyle/>
          <a:p>
            <a:r>
              <a:rPr lang="zh-CN" altLang="en-US" sz="2400" b="1" dirty="0">
                <a:latin typeface="Arial Black" panose="020B0A04020102020204" pitchFamily="34" charset="0"/>
              </a:rPr>
              <a:t>Tools for Chinese Painting</a:t>
            </a:r>
          </a:p>
          <a:p>
            <a:r>
              <a:rPr lang="zh-CN" altLang="en-US" sz="2400" dirty="0">
                <a:latin typeface="Bookman Old Style" panose="02050604050505020204" pitchFamily="18" charset="0"/>
              </a:rPr>
              <a:t>The artistic expression of Chinese painting differs from that of western painting because of its tools for painting. To draw a Chinese painting, a writing brush, ink stick, rice paper, and ink stone are necessary. Especially for rice paper ( Xuan paper), is the best tool for Chinese painting because it has a nice texture to allow the writing brush, wet with Chinese ink and held in a well-trained hand to move freely on it, making strokes varying from shade to light, from real to imaginative.</a:t>
            </a:r>
            <a:endParaRPr lang="zh-CN" altLang="en-US" sz="2400" dirty="0"/>
          </a:p>
          <a:p>
            <a:endParaRPr lang="zh-CN" altLang="en-US" sz="2400" b="1" dirty="0"/>
          </a:p>
          <a:p>
            <a:r>
              <a:rPr lang="zh-CN" altLang="en-US" sz="2400" b="1" dirty="0">
                <a:latin typeface="Arial Black" panose="020B0A04020102020204" pitchFamily="34" charset="0"/>
              </a:rPr>
              <a:t>Materials for Chinese painting</a:t>
            </a:r>
          </a:p>
          <a:p>
            <a:r>
              <a:rPr lang="zh-CN" altLang="en-US" sz="2400" dirty="0">
                <a:latin typeface="Bookman Old Style" panose="02050604050505020204" pitchFamily="18" charset="0"/>
              </a:rPr>
              <a:t>Generally, Chinese painting is drawn on rice paper. But in the fans, porcelain, bowls and dishes you also find beautiful Chinese pictures when you shop in the tourist shopping streets or eat in some specialty restaurants. Besides, the Chinese pictures are also drawn on the silk, screens, and even on many ancient tombs' walls.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26000"/>
            <a:extLst>
              <a:ext uri="{BEBA8EAE-BF5A-486C-A8C5-ECC9F3942E4B}">
                <a14:imgProps xmlns:a14="http://schemas.microsoft.com/office/drawing/2010/main">
                  <a14:imgLayer r:embed="rId4">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5">
            <a:grayscl/>
          </a:blip>
          <a:stretch>
            <a:fillRect/>
          </a:stretch>
        </p:blipFill>
        <p:spPr>
          <a:xfrm rot="5400000">
            <a:off x="818260" y="-818260"/>
            <a:ext cx="4415390" cy="6051910"/>
          </a:xfrm>
          <a:prstGeom prst="rect">
            <a:avLst/>
          </a:prstGeom>
        </p:spPr>
      </p:pic>
      <p:sp>
        <p:nvSpPr>
          <p:cNvPr id="2" name="文本框 1"/>
          <p:cNvSpPr txBox="1"/>
          <p:nvPr/>
        </p:nvSpPr>
        <p:spPr>
          <a:xfrm>
            <a:off x="325755" y="1128395"/>
            <a:ext cx="6979054" cy="6124754"/>
          </a:xfrm>
          <a:prstGeom prst="rect">
            <a:avLst/>
          </a:prstGeom>
          <a:noFill/>
        </p:spPr>
        <p:txBody>
          <a:bodyPr wrap="square" rtlCol="0" anchor="t">
            <a:spAutoFit/>
          </a:bodyPr>
          <a:lstStyle/>
          <a:p>
            <a:r>
              <a:rPr lang="zh-CN" altLang="en-US" sz="2800" dirty="0">
                <a:latin typeface="Bookman Old Style" panose="02050604050505020204" pitchFamily="18" charset="0"/>
              </a:rPr>
              <a:t>Meticulous - Gong-bi (工筆), often referred to as "court-style" painting, or "fine-line" painting. </a:t>
            </a:r>
            <a:endParaRPr lang="en-US" altLang="zh-CN" sz="2800" dirty="0">
              <a:latin typeface="Bookman Old Style" panose="02050604050505020204" pitchFamily="18" charset="0"/>
            </a:endParaRPr>
          </a:p>
          <a:p>
            <a:endParaRPr lang="en-US" altLang="zh-CN" sz="2800" dirty="0">
              <a:latin typeface="Bookman Old Style" panose="02050604050505020204" pitchFamily="18" charset="0"/>
            </a:endParaRPr>
          </a:p>
          <a:p>
            <a:r>
              <a:rPr lang="zh-CN" altLang="en-US" sz="2800" dirty="0">
                <a:latin typeface="Bookman Old Style" panose="02050604050505020204" pitchFamily="18" charset="0"/>
              </a:rPr>
              <a:t>This style of painting incorporates delicate Chinese calligraphy strokes and close attention to detail. Fine brushes are first used to create an outline of the subject, and then the artist goes back with softer brushes to apply layers of color washes until the desired effect is achieved.</a:t>
            </a:r>
          </a:p>
          <a:p>
            <a:endParaRPr lang="zh-CN" altLang="en-US" sz="2800" dirty="0">
              <a:latin typeface="Bookman Old Style" panose="02050604050505020204" pitchFamily="18" charset="0"/>
            </a:endParaRPr>
          </a:p>
          <a:p>
            <a:endParaRPr lang="zh-CN" altLang="en-US" sz="2800" dirty="0">
              <a:latin typeface="Bookman Old Style" panose="02050604050505020204" pitchFamily="18" charset="0"/>
            </a:endParaRPr>
          </a:p>
        </p:txBody>
      </p:sp>
      <p:sp>
        <p:nvSpPr>
          <p:cNvPr id="3" name="文本框 2"/>
          <p:cNvSpPr txBox="1"/>
          <p:nvPr/>
        </p:nvSpPr>
        <p:spPr>
          <a:xfrm>
            <a:off x="463839" y="174288"/>
            <a:ext cx="10098520" cy="954107"/>
          </a:xfrm>
          <a:prstGeom prst="rect">
            <a:avLst/>
          </a:prstGeom>
          <a:noFill/>
        </p:spPr>
        <p:txBody>
          <a:bodyPr wrap="square" rtlCol="0" anchor="t">
            <a:spAutoFit/>
          </a:bodyPr>
          <a:lstStyle/>
          <a:p>
            <a:r>
              <a:rPr lang="zh-CN" altLang="en-US" sz="2800" dirty="0">
                <a:latin typeface="Arial Black" panose="020B0A04020102020204" pitchFamily="34" charset="0"/>
              </a:rPr>
              <a:t>According to the means of expression, Chinese painting may be divided into 2 categories:</a:t>
            </a:r>
          </a:p>
        </p:txBody>
      </p:sp>
      <p:pic>
        <p:nvPicPr>
          <p:cNvPr id="101" name="图片 100"/>
          <p:cNvPicPr/>
          <p:nvPr/>
        </p:nvPicPr>
        <p:blipFill>
          <a:blip r:embed="rId6"/>
          <a:stretch>
            <a:fillRect/>
          </a:stretch>
        </p:blipFill>
        <p:spPr>
          <a:xfrm>
            <a:off x="7186410" y="1468524"/>
            <a:ext cx="5193030" cy="4658995"/>
          </a:xfrm>
          <a:prstGeom prst="rect">
            <a:avLst/>
          </a:prstGeom>
          <a:noFill/>
          <a:ln w="9525">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6000"/>
            <a:extLst>
              <a:ext uri="{BEBA8EAE-BF5A-486C-A8C5-ECC9F3942E4B}">
                <a14:imgProps xmlns:a14="http://schemas.microsoft.com/office/drawing/2010/main">
                  <a14:imgLayer r:embed="rId3">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grayscl/>
          </a:blip>
          <a:stretch>
            <a:fillRect/>
          </a:stretch>
        </p:blipFill>
        <p:spPr>
          <a:xfrm rot="5810512">
            <a:off x="371182" y="-722953"/>
            <a:ext cx="4415390" cy="6051910"/>
          </a:xfrm>
          <a:prstGeom prst="rect">
            <a:avLst/>
          </a:prstGeom>
        </p:spPr>
      </p:pic>
      <p:pic>
        <p:nvPicPr>
          <p:cNvPr id="9" name="图片 8"/>
          <p:cNvPicPr>
            <a:picLocks noChangeAspect="1"/>
          </p:cNvPicPr>
          <p:nvPr/>
        </p:nvPicPr>
        <p:blipFill>
          <a:blip r:embed="rId5"/>
          <a:stretch>
            <a:fillRect/>
          </a:stretch>
        </p:blipFill>
        <p:spPr>
          <a:xfrm rot="5400000" flipH="1" flipV="1">
            <a:off x="8203046" y="3643737"/>
            <a:ext cx="2801815" cy="3626711"/>
          </a:xfrm>
          <a:prstGeom prst="rect">
            <a:avLst/>
          </a:prstGeom>
        </p:spPr>
      </p:pic>
      <p:pic>
        <p:nvPicPr>
          <p:cNvPr id="102" name="图片 101"/>
          <p:cNvPicPr/>
          <p:nvPr/>
        </p:nvPicPr>
        <p:blipFill>
          <a:blip r:embed="rId6"/>
          <a:stretch>
            <a:fillRect/>
          </a:stretch>
        </p:blipFill>
        <p:spPr>
          <a:xfrm>
            <a:off x="8598838" y="-72736"/>
            <a:ext cx="2701146" cy="6858000"/>
          </a:xfrm>
          <a:prstGeom prst="rect">
            <a:avLst/>
          </a:prstGeom>
          <a:noFill/>
          <a:ln w="9525">
            <a:noFill/>
          </a:ln>
        </p:spPr>
      </p:pic>
      <p:sp>
        <p:nvSpPr>
          <p:cNvPr id="3" name="文本框 2"/>
          <p:cNvSpPr txBox="1"/>
          <p:nvPr/>
        </p:nvSpPr>
        <p:spPr>
          <a:xfrm>
            <a:off x="97271" y="405245"/>
            <a:ext cx="8184284" cy="4243705"/>
          </a:xfrm>
          <a:prstGeom prst="rect">
            <a:avLst/>
          </a:prstGeom>
          <a:noFill/>
        </p:spPr>
        <p:txBody>
          <a:bodyPr wrap="square" rtlCol="0" anchor="t">
            <a:noAutofit/>
          </a:bodyPr>
          <a:lstStyle/>
          <a:p>
            <a:r>
              <a:rPr lang="zh-CN" altLang="en-US" sz="3600" dirty="0">
                <a:latin typeface="Arial Black" panose="020B0A04020102020204" pitchFamily="34" charset="0"/>
                <a:sym typeface="+mn-ea"/>
              </a:rPr>
              <a:t> "xie yi" (写意) or freehand style.</a:t>
            </a:r>
            <a:endParaRPr lang="en-US" altLang="zh-CN" sz="3600" dirty="0">
              <a:latin typeface="Arial Black" panose="020B0A04020102020204" pitchFamily="34" charset="0"/>
              <a:sym typeface="+mn-ea"/>
            </a:endParaRPr>
          </a:p>
          <a:p>
            <a:endParaRPr lang="en-US" altLang="zh-CN" sz="3600" dirty="0">
              <a:latin typeface="Arial Black" panose="020B0A04020102020204" pitchFamily="34" charset="0"/>
              <a:sym typeface="+mn-ea"/>
            </a:endParaRPr>
          </a:p>
          <a:p>
            <a:r>
              <a:rPr lang="zh-CN" altLang="en-US" sz="3600" dirty="0">
                <a:latin typeface="Arial Black" panose="020B0A04020102020204" pitchFamily="34" charset="0"/>
                <a:sym typeface="+mn-ea"/>
              </a:rPr>
              <a:t> </a:t>
            </a:r>
            <a:r>
              <a:rPr lang="zh-CN" altLang="en-US" sz="3600" dirty="0">
                <a:latin typeface="Bookman Old Style" panose="02050604050505020204" pitchFamily="18" charset="0"/>
                <a:sym typeface="+mn-ea"/>
              </a:rPr>
              <a:t>This style emphasizes the interpretive aspect of brushwork and the shading of ink, and seeks to express the essence of the subject, rather than the details of its appearance. Only black ink and its shadings are used. Xie yi style has a freer, unrestrained look.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drape"/>
      </p:transition>
    </mc:Choice>
    <mc:Fallback xmlns="">
      <p:transition spd="slow" advTm="1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fe61985c-22d5-4664-bf2c-8ec0f3714e81"/>
  <p:tag name="COMMONDATA" val="eyJoZGlkIjoiZGJiMjBlZjdmYzU4NGIxNjBmODhhOTBhYTU2Yzc1ZDg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530.566929133858,&quot;width&quot;:6953.3700787401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1lrweft">
      <a:majorFont>
        <a:latin typeface="Arial"/>
        <a:ea typeface="方正行楷简体"/>
        <a:cs typeface=""/>
      </a:majorFont>
      <a:minorFont>
        <a:latin typeface="Arial"/>
        <a:ea typeface="方正行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x1lrweft">
      <a:majorFont>
        <a:latin typeface="Arial"/>
        <a:ea typeface="方正行楷简体"/>
        <a:cs typeface=""/>
      </a:majorFont>
      <a:minorFont>
        <a:latin typeface="Arial"/>
        <a:ea typeface="方正行楷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798</Words>
  <Application>Microsoft Office PowerPoint</Application>
  <PresentationFormat>宽屏</PresentationFormat>
  <Paragraphs>54</Paragraphs>
  <Slides>14</Slides>
  <Notes>11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14</vt:i4>
      </vt:variant>
    </vt:vector>
  </HeadingPairs>
  <TitlesOfParts>
    <vt:vector size="21" baseType="lpstr">
      <vt:lpstr>等线</vt:lpstr>
      <vt:lpstr>Arial</vt:lpstr>
      <vt:lpstr>Arial Black</vt:lpstr>
      <vt:lpstr>Bookman Old Style</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A30303</cp:lastModifiedBy>
  <cp:revision>15</cp:revision>
  <dcterms:created xsi:type="dcterms:W3CDTF">2017-08-30T08:26:00Z</dcterms:created>
  <dcterms:modified xsi:type="dcterms:W3CDTF">2023-03-16T13:00:39Z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9C6A33AB33DF4D8DABE0A925D7FA3A48</vt:lpwstr>
  </property>
  <property fmtid="{D5CDD505-2E9C-101B-9397-08002B2CF9AE}" pid="3" name="KSOProductBuildVer">
    <vt:lpwstr>2052-11.1.0.12970</vt:lpwstr>
  </property>
</Properties>
</file>