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9"/>
  </p:notesMasterIdLst>
  <p:sldIdLst>
    <p:sldId id="461" r:id="rId3"/>
    <p:sldId id="462" r:id="rId4"/>
    <p:sldId id="458" r:id="rId5"/>
    <p:sldId id="452" r:id="rId6"/>
    <p:sldId id="453" r:id="rId7"/>
    <p:sldId id="472" r:id="rId8"/>
    <p:sldId id="457" r:id="rId9"/>
    <p:sldId id="460" r:id="rId10"/>
    <p:sldId id="451" r:id="rId11"/>
    <p:sldId id="456" r:id="rId12"/>
    <p:sldId id="459" r:id="rId13"/>
    <p:sldId id="378" r:id="rId14"/>
    <p:sldId id="463" r:id="rId15"/>
    <p:sldId id="464" r:id="rId16"/>
    <p:sldId id="465" r:id="rId17"/>
    <p:sldId id="466" r:id="rId18"/>
    <p:sldId id="467" r:id="rId19"/>
    <p:sldId id="468" r:id="rId20"/>
    <p:sldId id="469" r:id="rId21"/>
    <p:sldId id="470" r:id="rId22"/>
    <p:sldId id="473" r:id="rId23"/>
    <p:sldId id="474" r:id="rId24"/>
    <p:sldId id="475" r:id="rId25"/>
    <p:sldId id="476" r:id="rId26"/>
    <p:sldId id="477" r:id="rId27"/>
    <p:sldId id="478" r:id="rId28"/>
  </p:sldIdLst>
  <p:sldSz cx="9144000" cy="6858000" type="screen4x3"/>
  <p:notesSz cx="6858000" cy="9144000"/>
  <p:defaultTextStyle>
    <a:defPPr>
      <a:defRPr lang="zh-CN"/>
    </a:defPPr>
    <a:lvl1pPr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1pPr>
    <a:lvl2pPr marL="4572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2pPr>
    <a:lvl3pPr marL="9144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3pPr>
    <a:lvl4pPr marL="13716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4pPr>
    <a:lvl5pPr marL="18288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8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8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8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8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57" autoAdjust="0"/>
  </p:normalViewPr>
  <p:slideViewPr>
    <p:cSldViewPr>
      <p:cViewPr varScale="1">
        <p:scale>
          <a:sx n="63" d="100"/>
          <a:sy n="63" d="100"/>
        </p:scale>
        <p:origin x="-7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13D46-0B73-458F-AAB8-AA63B56CE43B}" type="datetimeFigureOut">
              <a:rPr lang="en-NZ" smtClean="0"/>
              <a:t>28/11/2014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413E5-E885-40B6-B8B5-39EE5EFBFC84}" type="slidenum">
              <a:rPr lang="en-NZ" smtClean="0"/>
              <a:t>‹#›</a:t>
            </a:fld>
            <a:endParaRPr lang="en-NZ"/>
          </a:p>
        </p:txBody>
      </p:sp>
    </p:spTree>
    <p:extLst>
      <p:ext uri="{BB962C8B-B14F-4D97-AF65-F5344CB8AC3E}">
        <p14:creationId xmlns:p14="http://schemas.microsoft.com/office/powerpoint/2010/main" val="39467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钟汉良、金起范、张檬、张馨予等主演的新版</a:t>
            </a:r>
            <a:r>
              <a:rPr lang="en-US" altLang="zh-CN" dirty="0" smtClean="0"/>
              <a:t>《</a:t>
            </a:r>
            <a:r>
              <a:rPr lang="zh-CN" altLang="en-US" dirty="0" smtClean="0"/>
              <a:t>天龙八部</a:t>
            </a:r>
            <a:r>
              <a:rPr lang="en-US" altLang="zh-CN" dirty="0" smtClean="0"/>
              <a:t>》</a:t>
            </a:r>
            <a:r>
              <a:rPr lang="zh-CN" altLang="en-US" dirty="0" smtClean="0"/>
              <a:t>开播立即引发网友吐槽，钟汉良版乔峰在为张馨予扮演的康敏吸毒疗伤的镜头被指不合逻辑，有网友质疑内力高深的乔峰为何不用</a:t>
            </a:r>
            <a:r>
              <a:rPr lang="zh-CN" altLang="en-US" b="1" dirty="0" smtClean="0"/>
              <a:t>内力</a:t>
            </a:r>
            <a:r>
              <a:rPr lang="zh-CN" altLang="en-US" dirty="0" smtClean="0"/>
              <a:t>而要用嘴，难道就是导演刻意安排的激情戏吗？宗峰岩版慕容复造型颠覆，神似日本动漫</a:t>
            </a:r>
            <a:r>
              <a:rPr lang="en-US" altLang="zh-CN" dirty="0" smtClean="0"/>
              <a:t>《</a:t>
            </a:r>
            <a:r>
              <a:rPr lang="zh-CN" altLang="en-US" dirty="0" smtClean="0"/>
              <a:t>棋魂</a:t>
            </a:r>
            <a:r>
              <a:rPr lang="en-US" altLang="zh-CN" dirty="0" smtClean="0"/>
              <a:t>》</a:t>
            </a:r>
            <a:r>
              <a:rPr lang="zh-CN" altLang="en-US" dirty="0" smtClean="0"/>
              <a:t>中的藤原佐为，而张檬版王语嫣村姑气质被贾青版阿朱抢了不少风头。</a:t>
            </a:r>
          </a:p>
          <a:p>
            <a:endParaRPr lang="zh-CN" altLang="en-US" dirty="0" smtClean="0"/>
          </a:p>
          <a:p>
            <a:endParaRPr lang="en-NZ" dirty="0"/>
          </a:p>
        </p:txBody>
      </p:sp>
      <p:sp>
        <p:nvSpPr>
          <p:cNvPr id="4" name="Slide Number Placeholder 3"/>
          <p:cNvSpPr>
            <a:spLocks noGrp="1"/>
          </p:cNvSpPr>
          <p:nvPr>
            <p:ph type="sldNum" sz="quarter" idx="10"/>
          </p:nvPr>
        </p:nvSpPr>
        <p:spPr/>
        <p:txBody>
          <a:bodyPr/>
          <a:lstStyle/>
          <a:p>
            <a:fld id="{A7C413E5-E885-40B6-B8B5-39EE5EFBFC84}" type="slidenum">
              <a:rPr lang="en-NZ" smtClean="0"/>
              <a:t>13</a:t>
            </a:fld>
            <a:endParaRPr lang="en-NZ"/>
          </a:p>
        </p:txBody>
      </p:sp>
    </p:spTree>
    <p:extLst>
      <p:ext uri="{BB962C8B-B14F-4D97-AF65-F5344CB8AC3E}">
        <p14:creationId xmlns:p14="http://schemas.microsoft.com/office/powerpoint/2010/main" val="300669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Shaolin Kung Fu foreign students in front of famous Shaolin Temple in China</a:t>
            </a:r>
            <a:endParaRPr lang="en-NZ" dirty="0"/>
          </a:p>
        </p:txBody>
      </p:sp>
      <p:sp>
        <p:nvSpPr>
          <p:cNvPr id="4" name="Slide Number Placeholder 3"/>
          <p:cNvSpPr>
            <a:spLocks noGrp="1"/>
          </p:cNvSpPr>
          <p:nvPr>
            <p:ph type="sldNum" sz="quarter" idx="10"/>
          </p:nvPr>
        </p:nvSpPr>
        <p:spPr/>
        <p:txBody>
          <a:bodyPr/>
          <a:lstStyle/>
          <a:p>
            <a:fld id="{A7C413E5-E885-40B6-B8B5-39EE5EFBFC84}" type="slidenum">
              <a:rPr lang="en-NZ" smtClean="0"/>
              <a:t>14</a:t>
            </a:fld>
            <a:endParaRPr lang="en-NZ"/>
          </a:p>
        </p:txBody>
      </p:sp>
    </p:spTree>
    <p:extLst>
      <p:ext uri="{BB962C8B-B14F-4D97-AF65-F5344CB8AC3E}">
        <p14:creationId xmlns:p14="http://schemas.microsoft.com/office/powerpoint/2010/main" val="24815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zh-CN" altLang="en-US" dirty="0" smtClean="0"/>
              <a:t>武术的起源可以追溯到原始社会。那时，人类即已开始用棍棒等原始工具作武器同野兽进行斗争，一是为了自卫，一是为了猎取生活资料，后来人们为了互相争夺财富，进而制造了更具有杀伤力的武器。如</a:t>
            </a:r>
            <a:r>
              <a:rPr lang="en-US" altLang="zh-CN" dirty="0" smtClean="0"/>
              <a:t>《</a:t>
            </a:r>
            <a:r>
              <a:rPr lang="zh-CN" altLang="en-US" dirty="0" smtClean="0"/>
              <a:t>山海经</a:t>
            </a:r>
            <a:r>
              <a:rPr lang="en-US" altLang="zh-CN" dirty="0" smtClean="0"/>
              <a:t>‧</a:t>
            </a:r>
            <a:r>
              <a:rPr lang="zh-CN" altLang="en-US" dirty="0" smtClean="0"/>
              <a:t>大荒北经</a:t>
            </a:r>
            <a:r>
              <a:rPr lang="en-US" altLang="zh-CN" dirty="0" smtClean="0"/>
              <a:t>》</a:t>
            </a:r>
            <a:r>
              <a:rPr lang="zh-CN" altLang="en-US" dirty="0" smtClean="0"/>
              <a:t>就有“</a:t>
            </a:r>
            <a:r>
              <a:rPr lang="zh-CN" altLang="en-US" b="1" dirty="0" smtClean="0"/>
              <a:t>蚩尤作兵伐黄帝</a:t>
            </a:r>
            <a:r>
              <a:rPr lang="zh-CN" altLang="en-US" dirty="0" smtClean="0"/>
              <a:t>”的记载。这样，人类通过战斗，不仅制造了兵器，而且逐渐积累了具有一定的攻防格斗意义的技能。</a:t>
            </a:r>
          </a:p>
          <a:p>
            <a:pPr marL="171450" indent="-171450">
              <a:buFont typeface="Arial" pitchFamily="34" charset="0"/>
              <a:buChar char="•"/>
            </a:pPr>
            <a:r>
              <a:rPr lang="zh-CN" altLang="en-US" dirty="0" smtClean="0"/>
              <a:t>  在公元</a:t>
            </a:r>
            <a:r>
              <a:rPr lang="en-US" altLang="zh-CN" dirty="0" smtClean="0"/>
              <a:t>500</a:t>
            </a:r>
            <a:r>
              <a:rPr lang="zh-CN" altLang="en-US" dirty="0" smtClean="0"/>
              <a:t>年左右，天竺国（今印度）的达摩祖师将</a:t>
            </a:r>
            <a:r>
              <a:rPr lang="zh-CN" altLang="en-US" b="1" dirty="0" smtClean="0"/>
              <a:t>印度的武术也传到了中国，形成少林一派，在中国武林占据了重要地位。</a:t>
            </a:r>
          </a:p>
          <a:p>
            <a:pPr marL="171450" indent="-171450">
              <a:buFont typeface="Arial" pitchFamily="34" charset="0"/>
              <a:buChar char="•"/>
            </a:pPr>
            <a:r>
              <a:rPr lang="zh-CN" altLang="en-US" dirty="0" smtClean="0"/>
              <a:t>  在殷商时期，青铜业发展，以车战为主，出现了一些铜制武器，如矛、戈、戟、斧、钺、刀、剑等。同时，也出现了这类武器的用法，如劈、扎、刺、砍等技术。为了提高战斗力，这时已有了比赛的形式。如</a:t>
            </a:r>
            <a:r>
              <a:rPr lang="en-US" altLang="zh-CN" dirty="0" smtClean="0"/>
              <a:t>《</a:t>
            </a:r>
            <a:r>
              <a:rPr lang="zh-CN" altLang="en-US" dirty="0" smtClean="0"/>
              <a:t>礼记</a:t>
            </a:r>
            <a:r>
              <a:rPr lang="en-US" altLang="zh-CN" dirty="0" smtClean="0"/>
              <a:t>‧</a:t>
            </a:r>
            <a:r>
              <a:rPr lang="zh-CN" altLang="en-US" dirty="0" smtClean="0"/>
              <a:t>王制</a:t>
            </a:r>
            <a:r>
              <a:rPr lang="en-US" altLang="zh-CN" dirty="0" smtClean="0"/>
              <a:t>》</a:t>
            </a:r>
            <a:r>
              <a:rPr lang="zh-CN" altLang="en-US" dirty="0" smtClean="0"/>
              <a:t>所载“凡执技论力，适四方，裸股肱，决射御”，意即较量武艺高低。</a:t>
            </a:r>
          </a:p>
          <a:p>
            <a:pPr marL="171450" indent="-171450">
              <a:buFont typeface="Arial" pitchFamily="34" charset="0"/>
              <a:buChar char="•"/>
            </a:pPr>
            <a:r>
              <a:rPr lang="zh-CN" altLang="en-US" dirty="0" smtClean="0"/>
              <a:t>  春秋战国时期，铁器出现，步骑兵兴起，为了在步骑战中发挥作用，长柄武器变短，短柄武器</a:t>
            </a:r>
            <a:r>
              <a:rPr lang="en-US" altLang="zh-CN" dirty="0" smtClean="0"/>
              <a:t>(</a:t>
            </a:r>
            <a:r>
              <a:rPr lang="zh-CN" altLang="en-US" dirty="0" smtClean="0"/>
              <a:t>特别是剑身</a:t>
            </a:r>
            <a:r>
              <a:rPr lang="en-US" altLang="zh-CN" dirty="0" smtClean="0"/>
              <a:t>)</a:t>
            </a:r>
            <a:r>
              <a:rPr lang="zh-CN" altLang="en-US" dirty="0" smtClean="0"/>
              <a:t>变长，这样，武器的内容就更加丰富了，武术的技击性进一步突出，同时武术的健身作用也受到重视。这时比试武艺的形式已广泛出现，更加推动了武艺的发展。据</a:t>
            </a:r>
            <a:r>
              <a:rPr lang="en-US" altLang="zh-CN" dirty="0" smtClean="0"/>
              <a:t>《</a:t>
            </a:r>
            <a:r>
              <a:rPr lang="zh-CN" altLang="en-US" dirty="0" smtClean="0"/>
              <a:t>管子</a:t>
            </a:r>
            <a:r>
              <a:rPr lang="en-US" altLang="zh-CN" dirty="0" smtClean="0"/>
              <a:t>‧</a:t>
            </a:r>
            <a:r>
              <a:rPr lang="zh-CN" altLang="en-US" dirty="0" smtClean="0"/>
              <a:t>七法</a:t>
            </a:r>
            <a:r>
              <a:rPr lang="en-US" altLang="zh-CN" dirty="0" smtClean="0"/>
              <a:t>》</a:t>
            </a:r>
            <a:r>
              <a:rPr lang="zh-CN" altLang="en-US" dirty="0" smtClean="0"/>
              <a:t>载，当时每年有“春秋角试。”据</a:t>
            </a:r>
            <a:r>
              <a:rPr lang="en-US" altLang="zh-CN" dirty="0" smtClean="0"/>
              <a:t>《</a:t>
            </a:r>
            <a:r>
              <a:rPr lang="zh-CN" altLang="en-US" dirty="0" smtClean="0"/>
              <a:t>庄子</a:t>
            </a:r>
            <a:r>
              <a:rPr lang="en-US" altLang="zh-CN" dirty="0" smtClean="0"/>
              <a:t>‧</a:t>
            </a:r>
            <a:r>
              <a:rPr lang="zh-CN" altLang="en-US" dirty="0" smtClean="0"/>
              <a:t>人间世</a:t>
            </a:r>
            <a:r>
              <a:rPr lang="en-US" altLang="zh-CN" dirty="0" smtClean="0"/>
              <a:t>》</a:t>
            </a:r>
            <a:r>
              <a:rPr lang="zh-CN" altLang="en-US" dirty="0" smtClean="0"/>
              <a:t>和</a:t>
            </a:r>
            <a:r>
              <a:rPr lang="en-US" altLang="zh-CN" dirty="0" smtClean="0"/>
              <a:t>《</a:t>
            </a:r>
            <a:r>
              <a:rPr lang="zh-CN" altLang="en-US" dirty="0" smtClean="0"/>
              <a:t>荀子</a:t>
            </a:r>
            <a:r>
              <a:rPr lang="en-US" altLang="zh-CN" dirty="0" smtClean="0"/>
              <a:t>‧</a:t>
            </a:r>
            <a:r>
              <a:rPr lang="zh-CN" altLang="en-US" dirty="0" smtClean="0"/>
              <a:t>议兵</a:t>
            </a:r>
            <a:r>
              <a:rPr lang="en-US" altLang="zh-CN" dirty="0" smtClean="0"/>
              <a:t>》</a:t>
            </a:r>
            <a:r>
              <a:rPr lang="zh-CN" altLang="en-US" dirty="0" smtClean="0"/>
              <a:t>所载，当时比试武艺已非常讲究技巧，拳术打法有进攻、防守、反攻、佯攻等。</a:t>
            </a:r>
          </a:p>
          <a:p>
            <a:pPr marL="171450" indent="-171450">
              <a:buFont typeface="Arial" pitchFamily="34" charset="0"/>
              <a:buChar char="•"/>
            </a:pPr>
            <a:r>
              <a:rPr lang="zh-CN" altLang="en-US" dirty="0" smtClean="0"/>
              <a:t>  秦时盛行角抵和手搏，比赛时有裁判，有赛场，有一定的服装。</a:t>
            </a:r>
            <a:r>
              <a:rPr lang="en-US" altLang="zh-CN" dirty="0" smtClean="0"/>
              <a:t>1975</a:t>
            </a:r>
            <a:r>
              <a:rPr lang="zh-CN" altLang="en-US" dirty="0" smtClean="0"/>
              <a:t>年湖北省江陵县凤凰山秦墓出土的一件木篦背面上就彩画了当时一场比赛的盛况：台前有帷幕飘带，台上 </a:t>
            </a:r>
            <a:r>
              <a:rPr lang="en-US" altLang="zh-CN" dirty="0" smtClean="0"/>
              <a:t>3</a:t>
            </a:r>
            <a:r>
              <a:rPr lang="zh-CN" altLang="en-US" dirty="0" smtClean="0"/>
              <a:t>个上身赤裸的男子，只穿短裤，腰部系带，足穿翘头鞋，</a:t>
            </a:r>
            <a:r>
              <a:rPr lang="en-US" altLang="zh-CN" dirty="0" smtClean="0"/>
              <a:t>2</a:t>
            </a:r>
            <a:r>
              <a:rPr lang="zh-CN" altLang="en-US" dirty="0" smtClean="0"/>
              <a:t>人在比赛，</a:t>
            </a:r>
            <a:r>
              <a:rPr lang="en-US" altLang="zh-CN" dirty="0" smtClean="0"/>
              <a:t>1</a:t>
            </a:r>
            <a:r>
              <a:rPr lang="zh-CN" altLang="en-US" dirty="0" smtClean="0"/>
              <a:t>人双手前伸作裁判。</a:t>
            </a:r>
          </a:p>
          <a:p>
            <a:pPr marL="171450" indent="-171450">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A7C413E5-E885-40B6-B8B5-39EE5EFBFC84}" type="slidenum">
              <a:rPr lang="en-NZ" smtClean="0"/>
              <a:t>15</a:t>
            </a:fld>
            <a:endParaRPr lang="en-NZ"/>
          </a:p>
        </p:txBody>
      </p:sp>
    </p:spTree>
    <p:extLst>
      <p:ext uri="{BB962C8B-B14F-4D97-AF65-F5344CB8AC3E}">
        <p14:creationId xmlns:p14="http://schemas.microsoft.com/office/powerpoint/2010/main" val="25288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zh-CN"/>
          </a:p>
        </p:txBody>
      </p:sp>
      <p:sp>
        <p:nvSpPr>
          <p:cNvPr id="19" name="Footer Placeholder 18"/>
          <p:cNvSpPr>
            <a:spLocks noGrp="1"/>
          </p:cNvSpPr>
          <p:nvPr>
            <p:ph type="ftr" sz="quarter" idx="11"/>
          </p:nvPr>
        </p:nvSpPr>
        <p:spPr/>
        <p:txBody>
          <a:bodyPr/>
          <a:lstStyle/>
          <a:p>
            <a:endParaRPr lang="en-US" altLang="zh-CN"/>
          </a:p>
        </p:txBody>
      </p:sp>
      <p:sp>
        <p:nvSpPr>
          <p:cNvPr id="27" name="Slide Number Placeholder 26"/>
          <p:cNvSpPr>
            <a:spLocks noGrp="1"/>
          </p:cNvSpPr>
          <p:nvPr>
            <p:ph type="sldNum" sz="quarter" idx="12"/>
          </p:nvPr>
        </p:nvSpPr>
        <p:spPr/>
        <p:txBody>
          <a:bodyPr/>
          <a:lstStyle/>
          <a:p>
            <a:fld id="{BF34D2FC-5502-4236-8A6B-4D280881D9BB}"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00E980F-CC21-4AAA-A279-4B6ED2D52CB1}"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8E1FE45-3D6D-4C99-A5C9-4E64EA6EC456}"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15F699-71EC-46CD-BA9E-477FC113D34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3801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B5607-4DF6-44ED-AF53-C98B43D263F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696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51C0B-B67B-44F9-80A7-ED7AA7E91C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3180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B4706-EA1E-4F2A-AB4C-C0972EF0CD1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900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7C4AFB-1029-4790-AAC8-17445C1663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6124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83F356-4818-4F56-9DAE-6472383C7C5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3817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3A259E-87EC-4067-8505-5989D987830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1895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079E13-E1E7-474E-AE73-7036DDF9510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4478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80920" cy="504056"/>
          </a:xfrm>
        </p:spPr>
        <p:txBody>
          <a:bodyPr>
            <a:normAutofit/>
          </a:bodyPr>
          <a:lstStyle>
            <a:lvl1pPr>
              <a:defRPr sz="30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0" y="908720"/>
            <a:ext cx="9144000" cy="5949280"/>
          </a:xfrm>
        </p:spPr>
        <p:txBody>
          <a:bodyPr/>
          <a:lstStyle>
            <a:lvl1pPr>
              <a:defRPr sz="28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A909AEC-31F9-46CB-BD20-FA5534EE03E7}"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63816F-BB88-48D2-A3E9-1F6D67E6D78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8160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6FB14-F934-4C19-8A34-ACF9B0E4B09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0178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4AA3CD-4D09-4BB7-8F95-3759804DC46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7547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5BFE4CF-EDF7-4FC5-9DF5-DE9D0520C86A}" type="slidenum">
              <a:rPr lang="en-US" altLang="zh-CN" smtClean="0"/>
              <a:pPr/>
              <a:t>‹#›</a:t>
            </a:fld>
            <a:endParaRPr lang="en-US" altLang="zh-CN" sz="140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3C46E4F2-95E4-4AFF-921D-58CD5A70FB00}"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399B85F0-0FA4-4D38-98F8-4D632D9903A8}"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5814900C-1E95-4AB8-813F-49F892A8492C}" type="slidenum">
              <a:rPr lang="en-US" altLang="zh-CN" smtClean="0"/>
              <a:pPr/>
              <a:t>‹#›</a:t>
            </a:fld>
            <a:endParaRPr lang="en-US" altLang="zh-CN"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74275B94-8C99-45CA-BE87-F108226BD902}" type="slidenum">
              <a:rPr lang="en-US" altLang="zh-CN" smtClean="0"/>
              <a:pPr/>
              <a:t>‹#›</a:t>
            </a:fld>
            <a:endParaRPr lang="en-US" altLang="zh-CN"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3FAD15A0-1B87-4238-8BA3-76D23A2F6EE2}"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a:xfrm>
            <a:off x="8077200" y="6356350"/>
            <a:ext cx="609600" cy="365125"/>
          </a:xfrm>
        </p:spPr>
        <p:txBody>
          <a:bodyPr/>
          <a:lstStyle/>
          <a:p>
            <a:fld id="{15FBC811-1D6F-4D1C-B15B-0AB79E9E2DA7}" type="slidenum">
              <a:rPr lang="en-US" altLang="zh-CN" smtClean="0"/>
              <a:pPr/>
              <a:t>‹#›</a:t>
            </a:fld>
            <a:endParaRPr lang="en-US" altLang="zh-CN" sz="140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A308C0-C894-4010-AA7F-7CE819CDC9F5}" type="slidenum">
              <a:rPr lang="en-US" altLang="zh-CN" smtClean="0"/>
              <a:pPr/>
              <a:t>‹#›</a:t>
            </a:fld>
            <a:endParaRPr lang="en-US" altLang="zh-CN" sz="140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1000"/>
                                        <p:tgtEl>
                                          <p:spTgt spid="30">
                                            <p:txEl>
                                              <p:pRg st="1" end="1"/>
                                            </p:txEl>
                                          </p:spTgt>
                                        </p:tgtEl>
                                      </p:cBhvr>
                                    </p:animEffect>
                                    <p:anim calcmode="lin" valueType="num">
                                      <p:cBhvr>
                                        <p:cTn id="1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tgtEl>
                                          <p:spTgt spid="30">
                                            <p:txEl>
                                              <p:pRg st="2" end="2"/>
                                            </p:txEl>
                                          </p:spTgt>
                                        </p:tgtEl>
                                      </p:cBhvr>
                                    </p:animEffect>
                                    <p:anim calcmode="lin" valueType="num">
                                      <p:cBhvr>
                                        <p:cTn id="1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1000"/>
                                        <p:tgtEl>
                                          <p:spTgt spid="30">
                                            <p:txEl>
                                              <p:pRg st="3" end="3"/>
                                            </p:txEl>
                                          </p:spTgt>
                                        </p:tgtEl>
                                      </p:cBhvr>
                                    </p:animEffect>
                                    <p:anim calcmode="lin" valueType="num">
                                      <p:cBhvr>
                                        <p:cTn id="2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1000"/>
                                        <p:tgtEl>
                                          <p:spTgt spid="30">
                                            <p:txEl>
                                              <p:pRg st="4" end="4"/>
                                            </p:txEl>
                                          </p:spTgt>
                                        </p:tgtEl>
                                      </p:cBhvr>
                                    </p:animEffect>
                                    <p:anim calcmode="lin" valueType="num">
                                      <p:cBhvr>
                                        <p:cTn id="2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spcBef>
                <a:spcPct val="0"/>
              </a:spcBef>
              <a:buClrTx/>
              <a:buSzTx/>
              <a:buFontTx/>
              <a:buNone/>
              <a:defRPr/>
            </a:pPr>
            <a:fld id="{20479D1E-6A83-4068-900B-E84A1D23F93C}" type="slidenum">
              <a:rPr kumimoji="0" lang="en-US" altLang="zh-CN">
                <a:solidFill>
                  <a:srgbClr val="000000"/>
                </a:solidFill>
                <a:latin typeface="Arial" pitchFamily="34" charset="0"/>
              </a:rPr>
              <a:pPr>
                <a:spcBef>
                  <a:spcPct val="0"/>
                </a:spcBef>
                <a:buClrTx/>
                <a:buSzTx/>
                <a:buFontTx/>
                <a:buNone/>
                <a:defRPr/>
              </a:pPr>
              <a:t>‹#›</a:t>
            </a:fld>
            <a:endParaRPr kumimoji="0" lang="en-US" altLang="zh-CN">
              <a:solidFill>
                <a:srgbClr val="000000"/>
              </a:solidFill>
              <a:latin typeface="Arial" pitchFamily="34" charset="0"/>
            </a:endParaRPr>
          </a:p>
        </p:txBody>
      </p:sp>
    </p:spTree>
    <p:extLst>
      <p:ext uri="{BB962C8B-B14F-4D97-AF65-F5344CB8AC3E}">
        <p14:creationId xmlns:p14="http://schemas.microsoft.com/office/powerpoint/2010/main" val="3012337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aike.baidu.com/view/2559.htm" TargetMode="External"/><Relationship Id="rId2" Type="http://schemas.openxmlformats.org/officeDocument/2006/relationships/hyperlink" Target="http://baike.baidu.com/view/25709.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baike.baidu.com/view/6947.htm" TargetMode="External"/><Relationship Id="rId7" Type="http://schemas.openxmlformats.org/officeDocument/2006/relationships/hyperlink" Target="http://baike.baidu.com/view/20860.htm" TargetMode="External"/><Relationship Id="rId2" Type="http://schemas.openxmlformats.org/officeDocument/2006/relationships/hyperlink" Target="http://baike.baidu.com/view/13630.htm" TargetMode="External"/><Relationship Id="rId1" Type="http://schemas.openxmlformats.org/officeDocument/2006/relationships/slideLayout" Target="../slideLayouts/slideLayout2.xml"/><Relationship Id="rId6" Type="http://schemas.openxmlformats.org/officeDocument/2006/relationships/hyperlink" Target="http://baike.baidu.com/view/31789.htm" TargetMode="External"/><Relationship Id="rId5" Type="http://schemas.openxmlformats.org/officeDocument/2006/relationships/hyperlink" Target="http://baike.baidu.com/view/8168.htm" TargetMode="External"/><Relationship Id="rId4" Type="http://schemas.openxmlformats.org/officeDocument/2006/relationships/hyperlink" Target="http://baike.baidu.com/view/176537.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00112" y="1248230"/>
            <a:ext cx="7273925" cy="1143000"/>
          </a:xfrm>
        </p:spPr>
        <p:txBody>
          <a:bodyPr/>
          <a:lstStyle/>
          <a:p>
            <a:pPr eaLnBrk="1" hangingPunct="1"/>
            <a:r>
              <a:rPr lang="en-US" altLang="zh-CN" sz="3000" b="1" dirty="0" smtClean="0">
                <a:latin typeface="Constantia" pitchFamily="18" charset="0"/>
              </a:rPr>
              <a:t>Unit </a:t>
            </a:r>
            <a:r>
              <a:rPr lang="en-US" altLang="zh-CN" sz="3000" b="1" dirty="0" smtClean="0">
                <a:latin typeface="Constantia" pitchFamily="18" charset="0"/>
              </a:rPr>
              <a:t>10 </a:t>
            </a:r>
            <a:r>
              <a:rPr lang="en-US" altLang="zh-CN" b="1" dirty="0" smtClean="0">
                <a:latin typeface="Constantia" pitchFamily="18" charset="0"/>
              </a:rPr>
              <a:t/>
            </a:r>
            <a:br>
              <a:rPr lang="en-US" altLang="zh-CN" b="1" dirty="0" smtClean="0">
                <a:latin typeface="Constantia" pitchFamily="18" charset="0"/>
              </a:rPr>
            </a:br>
            <a:r>
              <a:rPr lang="en-US" altLang="zh-CN" b="1" i="1" dirty="0" err="1" smtClean="0">
                <a:latin typeface="Constantia" pitchFamily="18" charset="0"/>
              </a:rPr>
              <a:t>Wushu</a:t>
            </a:r>
            <a:r>
              <a:rPr lang="en-US" altLang="zh-CN" b="1" dirty="0" smtClean="0">
                <a:latin typeface="Constantia" pitchFamily="18" charset="0"/>
              </a:rPr>
              <a:t> and </a:t>
            </a:r>
            <a:r>
              <a:rPr lang="en-US" altLang="zh-CN" b="1" i="1" dirty="0" smtClean="0">
                <a:latin typeface="Constantia" pitchFamily="18" charset="0"/>
              </a:rPr>
              <a:t>Qigong</a:t>
            </a:r>
            <a:endParaRPr lang="zh-CN" altLang="zh-CN" sz="4000" b="1" i="1" dirty="0" smtClean="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smtClean="0"/>
          </a:p>
          <a:p>
            <a:pPr eaLnBrk="1" hangingPunct="1">
              <a:buFontTx/>
              <a:buNone/>
            </a:pPr>
            <a:endParaRPr lang="en-US" altLang="zh-CN"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81" y="2420888"/>
            <a:ext cx="7346525" cy="412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374993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a:xfrm>
            <a:off x="539750" y="981075"/>
            <a:ext cx="8299450" cy="719138"/>
          </a:xfrm>
        </p:spPr>
        <p:txBody>
          <a:bodyPr/>
          <a:lstStyle/>
          <a:p>
            <a:r>
              <a:rPr lang="en-GB" altLang="zh-CN" sz="3200"/>
              <a:t>Translation exercises</a:t>
            </a:r>
            <a:endParaRPr lang="en-US" altLang="zh-CN" sz="3200"/>
          </a:p>
        </p:txBody>
      </p:sp>
      <p:sp>
        <p:nvSpPr>
          <p:cNvPr id="1440771" name="Rectangle 3"/>
          <p:cNvSpPr>
            <a:spLocks noGrp="1" noChangeArrowheads="1"/>
          </p:cNvSpPr>
          <p:nvPr>
            <p:ph idx="1"/>
          </p:nvPr>
        </p:nvSpPr>
        <p:spPr>
          <a:xfrm>
            <a:off x="611188" y="1844675"/>
            <a:ext cx="8228012" cy="4371975"/>
          </a:xfrm>
        </p:spPr>
        <p:txBody>
          <a:bodyPr/>
          <a:lstStyle/>
          <a:p>
            <a:pPr>
              <a:lnSpc>
                <a:spcPct val="90000"/>
              </a:lnSpc>
            </a:pPr>
            <a:r>
              <a:rPr lang="en-US" altLang="zh-CN" sz="2400"/>
              <a:t>《</a:t>
            </a:r>
            <a:r>
              <a:rPr lang="zh-CN" altLang="en-US" sz="2400"/>
              <a:t>黄帝内经</a:t>
            </a:r>
            <a:r>
              <a:rPr lang="en-US" altLang="zh-CN" sz="2400"/>
              <a:t>》</a:t>
            </a:r>
            <a:r>
              <a:rPr lang="zh-CN" altLang="en-US" sz="2400"/>
              <a:t>认为气是生命赖以存在和发展的动力，所谓“正气存内，邪不可干”，“邪之所凑，其气必虚”。关于导引的方法，提到的就有</a:t>
            </a:r>
            <a:r>
              <a:rPr lang="en-US" altLang="zh-CN" sz="2400"/>
              <a:t>14</a:t>
            </a:r>
            <a:r>
              <a:rPr lang="zh-CN" altLang="en-US" sz="2400"/>
              <a:t>处之多，而且还总结出了用导引治疗</a:t>
            </a:r>
            <a:r>
              <a:rPr lang="en-US" altLang="zh-CN" sz="2400"/>
              <a:t>10</a:t>
            </a:r>
            <a:r>
              <a:rPr lang="zh-CN" altLang="en-US" sz="2400"/>
              <a:t>多种疾病的经验。健身气功锻炼正是通过形体动作、呼吸吐纳和心理调节来引导人体内气运行，从而达到强身健体目的的。 </a:t>
            </a:r>
          </a:p>
          <a:p>
            <a:pPr>
              <a:lnSpc>
                <a:spcPct val="90000"/>
              </a:lnSpc>
            </a:pPr>
            <a:r>
              <a:rPr lang="en-US" altLang="zh-CN" sz="2400"/>
              <a:t>《</a:t>
            </a:r>
            <a:r>
              <a:rPr lang="zh-CN" altLang="en-US" sz="2400"/>
              <a:t>黄帝内经</a:t>
            </a:r>
            <a:r>
              <a:rPr lang="en-US" altLang="zh-CN" sz="2400"/>
              <a:t>》</a:t>
            </a:r>
            <a:r>
              <a:rPr lang="zh-CN" altLang="en-US" sz="2400"/>
              <a:t>是中医学四大经典著作之一，是第一部冠以中华民族先祖“黄帝”之名的巨著，是中医现存成书最早的一部医学典籍。是研究人的生理学、病理学、诊断学、治疗原则和药物学的医学巨著，建立了中医学上的“阴阳五行学说”、“经络学说”、“养生学”、“运气学”等学说。其医学理论反映了中国古代朴素唯物主义辨证思想。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p:cNvSpPr>
            <a:spLocks noGrp="1" noChangeArrowheads="1"/>
          </p:cNvSpPr>
          <p:nvPr>
            <p:ph type="title"/>
          </p:nvPr>
        </p:nvSpPr>
        <p:spPr>
          <a:xfrm>
            <a:off x="611188" y="908050"/>
            <a:ext cx="8228012" cy="720725"/>
          </a:xfrm>
        </p:spPr>
        <p:txBody>
          <a:bodyPr/>
          <a:lstStyle/>
          <a:p>
            <a:r>
              <a:rPr lang="en-GB" altLang="zh-CN" sz="3200"/>
              <a:t>Translation exercises</a:t>
            </a:r>
            <a:endParaRPr lang="en-US" altLang="zh-CN" sz="3200"/>
          </a:p>
        </p:txBody>
      </p:sp>
      <p:sp>
        <p:nvSpPr>
          <p:cNvPr id="1444867" name="Rectangle 3"/>
          <p:cNvSpPr>
            <a:spLocks noGrp="1" noChangeArrowheads="1"/>
          </p:cNvSpPr>
          <p:nvPr>
            <p:ph idx="1"/>
          </p:nvPr>
        </p:nvSpPr>
        <p:spPr>
          <a:xfrm>
            <a:off x="539750" y="1700213"/>
            <a:ext cx="8299450" cy="4516437"/>
          </a:xfrm>
        </p:spPr>
        <p:txBody>
          <a:bodyPr/>
          <a:lstStyle/>
          <a:p>
            <a:pPr>
              <a:lnSpc>
                <a:spcPct val="80000"/>
              </a:lnSpc>
            </a:pPr>
            <a:r>
              <a:rPr lang="zh-CN" altLang="en-US" sz="2400"/>
              <a:t>霍元甲（</a:t>
            </a:r>
            <a:r>
              <a:rPr lang="en-US" altLang="zh-CN" sz="2400"/>
              <a:t>1868</a:t>
            </a:r>
            <a:r>
              <a:rPr lang="zh-CN" altLang="en-US" sz="2400"/>
              <a:t>－</a:t>
            </a:r>
            <a:r>
              <a:rPr lang="en-US" altLang="zh-CN" sz="2400"/>
              <a:t>1910</a:t>
            </a:r>
            <a:r>
              <a:rPr lang="zh-CN" altLang="en-US" sz="2400"/>
              <a:t>）是著名爱国武术家，</a:t>
            </a:r>
            <a:r>
              <a:rPr lang="zh-CN" altLang="en-US" sz="2400" u="sng">
                <a:hlinkClick r:id="rId2"/>
              </a:rPr>
              <a:t>精武体育会</a:t>
            </a:r>
            <a:r>
              <a:rPr lang="zh-CN" altLang="en-US" sz="2400"/>
              <a:t>创始人。他有两次打擂的经历。</a:t>
            </a:r>
            <a:r>
              <a:rPr lang="en-US" altLang="zh-CN" sz="2400"/>
              <a:t>1901</a:t>
            </a:r>
            <a:r>
              <a:rPr lang="zh-CN" altLang="en-US" sz="2400"/>
              <a:t>年，一俄国人来津，自称“世界第一大力士”，打遍中国无敌手。霍元甲极为气愤，提出要与之决一雌雄。迫于霍元甲的气势，“俄国大力士”灰溜溜地逃离天津。</a:t>
            </a:r>
            <a:r>
              <a:rPr lang="en-US" altLang="zh-CN" sz="2400"/>
              <a:t>1909</a:t>
            </a:r>
            <a:r>
              <a:rPr lang="zh-CN" altLang="en-US" sz="2400"/>
              <a:t>年，英国大力士奥比音在上海辱中国人为“东亚病夫”，霍应邀赴上海比武。慑于霍的威名，奥比音未敢交手即消失。</a:t>
            </a:r>
            <a:r>
              <a:rPr lang="en-US" altLang="zh-CN" sz="2400"/>
              <a:t>1910</a:t>
            </a:r>
            <a:r>
              <a:rPr lang="zh-CN" altLang="en-US" sz="2400"/>
              <a:t>年，在上海创办精武体育会。</a:t>
            </a:r>
            <a:r>
              <a:rPr lang="zh-CN" altLang="en-US" sz="2400" u="sng">
                <a:hlinkClick r:id="rId3"/>
              </a:rPr>
              <a:t>孙中山</a:t>
            </a:r>
            <a:r>
              <a:rPr lang="zh-CN" altLang="en-US" sz="2400"/>
              <a:t>写下“尚武精神”四个大字惠赠。</a:t>
            </a:r>
          </a:p>
          <a:p>
            <a:pPr>
              <a:lnSpc>
                <a:spcPct val="80000"/>
              </a:lnSpc>
            </a:pPr>
            <a:r>
              <a:rPr lang="zh-CN" altLang="en-US" sz="2400"/>
              <a:t>日本柔道会得知霍勇挫俄、英大力士，很不服气</a:t>
            </a:r>
            <a:r>
              <a:rPr lang="en-US" altLang="zh-CN" sz="2400"/>
              <a:t>, </a:t>
            </a:r>
            <a:r>
              <a:rPr lang="zh-CN" altLang="en-US" sz="2400"/>
              <a:t>从国内选派十几名高手，由柔道会长率领来华，请霍来馆比武。失败后，日本人举行宴会招待霍，听说霍咳嗽并在比武中有外伤，就介绍秋野医生为霍治病。霍服药后病情逐渐恶化，后因中毒太深，</a:t>
            </a:r>
            <a:r>
              <a:rPr lang="en-US" altLang="zh-CN" sz="2400"/>
              <a:t>1910</a:t>
            </a:r>
            <a:r>
              <a:rPr lang="zh-CN" altLang="en-US" sz="2400"/>
              <a:t>年</a:t>
            </a:r>
            <a:r>
              <a:rPr lang="en-US" altLang="zh-CN" sz="2400"/>
              <a:t>9</a:t>
            </a:r>
            <a:r>
              <a:rPr lang="zh-CN" altLang="en-US" sz="2400"/>
              <a:t>月</a:t>
            </a:r>
            <a:r>
              <a:rPr lang="en-US" altLang="zh-CN" sz="2400"/>
              <a:t>14</a:t>
            </a:r>
            <a:r>
              <a:rPr lang="zh-CN" altLang="en-US" sz="2400"/>
              <a:t>日长逝。徒弟们拿霍的药去化验，得知是慢性烂肺药，明白是日本人暗下毒手。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468313" y="838200"/>
            <a:ext cx="8370887" cy="935038"/>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539750" y="2060575"/>
            <a:ext cx="8299450" cy="4156075"/>
          </a:xfrm>
        </p:spPr>
        <p:txBody>
          <a:bodyPr/>
          <a:lstStyle/>
          <a:p>
            <a:r>
              <a:rPr lang="en-GB" altLang="zh-CN" sz="2800"/>
              <a:t>1. What martial arts have been listed as sports events of the Asian Games? </a:t>
            </a:r>
          </a:p>
          <a:p>
            <a:r>
              <a:rPr lang="en-GB" altLang="zh-CN" sz="2800"/>
              <a:t>2. Why is Taiji Boxing (Shadow Boxing) popular with people of all ages? </a:t>
            </a:r>
          </a:p>
          <a:p>
            <a:r>
              <a:rPr lang="en-GB" altLang="zh-CN" sz="2800"/>
              <a:t>3. What Chinese Kungfu movies do you know are/were popular with westerners? Why? </a:t>
            </a:r>
            <a:endParaRPr lang="en-US" altLang="zh-CN"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61426">
            <a:off x="419428" y="2474173"/>
            <a:ext cx="8280920" cy="504056"/>
          </a:xfrm>
        </p:spPr>
        <p:txBody>
          <a:bodyPr>
            <a:noAutofit/>
          </a:bodyPr>
          <a:lstStyle/>
          <a:p>
            <a:pPr algn="ctr"/>
            <a:r>
              <a:rPr lang="en-US" altLang="zh-CN" sz="3500" dirty="0" smtClean="0"/>
              <a:t>See you next time!</a:t>
            </a:r>
            <a:endParaRPr lang="en-NZ" sz="35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2" y="764704"/>
            <a:ext cx="7965078" cy="418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085184"/>
            <a:ext cx="700991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0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t>
            </a:r>
            <a:r>
              <a:rPr lang="en-US" i="1" dirty="0" err="1"/>
              <a:t>Wushu</a:t>
            </a:r>
            <a:r>
              <a:rPr lang="en-US" dirty="0"/>
              <a:t>? Why is it appealing to many people? </a:t>
            </a:r>
            <a:endParaRPr lang="en-N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70485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4" action="ppaction://hlinksldjump" highlightClick="1"/>
          </p:cNvPr>
          <p:cNvSpPr/>
          <p:nvPr/>
        </p:nvSpPr>
        <p:spPr>
          <a:xfrm>
            <a:off x="8316416" y="54868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82359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t>
            </a:r>
            <a:r>
              <a:rPr lang="en-US" i="1" dirty="0" err="1"/>
              <a:t>Wushu</a:t>
            </a:r>
            <a:r>
              <a:rPr lang="en-US" dirty="0"/>
              <a:t> come into being? </a:t>
            </a:r>
            <a:endParaRPr lang="en-N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93" y="1357326"/>
            <a:ext cx="4525221" cy="36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363438"/>
            <a:ext cx="4619598" cy="36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44208" y="5092054"/>
            <a:ext cx="1338828" cy="323165"/>
          </a:xfrm>
          <a:prstGeom prst="rect">
            <a:avLst/>
          </a:prstGeom>
          <a:noFill/>
        </p:spPr>
        <p:txBody>
          <a:bodyPr wrap="none" rtlCol="0">
            <a:spAutoFit/>
          </a:bodyPr>
          <a:lstStyle/>
          <a:p>
            <a:pPr>
              <a:buNone/>
            </a:pPr>
            <a:r>
              <a:rPr lang="zh-CN" altLang="en-US" sz="1500" dirty="0" smtClean="0">
                <a:solidFill>
                  <a:schemeClr val="accent1"/>
                </a:solidFill>
              </a:rPr>
              <a:t>少林武术壁画</a:t>
            </a:r>
            <a:endParaRPr lang="en-NZ" sz="1500" dirty="0">
              <a:solidFill>
                <a:schemeClr val="accent1"/>
              </a:solidFill>
            </a:endParaRPr>
          </a:p>
        </p:txBody>
      </p:sp>
      <p:sp>
        <p:nvSpPr>
          <p:cNvPr id="6" name="Action Button: Home 5">
            <a:hlinkClick r:id="rId5" action="ppaction://hlinksldjump" highlightClick="1"/>
          </p:cNvPr>
          <p:cNvSpPr/>
          <p:nvPr/>
        </p:nvSpPr>
        <p:spPr>
          <a:xfrm>
            <a:off x="8316416" y="54868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7195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280920" cy="504056"/>
          </a:xfrm>
        </p:spPr>
        <p:txBody>
          <a:bodyPr>
            <a:normAutofit fontScale="90000"/>
          </a:bodyPr>
          <a:lstStyle/>
          <a:p>
            <a:r>
              <a:rPr lang="en-US" dirty="0" smtClean="0"/>
              <a:t>Why </a:t>
            </a:r>
            <a:r>
              <a:rPr lang="en-US" dirty="0"/>
              <a:t>has </a:t>
            </a:r>
            <a:r>
              <a:rPr lang="en-US" i="1" dirty="0" err="1"/>
              <a:t>Wushu</a:t>
            </a:r>
            <a:r>
              <a:rPr lang="en-US" dirty="0"/>
              <a:t> developed into a great variety of schools and styles?  How many schools do you know</a:t>
            </a:r>
            <a:r>
              <a:rPr lang="en-US" dirty="0" smtClean="0"/>
              <a:t>?</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3"/>
            <a:ext cx="2016224" cy="225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8237" y="3378993"/>
            <a:ext cx="569387" cy="323165"/>
          </a:xfrm>
          <a:prstGeom prst="rect">
            <a:avLst/>
          </a:prstGeom>
          <a:noFill/>
        </p:spPr>
        <p:txBody>
          <a:bodyPr wrap="none" rtlCol="0">
            <a:spAutoFit/>
          </a:bodyPr>
          <a:lstStyle/>
          <a:p>
            <a:pPr>
              <a:buNone/>
            </a:pPr>
            <a:r>
              <a:rPr lang="zh-CN" altLang="en-US" sz="1500" dirty="0" smtClean="0">
                <a:solidFill>
                  <a:schemeClr val="accent1"/>
                </a:solidFill>
              </a:rPr>
              <a:t>长拳</a:t>
            </a:r>
            <a:endParaRPr lang="en-NZ" sz="1500" dirty="0">
              <a:solidFill>
                <a:schemeClr val="accent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36184"/>
            <a:ext cx="2187590" cy="209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52192" y="3361305"/>
            <a:ext cx="761747" cy="323165"/>
          </a:xfrm>
          <a:prstGeom prst="rect">
            <a:avLst/>
          </a:prstGeom>
          <a:noFill/>
        </p:spPr>
        <p:txBody>
          <a:bodyPr wrap="none" rtlCol="0">
            <a:spAutoFit/>
          </a:bodyPr>
          <a:lstStyle/>
          <a:p>
            <a:pPr>
              <a:buNone/>
            </a:pPr>
            <a:r>
              <a:rPr lang="zh-CN" altLang="en-US" sz="1500" dirty="0">
                <a:solidFill>
                  <a:schemeClr val="accent1"/>
                </a:solidFill>
              </a:rPr>
              <a:t>太极拳</a:t>
            </a:r>
            <a:endParaRPr lang="en-NZ" sz="1500" dirty="0">
              <a:solidFill>
                <a:schemeClr val="accent1"/>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7" y="1124743"/>
            <a:ext cx="3234073" cy="210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44208" y="3424712"/>
            <a:ext cx="761747" cy="323165"/>
          </a:xfrm>
          <a:prstGeom prst="rect">
            <a:avLst/>
          </a:prstGeom>
          <a:noFill/>
        </p:spPr>
        <p:txBody>
          <a:bodyPr wrap="none" rtlCol="0">
            <a:spAutoFit/>
          </a:bodyPr>
          <a:lstStyle/>
          <a:p>
            <a:pPr>
              <a:buNone/>
            </a:pPr>
            <a:r>
              <a:rPr lang="zh-CN" altLang="en-US" sz="1500" dirty="0" smtClean="0">
                <a:solidFill>
                  <a:schemeClr val="accent1"/>
                </a:solidFill>
              </a:rPr>
              <a:t>形意拳</a:t>
            </a:r>
            <a:endParaRPr lang="en-NZ" sz="1500" dirty="0">
              <a:solidFill>
                <a:schemeClr val="accent1"/>
              </a:solidFill>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19" y="3747877"/>
            <a:ext cx="19526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18237" y="6021288"/>
            <a:ext cx="569387" cy="323165"/>
          </a:xfrm>
          <a:prstGeom prst="rect">
            <a:avLst/>
          </a:prstGeom>
          <a:noFill/>
        </p:spPr>
        <p:txBody>
          <a:bodyPr wrap="none" rtlCol="0">
            <a:spAutoFit/>
          </a:bodyPr>
          <a:lstStyle/>
          <a:p>
            <a:pPr>
              <a:buNone/>
            </a:pPr>
            <a:r>
              <a:rPr lang="zh-CN" altLang="en-US" sz="1500" dirty="0" smtClean="0">
                <a:solidFill>
                  <a:schemeClr val="accent1"/>
                </a:solidFill>
              </a:rPr>
              <a:t>南拳</a:t>
            </a:r>
            <a:endParaRPr lang="en-NZ" sz="1500" dirty="0">
              <a:solidFill>
                <a:schemeClr val="accent1"/>
              </a:solidFill>
            </a:endParaRP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7264" y="3668622"/>
            <a:ext cx="172473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248371" y="5885615"/>
            <a:ext cx="761747" cy="323165"/>
          </a:xfrm>
          <a:prstGeom prst="rect">
            <a:avLst/>
          </a:prstGeom>
          <a:noFill/>
        </p:spPr>
        <p:txBody>
          <a:bodyPr wrap="none" rtlCol="0">
            <a:spAutoFit/>
          </a:bodyPr>
          <a:lstStyle/>
          <a:p>
            <a:pPr>
              <a:buNone/>
            </a:pPr>
            <a:r>
              <a:rPr lang="zh-CN" altLang="en-US" sz="1500" dirty="0" smtClean="0">
                <a:solidFill>
                  <a:schemeClr val="accent1"/>
                </a:solidFill>
              </a:rPr>
              <a:t>少林拳</a:t>
            </a:r>
            <a:endParaRPr lang="en-NZ" sz="1500" dirty="0">
              <a:solidFill>
                <a:schemeClr val="accent1"/>
              </a:solidFill>
            </a:endParaRPr>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468" y="4021046"/>
            <a:ext cx="20383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148064" y="5853582"/>
            <a:ext cx="761747" cy="323165"/>
          </a:xfrm>
          <a:prstGeom prst="rect">
            <a:avLst/>
          </a:prstGeom>
          <a:noFill/>
        </p:spPr>
        <p:txBody>
          <a:bodyPr wrap="none" rtlCol="0">
            <a:spAutoFit/>
          </a:bodyPr>
          <a:lstStyle/>
          <a:p>
            <a:pPr>
              <a:buNone/>
            </a:pPr>
            <a:r>
              <a:rPr lang="zh-CN" altLang="en-US" sz="1500" dirty="0" smtClean="0">
                <a:solidFill>
                  <a:schemeClr val="accent1"/>
                </a:solidFill>
              </a:rPr>
              <a:t>螳螂拳</a:t>
            </a:r>
            <a:endParaRPr lang="en-NZ" sz="1500" dirty="0">
              <a:solidFill>
                <a:schemeClr val="accent1"/>
              </a:solidFill>
            </a:endParaRPr>
          </a:p>
        </p:txBody>
      </p:sp>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9488" y="3862177"/>
            <a:ext cx="152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460614" y="5885614"/>
            <a:ext cx="569387" cy="323165"/>
          </a:xfrm>
          <a:prstGeom prst="rect">
            <a:avLst/>
          </a:prstGeom>
          <a:noFill/>
        </p:spPr>
        <p:txBody>
          <a:bodyPr wrap="none" rtlCol="0">
            <a:spAutoFit/>
          </a:bodyPr>
          <a:lstStyle/>
          <a:p>
            <a:pPr>
              <a:buNone/>
            </a:pPr>
            <a:r>
              <a:rPr lang="zh-CN" altLang="en-US" sz="1500" dirty="0" smtClean="0">
                <a:solidFill>
                  <a:schemeClr val="accent1"/>
                </a:solidFill>
              </a:rPr>
              <a:t>醉拳</a:t>
            </a:r>
            <a:endParaRPr lang="en-NZ" sz="1500" dirty="0">
              <a:solidFill>
                <a:schemeClr val="accent1"/>
              </a:solidFill>
            </a:endParaRPr>
          </a:p>
        </p:txBody>
      </p:sp>
      <p:sp>
        <p:nvSpPr>
          <p:cNvPr id="17" name="Action Button: Home 16">
            <a:hlinkClick r:id="rId9" action="ppaction://hlinksldjump" highlightClick="1"/>
          </p:cNvPr>
          <p:cNvSpPr/>
          <p:nvPr/>
        </p:nvSpPr>
        <p:spPr>
          <a:xfrm>
            <a:off x="8316416" y="54868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5884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80920" cy="504056"/>
          </a:xfrm>
        </p:spPr>
        <p:txBody>
          <a:bodyPr>
            <a:normAutofit fontScale="90000"/>
          </a:bodyPr>
          <a:lstStyle/>
          <a:p>
            <a:r>
              <a:rPr lang="en-US" dirty="0"/>
              <a:t>What are the 4 main types of </a:t>
            </a:r>
            <a:r>
              <a:rPr lang="en-US" dirty="0" err="1"/>
              <a:t>Wushu</a:t>
            </a:r>
            <a:r>
              <a:rPr lang="en-US" dirty="0"/>
              <a:t>? What are the 3 categories of weapons used in </a:t>
            </a:r>
            <a:r>
              <a:rPr lang="en-US" dirty="0" err="1"/>
              <a:t>Wushu</a:t>
            </a:r>
            <a:r>
              <a:rPr lang="en-US" dirty="0"/>
              <a:t>? </a:t>
            </a:r>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7" y="999456"/>
            <a:ext cx="463712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250" y="3172079"/>
            <a:ext cx="4896790" cy="351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4" action="ppaction://hlinksldjump" highlightClick="1"/>
          </p:cNvPr>
          <p:cNvSpPr/>
          <p:nvPr/>
        </p:nvSpPr>
        <p:spPr>
          <a:xfrm>
            <a:off x="8316416" y="54868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46007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0" y="0"/>
            <a:ext cx="8280920" cy="1368152"/>
          </a:xfrm>
        </p:spPr>
        <p:txBody>
          <a:bodyPr>
            <a:normAutofit fontScale="90000"/>
          </a:bodyPr>
          <a:lstStyle/>
          <a:p>
            <a:r>
              <a:rPr lang="en-US" dirty="0"/>
              <a:t>Is </a:t>
            </a:r>
            <a:r>
              <a:rPr lang="en-US" i="1" dirty="0" err="1"/>
              <a:t>Wushu</a:t>
            </a:r>
            <a:r>
              <a:rPr lang="en-US" dirty="0"/>
              <a:t> limited to the external movement? What is emphasized? What may be an important purpose of </a:t>
            </a:r>
            <a:r>
              <a:rPr lang="en-US" i="1" dirty="0" err="1"/>
              <a:t>Wushu</a:t>
            </a:r>
            <a:r>
              <a:rPr lang="en-US" dirty="0"/>
              <a:t> exercises? </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40" y="1628800"/>
            <a:ext cx="78867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54868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034833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What’s </a:t>
            </a:r>
            <a:r>
              <a:rPr lang="en-NZ" dirty="0"/>
              <a:t>martial ethics?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33550"/>
            <a:ext cx="8684900" cy="371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54868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13988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80920" cy="504056"/>
          </a:xfrm>
        </p:spPr>
        <p:txBody>
          <a:bodyPr>
            <a:normAutofit fontScale="90000"/>
          </a:bodyPr>
          <a:lstStyle/>
          <a:p>
            <a:pPr algn="ctr"/>
            <a:r>
              <a:rPr lang="en-NZ" dirty="0" smtClean="0"/>
              <a:t>Questions Concerning Section A</a:t>
            </a:r>
            <a:br>
              <a:rPr lang="en-NZ" dirty="0" smtClean="0"/>
            </a:br>
            <a:r>
              <a:rPr lang="en-NZ" i="1" dirty="0" err="1" smtClean="0"/>
              <a:t>Wushu</a:t>
            </a:r>
            <a:endParaRPr lang="en-NZ" i="1" dirty="0"/>
          </a:p>
        </p:txBody>
      </p:sp>
      <p:sp>
        <p:nvSpPr>
          <p:cNvPr id="3" name="Content Placeholder 2"/>
          <p:cNvSpPr>
            <a:spLocks noGrp="1"/>
          </p:cNvSpPr>
          <p:nvPr>
            <p:ph idx="1"/>
          </p:nvPr>
        </p:nvSpPr>
        <p:spPr>
          <a:xfrm>
            <a:off x="-108520" y="908720"/>
            <a:ext cx="9252520" cy="5949280"/>
          </a:xfrm>
        </p:spPr>
        <p:txBody>
          <a:bodyPr>
            <a:normAutofit lnSpcReduction="10000"/>
          </a:bodyPr>
          <a:lstStyle/>
          <a:p>
            <a:pPr marL="0" indent="0">
              <a:buNone/>
            </a:pPr>
            <a:r>
              <a:rPr lang="en-US" dirty="0">
                <a:solidFill>
                  <a:schemeClr val="accent1"/>
                </a:solidFill>
              </a:rPr>
              <a:t>1. What is </a:t>
            </a:r>
            <a:r>
              <a:rPr lang="en-US" i="1" dirty="0" err="1">
                <a:solidFill>
                  <a:schemeClr val="accent1"/>
                </a:solidFill>
              </a:rPr>
              <a:t>Wushu</a:t>
            </a:r>
            <a:r>
              <a:rPr lang="en-US" dirty="0">
                <a:solidFill>
                  <a:schemeClr val="accent1"/>
                </a:solidFill>
              </a:rPr>
              <a:t>? Why is it appealing to many people?  </a:t>
            </a:r>
          </a:p>
          <a:p>
            <a:pPr marL="0" indent="0">
              <a:buNone/>
            </a:pPr>
            <a:r>
              <a:rPr lang="en-US" dirty="0">
                <a:solidFill>
                  <a:schemeClr val="accent1"/>
                </a:solidFill>
              </a:rPr>
              <a:t>2. How did </a:t>
            </a:r>
            <a:r>
              <a:rPr lang="en-US" i="1" dirty="0" err="1">
                <a:solidFill>
                  <a:schemeClr val="accent1"/>
                </a:solidFill>
              </a:rPr>
              <a:t>Wushu</a:t>
            </a:r>
            <a:r>
              <a:rPr lang="en-US" dirty="0">
                <a:solidFill>
                  <a:schemeClr val="accent1"/>
                </a:solidFill>
              </a:rPr>
              <a:t> come into being?  </a:t>
            </a:r>
          </a:p>
          <a:p>
            <a:pPr marL="0" indent="0">
              <a:buNone/>
            </a:pPr>
            <a:r>
              <a:rPr lang="en-US" dirty="0">
                <a:solidFill>
                  <a:schemeClr val="accent1"/>
                </a:solidFill>
              </a:rPr>
              <a:t>3. Why has </a:t>
            </a:r>
            <a:r>
              <a:rPr lang="en-US" i="1" dirty="0" err="1">
                <a:solidFill>
                  <a:schemeClr val="accent1"/>
                </a:solidFill>
              </a:rPr>
              <a:t>Wushu</a:t>
            </a:r>
            <a:r>
              <a:rPr lang="en-US" dirty="0">
                <a:solidFill>
                  <a:schemeClr val="accent1"/>
                </a:solidFill>
              </a:rPr>
              <a:t> developed into a great variety of schools and styles?  How many schools do you know?</a:t>
            </a:r>
          </a:p>
          <a:p>
            <a:pPr marL="0" indent="0">
              <a:buNone/>
            </a:pPr>
            <a:r>
              <a:rPr lang="en-US" dirty="0"/>
              <a:t>4. Give examples to show the characteristics of various schools of </a:t>
            </a:r>
            <a:r>
              <a:rPr lang="en-US" i="1" dirty="0" err="1"/>
              <a:t>Wushu</a:t>
            </a:r>
            <a:r>
              <a:rPr lang="en-US" dirty="0"/>
              <a:t>.  </a:t>
            </a:r>
          </a:p>
          <a:p>
            <a:pPr marL="0" indent="0">
              <a:buNone/>
            </a:pPr>
            <a:r>
              <a:rPr lang="en-US" dirty="0">
                <a:solidFill>
                  <a:schemeClr val="accent1"/>
                </a:solidFill>
              </a:rPr>
              <a:t>5. What are the 4 main types of </a:t>
            </a:r>
            <a:r>
              <a:rPr lang="en-US" i="1" dirty="0" err="1">
                <a:solidFill>
                  <a:schemeClr val="accent1"/>
                </a:solidFill>
              </a:rPr>
              <a:t>Wushu</a:t>
            </a:r>
            <a:r>
              <a:rPr lang="en-US" dirty="0">
                <a:solidFill>
                  <a:schemeClr val="accent1"/>
                </a:solidFill>
              </a:rPr>
              <a:t>? What are the 3 categories of weapons used in </a:t>
            </a:r>
            <a:r>
              <a:rPr lang="en-US" i="1" dirty="0" err="1">
                <a:solidFill>
                  <a:schemeClr val="accent1"/>
                </a:solidFill>
              </a:rPr>
              <a:t>Wushu</a:t>
            </a:r>
            <a:r>
              <a:rPr lang="en-US" dirty="0">
                <a:solidFill>
                  <a:schemeClr val="accent1"/>
                </a:solidFill>
              </a:rPr>
              <a:t>?  </a:t>
            </a:r>
          </a:p>
          <a:p>
            <a:pPr marL="0" indent="0">
              <a:buNone/>
            </a:pPr>
            <a:r>
              <a:rPr lang="en-US" dirty="0">
                <a:solidFill>
                  <a:schemeClr val="accent1"/>
                </a:solidFill>
              </a:rPr>
              <a:t>6. Is </a:t>
            </a:r>
            <a:r>
              <a:rPr lang="en-US" i="1" dirty="0" err="1">
                <a:solidFill>
                  <a:schemeClr val="accent1"/>
                </a:solidFill>
              </a:rPr>
              <a:t>Wushu</a:t>
            </a:r>
            <a:r>
              <a:rPr lang="en-US" dirty="0">
                <a:solidFill>
                  <a:schemeClr val="accent1"/>
                </a:solidFill>
              </a:rPr>
              <a:t> limited to the external movement? What is emphasized? What may be an important purpose of </a:t>
            </a:r>
            <a:r>
              <a:rPr lang="en-US" i="1" dirty="0" err="1">
                <a:solidFill>
                  <a:schemeClr val="accent1"/>
                </a:solidFill>
              </a:rPr>
              <a:t>Wushu</a:t>
            </a:r>
            <a:r>
              <a:rPr lang="en-US" dirty="0">
                <a:solidFill>
                  <a:schemeClr val="accent1"/>
                </a:solidFill>
              </a:rPr>
              <a:t> exercises? </a:t>
            </a:r>
          </a:p>
          <a:p>
            <a:pPr marL="0" indent="0">
              <a:buNone/>
            </a:pPr>
            <a:r>
              <a:rPr lang="en-US" dirty="0">
                <a:solidFill>
                  <a:schemeClr val="accent1"/>
                </a:solidFill>
              </a:rPr>
              <a:t>7. What’s martial ethics? </a:t>
            </a:r>
          </a:p>
          <a:p>
            <a:pPr marL="0" indent="0">
              <a:buNone/>
            </a:pPr>
            <a:r>
              <a:rPr lang="en-US" dirty="0">
                <a:solidFill>
                  <a:schemeClr val="accent1"/>
                </a:solidFill>
              </a:rPr>
              <a:t>8. What’s martial artistry? How did it come into being? </a:t>
            </a:r>
            <a:endParaRPr lang="en-NZ" dirty="0">
              <a:solidFill>
                <a:schemeClr val="accent1"/>
              </a:solidFill>
            </a:endParaRPr>
          </a:p>
        </p:txBody>
      </p:sp>
      <p:sp>
        <p:nvSpPr>
          <p:cNvPr id="4" name="Action Button: Forward or Next 3">
            <a:hlinkClick r:id="rId2" action="ppaction://hlinksldjump" highlightClick="1"/>
          </p:cNvPr>
          <p:cNvSpPr/>
          <p:nvPr/>
        </p:nvSpPr>
        <p:spPr>
          <a:xfrm>
            <a:off x="8460432" y="975796"/>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8460432" y="6309320"/>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3851920" y="5681068"/>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2771800" y="5301208"/>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ction Button: Forward or Next 7">
            <a:hlinkClick r:id="rId6" action="ppaction://hlinksldjump" highlightClick="1"/>
          </p:cNvPr>
          <p:cNvSpPr/>
          <p:nvPr/>
        </p:nvSpPr>
        <p:spPr>
          <a:xfrm>
            <a:off x="6012160" y="4015720"/>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ction Button: Forward or Next 8">
            <a:hlinkClick r:id="rId7" action="ppaction://hlinksldjump" highlightClick="1"/>
          </p:cNvPr>
          <p:cNvSpPr/>
          <p:nvPr/>
        </p:nvSpPr>
        <p:spPr>
          <a:xfrm>
            <a:off x="7092280" y="2348880"/>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ction Button: Forward or Next 9">
            <a:hlinkClick r:id="rId8" action="ppaction://hlinksldjump" highlightClick="1"/>
          </p:cNvPr>
          <p:cNvSpPr/>
          <p:nvPr/>
        </p:nvSpPr>
        <p:spPr>
          <a:xfrm>
            <a:off x="5580112" y="1463124"/>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6650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a:r>
            <a:r>
              <a:rPr lang="en-US" dirty="0"/>
              <a:t>martial artistry? How did it come into being? </a:t>
            </a:r>
            <a:endParaRPr lang="en-N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26" y="1452563"/>
            <a:ext cx="8551070" cy="471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836712"/>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657535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80920" cy="504056"/>
          </a:xfrm>
        </p:spPr>
        <p:txBody>
          <a:bodyPr>
            <a:normAutofit fontScale="90000"/>
          </a:bodyPr>
          <a:lstStyle/>
          <a:p>
            <a:r>
              <a:rPr lang="en-US" dirty="0" smtClean="0"/>
              <a:t>What </a:t>
            </a:r>
            <a:r>
              <a:rPr lang="en-US" dirty="0"/>
              <a:t>else was </a:t>
            </a:r>
            <a:r>
              <a:rPr lang="en-US" i="1" dirty="0"/>
              <a:t>Qigong</a:t>
            </a:r>
            <a:r>
              <a:rPr lang="en-US" dirty="0"/>
              <a:t> called at ancient times? Is it a legacy of Chinese martial arts or Chinese medicine? </a:t>
            </a:r>
            <a:endParaRPr lang="en-N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522732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24744"/>
            <a:ext cx="38004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4" action="ppaction://hlinksldjump" highlightClick="1"/>
          </p:cNvPr>
          <p:cNvSpPr/>
          <p:nvPr/>
        </p:nvSpPr>
        <p:spPr>
          <a:xfrm>
            <a:off x="8156451" y="584528"/>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450486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does </a:t>
            </a:r>
            <a:r>
              <a:rPr lang="en-US" i="1" dirty="0"/>
              <a:t>Qi</a:t>
            </a:r>
            <a:r>
              <a:rPr lang="en-US" dirty="0"/>
              <a:t> in Qigong mean? What’s internal Qi? </a:t>
            </a:r>
            <a:endParaRPr lang="en-N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94696"/>
            <a:ext cx="4794845" cy="47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800240"/>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507695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80920" cy="504056"/>
          </a:xfrm>
        </p:spPr>
        <p:txBody>
          <a:bodyPr>
            <a:normAutofit fontScale="90000"/>
          </a:bodyPr>
          <a:lstStyle/>
          <a:p>
            <a:r>
              <a:rPr lang="en-US" dirty="0"/>
              <a:t>What do the channels and collaterals link? What are the main trunks? How are they connected with Qigong? </a:t>
            </a:r>
            <a:endParaRPr lang="en-N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4968552" cy="493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52550"/>
            <a:ext cx="8673489" cy="502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4" action="ppaction://hlinksldjump" highlightClick="1"/>
          </p:cNvPr>
          <p:cNvSpPr/>
          <p:nvPr/>
        </p:nvSpPr>
        <p:spPr>
          <a:xfrm>
            <a:off x="8156451" y="584528"/>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19376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is </a:t>
            </a:r>
            <a:r>
              <a:rPr lang="en-US" i="1" dirty="0" err="1"/>
              <a:t>Daoyin</a:t>
            </a:r>
            <a:r>
              <a:rPr lang="en-US" dirty="0"/>
              <a:t>? How to practice </a:t>
            </a:r>
            <a:r>
              <a:rPr lang="en-US" i="1" dirty="0"/>
              <a:t>Qigong</a:t>
            </a:r>
            <a:r>
              <a:rPr lang="en-US" dirty="0"/>
              <a:t>? </a:t>
            </a:r>
            <a:endParaRPr lang="en-N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69379"/>
            <a:ext cx="3761581" cy="521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41" y="6309320"/>
            <a:ext cx="2427917" cy="31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4" action="ppaction://hlinksldjump" highlightClick="1"/>
          </p:cNvPr>
          <p:cNvSpPr/>
          <p:nvPr/>
        </p:nvSpPr>
        <p:spPr>
          <a:xfrm>
            <a:off x="8156451" y="584528"/>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433953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80920" cy="504056"/>
          </a:xfrm>
        </p:spPr>
        <p:txBody>
          <a:bodyPr>
            <a:normAutofit fontScale="90000"/>
          </a:bodyPr>
          <a:lstStyle/>
          <a:p>
            <a:r>
              <a:rPr lang="en-US" dirty="0" smtClean="0"/>
              <a:t> </a:t>
            </a:r>
            <a:r>
              <a:rPr lang="en-US" dirty="0"/>
              <a:t>What does The Yellow Emperor’s C</a:t>
            </a:r>
            <a:r>
              <a:rPr lang="en-US" i="1" dirty="0"/>
              <a:t>lassic of Internal Medicine </a:t>
            </a:r>
            <a:r>
              <a:rPr lang="en-US" dirty="0"/>
              <a:t>say about </a:t>
            </a:r>
            <a:r>
              <a:rPr lang="en-US" i="1" dirty="0"/>
              <a:t>Qigong</a:t>
            </a:r>
            <a:r>
              <a:rPr lang="en-US" dirty="0"/>
              <a:t>? </a:t>
            </a:r>
            <a:endParaRPr lang="en-NZ" dirty="0"/>
          </a:p>
        </p:txBody>
      </p:sp>
      <p:pic>
        <p:nvPicPr>
          <p:cNvPr id="4" name="Picture 6" descr="皇帝内经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98" y="1844824"/>
            <a:ext cx="2979738" cy="4297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黄帝内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3216275" cy="4319588"/>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4" action="ppaction://hlinksldjump" highlightClick="1"/>
          </p:cNvPr>
          <p:cNvSpPr/>
          <p:nvPr/>
        </p:nvSpPr>
        <p:spPr>
          <a:xfrm>
            <a:off x="8156451" y="584528"/>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169395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kinds of </a:t>
            </a:r>
            <a:r>
              <a:rPr lang="en-US" i="1" dirty="0"/>
              <a:t>Qigong</a:t>
            </a:r>
            <a:r>
              <a:rPr lang="en-US" dirty="0"/>
              <a:t> do you know? </a:t>
            </a:r>
            <a:endParaRPr lang="en-NZ"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200800" cy="477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56451" y="584528"/>
            <a:ext cx="648072"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755538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3" name="Rectangle 3"/>
          <p:cNvSpPr>
            <a:spLocks noGrp="1" noChangeArrowheads="1"/>
          </p:cNvSpPr>
          <p:nvPr>
            <p:ph idx="1"/>
          </p:nvPr>
        </p:nvSpPr>
        <p:spPr>
          <a:xfrm>
            <a:off x="539750" y="908050"/>
            <a:ext cx="8299450" cy="1800225"/>
          </a:xfrm>
        </p:spPr>
        <p:txBody>
          <a:bodyPr/>
          <a:lstStyle/>
          <a:p>
            <a:r>
              <a:rPr lang="zh-CN" altLang="en-US" sz="2800"/>
              <a:t>葛洪（</a:t>
            </a:r>
            <a:r>
              <a:rPr lang="en-US" altLang="zh-CN" sz="2800"/>
              <a:t>284</a:t>
            </a:r>
            <a:r>
              <a:rPr lang="zh-CN" altLang="en-US" sz="2800"/>
              <a:t>～</a:t>
            </a:r>
            <a:r>
              <a:rPr lang="en-US" altLang="zh-CN" sz="2800"/>
              <a:t>364</a:t>
            </a:r>
            <a:r>
              <a:rPr lang="zh-CN" altLang="en-US" sz="2800"/>
              <a:t>或</a:t>
            </a:r>
            <a:r>
              <a:rPr lang="en-US" altLang="zh-CN" sz="2800"/>
              <a:t>343</a:t>
            </a:r>
            <a:r>
              <a:rPr lang="zh-CN" altLang="en-US" sz="2800"/>
              <a:t>），道教学者、著名炼丹家、医药学家。字稚川，汉族，江苏句容县人。曾受封为关内侯，后隐居罗浮山炼丹。著有</a:t>
            </a:r>
            <a:r>
              <a:rPr lang="en-US" altLang="zh-CN" sz="2800"/>
              <a:t>《</a:t>
            </a:r>
            <a:r>
              <a:rPr lang="zh-CN" altLang="en-US" sz="2800"/>
              <a:t>神仙传</a:t>
            </a:r>
            <a:r>
              <a:rPr lang="en-US" altLang="zh-CN" sz="2800"/>
              <a:t>》</a:t>
            </a:r>
            <a:r>
              <a:rPr lang="zh-CN" altLang="en-US" sz="2800"/>
              <a:t>、</a:t>
            </a:r>
            <a:r>
              <a:rPr lang="en-US" altLang="zh-CN" sz="2800"/>
              <a:t>《</a:t>
            </a:r>
            <a:r>
              <a:rPr lang="zh-CN" altLang="en-US" sz="2800"/>
              <a:t>抱朴子</a:t>
            </a:r>
            <a:r>
              <a:rPr lang="en-US" altLang="zh-CN" sz="2800"/>
              <a:t>》</a:t>
            </a:r>
            <a:r>
              <a:rPr lang="zh-CN" altLang="en-US" sz="2800"/>
              <a:t>等。 </a:t>
            </a:r>
          </a:p>
        </p:txBody>
      </p:sp>
      <p:pic>
        <p:nvPicPr>
          <p:cNvPr id="1443844" name="Picture 4" descr="葛洪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644900"/>
            <a:ext cx="1925637"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43845" name="Picture 5" descr="葛洪2吐火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41663"/>
            <a:ext cx="5349875"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8" name="Rectangle 4"/>
          <p:cNvSpPr>
            <a:spLocks noGrp="1" noChangeArrowheads="1"/>
          </p:cNvSpPr>
          <p:nvPr>
            <p:ph type="title"/>
          </p:nvPr>
        </p:nvSpPr>
        <p:spPr>
          <a:xfrm>
            <a:off x="755650" y="1052513"/>
            <a:ext cx="8083550" cy="1152525"/>
          </a:xfrm>
        </p:spPr>
        <p:txBody>
          <a:bodyPr>
            <a:normAutofit fontScale="90000"/>
          </a:bodyPr>
          <a:lstStyle/>
          <a:p>
            <a:r>
              <a:rPr lang="en-US" altLang="zh-CN" sz="2400"/>
              <a:t>Bruce Lee (27 Nov. 1940 – 20 July 1973) , a Chinese American, martial arts instructor, Hollywood actor and film director.</a:t>
            </a:r>
            <a:r>
              <a:rPr lang="en-US" altLang="zh-CN"/>
              <a:t> </a:t>
            </a:r>
          </a:p>
        </p:txBody>
      </p:sp>
      <p:pic>
        <p:nvPicPr>
          <p:cNvPr id="1434630" name="Picture 6" descr="李小龙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76475"/>
            <a:ext cx="3476625" cy="4133850"/>
          </a:xfrm>
          <a:prstGeom prst="rect">
            <a:avLst/>
          </a:prstGeom>
          <a:noFill/>
          <a:extLst>
            <a:ext uri="{909E8E84-426E-40DD-AFC4-6F175D3DCCD1}">
              <a14:hiddenFill xmlns:a14="http://schemas.microsoft.com/office/drawing/2010/main">
                <a:solidFill>
                  <a:srgbClr val="FFFFFF"/>
                </a:solidFill>
              </a14:hiddenFill>
            </a:ext>
          </a:extLst>
        </p:spPr>
      </p:pic>
      <p:pic>
        <p:nvPicPr>
          <p:cNvPr id="1434631" name="Picture 7" descr="李小龙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76475"/>
            <a:ext cx="3133725" cy="407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6" name="Rectangle 4"/>
          <p:cNvSpPr>
            <a:spLocks noGrp="1" noChangeArrowheads="1"/>
          </p:cNvSpPr>
          <p:nvPr>
            <p:ph type="title"/>
          </p:nvPr>
        </p:nvSpPr>
        <p:spPr>
          <a:xfrm>
            <a:off x="1066800" y="1125538"/>
            <a:ext cx="3792538" cy="719137"/>
          </a:xfrm>
        </p:spPr>
        <p:txBody>
          <a:bodyPr/>
          <a:lstStyle/>
          <a:p>
            <a:pPr algn="ctr"/>
            <a:r>
              <a:rPr lang="en-GB" altLang="zh-CN" sz="3200"/>
              <a:t>A Hollywood star</a:t>
            </a:r>
            <a:endParaRPr lang="en-US" altLang="zh-CN" sz="3200"/>
          </a:p>
        </p:txBody>
      </p:sp>
      <p:pic>
        <p:nvPicPr>
          <p:cNvPr id="1436677" name="Picture 5" descr="李小龙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33600"/>
            <a:ext cx="3027363" cy="4260850"/>
          </a:xfrm>
          <a:prstGeom prst="rect">
            <a:avLst/>
          </a:prstGeom>
          <a:noFill/>
          <a:extLst>
            <a:ext uri="{909E8E84-426E-40DD-AFC4-6F175D3DCCD1}">
              <a14:hiddenFill xmlns:a14="http://schemas.microsoft.com/office/drawing/2010/main">
                <a:solidFill>
                  <a:srgbClr val="FFFFFF"/>
                </a:solidFill>
              </a14:hiddenFill>
            </a:ext>
          </a:extLst>
        </p:spPr>
      </p:pic>
      <p:pic>
        <p:nvPicPr>
          <p:cNvPr id="1436678" name="Picture 6" descr="李小龙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860800"/>
            <a:ext cx="1822450" cy="2516188"/>
          </a:xfrm>
          <a:prstGeom prst="rect">
            <a:avLst/>
          </a:prstGeom>
          <a:noFill/>
          <a:extLst>
            <a:ext uri="{909E8E84-426E-40DD-AFC4-6F175D3DCCD1}">
              <a14:hiddenFill xmlns:a14="http://schemas.microsoft.com/office/drawing/2010/main">
                <a:solidFill>
                  <a:srgbClr val="FFFFFF"/>
                </a:solidFill>
              </a14:hiddenFill>
            </a:ext>
          </a:extLst>
        </p:spPr>
      </p:pic>
      <p:pic>
        <p:nvPicPr>
          <p:cNvPr id="1436679" name="Picture 7" descr="李小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052513"/>
            <a:ext cx="3662363" cy="2706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altLang="zh-CN" dirty="0"/>
              <a:t>Questions Concerning Section </a:t>
            </a:r>
            <a:r>
              <a:rPr lang="en-NZ" altLang="zh-CN" dirty="0" smtClean="0"/>
              <a:t>B</a:t>
            </a:r>
            <a:br>
              <a:rPr lang="en-NZ" altLang="zh-CN" dirty="0" smtClean="0"/>
            </a:br>
            <a:r>
              <a:rPr lang="en-NZ" altLang="zh-CN" i="1" dirty="0" smtClean="0"/>
              <a:t>Qigong</a:t>
            </a:r>
            <a:endParaRPr lang="en-NZ" i="1" dirty="0"/>
          </a:p>
        </p:txBody>
      </p:sp>
      <p:sp>
        <p:nvSpPr>
          <p:cNvPr id="3" name="Content Placeholder 2"/>
          <p:cNvSpPr>
            <a:spLocks noGrp="1"/>
          </p:cNvSpPr>
          <p:nvPr>
            <p:ph idx="1"/>
          </p:nvPr>
        </p:nvSpPr>
        <p:spPr/>
        <p:txBody>
          <a:bodyPr/>
          <a:lstStyle/>
          <a:p>
            <a:pPr marL="0" indent="0">
              <a:buNone/>
            </a:pPr>
            <a:r>
              <a:rPr lang="en-US" dirty="0">
                <a:solidFill>
                  <a:schemeClr val="accent1"/>
                </a:solidFill>
              </a:rPr>
              <a:t>1. What else was </a:t>
            </a:r>
            <a:r>
              <a:rPr lang="en-US" i="1" dirty="0">
                <a:solidFill>
                  <a:schemeClr val="accent1"/>
                </a:solidFill>
              </a:rPr>
              <a:t>Qigong</a:t>
            </a:r>
            <a:r>
              <a:rPr lang="en-US" dirty="0">
                <a:solidFill>
                  <a:schemeClr val="accent1"/>
                </a:solidFill>
              </a:rPr>
              <a:t> called at ancient times? Is it a legacy of Chinese martial arts or Chinese medicine? </a:t>
            </a:r>
          </a:p>
          <a:p>
            <a:pPr marL="0" indent="0">
              <a:buNone/>
            </a:pPr>
            <a:r>
              <a:rPr lang="en-US" dirty="0">
                <a:solidFill>
                  <a:schemeClr val="accent1"/>
                </a:solidFill>
              </a:rPr>
              <a:t>2. What does </a:t>
            </a:r>
            <a:r>
              <a:rPr lang="en-US" i="1" dirty="0">
                <a:solidFill>
                  <a:schemeClr val="accent1"/>
                </a:solidFill>
              </a:rPr>
              <a:t>Qi</a:t>
            </a:r>
            <a:r>
              <a:rPr lang="en-US" dirty="0">
                <a:solidFill>
                  <a:schemeClr val="accent1"/>
                </a:solidFill>
              </a:rPr>
              <a:t> in </a:t>
            </a:r>
            <a:r>
              <a:rPr lang="en-US" i="1" dirty="0">
                <a:solidFill>
                  <a:schemeClr val="accent1"/>
                </a:solidFill>
              </a:rPr>
              <a:t>Qigong</a:t>
            </a:r>
            <a:r>
              <a:rPr lang="en-US" dirty="0">
                <a:solidFill>
                  <a:schemeClr val="accent1"/>
                </a:solidFill>
              </a:rPr>
              <a:t> mean? What’s internal </a:t>
            </a:r>
            <a:r>
              <a:rPr lang="en-US" i="1" dirty="0">
                <a:solidFill>
                  <a:schemeClr val="accent1"/>
                </a:solidFill>
              </a:rPr>
              <a:t>Qi</a:t>
            </a:r>
            <a:r>
              <a:rPr lang="en-US" dirty="0">
                <a:solidFill>
                  <a:schemeClr val="accent1"/>
                </a:solidFill>
              </a:rPr>
              <a:t>? </a:t>
            </a:r>
          </a:p>
          <a:p>
            <a:pPr marL="0" indent="0">
              <a:buNone/>
            </a:pPr>
            <a:r>
              <a:rPr lang="en-US" dirty="0">
                <a:solidFill>
                  <a:schemeClr val="accent1"/>
                </a:solidFill>
              </a:rPr>
              <a:t>3. What do the channels and collaterals link? What are the main trunks? How are they connected with </a:t>
            </a:r>
            <a:r>
              <a:rPr lang="en-US" i="1" dirty="0">
                <a:solidFill>
                  <a:schemeClr val="accent1"/>
                </a:solidFill>
              </a:rPr>
              <a:t>Qigong</a:t>
            </a:r>
            <a:r>
              <a:rPr lang="en-US" dirty="0">
                <a:solidFill>
                  <a:schemeClr val="accent1"/>
                </a:solidFill>
              </a:rPr>
              <a:t>? </a:t>
            </a:r>
          </a:p>
          <a:p>
            <a:pPr marL="0" indent="0">
              <a:buNone/>
            </a:pPr>
            <a:r>
              <a:rPr lang="en-US" dirty="0">
                <a:solidFill>
                  <a:schemeClr val="accent1"/>
                </a:solidFill>
              </a:rPr>
              <a:t>4. What is </a:t>
            </a:r>
            <a:r>
              <a:rPr lang="en-US" i="1" dirty="0" err="1">
                <a:solidFill>
                  <a:schemeClr val="accent1"/>
                </a:solidFill>
              </a:rPr>
              <a:t>Daoyin</a:t>
            </a:r>
            <a:r>
              <a:rPr lang="en-US" dirty="0">
                <a:solidFill>
                  <a:schemeClr val="accent1"/>
                </a:solidFill>
              </a:rPr>
              <a:t>? How to practice </a:t>
            </a:r>
            <a:r>
              <a:rPr lang="en-US" i="1" dirty="0">
                <a:solidFill>
                  <a:schemeClr val="accent1"/>
                </a:solidFill>
              </a:rPr>
              <a:t>Qigong</a:t>
            </a:r>
            <a:r>
              <a:rPr lang="en-US" dirty="0">
                <a:solidFill>
                  <a:schemeClr val="accent1"/>
                </a:solidFill>
              </a:rPr>
              <a:t>? </a:t>
            </a:r>
          </a:p>
          <a:p>
            <a:pPr marL="0" indent="0">
              <a:buNone/>
            </a:pPr>
            <a:r>
              <a:rPr lang="en-US" dirty="0">
                <a:solidFill>
                  <a:schemeClr val="accent1"/>
                </a:solidFill>
              </a:rPr>
              <a:t>5. What does The Yellow Emperor’s </a:t>
            </a:r>
            <a:r>
              <a:rPr lang="en-US" i="1" dirty="0">
                <a:solidFill>
                  <a:schemeClr val="accent1"/>
                </a:solidFill>
              </a:rPr>
              <a:t>Classic of Internal Medicine </a:t>
            </a:r>
            <a:r>
              <a:rPr lang="en-US" dirty="0">
                <a:solidFill>
                  <a:schemeClr val="accent1"/>
                </a:solidFill>
              </a:rPr>
              <a:t>say about </a:t>
            </a:r>
            <a:r>
              <a:rPr lang="en-US" i="1" dirty="0">
                <a:solidFill>
                  <a:schemeClr val="accent1"/>
                </a:solidFill>
              </a:rPr>
              <a:t>Qigong</a:t>
            </a:r>
            <a:r>
              <a:rPr lang="en-US" dirty="0">
                <a:solidFill>
                  <a:schemeClr val="accent1"/>
                </a:solidFill>
              </a:rPr>
              <a:t>? </a:t>
            </a:r>
          </a:p>
          <a:p>
            <a:pPr marL="0" indent="0">
              <a:buNone/>
            </a:pPr>
            <a:r>
              <a:rPr lang="en-US" dirty="0">
                <a:solidFill>
                  <a:schemeClr val="accent1"/>
                </a:solidFill>
              </a:rPr>
              <a:t>6. What kinds of </a:t>
            </a:r>
            <a:r>
              <a:rPr lang="en-US" i="1" dirty="0">
                <a:solidFill>
                  <a:schemeClr val="accent1"/>
                </a:solidFill>
              </a:rPr>
              <a:t>Qigong</a:t>
            </a:r>
            <a:r>
              <a:rPr lang="en-US" dirty="0">
                <a:solidFill>
                  <a:schemeClr val="accent1"/>
                </a:solidFill>
              </a:rPr>
              <a:t> do you know? </a:t>
            </a:r>
          </a:p>
          <a:p>
            <a:pPr marL="0" indent="0">
              <a:buNone/>
            </a:pPr>
            <a:endParaRPr lang="en-NZ" dirty="0"/>
          </a:p>
        </p:txBody>
      </p:sp>
      <p:sp>
        <p:nvSpPr>
          <p:cNvPr id="4" name="Action Button: Forward or Next 3">
            <a:hlinkClick r:id="rId2" action="ppaction://hlinksldjump" highlightClick="1"/>
          </p:cNvPr>
          <p:cNvSpPr/>
          <p:nvPr/>
        </p:nvSpPr>
        <p:spPr>
          <a:xfrm>
            <a:off x="8139248" y="1340768"/>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3" action="ppaction://hlinksldjump" highlightClick="1"/>
          </p:cNvPr>
          <p:cNvSpPr/>
          <p:nvPr/>
        </p:nvSpPr>
        <p:spPr>
          <a:xfrm>
            <a:off x="8166248" y="2924944"/>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4" action="ppaction://hlinksldjump" highlightClick="1"/>
          </p:cNvPr>
          <p:cNvSpPr/>
          <p:nvPr/>
        </p:nvSpPr>
        <p:spPr>
          <a:xfrm>
            <a:off x="6948264" y="3501008"/>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ction Button: Forward or Next 7">
            <a:hlinkClick r:id="rId5" action="ppaction://hlinksldjump" highlightClick="1"/>
          </p:cNvPr>
          <p:cNvSpPr/>
          <p:nvPr/>
        </p:nvSpPr>
        <p:spPr>
          <a:xfrm>
            <a:off x="4427984" y="4365104"/>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ction Button: Forward or Next 8">
            <a:hlinkClick r:id="rId6" action="ppaction://hlinksldjump" highlightClick="1"/>
          </p:cNvPr>
          <p:cNvSpPr/>
          <p:nvPr/>
        </p:nvSpPr>
        <p:spPr>
          <a:xfrm>
            <a:off x="6156176" y="4869160"/>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ction Button: Forward or Next 9">
            <a:hlinkClick r:id="rId7" action="ppaction://hlinksldjump" highlightClick="1"/>
          </p:cNvPr>
          <p:cNvSpPr/>
          <p:nvPr/>
        </p:nvSpPr>
        <p:spPr>
          <a:xfrm>
            <a:off x="8352168" y="1872240"/>
            <a:ext cx="576064" cy="36497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4759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6" name="Rectangle 4"/>
          <p:cNvSpPr>
            <a:spLocks noGrp="1" noChangeArrowheads="1"/>
          </p:cNvSpPr>
          <p:nvPr>
            <p:ph type="title"/>
          </p:nvPr>
        </p:nvSpPr>
        <p:spPr>
          <a:xfrm>
            <a:off x="1066800" y="1125538"/>
            <a:ext cx="7772400" cy="1439862"/>
          </a:xfrm>
        </p:spPr>
        <p:txBody>
          <a:bodyPr/>
          <a:lstStyle/>
          <a:p>
            <a:pPr algn="ctr"/>
            <a:r>
              <a:rPr lang="en-GB" altLang="zh-CN" sz="3200"/>
              <a:t>Illustrations in </a:t>
            </a:r>
            <a:r>
              <a:rPr lang="en-GB" altLang="zh-CN" sz="3200" i="1"/>
              <a:t>The Yellow Emperor’s </a:t>
            </a:r>
            <a:br>
              <a:rPr lang="en-GB" altLang="zh-CN" sz="3200" i="1"/>
            </a:br>
            <a:r>
              <a:rPr lang="en-GB" altLang="zh-CN" sz="3200" i="1"/>
              <a:t>Classic of Internal Medicine</a:t>
            </a:r>
            <a:endParaRPr lang="en-US" altLang="zh-CN" sz="3200" i="1"/>
          </a:p>
        </p:txBody>
      </p:sp>
      <p:pic>
        <p:nvPicPr>
          <p:cNvPr id="1441797" name="Picture 5" descr="吐纳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068638"/>
            <a:ext cx="1785937" cy="2773362"/>
          </a:xfrm>
          <a:prstGeom prst="rect">
            <a:avLst/>
          </a:prstGeom>
          <a:noFill/>
          <a:extLst>
            <a:ext uri="{909E8E84-426E-40DD-AFC4-6F175D3DCCD1}">
              <a14:hiddenFill xmlns:a14="http://schemas.microsoft.com/office/drawing/2010/main">
                <a:solidFill>
                  <a:srgbClr val="FFFFFF"/>
                </a:solidFill>
              </a14:hiddenFill>
            </a:ext>
          </a:extLst>
        </p:spPr>
      </p:pic>
      <p:pic>
        <p:nvPicPr>
          <p:cNvPr id="1441798" name="Picture 6" descr="吐纳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29000"/>
            <a:ext cx="2901950" cy="234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2" name="Rectangle 4"/>
          <p:cNvSpPr>
            <a:spLocks noGrp="1" noChangeArrowheads="1"/>
          </p:cNvSpPr>
          <p:nvPr>
            <p:ph type="title"/>
          </p:nvPr>
        </p:nvSpPr>
        <p:spPr>
          <a:xfrm>
            <a:off x="4787900" y="981075"/>
            <a:ext cx="4051300" cy="863600"/>
          </a:xfrm>
        </p:spPr>
        <p:txBody>
          <a:bodyPr>
            <a:normAutofit fontScale="90000"/>
          </a:bodyPr>
          <a:lstStyle/>
          <a:p>
            <a:pPr algn="ctr"/>
            <a:r>
              <a:rPr lang="en-US" altLang="zh-CN" sz="2800"/>
              <a:t>Huo Yu</a:t>
            </a:r>
            <a:r>
              <a:rPr lang="ga-IE" altLang="zh-CN" sz="2800"/>
              <a:t>anjia, a patriotic master of Kungfu</a:t>
            </a:r>
            <a:endParaRPr lang="en-US" altLang="zh-CN" sz="2800"/>
          </a:p>
        </p:txBody>
      </p:sp>
      <p:pic>
        <p:nvPicPr>
          <p:cNvPr id="1445893" name="Picture 5" descr="霍元甲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3695700" cy="5551488"/>
          </a:xfrm>
          <a:prstGeom prst="rect">
            <a:avLst/>
          </a:prstGeom>
          <a:noFill/>
          <a:extLst>
            <a:ext uri="{909E8E84-426E-40DD-AFC4-6F175D3DCCD1}">
              <a14:hiddenFill xmlns:a14="http://schemas.microsoft.com/office/drawing/2010/main">
                <a:solidFill>
                  <a:srgbClr val="FFFFFF"/>
                </a:solidFill>
              </a14:hiddenFill>
            </a:ext>
          </a:extLst>
        </p:spPr>
      </p:pic>
      <p:pic>
        <p:nvPicPr>
          <p:cNvPr id="1445894" name="Picture 6" descr="霍元甲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89138"/>
            <a:ext cx="3355975" cy="4475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title"/>
          </p:nvPr>
        </p:nvSpPr>
        <p:spPr>
          <a:xfrm>
            <a:off x="539750" y="981075"/>
            <a:ext cx="8299450" cy="647700"/>
          </a:xfrm>
        </p:spPr>
        <p:txBody>
          <a:bodyPr/>
          <a:lstStyle/>
          <a:p>
            <a:r>
              <a:rPr lang="en-GB" altLang="zh-CN" sz="3600"/>
              <a:t>Translation exercises</a:t>
            </a:r>
            <a:endParaRPr lang="en-US" altLang="zh-CN" sz="3600"/>
          </a:p>
        </p:txBody>
      </p:sp>
      <p:sp>
        <p:nvSpPr>
          <p:cNvPr id="1431555" name="Rectangle 3"/>
          <p:cNvSpPr>
            <a:spLocks noGrp="1" noChangeArrowheads="1"/>
          </p:cNvSpPr>
          <p:nvPr>
            <p:ph idx="1"/>
          </p:nvPr>
        </p:nvSpPr>
        <p:spPr>
          <a:xfrm>
            <a:off x="611188" y="1844675"/>
            <a:ext cx="8228012" cy="4371975"/>
          </a:xfrm>
        </p:spPr>
        <p:txBody>
          <a:bodyPr/>
          <a:lstStyle/>
          <a:p>
            <a:pPr>
              <a:lnSpc>
                <a:spcPct val="80000"/>
              </a:lnSpc>
            </a:pPr>
            <a:r>
              <a:rPr lang="zh-CN" altLang="en-US" sz="2400"/>
              <a:t>李小龙</a:t>
            </a:r>
            <a:r>
              <a:rPr lang="en-US" altLang="zh-CN" sz="2400"/>
              <a:t>(1940 11.27 - 1973 07.20)</a:t>
            </a:r>
            <a:r>
              <a:rPr lang="zh-CN" altLang="en-US" sz="2400"/>
              <a:t>，一代武术宗师、功夫电影的开创者、武道哲学的创立者和截拳道的创始人。他是将</a:t>
            </a:r>
            <a:r>
              <a:rPr lang="zh-CN" altLang="en-US" sz="2400" u="sng">
                <a:hlinkClick r:id="rId2"/>
              </a:rPr>
              <a:t>中国功夫</a:t>
            </a:r>
            <a:r>
              <a:rPr lang="zh-CN" altLang="en-US" sz="2400"/>
              <a:t>传播到全世界第一人，打入</a:t>
            </a:r>
            <a:r>
              <a:rPr lang="zh-CN" altLang="en-US" sz="2400" u="sng">
                <a:hlinkClick r:id="rId3"/>
              </a:rPr>
              <a:t>好莱坞</a:t>
            </a:r>
            <a:r>
              <a:rPr lang="zh-CN" altLang="en-US" sz="2400"/>
              <a:t>的首位华人。他革命性地推动了世界武术和功夫电影的发展，创造了世界影迷最多的武术家的</a:t>
            </a:r>
            <a:r>
              <a:rPr lang="zh-CN" altLang="en-US" sz="2400" u="sng">
                <a:hlinkClick r:id="rId4"/>
              </a:rPr>
              <a:t>世界纪录</a:t>
            </a:r>
            <a:r>
              <a:rPr lang="zh-CN" altLang="en-US" sz="2400"/>
              <a:t>，全球共拥有</a:t>
            </a:r>
            <a:r>
              <a:rPr lang="en-US" altLang="zh-CN" sz="2400"/>
              <a:t>2</a:t>
            </a:r>
            <a:r>
              <a:rPr lang="zh-CN" altLang="en-US" sz="2400"/>
              <a:t>亿以上的影迷。他将 </a:t>
            </a:r>
            <a:r>
              <a:rPr lang="zh-CN" altLang="en-US" sz="2400" u="sng">
                <a:hlinkClick r:id="rId5"/>
              </a:rPr>
              <a:t>功夫</a:t>
            </a:r>
            <a:r>
              <a:rPr lang="zh-CN" altLang="en-US" sz="2400"/>
              <a:t>一词写入了英文词典。美国人称他为功夫之王，日本人称他为武之圣者。</a:t>
            </a:r>
          </a:p>
          <a:p>
            <a:pPr>
              <a:lnSpc>
                <a:spcPct val="80000"/>
              </a:lnSpc>
            </a:pPr>
            <a:r>
              <a:rPr lang="zh-CN" altLang="en-US" sz="2400"/>
              <a:t>李小龙的一生是短暂的，但他却创造和打破了多项</a:t>
            </a:r>
            <a:r>
              <a:rPr lang="zh-CN" altLang="en-US" sz="2400" u="sng">
                <a:hlinkClick r:id="rId6"/>
              </a:rPr>
              <a:t>世界之最</a:t>
            </a:r>
            <a:r>
              <a:rPr lang="zh-CN" altLang="en-US" sz="2400"/>
              <a:t>、</a:t>
            </a:r>
            <a:r>
              <a:rPr lang="zh-CN" altLang="en-US" sz="2400" u="sng">
                <a:hlinkClick r:id="rId7"/>
              </a:rPr>
              <a:t>中国之最</a:t>
            </a:r>
            <a:r>
              <a:rPr lang="zh-CN" altLang="en-US" sz="2400"/>
              <a:t>。他却如同一颗耀眼的彗星划过国际武坛的上空，对现代搏击技击术和电影表演艺术的发展作出了巨大的贡献。他主演的功夫片风行海外，在不少外国人心目中，他的功夫就是中国武术。他还开办“振藩国术馆”，自创截拳道。他用</a:t>
            </a:r>
            <a:r>
              <a:rPr lang="en-US" altLang="zh-CN" sz="2400"/>
              <a:t>32</a:t>
            </a:r>
            <a:r>
              <a:rPr lang="zh-CN" altLang="en-US" sz="2400"/>
              <a:t>岁的生命和六部电影缔造了不朽的东方传奇。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pattFill prst="pct5">
          <a:fgClr>
            <a:schemeClr val="accent1"/>
          </a:fgClr>
          <a:bgClr>
            <a:schemeClr val="bg1"/>
          </a:bgClr>
        </a:patt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4305</TotalTime>
  <Words>2179</Words>
  <Application>Microsoft Office PowerPoint</Application>
  <PresentationFormat>On-screen Show (4:3)</PresentationFormat>
  <Paragraphs>67</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Flow</vt:lpstr>
      <vt:lpstr>默认设计模板</vt:lpstr>
      <vt:lpstr>Unit 10  Wushu and Qigong</vt:lpstr>
      <vt:lpstr>Questions Concerning Section A Wushu</vt:lpstr>
      <vt:lpstr>PowerPoint Presentation</vt:lpstr>
      <vt:lpstr>Bruce Lee (27 Nov. 1940 – 20 July 1973) , a Chinese American, martial arts instructor, Hollywood actor and film director. </vt:lpstr>
      <vt:lpstr>A Hollywood star</vt:lpstr>
      <vt:lpstr>Questions Concerning Section B Qigong</vt:lpstr>
      <vt:lpstr>Illustrations in The Yellow Emperor’s  Classic of Internal Medicine</vt:lpstr>
      <vt:lpstr>Huo Yuanjia, a patriotic master of Kungfu</vt:lpstr>
      <vt:lpstr>Translation exercises</vt:lpstr>
      <vt:lpstr>Translation exercises</vt:lpstr>
      <vt:lpstr>Translation exercises</vt:lpstr>
      <vt:lpstr>Topics for discussion</vt:lpstr>
      <vt:lpstr>See you next time!</vt:lpstr>
      <vt:lpstr>What is Wushu? Why is it appealing to many people? </vt:lpstr>
      <vt:lpstr>How did Wushu come into being? </vt:lpstr>
      <vt:lpstr>Why has Wushu developed into a great variety of schools and styles?  How many schools do you know?</vt:lpstr>
      <vt:lpstr>What are the 4 main types of Wushu? What are the 3 categories of weapons used in Wushu? </vt:lpstr>
      <vt:lpstr>Is Wushu limited to the external movement? What is emphasized? What may be an important purpose of Wushu exercises? </vt:lpstr>
      <vt:lpstr>What’s martial ethics? </vt:lpstr>
      <vt:lpstr>What’s martial artistry? How did it come into being? </vt:lpstr>
      <vt:lpstr>What else was Qigong called at ancient times? Is it a legacy of Chinese martial arts or Chinese medicine? </vt:lpstr>
      <vt:lpstr>What does Qi in Qigong mean? What’s internal Qi? </vt:lpstr>
      <vt:lpstr>What do the channels and collaterals link? What are the main trunks? How are they connected with Qigong? </vt:lpstr>
      <vt:lpstr>What is Daoyin? How to practice Qigong? </vt:lpstr>
      <vt:lpstr> What does The Yellow Emperor’s Classic of Internal Medicine say about Qigong? </vt:lpstr>
      <vt:lpstr>What kinds of Qigong do you know? </vt:lpstr>
    </vt:vector>
  </TitlesOfParts>
  <Company>Legend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Text I   World of the Future</dc:title>
  <dc:creator>Legend User</dc:creator>
  <cp:lastModifiedBy>微软用户</cp:lastModifiedBy>
  <cp:revision>248</cp:revision>
  <dcterms:created xsi:type="dcterms:W3CDTF">2005-10-18T12:50:43Z</dcterms:created>
  <dcterms:modified xsi:type="dcterms:W3CDTF">2014-11-28T09:26:26Z</dcterms:modified>
</cp:coreProperties>
</file>