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59"/>
  </p:notesMasterIdLst>
  <p:sldIdLst>
    <p:sldId id="256" r:id="rId2"/>
    <p:sldId id="551" r:id="rId3"/>
    <p:sldId id="552" r:id="rId4"/>
    <p:sldId id="553" r:id="rId5"/>
    <p:sldId id="433" r:id="rId6"/>
    <p:sldId id="548" r:id="rId7"/>
    <p:sldId id="456" r:id="rId8"/>
    <p:sldId id="468" r:id="rId9"/>
    <p:sldId id="470" r:id="rId10"/>
    <p:sldId id="471" r:id="rId11"/>
    <p:sldId id="466" r:id="rId12"/>
    <p:sldId id="440" r:id="rId13"/>
    <p:sldId id="469" r:id="rId14"/>
    <p:sldId id="490" r:id="rId15"/>
    <p:sldId id="546" r:id="rId16"/>
    <p:sldId id="550" r:id="rId17"/>
    <p:sldId id="506" r:id="rId18"/>
    <p:sldId id="507" r:id="rId19"/>
    <p:sldId id="508" r:id="rId20"/>
    <p:sldId id="509" r:id="rId21"/>
    <p:sldId id="510" r:id="rId22"/>
    <p:sldId id="511" r:id="rId23"/>
    <p:sldId id="512" r:id="rId24"/>
    <p:sldId id="513" r:id="rId25"/>
    <p:sldId id="514" r:id="rId26"/>
    <p:sldId id="515" r:id="rId27"/>
    <p:sldId id="547" r:id="rId28"/>
    <p:sldId id="267" r:id="rId29"/>
    <p:sldId id="516" r:id="rId30"/>
    <p:sldId id="517" r:id="rId31"/>
    <p:sldId id="518" r:id="rId32"/>
    <p:sldId id="519" r:id="rId33"/>
    <p:sldId id="520" r:id="rId34"/>
    <p:sldId id="521" r:id="rId35"/>
    <p:sldId id="274" r:id="rId36"/>
    <p:sldId id="275" r:id="rId37"/>
    <p:sldId id="522" r:id="rId38"/>
    <p:sldId id="523" r:id="rId39"/>
    <p:sldId id="524" r:id="rId40"/>
    <p:sldId id="525" r:id="rId41"/>
    <p:sldId id="526" r:id="rId42"/>
    <p:sldId id="527" r:id="rId43"/>
    <p:sldId id="528" r:id="rId44"/>
    <p:sldId id="529" r:id="rId45"/>
    <p:sldId id="530" r:id="rId46"/>
    <p:sldId id="531" r:id="rId47"/>
    <p:sldId id="532" r:id="rId48"/>
    <p:sldId id="533" r:id="rId49"/>
    <p:sldId id="534" r:id="rId50"/>
    <p:sldId id="535" r:id="rId51"/>
    <p:sldId id="536" r:id="rId52"/>
    <p:sldId id="537" r:id="rId53"/>
    <p:sldId id="538" r:id="rId54"/>
    <p:sldId id="539" r:id="rId55"/>
    <p:sldId id="540" r:id="rId56"/>
    <p:sldId id="443" r:id="rId57"/>
    <p:sldId id="403" r:id="rId5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00FF00"/>
    <a:srgbClr val="00CC00"/>
    <a:srgbClr val="008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0642" autoAdjust="0"/>
  </p:normalViewPr>
  <p:slideViewPr>
    <p:cSldViewPr>
      <p:cViewPr varScale="1">
        <p:scale>
          <a:sx n="86" d="100"/>
          <a:sy n="86" d="100"/>
        </p:scale>
        <p:origin x="135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097D3-BBD0-4D47-B58D-C84E7A17D7B9}" type="datetimeFigureOut">
              <a:rPr lang="de-DE" smtClean="0"/>
              <a:t>13.10.2021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6A6C2-3F77-47AE-A308-E8BA5ECFF85F}" type="slidenum">
              <a:rPr lang="de-DE" smtClean="0"/>
              <a:t>‹Nr.›</a:t>
            </a:fld>
            <a:endParaRPr lang="de-DE"/>
          </a:p>
        </p:txBody>
      </p:sp>
    </p:spTree>
    <p:extLst>
      <p:ext uri="{BB962C8B-B14F-4D97-AF65-F5344CB8AC3E}">
        <p14:creationId xmlns:p14="http://schemas.microsoft.com/office/powerpoint/2010/main" val="321510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57</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13.10.2021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hasCustomPrompt="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13.10.2021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hasCustomPrompt="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13.10.2021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hasCustomPrompt="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916F88-D5E0-4968-AE1C-8273BB90EA00}" type="datetimeFigureOut">
              <a:rPr lang="de-DE" smtClean="0"/>
              <a:t>13.10.2021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13.10.2021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8916F88-D5E0-4968-AE1C-8273BB90EA00}" type="datetimeFigureOut">
              <a:rPr lang="de-DE" smtClean="0"/>
              <a:t>13.10.2021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8916F88-D5E0-4968-AE1C-8273BB90EA00}" type="datetimeFigureOut">
              <a:rPr lang="de-DE" smtClean="0"/>
              <a:t>13.10.2021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8916F88-D5E0-4968-AE1C-8273BB90EA00}" type="datetimeFigureOut">
              <a:rPr lang="de-DE" smtClean="0"/>
              <a:t>13.10.2021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916F88-D5E0-4968-AE1C-8273BB90EA00}" type="datetimeFigureOut">
              <a:rPr lang="de-DE" smtClean="0"/>
              <a:t>13.10.2021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13.10.2021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13.10.2021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16F88-D5E0-4968-AE1C-8273BB90EA00}" type="datetimeFigureOut">
              <a:rPr lang="de-DE" smtClean="0"/>
              <a:t>13.10.2021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387A-7DAD-440A-A4E7-7F9B3B95A46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bit.ly/Eval-0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it.ly/ZOOMCOURSE" TargetMode="External"/><Relationship Id="rId2" Type="http://schemas.openxmlformats.org/officeDocument/2006/relationships/hyperlink" Target="https://bit.ly/WIKIREG" TargetMode="External"/><Relationship Id="rId1" Type="http://schemas.openxmlformats.org/officeDocument/2006/relationships/slideLayout" Target="../slideLayouts/slideLayout2.xml"/><Relationship Id="rId4" Type="http://schemas.openxmlformats.org/officeDocument/2006/relationships/hyperlink" Target="https://bit.ly/TS_INTRO"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it.ly/ZOOMCOURSE" TargetMode="External"/><Relationship Id="rId2" Type="http://schemas.openxmlformats.org/officeDocument/2006/relationships/hyperlink" Target="https://bit.ly/WIKIRE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9600" dirty="0"/>
              <a:t>翻译学导论</a:t>
            </a:r>
            <a:br>
              <a:rPr lang="zh-CN" altLang="de-DE" dirty="0"/>
            </a:br>
            <a:r>
              <a:rPr lang="en-US" sz="3200" b="1" dirty="0"/>
              <a:t>Introductory Course in Translation Studies</a:t>
            </a:r>
            <a:endParaRPr lang="de-DE" sz="16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zh-CN" altLang="de-DE" sz="2400" dirty="0">
                <a:solidFill>
                  <a:schemeClr val="tx1"/>
                </a:solidFill>
              </a:rPr>
              <a:t>湖南师范大学外国学院</a:t>
            </a:r>
            <a:r>
              <a:rPr lang="de-DE" altLang="zh-CN" sz="2400" b="1" dirty="0">
                <a:solidFill>
                  <a:schemeClr val="tx1"/>
                </a:solidFill>
              </a:rPr>
              <a:t>21 </a:t>
            </a:r>
            <a:r>
              <a:rPr lang="zh-CN" altLang="de-DE" sz="2400" dirty="0">
                <a:solidFill>
                  <a:schemeClr val="tx1"/>
                </a:solidFill>
              </a:rPr>
              <a:t>级</a:t>
            </a:r>
            <a:r>
              <a:rPr lang="de-DE" altLang="zh-CN" sz="2400" b="1" dirty="0">
                <a:solidFill>
                  <a:schemeClr val="tx1"/>
                </a:solidFill>
              </a:rPr>
              <a:t>MA</a:t>
            </a:r>
            <a:r>
              <a:rPr lang="zh-CN" altLang="de-DE" sz="2400" dirty="0">
                <a:solidFill>
                  <a:schemeClr val="tx1"/>
                </a:solidFill>
              </a:rPr>
              <a:t>，平台课，周一，上课地点线上</a:t>
            </a:r>
            <a:r>
              <a:rPr lang="de-DE" altLang="zh-CN" sz="2400" dirty="0">
                <a:solidFill>
                  <a:schemeClr val="tx1"/>
                </a:solidFill>
              </a:rPr>
              <a:t>http://bit.ly/ZOOMCOURSE</a:t>
            </a:r>
            <a:r>
              <a:rPr lang="zh-CN" altLang="de-DE" sz="2400" dirty="0">
                <a:solidFill>
                  <a:schemeClr val="tx1"/>
                </a:solidFill>
              </a:rPr>
              <a:t>（以后外院大楼</a:t>
            </a:r>
            <a:r>
              <a:rPr lang="de-DE" altLang="zh-CN" sz="2400" b="1" dirty="0">
                <a:solidFill>
                  <a:schemeClr val="tx1"/>
                </a:solidFill>
              </a:rPr>
              <a:t>515 </a:t>
            </a:r>
            <a:r>
              <a:rPr lang="zh-CN" altLang="de-DE" sz="2400" dirty="0">
                <a:solidFill>
                  <a:schemeClr val="tx1"/>
                </a:solidFill>
              </a:rPr>
              <a:t>报告厅）</a:t>
            </a:r>
            <a:br>
              <a:rPr lang="zh-CN" altLang="de-DE" sz="2400" dirty="0">
                <a:solidFill>
                  <a:schemeClr val="tx1"/>
                </a:solidFill>
              </a:rPr>
            </a:br>
            <a:r>
              <a:rPr lang="de-DE" altLang="zh-CN" sz="2400" b="1" dirty="0">
                <a:solidFill>
                  <a:schemeClr val="tx1"/>
                </a:solidFill>
              </a:rPr>
              <a:t>2021 </a:t>
            </a:r>
            <a:r>
              <a:rPr lang="zh-CN" altLang="de-DE" sz="2400" dirty="0">
                <a:solidFill>
                  <a:schemeClr val="tx1"/>
                </a:solidFill>
              </a:rPr>
              <a:t>年</a:t>
            </a:r>
            <a:r>
              <a:rPr lang="de-DE" altLang="zh-CN" sz="2400" b="1" dirty="0">
                <a:solidFill>
                  <a:schemeClr val="tx1"/>
                </a:solidFill>
              </a:rPr>
              <a:t>9 </a:t>
            </a:r>
            <a:r>
              <a:rPr lang="zh-CN" altLang="de-DE" sz="2400" dirty="0">
                <a:solidFill>
                  <a:schemeClr val="tx1"/>
                </a:solidFill>
              </a:rPr>
              <a:t>月</a:t>
            </a:r>
            <a:r>
              <a:rPr lang="de-DE" altLang="zh-CN" sz="2400" b="1" dirty="0">
                <a:solidFill>
                  <a:schemeClr val="tx1"/>
                </a:solidFill>
              </a:rPr>
              <a:t>26 </a:t>
            </a:r>
            <a:r>
              <a:rPr lang="zh-CN" altLang="de-DE" sz="2400" dirty="0">
                <a:solidFill>
                  <a:schemeClr val="tx1"/>
                </a:solidFill>
              </a:rPr>
              <a:t>日</a:t>
            </a:r>
            <a:r>
              <a:rPr lang="de-DE" altLang="zh-CN" sz="2400" dirty="0">
                <a:solidFill>
                  <a:schemeClr val="tx1"/>
                </a:solidFill>
              </a:rPr>
              <a:t>——</a:t>
            </a:r>
            <a:r>
              <a:rPr lang="de-DE" altLang="zh-CN" sz="2400" b="1" dirty="0">
                <a:solidFill>
                  <a:schemeClr val="tx1"/>
                </a:solidFill>
              </a:rPr>
              <a:t>2022 </a:t>
            </a:r>
            <a:r>
              <a:rPr lang="zh-CN" altLang="de-DE" sz="2400" dirty="0">
                <a:solidFill>
                  <a:schemeClr val="tx1"/>
                </a:solidFill>
              </a:rPr>
              <a:t>年</a:t>
            </a:r>
            <a:r>
              <a:rPr lang="de-DE" altLang="zh-CN" sz="2400" b="1" dirty="0">
                <a:solidFill>
                  <a:schemeClr val="tx1"/>
                </a:solidFill>
              </a:rPr>
              <a:t>1 </a:t>
            </a:r>
            <a:r>
              <a:rPr lang="zh-CN" altLang="de-DE" sz="2400" dirty="0">
                <a:solidFill>
                  <a:schemeClr val="tx1"/>
                </a:solidFill>
              </a:rPr>
              <a:t>月</a:t>
            </a:r>
            <a:r>
              <a:rPr lang="de-DE" altLang="zh-CN" sz="2400" b="1" dirty="0">
                <a:solidFill>
                  <a:schemeClr val="tx1"/>
                </a:solidFill>
              </a:rPr>
              <a:t>15 </a:t>
            </a:r>
            <a:r>
              <a:rPr lang="zh-CN" altLang="de-DE" sz="2400" dirty="0">
                <a:solidFill>
                  <a:schemeClr val="tx1"/>
                </a:solidFill>
              </a:rPr>
              <a:t>日</a:t>
            </a:r>
            <a:r>
              <a:rPr lang="de-DE" altLang="zh-CN" sz="2400" dirty="0">
                <a:solidFill>
                  <a:schemeClr val="tx1"/>
                </a:solidFill>
              </a:rPr>
              <a:t>19-20:20</a:t>
            </a:r>
            <a:r>
              <a:rPr lang="zh-CN" altLang="de-DE" sz="2400" dirty="0">
                <a:solidFill>
                  <a:schemeClr val="tx1"/>
                </a:solidFill>
              </a:rPr>
              <a:t>，老师：吴漠汀（</a:t>
            </a:r>
            <a:r>
              <a:rPr lang="de-DE" sz="2400" b="1" dirty="0">
                <a:solidFill>
                  <a:schemeClr val="tx1"/>
                </a:solidFill>
              </a:rPr>
              <a:t>Martin </a:t>
            </a:r>
            <a:r>
              <a:rPr lang="de-DE" sz="2400" b="1" dirty="0" err="1">
                <a:solidFill>
                  <a:schemeClr val="tx1"/>
                </a:solidFill>
              </a:rPr>
              <a:t>Woesler</a:t>
            </a:r>
            <a:r>
              <a:rPr lang="de-DE" sz="2400" dirty="0">
                <a:solidFill>
                  <a:schemeClr val="tx1"/>
                </a:solidFill>
              </a:rPr>
              <a:t>），</a:t>
            </a:r>
            <a:r>
              <a:rPr lang="zh-CN" altLang="de-DE" sz="2400" dirty="0">
                <a:solidFill>
                  <a:schemeClr val="tx1"/>
                </a:solidFill>
              </a:rPr>
              <a:t>助教</a:t>
            </a:r>
            <a:r>
              <a:rPr lang="de-DE" altLang="zh-CN" sz="2400" dirty="0">
                <a:solidFill>
                  <a:schemeClr val="tx1"/>
                </a:solidFill>
              </a:rPr>
              <a:t>TA</a:t>
            </a:r>
            <a:r>
              <a:rPr lang="zh-CN" altLang="de-DE" sz="2400" dirty="0">
                <a:solidFill>
                  <a:schemeClr val="tx1"/>
                </a:solidFill>
              </a:rPr>
              <a:t>：</a:t>
            </a:r>
            <a:r>
              <a:rPr lang="de-DE" altLang="zh-CN" sz="2400" dirty="0">
                <a:solidFill>
                  <a:schemeClr val="tx1"/>
                </a:solidFill>
              </a:rPr>
              <a:t>Yang </a:t>
            </a:r>
            <a:r>
              <a:rPr lang="de-DE" altLang="zh-CN" sz="2400" dirty="0" err="1">
                <a:solidFill>
                  <a:schemeClr val="tx1"/>
                </a:solidFill>
              </a:rPr>
              <a:t>Ye</a:t>
            </a:r>
            <a:r>
              <a:rPr lang="de-DE" altLang="zh-CN" sz="2400" dirty="0">
                <a:solidFill>
                  <a:schemeClr val="tx1"/>
                </a:solidFill>
              </a:rPr>
              <a:t>, Li </a:t>
            </a:r>
            <a:r>
              <a:rPr lang="de-DE" altLang="zh-CN" sz="2400" dirty="0" err="1">
                <a:solidFill>
                  <a:schemeClr val="tx1"/>
                </a:solidFill>
              </a:rPr>
              <a:t>Xichang</a:t>
            </a:r>
            <a:r>
              <a:rPr lang="de-DE" altLang="zh-CN" sz="2400" dirty="0">
                <a:solidFill>
                  <a:schemeClr val="tx1"/>
                </a:solidFill>
              </a:rPr>
              <a:t>, </a:t>
            </a:r>
            <a:r>
              <a:rPr lang="de-DE" altLang="zh-CN" sz="2400" dirty="0" err="1">
                <a:solidFill>
                  <a:schemeClr val="tx1"/>
                </a:solidFill>
              </a:rPr>
              <a:t>wiki</a:t>
            </a:r>
            <a:r>
              <a:rPr lang="de-DE" altLang="zh-CN" sz="2400" dirty="0">
                <a:solidFill>
                  <a:schemeClr val="tx1"/>
                </a:solidFill>
              </a:rPr>
              <a:t> TA: Zhu </a:t>
            </a:r>
            <a:r>
              <a:rPr lang="de-DE" altLang="zh-CN" sz="2400" dirty="0" err="1">
                <a:solidFill>
                  <a:schemeClr val="tx1"/>
                </a:solidFill>
              </a:rPr>
              <a:t>Renduo</a:t>
            </a:r>
            <a:endParaRPr lang="de-DE" altLang="zh-CN" sz="2400" dirty="0">
              <a:solidFill>
                <a:schemeClr val="tx1"/>
              </a:solidFill>
              <a:latin typeface="楷体" panose="02010609060101010101" pitchFamily="49" charset="-122"/>
              <a:ea typeface="楷体" panose="02010609060101010101" pitchFamily="49" charset="-122"/>
            </a:endParaRPr>
          </a:p>
          <a:p>
            <a:r>
              <a:rPr lang="zh-CN" altLang="en-US" sz="2400" dirty="0">
                <a:solidFill>
                  <a:schemeClr val="tx1"/>
                </a:solidFill>
                <a:latin typeface="楷体" panose="02010609060101010101" pitchFamily="49" charset="-122"/>
                <a:ea typeface="楷体" panose="02010609060101010101" pitchFamily="49" charset="-122"/>
              </a:rPr>
              <a:t>吴漠汀</a:t>
            </a:r>
            <a:r>
              <a:rPr lang="zh-CN" altLang="de-DE" sz="2400" dirty="0">
                <a:solidFill>
                  <a:schemeClr val="tx1"/>
                </a:solidFill>
                <a:latin typeface="楷体" panose="02010609060101010101" pitchFamily="49" charset="-122"/>
                <a:ea typeface="楷体" panose="02010609060101010101" pitchFamily="49" charset="-122"/>
              </a:rPr>
              <a:t>特聘</a:t>
            </a:r>
            <a:r>
              <a:rPr lang="zh-CN" altLang="en-US" sz="2400" dirty="0">
                <a:solidFill>
                  <a:schemeClr val="tx1"/>
                </a:solidFill>
                <a:latin typeface="楷体" panose="02010609060101010101" pitchFamily="49" charset="-122"/>
                <a:ea typeface="楷体" panose="02010609060101010101" pitchFamily="49" charset="-122"/>
              </a:rPr>
              <a:t>教授</a:t>
            </a:r>
            <a:r>
              <a:rPr lang="zh-CN" altLang="de-DE" sz="24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a:t>
            </a:r>
            <a:r>
              <a:rPr lang="de-DE" altLang="zh-CN" sz="2400" dirty="0" err="1">
                <a:solidFill>
                  <a:schemeClr val="tx1"/>
                </a:solidFill>
                <a:latin typeface="Calibri" panose="020F0502020204030204" pitchFamily="34" charset="0"/>
                <a:ea typeface="楷体" panose="02010609060101010101" pitchFamily="49" charset="-122"/>
                <a:cs typeface="Calibri" panose="020F0502020204030204" pitchFamily="34" charset="0"/>
              </a:rPr>
              <a:t>Woesler</a:t>
            </a:r>
            <a:endParaRPr lang="de-DE"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a:p>
            <a:r>
              <a:rPr lang="zh-CN" altLang="de-DE" sz="2400" dirty="0">
                <a:solidFill>
                  <a:schemeClr val="tx1"/>
                </a:solidFill>
                <a:latin typeface="楷体" panose="02010609060101010101" pitchFamily="49" charset="-122"/>
                <a:ea typeface="楷体" panose="02010609060101010101" pitchFamily="49" charset="-122"/>
              </a:rPr>
              <a:t>湖南师范大学外国学院 </a:t>
            </a:r>
            <a:r>
              <a:rPr lang="de-DE" altLang="zh-CN" sz="18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8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4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pic>
        <p:nvPicPr>
          <p:cNvPr id="5" name="Grafik 4">
            <a:extLst>
              <a:ext uri="{FF2B5EF4-FFF2-40B4-BE49-F238E27FC236}">
                <a16:creationId xmlns:a16="http://schemas.microsoft.com/office/drawing/2014/main" id="{C903A2E4-6116-4E9F-9DC3-0C188D7EE2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1" y="-9894"/>
            <a:ext cx="1351550" cy="918614"/>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normAutofit fontScale="90000"/>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de-DE" altLang="zh-CN" dirty="0">
                <a:solidFill>
                  <a:srgbClr val="0E5772"/>
                </a:solidFill>
                <a:latin typeface="Arial" panose="020B0604020202020204" pitchFamily="34" charset="0"/>
                <a:cs typeface="Arial" panose="020B0604020202020204" pitchFamily="34" charset="0"/>
              </a:rPr>
              <a:t> Topics </a:t>
            </a:r>
            <a:r>
              <a:rPr lang="zh-CN" altLang="de-DE" dirty="0">
                <a:solidFill>
                  <a:srgbClr val="0E5772"/>
                </a:solidFill>
                <a:latin typeface="Arial" panose="020B0604020202020204" pitchFamily="34" charset="0"/>
                <a:cs typeface="Arial" panose="020B0604020202020204" pitchFamily="34" charset="0"/>
              </a:rPr>
              <a:t>本学期每周的题目</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3" name="Rectangle 2">
            <a:extLst>
              <a:ext uri="{FF2B5EF4-FFF2-40B4-BE49-F238E27FC236}">
                <a16:creationId xmlns:a16="http://schemas.microsoft.com/office/drawing/2014/main" id="{03EC58F8-D8E1-4375-B310-8261A78E1CA1}"/>
              </a:ext>
            </a:extLst>
          </p:cNvPr>
          <p:cNvSpPr>
            <a:spLocks noGrp="1" noChangeArrowheads="1"/>
          </p:cNvSpPr>
          <p:nvPr>
            <p:ph idx="1"/>
          </p:nvPr>
        </p:nvSpPr>
        <p:spPr bwMode="auto">
          <a:xfrm>
            <a:off x="457201" y="2271963"/>
            <a:ext cx="4330824" cy="3582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l">
              <a:buNone/>
            </a:pPr>
            <a:r>
              <a:rPr lang="en-US" sz="1800" b="0" i="0" dirty="0">
                <a:solidFill>
                  <a:srgbClr val="000000"/>
                </a:solidFill>
                <a:effectLst/>
                <a:latin typeface="Arial" panose="020B0604020202020204" pitchFamily="34" charset="0"/>
              </a:rPr>
              <a:t>1 Sep 26 Introduction</a:t>
            </a:r>
          </a:p>
          <a:p>
            <a:pPr marL="0" indent="0" algn="l">
              <a:buNone/>
            </a:pPr>
            <a:r>
              <a:rPr lang="en-US" sz="1800" b="0" i="0" dirty="0">
                <a:solidFill>
                  <a:srgbClr val="000000"/>
                </a:solidFill>
                <a:effectLst/>
                <a:latin typeface="Arial" panose="020B0604020202020204" pitchFamily="34" charset="0"/>
              </a:rPr>
              <a:t>2 Sep 29 Emergence I</a:t>
            </a:r>
          </a:p>
          <a:p>
            <a:pPr marL="0" indent="0" algn="l">
              <a:buNone/>
            </a:pPr>
            <a:r>
              <a:rPr lang="en-US" sz="1800" b="0" i="0" dirty="0">
                <a:solidFill>
                  <a:srgbClr val="000000"/>
                </a:solidFill>
                <a:effectLst/>
                <a:latin typeface="Arial" panose="020B0604020202020204" pitchFamily="34" charset="0"/>
              </a:rPr>
              <a:t>3 Oct 13 Emergence II</a:t>
            </a:r>
          </a:p>
          <a:p>
            <a:pPr marL="0" indent="0" algn="l">
              <a:buNone/>
            </a:pPr>
            <a:r>
              <a:rPr lang="en-US" sz="1800" b="0" i="0" dirty="0">
                <a:solidFill>
                  <a:srgbClr val="000000"/>
                </a:solidFill>
                <a:effectLst/>
                <a:latin typeface="Arial" panose="020B0604020202020204" pitchFamily="34" charset="0"/>
              </a:rPr>
              <a:t>4 Oct 20 History of Translation</a:t>
            </a:r>
          </a:p>
          <a:p>
            <a:pPr marL="0" indent="0" algn="l">
              <a:buNone/>
            </a:pPr>
            <a:r>
              <a:rPr lang="en-US" sz="1800" b="0" i="0" dirty="0">
                <a:solidFill>
                  <a:srgbClr val="000000"/>
                </a:solidFill>
                <a:effectLst/>
                <a:latin typeface="Arial" panose="020B0604020202020204" pitchFamily="34" charset="0"/>
              </a:rPr>
              <a:t>5 Oct 27 Early understanding</a:t>
            </a:r>
          </a:p>
          <a:p>
            <a:pPr marL="0" indent="0" algn="l">
              <a:buNone/>
            </a:pPr>
            <a:r>
              <a:rPr lang="en-US" sz="1800" b="0" i="0" dirty="0">
                <a:solidFill>
                  <a:srgbClr val="000000"/>
                </a:solidFill>
                <a:effectLst/>
                <a:latin typeface="Arial" panose="020B0604020202020204" pitchFamily="34" charset="0"/>
              </a:rPr>
              <a:t>6 Nov 3 Linguistics and Equivalence (Nida)</a:t>
            </a:r>
          </a:p>
          <a:p>
            <a:pPr marL="0" indent="0" algn="l">
              <a:buNone/>
            </a:pPr>
            <a:r>
              <a:rPr lang="en-US" sz="1800" b="0" i="0" dirty="0">
                <a:solidFill>
                  <a:srgbClr val="000000"/>
                </a:solidFill>
                <a:effectLst/>
                <a:latin typeface="Arial" panose="020B0604020202020204" pitchFamily="34" charset="0"/>
              </a:rPr>
              <a:t>7 Nov 10 Translation Studies</a:t>
            </a:r>
          </a:p>
          <a:p>
            <a:pPr marL="0" indent="0" algn="l">
              <a:buNone/>
            </a:pPr>
            <a:r>
              <a:rPr lang="en-US" sz="1800" b="0" i="0" dirty="0">
                <a:solidFill>
                  <a:srgbClr val="000000"/>
                </a:solidFill>
                <a:effectLst/>
                <a:latin typeface="Arial" panose="020B0604020202020204" pitchFamily="34" charset="0"/>
              </a:rPr>
              <a:t>8 Nov 17 Translation Theories</a:t>
            </a:r>
          </a:p>
          <a:p>
            <a:pPr marL="0" indent="0" algn="l">
              <a:buNone/>
            </a:pPr>
            <a:r>
              <a:rPr lang="en-US" sz="1800" b="0" i="0" dirty="0">
                <a:solidFill>
                  <a:srgbClr val="000000"/>
                </a:solidFill>
                <a:effectLst/>
                <a:latin typeface="Arial" panose="020B0604020202020204" pitchFamily="34" charset="0"/>
              </a:rPr>
              <a:t>9 Nov 24 History of Chinese Translation Theories</a:t>
            </a:r>
          </a:p>
        </p:txBody>
      </p:sp>
      <p:sp>
        <p:nvSpPr>
          <p:cNvPr id="2" name="Textfeld 1">
            <a:extLst>
              <a:ext uri="{FF2B5EF4-FFF2-40B4-BE49-F238E27FC236}">
                <a16:creationId xmlns:a16="http://schemas.microsoft.com/office/drawing/2014/main" id="{8E06B1BA-3782-4667-8B9F-CC2BD00879D7}"/>
              </a:ext>
            </a:extLst>
          </p:cNvPr>
          <p:cNvSpPr txBox="1"/>
          <p:nvPr/>
        </p:nvSpPr>
        <p:spPr>
          <a:xfrm>
            <a:off x="5076056" y="2564904"/>
            <a:ext cx="3384376" cy="3416320"/>
          </a:xfrm>
          <a:prstGeom prst="rect">
            <a:avLst/>
          </a:prstGeom>
          <a:noFill/>
        </p:spPr>
        <p:txBody>
          <a:bodyPr wrap="square" rtlCol="0">
            <a:spAutoFit/>
          </a:bodyPr>
          <a:lstStyle/>
          <a:p>
            <a:pPr algn="l"/>
            <a:r>
              <a:rPr lang="en-US" b="0" i="0" dirty="0">
                <a:solidFill>
                  <a:srgbClr val="000000"/>
                </a:solidFill>
                <a:effectLst/>
                <a:latin typeface="Arial" panose="020B0604020202020204" pitchFamily="34" charset="0"/>
              </a:rPr>
              <a:t>10 Dec 1 Appropriateness Theory</a:t>
            </a:r>
          </a:p>
          <a:p>
            <a:pPr algn="l"/>
            <a:r>
              <a:rPr lang="en-US" b="0" i="0" dirty="0">
                <a:solidFill>
                  <a:srgbClr val="000000"/>
                </a:solidFill>
                <a:effectLst/>
                <a:latin typeface="Arial" panose="020B0604020202020204" pitchFamily="34" charset="0"/>
              </a:rPr>
              <a:t>11 Dec 8 Methods and Style</a:t>
            </a:r>
          </a:p>
          <a:p>
            <a:pPr algn="l"/>
            <a:r>
              <a:rPr lang="en-US" b="0" i="0" dirty="0">
                <a:solidFill>
                  <a:srgbClr val="000000"/>
                </a:solidFill>
                <a:effectLst/>
                <a:latin typeface="Arial" panose="020B0604020202020204" pitchFamily="34" charset="0"/>
              </a:rPr>
              <a:t>12 Dec 15 Theory and Practice</a:t>
            </a:r>
          </a:p>
          <a:p>
            <a:pPr algn="l"/>
            <a:r>
              <a:rPr lang="en-US" b="0" i="0" dirty="0">
                <a:solidFill>
                  <a:srgbClr val="000000"/>
                </a:solidFill>
                <a:effectLst/>
                <a:latin typeface="Arial" panose="020B0604020202020204" pitchFamily="34" charset="0"/>
              </a:rPr>
              <a:t>13 Dec 22 </a:t>
            </a:r>
            <a:r>
              <a:rPr lang="en-US" b="0" i="0" dirty="0" err="1">
                <a:solidFill>
                  <a:srgbClr val="000000"/>
                </a:solidFill>
                <a:effectLst/>
                <a:latin typeface="Arial" panose="020B0604020202020204" pitchFamily="34" charset="0"/>
              </a:rPr>
              <a:t>Decriptive</a:t>
            </a:r>
            <a:r>
              <a:rPr lang="en-US" b="0" i="0" dirty="0">
                <a:solidFill>
                  <a:srgbClr val="000000"/>
                </a:solidFill>
                <a:effectLst/>
                <a:latin typeface="Arial" panose="020B0604020202020204" pitchFamily="34" charset="0"/>
              </a:rPr>
              <a:t> Studies, Culture, Invisibility, Constructivism</a:t>
            </a:r>
          </a:p>
          <a:p>
            <a:pPr algn="l"/>
            <a:r>
              <a:rPr lang="en-US" b="0" i="0" dirty="0">
                <a:solidFill>
                  <a:srgbClr val="000000"/>
                </a:solidFill>
                <a:effectLst/>
                <a:latin typeface="Arial" panose="020B0604020202020204" pitchFamily="34" charset="0"/>
              </a:rPr>
              <a:t>14 Dec 29 East-West Comparison</a:t>
            </a:r>
          </a:p>
          <a:p>
            <a:pPr algn="l"/>
            <a:r>
              <a:rPr lang="en-US" b="0" i="0" dirty="0">
                <a:solidFill>
                  <a:srgbClr val="000000"/>
                </a:solidFill>
                <a:effectLst/>
                <a:latin typeface="Arial" panose="020B0604020202020204" pitchFamily="34" charset="0"/>
              </a:rPr>
              <a:t>15 Jan 5 Review in Preparation of final exam</a:t>
            </a:r>
          </a:p>
          <a:p>
            <a:pPr algn="l"/>
            <a:r>
              <a:rPr lang="en-US" b="0" i="0" dirty="0">
                <a:solidFill>
                  <a:srgbClr val="000000"/>
                </a:solidFill>
                <a:effectLst/>
                <a:latin typeface="Arial" panose="020B0604020202020204" pitchFamily="34" charset="0"/>
              </a:rPr>
              <a:t>16 Jan 12 Final Exam</a:t>
            </a:r>
          </a:p>
        </p:txBody>
      </p:sp>
    </p:spTree>
    <p:extLst>
      <p:ext uri="{BB962C8B-B14F-4D97-AF65-F5344CB8AC3E}">
        <p14:creationId xmlns:p14="http://schemas.microsoft.com/office/powerpoint/2010/main" val="368812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kumimoji="1" altLang="zh-CN"/>
              <a:t>About</a:t>
            </a:r>
            <a:r>
              <a:rPr kumimoji="1" lang="zh-CN" altLang="en-US"/>
              <a:t> </a:t>
            </a:r>
            <a:r>
              <a:rPr kumimoji="1" altLang="zh-CN"/>
              <a:t>grades </a:t>
            </a:r>
            <a:r>
              <a:rPr kumimoji="1" lang="zh-CN"/>
              <a:t>关于成绩</a:t>
            </a:r>
          </a:p>
        </p:txBody>
      </p:sp>
      <p:sp>
        <p:nvSpPr>
          <p:cNvPr id="12291" name="内容占位符 2"/>
          <p:cNvSpPr>
            <a:spLocks noGrp="1"/>
          </p:cNvSpPr>
          <p:nvPr>
            <p:ph idx="1"/>
          </p:nvPr>
        </p:nvSpPr>
        <p:spPr>
          <a:xfrm>
            <a:off x="800100" y="2516189"/>
            <a:ext cx="7543800" cy="3932237"/>
          </a:xfrm>
        </p:spPr>
        <p:txBody>
          <a:bodyPr/>
          <a:lstStyle/>
          <a:p>
            <a:pP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Expectation for grades </a:t>
            </a:r>
            <a:r>
              <a:rPr lang="zh-CN" altLang="en-US" sz="2400" b="1" dirty="0">
                <a:latin typeface="Arial" panose="020B0604020202020204" pitchFamily="34" charset="0"/>
                <a:cs typeface="Arial" panose="020B0604020202020204" pitchFamily="34" charset="0"/>
                <a:sym typeface="+mn-ea"/>
              </a:rPr>
              <a:t>对成绩的期许</a:t>
            </a:r>
            <a:endParaRPr lang="en-US" altLang="zh-CN" sz="2400" b="1" dirty="0">
              <a:latin typeface="Arial" panose="020B0604020202020204" pitchFamily="34" charset="0"/>
              <a:cs typeface="Arial" panose="020B0604020202020204" pitchFamily="34" charset="0"/>
            </a:endParaRPr>
          </a:p>
          <a:p>
            <a:pPr algn="ctr" eaLnBrk="1" hangingPunct="1">
              <a:buFont typeface="Garamond" panose="02020404030301010803" pitchFamily="18" charset="0"/>
              <a:buNone/>
            </a:pPr>
            <a:r>
              <a:rPr lang="en-US" altLang="zh-CN" sz="12500" b="1" dirty="0">
                <a:latin typeface="Arial" panose="020B0604020202020204" pitchFamily="34" charset="0"/>
                <a:cs typeface="Arial" panose="020B0604020202020204" pitchFamily="34" charset="0"/>
              </a:rPr>
              <a:t>=</a:t>
            </a:r>
          </a:p>
          <a:p>
            <a:pPr algn="r" eaLnBrk="1" hangingPunct="1">
              <a:buFont typeface="Garamond" panose="02020404030301010803" pitchFamily="18" charset="0"/>
              <a:buNone/>
            </a:pPr>
            <a:r>
              <a:rPr lang="en-US" altLang="zh-CN" sz="2400" b="1" dirty="0">
                <a:latin typeface="Arial" panose="020B0604020202020204" pitchFamily="34" charset="0"/>
                <a:cs typeface="Arial" panose="020B0604020202020204" pitchFamily="34" charset="0"/>
              </a:rPr>
              <a:t>Requirements from the curriculum</a:t>
            </a:r>
            <a:r>
              <a:rPr lang="zh-CN" altLang="en-US" sz="2400" b="1" dirty="0">
                <a:latin typeface="Arial" panose="020B0604020202020204" pitchFamily="34" charset="0"/>
                <a:cs typeface="Arial" panose="020B0604020202020204" pitchFamily="34" charset="0"/>
                <a:sym typeface="+mn-ea"/>
              </a:rPr>
              <a:t>课程要求</a:t>
            </a:r>
            <a:endParaRPr lang="en-US" altLang="zh-CN" sz="2400" b="1" dirty="0">
              <a:latin typeface="Arial" panose="020B0604020202020204" pitchFamily="34" charset="0"/>
              <a:cs typeface="Arial" panose="020B0604020202020204" pitchFamily="34" charset="0"/>
            </a:endParaRPr>
          </a:p>
          <a:p>
            <a:pPr eaLnBrk="1" hangingPunct="1">
              <a:buFont typeface="Garamond" panose="02020404030301010803" pitchFamily="18" charset="0"/>
              <a:buNone/>
            </a:pPr>
            <a:endParaRPr kumimoji="1" lang="zh-CN" altLang="en-US" dirty="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r>
              <a:rPr kumimoji="1" altLang="zh-CN"/>
              <a:t>About</a:t>
            </a:r>
            <a:r>
              <a:rPr kumimoji="1" lang="zh-CN" altLang="en-US"/>
              <a:t> </a:t>
            </a:r>
            <a:r>
              <a:rPr kumimoji="1" altLang="zh-CN"/>
              <a:t>grades</a:t>
            </a:r>
            <a:endParaRPr kumimoji="1" lang="zh-CN" altLang="en-US"/>
          </a:p>
        </p:txBody>
      </p:sp>
      <p:graphicFrame>
        <p:nvGraphicFramePr>
          <p:cNvPr id="13315" name="Diagramm 4"/>
          <p:cNvGraphicFramePr/>
          <p:nvPr>
            <p:extLst>
              <p:ext uri="{D42A27DB-BD31-4B8C-83A1-F6EECF244321}">
                <p14:modId xmlns:p14="http://schemas.microsoft.com/office/powerpoint/2010/main" val="3521359003"/>
              </p:ext>
            </p:extLst>
          </p:nvPr>
        </p:nvGraphicFramePr>
        <p:xfrm>
          <a:off x="457200" y="1666875"/>
          <a:ext cx="8363272" cy="7029450"/>
        </p:xfrm>
        <a:graphic>
          <a:graphicData uri="http://schemas.openxmlformats.org/presentationml/2006/ole">
            <mc:AlternateContent xmlns:mc="http://schemas.openxmlformats.org/markup-compatibility/2006">
              <mc:Choice xmlns:v="urn:schemas-microsoft-com:vml" Requires="v">
                <p:oleObj spid="_x0000_s1027" name="Worksheet" r:id="rId3" imgW="8439145" imgH="5629310" progId="Excel.Sheet.8">
                  <p:embed/>
                </p:oleObj>
              </mc:Choice>
              <mc:Fallback>
                <p:oleObj name="Worksheet" r:id="rId3" imgW="8439145" imgH="5629310" progId="Excel.Sheet.8">
                  <p:embed/>
                  <p:pic>
                    <p:nvPicPr>
                      <p:cNvPr id="0" name="图片 1030"/>
                      <p:cNvPicPr>
                        <a:picLocks noChangeArrowheads="1"/>
                      </p:cNvPicPr>
                      <p:nvPr/>
                    </p:nvPicPr>
                    <p:blipFill>
                      <a:blip r:embed="rId4"/>
                      <a:srcRect/>
                      <a:stretch>
                        <a:fillRect/>
                      </a:stretch>
                    </p:blipFill>
                    <p:spPr bwMode="auto">
                      <a:xfrm>
                        <a:off x="457200" y="1666875"/>
                        <a:ext cx="8363272" cy="7029450"/>
                      </a:xfrm>
                      <a:prstGeom prst="rect">
                        <a:avLst/>
                      </a:prstGeom>
                      <a:noFill/>
                      <a:ln>
                        <a:noFill/>
                      </a:ln>
                    </p:spPr>
                  </p:pic>
                </p:oleObj>
              </mc:Fallback>
            </mc:AlternateContent>
          </a:graphicData>
        </a:graphic>
      </p:graphicFrame>
      <p:sp>
        <p:nvSpPr>
          <p:cNvPr id="2" name="Textfeld 1">
            <a:extLst>
              <a:ext uri="{FF2B5EF4-FFF2-40B4-BE49-F238E27FC236}">
                <a16:creationId xmlns:a16="http://schemas.microsoft.com/office/drawing/2014/main" id="{59A55136-30E9-44B2-92D8-776295813523}"/>
              </a:ext>
            </a:extLst>
          </p:cNvPr>
          <p:cNvSpPr txBox="1"/>
          <p:nvPr/>
        </p:nvSpPr>
        <p:spPr>
          <a:xfrm>
            <a:off x="899591" y="2060848"/>
            <a:ext cx="7667403" cy="1200329"/>
          </a:xfrm>
          <a:prstGeom prst="rect">
            <a:avLst/>
          </a:prstGeom>
          <a:noFill/>
        </p:spPr>
        <p:txBody>
          <a:bodyPr wrap="square" rtlCol="0">
            <a:spAutoFit/>
          </a:bodyPr>
          <a:lstStyle/>
          <a:p>
            <a:r>
              <a:rPr lang="zh-CN" altLang="de-DE" sz="3600" dirty="0"/>
              <a:t>学期论文（结合学期所学，撰写一篇</a:t>
            </a:r>
            <a:br>
              <a:rPr lang="de-DE" sz="3600" dirty="0"/>
            </a:br>
            <a:r>
              <a:rPr lang="zh-CN" altLang="de-DE" sz="3600" dirty="0"/>
              <a:t>以上汉字或单词的论文）成绩占</a:t>
            </a:r>
            <a:r>
              <a:rPr lang="de-DE" sz="3600" dirty="0"/>
              <a:t>70%</a:t>
            </a:r>
            <a:r>
              <a:rPr lang="zh-CN" altLang="de-DE" sz="3600" dirty="0"/>
              <a:t>。</a:t>
            </a:r>
            <a:endParaRPr lang="de-DE"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normAutofit fontScale="90000"/>
          </a:bodyPr>
          <a:lstStyle/>
          <a:p>
            <a:pPr eaLnBrk="1" hangingPunct="1"/>
            <a:r>
              <a:rPr kumimoji="1" lang="de-DE" altLang="zh-CN" dirty="0" err="1"/>
              <a:t>How</a:t>
            </a:r>
            <a:r>
              <a:rPr kumimoji="1" lang="de-DE" altLang="zh-CN" dirty="0"/>
              <a:t> </a:t>
            </a:r>
            <a:r>
              <a:rPr kumimoji="1" lang="de-DE" altLang="zh-CN" dirty="0" err="1"/>
              <a:t>to</a:t>
            </a:r>
            <a:r>
              <a:rPr kumimoji="1" lang="de-DE" altLang="zh-CN" dirty="0"/>
              <a:t> find </a:t>
            </a:r>
            <a:r>
              <a:rPr kumimoji="1" lang="de-DE" altLang="zh-CN" dirty="0" err="1"/>
              <a:t>resources</a:t>
            </a:r>
            <a:r>
              <a:rPr kumimoji="1" altLang="zh-CN" dirty="0"/>
              <a:t> </a:t>
            </a:r>
            <a:br>
              <a:rPr kumimoji="1" lang="de-DE" altLang="zh-CN" dirty="0"/>
            </a:br>
            <a:r>
              <a:rPr kumimoji="1" lang="zh-CN" altLang="de-DE" dirty="0"/>
              <a:t>怎麽能找到參考資料</a:t>
            </a:r>
            <a:endParaRPr kumimoji="1" lang="zh-CN" dirty="0"/>
          </a:p>
        </p:txBody>
      </p:sp>
      <p:sp>
        <p:nvSpPr>
          <p:cNvPr id="12291" name="内容占位符 2"/>
          <p:cNvSpPr>
            <a:spLocks noGrp="1"/>
          </p:cNvSpPr>
          <p:nvPr>
            <p:ph idx="1"/>
          </p:nvPr>
        </p:nvSpPr>
        <p:spPr>
          <a:xfrm>
            <a:off x="800100" y="1988841"/>
            <a:ext cx="7543800" cy="4459586"/>
          </a:xfrm>
        </p:spPr>
        <p:txBody>
          <a:bodyPr>
            <a:normAutofit lnSpcReduction="10000"/>
          </a:bodyPr>
          <a:lstStyle/>
          <a:p>
            <a:r>
              <a:rPr kumimoji="1" lang="zh-CN" altLang="de-DE" dirty="0">
                <a:cs typeface="Arial" panose="020B0604020202020204" pitchFamily="34" charset="0"/>
              </a:rPr>
              <a:t>百科百度（起點，要看文章用的參考資料）</a:t>
            </a:r>
            <a:endParaRPr kumimoji="1" lang="de-DE" altLang="zh-CN" dirty="0">
              <a:cs typeface="Arial" panose="020B0604020202020204" pitchFamily="34" charset="0"/>
            </a:endParaRPr>
          </a:p>
          <a:p>
            <a:r>
              <a:rPr lang="de-DE" dirty="0"/>
              <a:t>https://www.gugexueshu.com</a:t>
            </a:r>
            <a:r>
              <a:rPr lang="de-DE"/>
              <a:t>/ </a:t>
            </a:r>
            <a:br>
              <a:rPr lang="de-DE"/>
            </a:br>
            <a:r>
              <a:rPr lang="en-US"/>
              <a:t>(</a:t>
            </a:r>
            <a:r>
              <a:rPr lang="de-DE" altLang="zh-CN" dirty="0"/>
              <a:t>MLA</a:t>
            </a:r>
            <a:r>
              <a:rPr lang="zh-CN" altLang="de-DE" dirty="0"/>
              <a:t>標準</a:t>
            </a:r>
            <a:r>
              <a:rPr lang="en-US" dirty="0"/>
              <a:t>)</a:t>
            </a:r>
          </a:p>
          <a:p>
            <a:r>
              <a:rPr lang="de-DE" altLang="zh-CN" dirty="0"/>
              <a:t>CNKI</a:t>
            </a:r>
          </a:p>
          <a:p>
            <a:r>
              <a:rPr lang="zh-CN" altLang="de-DE" dirty="0"/>
              <a:t>圖書館</a:t>
            </a:r>
            <a:endParaRPr lang="de-DE" altLang="zh-CN" dirty="0"/>
          </a:p>
          <a:p>
            <a:r>
              <a:rPr lang="de-DE" altLang="zh-CN" dirty="0"/>
              <a:t>tupian.baidu.com</a:t>
            </a:r>
            <a:r>
              <a:rPr lang="zh-CN" altLang="de-DE" dirty="0"/>
              <a:t>、</a:t>
            </a:r>
            <a:r>
              <a:rPr lang="de-DE" altLang="zh-CN" dirty="0" err="1"/>
              <a:t>ppt</a:t>
            </a:r>
            <a:r>
              <a:rPr lang="de-DE" altLang="zh-CN" dirty="0"/>
              <a:t> on </a:t>
            </a:r>
            <a:r>
              <a:rPr lang="de-DE" altLang="zh-CN" dirty="0" err="1"/>
              <a:t>baidu</a:t>
            </a:r>
            <a:endParaRPr lang="de-DE" altLang="zh-CN" dirty="0"/>
          </a:p>
          <a:p>
            <a:r>
              <a:rPr lang="de-DE" dirty="0" err="1"/>
              <a:t>Ishare</a:t>
            </a:r>
            <a:r>
              <a:rPr lang="de-DE" dirty="0"/>
              <a:t>? </a:t>
            </a:r>
            <a:r>
              <a:rPr lang="de-DE" dirty="0" err="1"/>
              <a:t>Douban</a:t>
            </a:r>
            <a:r>
              <a:rPr lang="de-DE" dirty="0"/>
              <a:t>? books.google.de?</a:t>
            </a:r>
          </a:p>
          <a:p>
            <a:endParaRPr kumimoji="1" lang="zh-CN" altLang="en-US" dirty="0">
              <a:cs typeface="Arial" panose="020B0604020202020204" pitchFamily="34" charset="0"/>
            </a:endParaRPr>
          </a:p>
        </p:txBody>
      </p:sp>
    </p:spTree>
    <p:extLst>
      <p:ext uri="{BB962C8B-B14F-4D97-AF65-F5344CB8AC3E}">
        <p14:creationId xmlns:p14="http://schemas.microsoft.com/office/powerpoint/2010/main" val="1288725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9A351-1DE2-4A88-A664-DFA0FB1C21ED}"/>
              </a:ext>
            </a:extLst>
          </p:cNvPr>
          <p:cNvSpPr>
            <a:spLocks noGrp="1"/>
          </p:cNvSpPr>
          <p:nvPr>
            <p:ph type="title"/>
          </p:nvPr>
        </p:nvSpPr>
        <p:spPr/>
        <p:txBody>
          <a:bodyPr/>
          <a:lstStyle/>
          <a:p>
            <a:r>
              <a:rPr lang="de-DE" dirty="0" err="1"/>
              <a:t>Why</a:t>
            </a:r>
            <a:r>
              <a:rPr lang="de-DE" dirty="0"/>
              <a:t> Translation Studies?</a:t>
            </a:r>
          </a:p>
        </p:txBody>
      </p:sp>
      <p:sp>
        <p:nvSpPr>
          <p:cNvPr id="3" name="Inhaltsplatzhalter 2">
            <a:extLst>
              <a:ext uri="{FF2B5EF4-FFF2-40B4-BE49-F238E27FC236}">
                <a16:creationId xmlns:a16="http://schemas.microsoft.com/office/drawing/2014/main" id="{7C061342-F07A-4E76-B66E-EE47FC7CEDC7}"/>
              </a:ext>
            </a:extLst>
          </p:cNvPr>
          <p:cNvSpPr>
            <a:spLocks noGrp="1"/>
          </p:cNvSpPr>
          <p:nvPr>
            <p:ph idx="1"/>
          </p:nvPr>
        </p:nvSpPr>
        <p:spPr>
          <a:xfrm>
            <a:off x="971600" y="1600200"/>
            <a:ext cx="7715200" cy="4525963"/>
          </a:xfrm>
        </p:spPr>
        <p:txBody>
          <a:bodyPr>
            <a:normAutofit lnSpcReduction="10000"/>
          </a:bodyPr>
          <a:lstStyle/>
          <a:p>
            <a:pPr marL="0" indent="0">
              <a:buNone/>
            </a:pPr>
            <a:r>
              <a:rPr lang="de-DE" sz="6600" dirty="0" err="1"/>
              <a:t>She</a:t>
            </a:r>
            <a:r>
              <a:rPr lang="de-DE" sz="6600" dirty="0"/>
              <a:t> </a:t>
            </a:r>
            <a:r>
              <a:rPr lang="de-DE" sz="6600" dirty="0" err="1"/>
              <a:t>shook</a:t>
            </a:r>
            <a:r>
              <a:rPr lang="de-DE" sz="6600" dirty="0"/>
              <a:t> her </a:t>
            </a:r>
            <a:r>
              <a:rPr lang="de-DE" sz="6600" dirty="0" err="1"/>
              <a:t>head</a:t>
            </a:r>
            <a:endParaRPr lang="de-DE" sz="6600" dirty="0"/>
          </a:p>
          <a:p>
            <a:pPr marL="0" indent="0">
              <a:buNone/>
            </a:pPr>
            <a:r>
              <a:rPr lang="de-DE" sz="6600" dirty="0" err="1"/>
              <a:t>She</a:t>
            </a:r>
            <a:r>
              <a:rPr lang="de-DE" sz="6600" dirty="0"/>
              <a:t> </a:t>
            </a:r>
            <a:r>
              <a:rPr lang="de-DE" sz="6600" dirty="0" err="1"/>
              <a:t>wiped</a:t>
            </a:r>
            <a:r>
              <a:rPr lang="de-DE" sz="6600" dirty="0"/>
              <a:t> </a:t>
            </a:r>
            <a:r>
              <a:rPr lang="de-DE" sz="6600" dirty="0" err="1"/>
              <a:t>away</a:t>
            </a:r>
            <a:r>
              <a:rPr lang="de-DE" sz="6600" dirty="0"/>
              <a:t> </a:t>
            </a:r>
          </a:p>
          <a:p>
            <a:pPr marL="0" indent="0">
              <a:buNone/>
            </a:pPr>
            <a:r>
              <a:rPr lang="de-DE" sz="6600" dirty="0" err="1"/>
              <a:t>the</a:t>
            </a:r>
            <a:r>
              <a:rPr lang="de-DE" sz="6600" dirty="0"/>
              <a:t> </a:t>
            </a:r>
            <a:r>
              <a:rPr lang="de-DE" sz="6600" dirty="0" err="1"/>
              <a:t>tears</a:t>
            </a:r>
            <a:r>
              <a:rPr lang="de-DE" sz="6600" dirty="0"/>
              <a:t> in her </a:t>
            </a:r>
            <a:r>
              <a:rPr lang="de-DE" sz="6600" dirty="0" err="1"/>
              <a:t>eyes</a:t>
            </a:r>
            <a:endParaRPr lang="de-DE" sz="6600" dirty="0"/>
          </a:p>
          <a:p>
            <a:pPr marL="0" indent="0">
              <a:buNone/>
            </a:pPr>
            <a:r>
              <a:rPr lang="de-DE" sz="6600" dirty="0" err="1"/>
              <a:t>with</a:t>
            </a:r>
            <a:r>
              <a:rPr lang="de-DE" sz="6600" dirty="0"/>
              <a:t> her </a:t>
            </a:r>
            <a:r>
              <a:rPr lang="de-DE" sz="6600" dirty="0" err="1"/>
              <a:t>white</a:t>
            </a:r>
            <a:r>
              <a:rPr lang="de-DE" sz="6600" dirty="0"/>
              <a:t> </a:t>
            </a:r>
            <a:r>
              <a:rPr lang="de-DE" sz="6600" dirty="0" err="1"/>
              <a:t>cloth</a:t>
            </a:r>
            <a:endParaRPr lang="de-DE" sz="6600" dirty="0"/>
          </a:p>
        </p:txBody>
      </p:sp>
    </p:spTree>
    <p:extLst>
      <p:ext uri="{BB962C8B-B14F-4D97-AF65-F5344CB8AC3E}">
        <p14:creationId xmlns:p14="http://schemas.microsoft.com/office/powerpoint/2010/main" val="4225870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9D1A6-B8EF-4847-8583-E7DECEA856CC}"/>
              </a:ext>
            </a:extLst>
          </p:cNvPr>
          <p:cNvSpPr>
            <a:spLocks noGrp="1"/>
          </p:cNvSpPr>
          <p:nvPr>
            <p:ph type="title"/>
          </p:nvPr>
        </p:nvSpPr>
        <p:spPr/>
        <p:txBody>
          <a:bodyPr/>
          <a:lstStyle/>
          <a:p>
            <a:r>
              <a:rPr lang="de-DE" dirty="0"/>
              <a:t>The Translation </a:t>
            </a:r>
            <a:r>
              <a:rPr lang="de-DE" dirty="0" err="1"/>
              <a:t>Sequence</a:t>
            </a:r>
            <a:endParaRPr lang="de-DE" dirty="0"/>
          </a:p>
        </p:txBody>
      </p:sp>
      <p:sp>
        <p:nvSpPr>
          <p:cNvPr id="3" name="Inhaltsplatzhalter 2">
            <a:extLst>
              <a:ext uri="{FF2B5EF4-FFF2-40B4-BE49-F238E27FC236}">
                <a16:creationId xmlns:a16="http://schemas.microsoft.com/office/drawing/2014/main" id="{35746D5B-7DEA-4483-B722-820939F48399}"/>
              </a:ext>
            </a:extLst>
          </p:cNvPr>
          <p:cNvSpPr>
            <a:spLocks noGrp="1"/>
          </p:cNvSpPr>
          <p:nvPr>
            <p:ph idx="1"/>
          </p:nvPr>
        </p:nvSpPr>
        <p:spPr/>
        <p:txBody>
          <a:bodyPr/>
          <a:lstStyle/>
          <a:p>
            <a:endParaRPr lang="de-DE" dirty="0"/>
          </a:p>
        </p:txBody>
      </p:sp>
      <p:sp>
        <p:nvSpPr>
          <p:cNvPr id="4" name="Rectangle 2">
            <a:extLst>
              <a:ext uri="{FF2B5EF4-FFF2-40B4-BE49-F238E27FC236}">
                <a16:creationId xmlns:a16="http://schemas.microsoft.com/office/drawing/2014/main" id="{48A2875B-DA37-49DF-9BD1-D9348825F32C}"/>
              </a:ext>
            </a:extLst>
          </p:cNvPr>
          <p:cNvSpPr>
            <a:spLocks noChangeArrowheads="1"/>
          </p:cNvSpPr>
          <p:nvPr/>
        </p:nvSpPr>
        <p:spPr bwMode="auto">
          <a:xfrm>
            <a:off x="2383234" y="4455556"/>
            <a:ext cx="731838" cy="5259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100" b="0" i="0" u="none" strike="noStrike" cap="none" normalizeH="0" baseline="0">
                <a:ln>
                  <a:noFill/>
                </a:ln>
                <a:solidFill>
                  <a:schemeClr val="tx1"/>
                </a:solidFill>
                <a:effectLst/>
                <a:latin typeface="Arial" panose="020B0604020202020204" pitchFamily="34" charset="0"/>
                <a:ea typeface="宋体" panose="02010600030101010101" pitchFamily="2" charset="-122"/>
              </a:rPr>
              <a:t>LITERATURE‘</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5" name="AutoShape 3">
            <a:extLst>
              <a:ext uri="{FF2B5EF4-FFF2-40B4-BE49-F238E27FC236}">
                <a16:creationId xmlns:a16="http://schemas.microsoft.com/office/drawing/2014/main" id="{4BA35BD1-1E86-47AF-8BDB-4C9CFE93FCED}"/>
              </a:ext>
            </a:extLst>
          </p:cNvPr>
          <p:cNvSpPr>
            <a:spLocks noChangeArrowheads="1"/>
          </p:cNvSpPr>
          <p:nvPr/>
        </p:nvSpPr>
        <p:spPr bwMode="auto">
          <a:xfrm>
            <a:off x="3875484" y="4336803"/>
            <a:ext cx="1858517" cy="736028"/>
          </a:xfrm>
          <a:prstGeom prst="sun">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rPr>
              <a:t>Narrator‘‘</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DD06C064-3159-4B2C-99B5-08CD8BB2BF19}"/>
              </a:ext>
            </a:extLst>
          </p:cNvPr>
          <p:cNvSpPr>
            <a:spLocks noChangeArrowheads="1"/>
          </p:cNvSpPr>
          <p:nvPr/>
        </p:nvSpPr>
        <p:spPr bwMode="auto">
          <a:xfrm>
            <a:off x="3393677" y="4221088"/>
            <a:ext cx="1189038" cy="3159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judgements‘‘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8EE8B333-F53D-4503-8E37-845576E818A6}"/>
              </a:ext>
            </a:extLst>
          </p:cNvPr>
          <p:cNvSpPr>
            <a:spLocks noChangeArrowheads="1"/>
          </p:cNvSpPr>
          <p:nvPr/>
        </p:nvSpPr>
        <p:spPr bwMode="auto">
          <a:xfrm>
            <a:off x="3396945" y="4960928"/>
            <a:ext cx="1127125" cy="3159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experiences‘‘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81680F8D-9E4B-492E-8E51-EFF495BBB5B3}"/>
              </a:ext>
            </a:extLst>
          </p:cNvPr>
          <p:cNvSpPr>
            <a:spLocks noChangeArrowheads="1"/>
          </p:cNvSpPr>
          <p:nvPr/>
        </p:nvSpPr>
        <p:spPr bwMode="auto">
          <a:xfrm>
            <a:off x="5058207" y="4960928"/>
            <a:ext cx="1371600" cy="3159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Symbol systems‘‘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6B97666D-696A-4D18-ABF1-712BE8F31F38}"/>
              </a:ext>
            </a:extLst>
          </p:cNvPr>
          <p:cNvSpPr>
            <a:spLocks noChangeArrowheads="1"/>
          </p:cNvSpPr>
          <p:nvPr/>
        </p:nvSpPr>
        <p:spPr bwMode="auto">
          <a:xfrm>
            <a:off x="5252819" y="4221088"/>
            <a:ext cx="1036637" cy="3159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intentions‘‘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383978E2-9ABA-4FA2-975D-BE9462BCE32C}"/>
              </a:ext>
            </a:extLst>
          </p:cNvPr>
          <p:cNvSpPr>
            <a:spLocks noChangeArrowheads="1"/>
          </p:cNvSpPr>
          <p:nvPr/>
        </p:nvSpPr>
        <p:spPr bwMode="auto">
          <a:xfrm>
            <a:off x="97234" y="4468256"/>
            <a:ext cx="549275" cy="5259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READER</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53431CCA-9D59-414C-A422-3A24F52B64B2}"/>
              </a:ext>
            </a:extLst>
          </p:cNvPr>
          <p:cNvSpPr>
            <a:spLocks noChangeArrowheads="1"/>
          </p:cNvSpPr>
          <p:nvPr/>
        </p:nvSpPr>
        <p:spPr bwMode="auto">
          <a:xfrm>
            <a:off x="1103709" y="4468256"/>
            <a:ext cx="822325" cy="5259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TRANS-LATOR</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AutoShape 10">
            <a:extLst>
              <a:ext uri="{FF2B5EF4-FFF2-40B4-BE49-F238E27FC236}">
                <a16:creationId xmlns:a16="http://schemas.microsoft.com/office/drawing/2014/main" id="{DF02B022-3AAB-4CE5-BD75-88316719AA8F}"/>
              </a:ext>
            </a:extLst>
          </p:cNvPr>
          <p:cNvSpPr>
            <a:spLocks noChangeArrowheads="1"/>
          </p:cNvSpPr>
          <p:nvPr/>
        </p:nvSpPr>
        <p:spPr bwMode="auto">
          <a:xfrm>
            <a:off x="1745506" y="4468256"/>
            <a:ext cx="729803" cy="525995"/>
          </a:xfrm>
          <a:prstGeom prst="homePlate">
            <a:avLst>
              <a:gd name="adj" fmla="val 3003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dirty="0" err="1">
                <a:ln>
                  <a:noFill/>
                </a:ln>
                <a:solidFill>
                  <a:schemeClr val="tx1"/>
                </a:solidFill>
                <a:effectLst/>
                <a:latin typeface="Arial" panose="020B0604020202020204" pitchFamily="34" charset="0"/>
                <a:ea typeface="宋体" panose="02010600030101010101" pitchFamily="2" charset="-122"/>
              </a:rPr>
              <a:t>perceives</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 name="AutoShape 11">
            <a:extLst>
              <a:ext uri="{FF2B5EF4-FFF2-40B4-BE49-F238E27FC236}">
                <a16:creationId xmlns:a16="http://schemas.microsoft.com/office/drawing/2014/main" id="{0F83FBC9-9700-4357-8122-0141A0E1B71E}"/>
              </a:ext>
            </a:extLst>
          </p:cNvPr>
          <p:cNvSpPr>
            <a:spLocks noChangeArrowheads="1"/>
          </p:cNvSpPr>
          <p:nvPr/>
        </p:nvSpPr>
        <p:spPr bwMode="auto">
          <a:xfrm>
            <a:off x="569572" y="4468256"/>
            <a:ext cx="624625" cy="525995"/>
          </a:xfrm>
          <a:prstGeom prst="homePlate">
            <a:avLst>
              <a:gd name="adj" fmla="val 29948"/>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dirty="0" err="1">
                <a:ln>
                  <a:noFill/>
                </a:ln>
                <a:solidFill>
                  <a:schemeClr val="tx1"/>
                </a:solidFill>
                <a:effectLst/>
                <a:latin typeface="Arial" panose="020B0604020202020204" pitchFamily="34" charset="0"/>
                <a:ea typeface="宋体" panose="02010600030101010101" pitchFamily="2" charset="-122"/>
              </a:rPr>
              <a:t>perceives</a:t>
            </a: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 name="AutoShape 12">
            <a:extLst>
              <a:ext uri="{FF2B5EF4-FFF2-40B4-BE49-F238E27FC236}">
                <a16:creationId xmlns:a16="http://schemas.microsoft.com/office/drawing/2014/main" id="{0A829AD5-C3DE-4ACF-8BC8-E048F5834F38}"/>
              </a:ext>
            </a:extLst>
          </p:cNvPr>
          <p:cNvSpPr>
            <a:spLocks noChangeArrowheads="1"/>
          </p:cNvSpPr>
          <p:nvPr/>
        </p:nvSpPr>
        <p:spPr bwMode="auto">
          <a:xfrm>
            <a:off x="3022997" y="4468256"/>
            <a:ext cx="731837" cy="525995"/>
          </a:xfrm>
          <a:prstGeom prst="homePlate">
            <a:avLst>
              <a:gd name="adj" fmla="val 4001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ima-gines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5" name="AutoShape 13">
            <a:extLst>
              <a:ext uri="{FF2B5EF4-FFF2-40B4-BE49-F238E27FC236}">
                <a16:creationId xmlns:a16="http://schemas.microsoft.com/office/drawing/2014/main" id="{D1D66702-59BD-4DC0-81BC-98FB0A943474}"/>
              </a:ext>
            </a:extLst>
          </p:cNvPr>
          <p:cNvSpPr>
            <a:spLocks noChangeArrowheads="1"/>
          </p:cNvSpPr>
          <p:nvPr/>
        </p:nvSpPr>
        <p:spPr bwMode="auto">
          <a:xfrm>
            <a:off x="6285310" y="4472427"/>
            <a:ext cx="731837" cy="525995"/>
          </a:xfrm>
          <a:prstGeom prst="homePlate">
            <a:avLst>
              <a:gd name="adj" fmla="val 4001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imagines</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6" name="AutoShape 14">
            <a:extLst>
              <a:ext uri="{FF2B5EF4-FFF2-40B4-BE49-F238E27FC236}">
                <a16:creationId xmlns:a16="http://schemas.microsoft.com/office/drawing/2014/main" id="{9FE6174C-668A-48D7-9C88-C722D951598F}"/>
              </a:ext>
            </a:extLst>
          </p:cNvPr>
          <p:cNvSpPr>
            <a:spLocks noChangeArrowheads="1"/>
          </p:cNvSpPr>
          <p:nvPr/>
        </p:nvSpPr>
        <p:spPr bwMode="auto">
          <a:xfrm>
            <a:off x="6976617" y="4098269"/>
            <a:ext cx="1696293" cy="1157920"/>
          </a:xfrm>
          <a:prstGeom prst="sun">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Au-</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rPr>
              <a:t>thor‘‘‘</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5706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normAutofit fontScale="90000"/>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de-DE" altLang="zh-CN" dirty="0">
                <a:solidFill>
                  <a:srgbClr val="0E5772"/>
                </a:solidFill>
                <a:latin typeface="Arial" panose="020B0604020202020204" pitchFamily="34" charset="0"/>
                <a:cs typeface="Arial" panose="020B0604020202020204" pitchFamily="34" charset="0"/>
              </a:rPr>
              <a:t> 2 </a:t>
            </a:r>
            <a:r>
              <a:rPr lang="de-DE" altLang="zh-CN" dirty="0" err="1">
                <a:solidFill>
                  <a:srgbClr val="0E5772"/>
                </a:solidFill>
                <a:latin typeface="Arial" panose="020B0604020202020204" pitchFamily="34" charset="0"/>
                <a:cs typeface="Arial" panose="020B0604020202020204" pitchFamily="34" charset="0"/>
              </a:rPr>
              <a:t>Emergence</a:t>
            </a:r>
            <a:r>
              <a:rPr lang="de-DE"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起源</a:t>
            </a:r>
            <a:endParaRPr kumimoji="1" lang="zh-CN" altLang="en-US" dirty="0">
              <a:cs typeface="Arial" panose="020B0604020202020204" pitchFamily="34" charset="0"/>
            </a:endParaRPr>
          </a:p>
        </p:txBody>
      </p:sp>
      <p:sp>
        <p:nvSpPr>
          <p:cNvPr id="3" name="Rectangle 2">
            <a:extLst>
              <a:ext uri="{FF2B5EF4-FFF2-40B4-BE49-F238E27FC236}">
                <a16:creationId xmlns:a16="http://schemas.microsoft.com/office/drawing/2014/main" id="{03EC58F8-D8E1-4375-B310-8261A78E1CA1}"/>
              </a:ext>
            </a:extLst>
          </p:cNvPr>
          <p:cNvSpPr>
            <a:spLocks noGrp="1" noChangeArrowheads="1"/>
          </p:cNvSpPr>
          <p:nvPr>
            <p:ph idx="1"/>
          </p:nvPr>
        </p:nvSpPr>
        <p:spPr bwMode="auto">
          <a:xfrm>
            <a:off x="457200" y="1161559"/>
            <a:ext cx="8229600" cy="533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en-US" sz="2400" dirty="0"/>
              <a:t>Interpretation theories and interpretation studies are as old as human languages, since interpretation </a:t>
            </a:r>
            <a:r>
              <a:rPr lang="en-US" sz="2400" dirty="0" err="1"/>
              <a:t>practise</a:t>
            </a:r>
            <a:r>
              <a:rPr lang="en-US" sz="2400" dirty="0"/>
              <a:t> is not just necessary between full fledged languages, but is </a:t>
            </a:r>
            <a:r>
              <a:rPr lang="en-US" sz="2400" dirty="0" err="1"/>
              <a:t>practised</a:t>
            </a:r>
            <a:r>
              <a:rPr lang="en-US" sz="2400" dirty="0"/>
              <a:t> as soon as two different individuals meet, like a grandmother and her grandchild. The first lay interpreters naturally reflected on their interpreting work and this was the start of theories and studies. As soon as written language was invented, critical reflection also started and with it translation theories and translation studies. </a:t>
            </a:r>
          </a:p>
          <a:p>
            <a:pPr marL="0" indent="0">
              <a:buNone/>
            </a:pPr>
            <a:r>
              <a:rPr lang="en-US" sz="2400" dirty="0"/>
              <a:t>The first thoughts about </a:t>
            </a:r>
            <a:r>
              <a:rPr lang="en-US" sz="2400" dirty="0" err="1"/>
              <a:t>transponing</a:t>
            </a:r>
            <a:r>
              <a:rPr lang="en-US" sz="2400" dirty="0"/>
              <a:t> the meaning of one language into a similar one of another language were prescriptive with precepts and principles, sometimes exaggerated into dogma and people not adhering to them being tortured or murdered. </a:t>
            </a:r>
          </a:p>
        </p:txBody>
      </p:sp>
    </p:spTree>
    <p:extLst>
      <p:ext uri="{BB962C8B-B14F-4D97-AF65-F5344CB8AC3E}">
        <p14:creationId xmlns:p14="http://schemas.microsoft.com/office/powerpoint/2010/main" val="3437313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0AE8F2F-9591-4F7B-B367-479E9EFF9A44}"/>
              </a:ext>
            </a:extLst>
          </p:cNvPr>
          <p:cNvSpPr>
            <a:spLocks noGrp="1" noChangeArrowheads="1"/>
          </p:cNvSpPr>
          <p:nvPr>
            <p:ph type="title"/>
          </p:nvPr>
        </p:nvSpPr>
        <p:spPr>
          <a:xfrm>
            <a:off x="500063" y="571500"/>
            <a:ext cx="8229600" cy="1066800"/>
          </a:xfrm>
        </p:spPr>
        <p:txBody>
          <a:bodyPr>
            <a:normAutofit fontScale="90000"/>
          </a:bodyPr>
          <a:lstStyle/>
          <a:p>
            <a:pPr eaLnBrk="1" fontAlgn="auto" hangingPunct="1">
              <a:spcAft>
                <a:spcPts val="0"/>
              </a:spcAft>
              <a:defRPr/>
            </a:pPr>
            <a:r>
              <a:rPr lang="en-US" sz="3400" b="1"/>
              <a:t>Lecture “Emergence I”</a:t>
            </a:r>
            <a:br>
              <a:rPr lang="en-US" sz="3400" b="1" dirty="0"/>
            </a:br>
            <a:r>
              <a:rPr lang="en-US" sz="3400" b="1" dirty="0"/>
              <a:t>Translation in antiquity.</a:t>
            </a:r>
            <a:endParaRPr lang="ru-RU" sz="3400" b="1" dirty="0"/>
          </a:p>
        </p:txBody>
      </p:sp>
      <p:sp>
        <p:nvSpPr>
          <p:cNvPr id="6147" name="Rectangle 3">
            <a:extLst>
              <a:ext uri="{FF2B5EF4-FFF2-40B4-BE49-F238E27FC236}">
                <a16:creationId xmlns:a16="http://schemas.microsoft.com/office/drawing/2014/main" id="{E0F15C4E-4466-4E5D-974D-6642954248A2}"/>
              </a:ext>
            </a:extLst>
          </p:cNvPr>
          <p:cNvSpPr>
            <a:spLocks noGrp="1" noChangeArrowheads="1"/>
          </p:cNvSpPr>
          <p:nvPr>
            <p:ph idx="1"/>
          </p:nvPr>
        </p:nvSpPr>
        <p:spPr>
          <a:xfrm>
            <a:off x="500063" y="1643063"/>
            <a:ext cx="8229600" cy="4324350"/>
          </a:xfrm>
        </p:spPr>
        <p:txBody>
          <a:bodyPr/>
          <a:lstStyle/>
          <a:p>
            <a:pPr lvl="2" eaLnBrk="1" hangingPunct="1">
              <a:buFont typeface="Wingdings" panose="05000000000000000000" pitchFamily="2" charset="2"/>
              <a:buNone/>
            </a:pPr>
            <a:r>
              <a:rPr lang="en-US" altLang="de-DE" sz="3200"/>
              <a:t>1. Translation in ancient Egypt.</a:t>
            </a:r>
          </a:p>
          <a:p>
            <a:pPr lvl="2" eaLnBrk="1" hangingPunct="1">
              <a:buFont typeface="Wingdings" panose="05000000000000000000" pitchFamily="2" charset="2"/>
              <a:buNone/>
            </a:pPr>
            <a:r>
              <a:rPr lang="en-US" altLang="de-DE" sz="3200"/>
              <a:t>2. Translation in Assyria and Babylon. </a:t>
            </a:r>
          </a:p>
          <a:p>
            <a:pPr lvl="2" eaLnBrk="1" hangingPunct="1">
              <a:buFont typeface="Wingdings" panose="05000000000000000000" pitchFamily="2" charset="2"/>
              <a:buNone/>
            </a:pPr>
            <a:r>
              <a:rPr lang="en-US" altLang="de-DE" sz="3200"/>
              <a:t>3. Translation in ancient China and India.</a:t>
            </a:r>
          </a:p>
          <a:p>
            <a:pPr lvl="2" eaLnBrk="1" hangingPunct="1">
              <a:buFont typeface="Wingdings" panose="05000000000000000000" pitchFamily="2" charset="2"/>
              <a:buNone/>
            </a:pPr>
            <a:r>
              <a:rPr lang="en-US" altLang="de-DE" sz="3200"/>
              <a:t>4. Translation in the Roman Empire.</a:t>
            </a:r>
            <a:endParaRPr lang="ru-RU" altLang="de-DE"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4E8026D1-4522-4865-B039-5EC56554CA10}"/>
              </a:ext>
            </a:extLst>
          </p:cNvPr>
          <p:cNvSpPr>
            <a:spLocks noGrp="1" noChangeArrowheads="1"/>
          </p:cNvSpPr>
          <p:nvPr>
            <p:ph idx="1"/>
          </p:nvPr>
        </p:nvSpPr>
        <p:spPr>
          <a:xfrm>
            <a:off x="500063" y="571500"/>
            <a:ext cx="4510087" cy="4319588"/>
          </a:xfrm>
        </p:spPr>
        <p:txBody>
          <a:bodyPr>
            <a:normAutofit fontScale="92500" lnSpcReduction="10000"/>
          </a:bodyPr>
          <a:lstStyle/>
          <a:p>
            <a:pPr eaLnBrk="1" hangingPunct="1">
              <a:lnSpc>
                <a:spcPct val="90000"/>
              </a:lnSpc>
              <a:buFont typeface="Georgia" panose="02040502050405020303" pitchFamily="18" charset="0"/>
              <a:buNone/>
            </a:pPr>
            <a:r>
              <a:rPr lang="en-US" altLang="de-DE" sz="2100" b="1"/>
              <a:t>   the Tower of Babel</a:t>
            </a:r>
          </a:p>
          <a:p>
            <a:pPr eaLnBrk="1" hangingPunct="1">
              <a:lnSpc>
                <a:spcPct val="90000"/>
              </a:lnSpc>
              <a:buFont typeface="Wingdings" panose="05000000000000000000" pitchFamily="2" charset="2"/>
              <a:buNone/>
            </a:pPr>
            <a:r>
              <a:rPr lang="en-US" altLang="de-DE" sz="1600"/>
              <a:t>     </a:t>
            </a:r>
            <a:r>
              <a:rPr lang="en-US" altLang="de-DE" sz="2400"/>
              <a:t>But the Lord came down to see the city and the tower that the men were building. </a:t>
            </a:r>
          </a:p>
          <a:p>
            <a:pPr eaLnBrk="1" hangingPunct="1">
              <a:lnSpc>
                <a:spcPct val="90000"/>
              </a:lnSpc>
              <a:buFont typeface="Wingdings" panose="05000000000000000000" pitchFamily="2" charset="2"/>
              <a:buNone/>
            </a:pPr>
            <a:r>
              <a:rPr lang="en-US" altLang="de-DE" sz="2400"/>
              <a:t>     The Lord said, “If as one people speaking the same language they have begun to do this, then nothing they plan to do will be impossible for them. Come, let us go down and confuse their language so they will not understand each other.”</a:t>
            </a:r>
          </a:p>
          <a:p>
            <a:pPr algn="r" eaLnBrk="1" hangingPunct="1">
              <a:lnSpc>
                <a:spcPct val="90000"/>
              </a:lnSpc>
              <a:buFont typeface="Wingdings" panose="05000000000000000000" pitchFamily="2" charset="2"/>
              <a:buNone/>
            </a:pPr>
            <a:r>
              <a:rPr lang="en-US" altLang="de-DE" sz="2400"/>
              <a:t>(Genesis 11: 5-7)</a:t>
            </a:r>
          </a:p>
          <a:p>
            <a:pPr eaLnBrk="1" hangingPunct="1">
              <a:lnSpc>
                <a:spcPct val="90000"/>
              </a:lnSpc>
              <a:buFont typeface="Wingdings" panose="05000000000000000000" pitchFamily="2" charset="2"/>
              <a:buNone/>
            </a:pPr>
            <a:r>
              <a:rPr lang="en-US" altLang="de-DE" sz="2400"/>
              <a:t> </a:t>
            </a:r>
            <a:endParaRPr lang="ru-RU" altLang="de-DE" sz="2400"/>
          </a:p>
          <a:p>
            <a:pPr eaLnBrk="1" hangingPunct="1">
              <a:lnSpc>
                <a:spcPct val="90000"/>
              </a:lnSpc>
            </a:pPr>
            <a:endParaRPr lang="ru-RU" altLang="de-DE" sz="2100"/>
          </a:p>
        </p:txBody>
      </p:sp>
      <p:pic>
        <p:nvPicPr>
          <p:cNvPr id="7171" name="Picture 5" descr="the-tower-of-babel1">
            <a:extLst>
              <a:ext uri="{FF2B5EF4-FFF2-40B4-BE49-F238E27FC236}">
                <a16:creationId xmlns:a16="http://schemas.microsoft.com/office/drawing/2014/main" id="{FBB14E89-3BF9-45E9-A68D-C6ABE1FF1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33375"/>
            <a:ext cx="3810000"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A5ACE25-52AC-4A56-802F-14345EA496DC}"/>
              </a:ext>
            </a:extLst>
          </p:cNvPr>
          <p:cNvSpPr>
            <a:spLocks noGrp="1" noChangeArrowheads="1"/>
          </p:cNvSpPr>
          <p:nvPr>
            <p:ph type="title"/>
          </p:nvPr>
        </p:nvSpPr>
        <p:spPr>
          <a:xfrm>
            <a:off x="574675" y="304800"/>
            <a:ext cx="8001000" cy="892175"/>
          </a:xfrm>
        </p:spPr>
        <p:txBody>
          <a:bodyPr/>
          <a:lstStyle/>
          <a:p>
            <a:pPr eaLnBrk="1" hangingPunct="1"/>
            <a:r>
              <a:rPr lang="en-US" altLang="de-DE" sz="2400"/>
              <a:t>Translation in ancient Egypt</a:t>
            </a:r>
            <a:endParaRPr lang="ru-RU" altLang="de-DE" sz="2400"/>
          </a:p>
        </p:txBody>
      </p:sp>
      <p:sp>
        <p:nvSpPr>
          <p:cNvPr id="8195" name="Rectangle 3">
            <a:extLst>
              <a:ext uri="{FF2B5EF4-FFF2-40B4-BE49-F238E27FC236}">
                <a16:creationId xmlns:a16="http://schemas.microsoft.com/office/drawing/2014/main" id="{2172DF90-03DE-454E-AC06-24E93628DDE9}"/>
              </a:ext>
            </a:extLst>
          </p:cNvPr>
          <p:cNvSpPr>
            <a:spLocks noGrp="1" noChangeArrowheads="1"/>
          </p:cNvSpPr>
          <p:nvPr>
            <p:ph idx="1"/>
          </p:nvPr>
        </p:nvSpPr>
        <p:spPr>
          <a:xfrm>
            <a:off x="2571750" y="1000125"/>
            <a:ext cx="6067425" cy="4305300"/>
          </a:xfrm>
        </p:spPr>
        <p:txBody>
          <a:bodyPr/>
          <a:lstStyle/>
          <a:p>
            <a:pPr eaLnBrk="1" hangingPunct="1">
              <a:buFont typeface="Wingdings" panose="05000000000000000000" pitchFamily="2" charset="2"/>
              <a:buNone/>
            </a:pPr>
            <a:r>
              <a:rPr lang="en-US" altLang="de-DE" sz="2600" i="1"/>
              <a:t>    </a:t>
            </a:r>
            <a:r>
              <a:rPr lang="en-US" altLang="de-DE" sz="2400" i="1"/>
              <a:t>Now of the Egyptians there are seven classes, and of these one class is called that of the priests, and another that of the warriors, while the others are the cowherds, swineherds, shopkeepers, interpreters, and boatmen. </a:t>
            </a:r>
          </a:p>
          <a:p>
            <a:pPr eaLnBrk="1" hangingPunct="1">
              <a:buFont typeface="Wingdings" panose="05000000000000000000" pitchFamily="2" charset="2"/>
              <a:buNone/>
            </a:pPr>
            <a:r>
              <a:rPr lang="en-US" altLang="de-DE" sz="2400" i="1"/>
              <a:t>    This is the number of the classes of the Egyptians, and their names are given them from the occupations which they follow.</a:t>
            </a:r>
          </a:p>
          <a:p>
            <a:pPr algn="r" eaLnBrk="1" hangingPunct="1">
              <a:buFont typeface="Wingdings" panose="05000000000000000000" pitchFamily="2" charset="2"/>
              <a:buNone/>
            </a:pPr>
            <a:r>
              <a:rPr lang="en-US" altLang="de-DE" sz="2000" i="1"/>
              <a:t>(</a:t>
            </a:r>
            <a:r>
              <a:rPr lang="en-US" altLang="de-DE" sz="2000"/>
              <a:t>Herodotus</a:t>
            </a:r>
            <a:r>
              <a:rPr lang="en-US" altLang="de-DE" sz="2000" i="1"/>
              <a:t> Histories 2.164)</a:t>
            </a:r>
            <a:endParaRPr lang="ru-RU" altLang="de-DE" sz="2000" i="1"/>
          </a:p>
        </p:txBody>
      </p:sp>
      <p:pic>
        <p:nvPicPr>
          <p:cNvPr id="8196" name="Picture 4" descr="220px-AGMA_H%C3%A9rodote">
            <a:extLst>
              <a:ext uri="{FF2B5EF4-FFF2-40B4-BE49-F238E27FC236}">
                <a16:creationId xmlns:a16="http://schemas.microsoft.com/office/drawing/2014/main" id="{9F34ECD9-03B6-4B91-BD9A-B6EB6A816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714500"/>
            <a:ext cx="20955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normAutofit fontScale="90000"/>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de-DE" altLang="zh-CN" dirty="0">
                <a:solidFill>
                  <a:srgbClr val="0E5772"/>
                </a:solidFill>
                <a:latin typeface="Arial" panose="020B0604020202020204" pitchFamily="34" charset="0"/>
                <a:cs typeface="Arial" panose="020B0604020202020204" pitchFamily="34" charset="0"/>
              </a:rPr>
              <a:t> 2 Weekly Survey </a:t>
            </a:r>
            <a:br>
              <a:rPr lang="de-DE" altLang="zh-CN" dirty="0">
                <a:solidFill>
                  <a:srgbClr val="0E5772"/>
                </a:solidFill>
                <a:latin typeface="Arial" panose="020B0604020202020204" pitchFamily="34" charset="0"/>
                <a:cs typeface="Arial" panose="020B0604020202020204" pitchFamily="34" charset="0"/>
              </a:rPr>
            </a:b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在线闻讯调查</a:t>
            </a:r>
            <a:endParaRPr kumimoji="1" lang="zh-CN" altLang="en-US" dirty="0">
              <a:cs typeface="Arial" panose="020B0604020202020204" pitchFamily="34" charset="0"/>
            </a:endParaRPr>
          </a:p>
        </p:txBody>
      </p:sp>
      <p:sp>
        <p:nvSpPr>
          <p:cNvPr id="3" name="Rectangle 2">
            <a:extLst>
              <a:ext uri="{FF2B5EF4-FFF2-40B4-BE49-F238E27FC236}">
                <a16:creationId xmlns:a16="http://schemas.microsoft.com/office/drawing/2014/main" id="{03EC58F8-D8E1-4375-B310-8261A78E1CA1}"/>
              </a:ext>
            </a:extLst>
          </p:cNvPr>
          <p:cNvSpPr>
            <a:spLocks noGrp="1" noChangeArrowheads="1"/>
          </p:cNvSpPr>
          <p:nvPr>
            <p:ph idx="1"/>
          </p:nvPr>
        </p:nvSpPr>
        <p:spPr bwMode="auto">
          <a:xfrm>
            <a:off x="457200" y="2210317"/>
            <a:ext cx="8229600" cy="431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de-DE" altLang="zh-CN" sz="2800" dirty="0" err="1"/>
              <a:t>Consent</a:t>
            </a:r>
            <a:r>
              <a:rPr lang="de-DE" altLang="zh-CN" sz="2800" dirty="0"/>
              <a:t> </a:t>
            </a:r>
            <a:r>
              <a:rPr lang="de-DE" altLang="zh-CN" sz="2800" dirty="0" err="1"/>
              <a:t>that</a:t>
            </a:r>
            <a:r>
              <a:rPr lang="de-DE" altLang="zh-CN" sz="2800" dirty="0"/>
              <a:t> </a:t>
            </a:r>
            <a:r>
              <a:rPr lang="de-DE" altLang="zh-CN" sz="2800" dirty="0" err="1"/>
              <a:t>your</a:t>
            </a:r>
            <a:r>
              <a:rPr lang="de-DE" altLang="zh-CN" sz="2800" dirty="0"/>
              <a:t> </a:t>
            </a:r>
            <a:r>
              <a:rPr lang="de-DE" altLang="zh-CN" sz="2800" dirty="0" err="1"/>
              <a:t>data</a:t>
            </a:r>
            <a:r>
              <a:rPr lang="de-DE" altLang="zh-CN" sz="2800" dirty="0"/>
              <a:t> (</a:t>
            </a:r>
            <a:r>
              <a:rPr lang="de-DE" altLang="zh-CN" sz="2800" dirty="0" err="1"/>
              <a:t>name</a:t>
            </a:r>
            <a:r>
              <a:rPr lang="de-DE" altLang="zh-CN" sz="2800" dirty="0"/>
              <a:t>, </a:t>
            </a:r>
            <a:r>
              <a:rPr lang="de-DE" altLang="zh-CN" sz="2800" dirty="0" err="1"/>
              <a:t>study</a:t>
            </a:r>
            <a:r>
              <a:rPr lang="de-DE" altLang="zh-CN" sz="2800" dirty="0"/>
              <a:t> </a:t>
            </a:r>
            <a:r>
              <a:rPr lang="de-DE" altLang="zh-CN" sz="2800" dirty="0" err="1"/>
              <a:t>no</a:t>
            </a:r>
            <a:r>
              <a:rPr lang="de-DE" altLang="zh-CN" sz="2800" dirty="0"/>
              <a:t>., </a:t>
            </a:r>
            <a:r>
              <a:rPr lang="de-DE" altLang="zh-CN" sz="2800" dirty="0" err="1"/>
              <a:t>study</a:t>
            </a:r>
            <a:r>
              <a:rPr lang="de-DE" altLang="zh-CN" sz="2800" dirty="0"/>
              <a:t> </a:t>
            </a:r>
            <a:r>
              <a:rPr lang="de-DE" altLang="zh-CN" sz="2800" dirty="0" err="1"/>
              <a:t>direction</a:t>
            </a:r>
            <a:r>
              <a:rPr lang="de-DE" altLang="zh-CN" sz="2800" dirty="0"/>
              <a:t>, email, </a:t>
            </a:r>
            <a:r>
              <a:rPr lang="de-DE" altLang="zh-CN" sz="2800" dirty="0" err="1"/>
              <a:t>technical</a:t>
            </a:r>
            <a:r>
              <a:rPr lang="de-DE" altLang="zh-CN" sz="2800" dirty="0"/>
              <a:t> </a:t>
            </a:r>
            <a:r>
              <a:rPr lang="de-DE" altLang="zh-CN" sz="2800" dirty="0" err="1"/>
              <a:t>data</a:t>
            </a:r>
            <a:r>
              <a:rPr lang="de-DE" altLang="zh-CN" sz="2800" dirty="0"/>
              <a:t> </a:t>
            </a:r>
            <a:r>
              <a:rPr lang="de-DE" altLang="zh-CN" sz="2800" dirty="0" err="1"/>
              <a:t>of</a:t>
            </a:r>
            <a:r>
              <a:rPr lang="de-DE" altLang="zh-CN" sz="2800" dirty="0"/>
              <a:t> </a:t>
            </a:r>
            <a:r>
              <a:rPr lang="de-DE" altLang="zh-CN" sz="2800" dirty="0" err="1"/>
              <a:t>your</a:t>
            </a:r>
            <a:r>
              <a:rPr lang="de-DE" altLang="zh-CN" sz="2800" dirty="0"/>
              <a:t> </a:t>
            </a:r>
            <a:r>
              <a:rPr lang="de-DE" altLang="zh-CN" sz="2800" dirty="0" err="1"/>
              <a:t>device</a:t>
            </a:r>
            <a:r>
              <a:rPr lang="de-DE" altLang="zh-CN" sz="2800" dirty="0"/>
              <a:t>, </a:t>
            </a:r>
            <a:r>
              <a:rPr lang="de-DE" altLang="zh-CN" sz="2800" dirty="0" err="1"/>
              <a:t>ip</a:t>
            </a:r>
            <a:r>
              <a:rPr lang="de-DE" altLang="zh-CN" sz="2800" dirty="0"/>
              <a:t> </a:t>
            </a:r>
            <a:r>
              <a:rPr lang="de-DE" altLang="zh-CN" sz="2800" dirty="0" err="1"/>
              <a:t>address</a:t>
            </a:r>
            <a:r>
              <a:rPr lang="de-DE" altLang="zh-CN" sz="2800" dirty="0"/>
              <a:t> etc., ) </a:t>
            </a:r>
            <a:r>
              <a:rPr lang="de-DE" altLang="zh-CN" sz="2800" dirty="0" err="1"/>
              <a:t>is</a:t>
            </a:r>
            <a:r>
              <a:rPr lang="de-DE" altLang="zh-CN" sz="2800" dirty="0"/>
              <a:t> </a:t>
            </a:r>
            <a:r>
              <a:rPr lang="de-DE" altLang="zh-CN" sz="2800" dirty="0" err="1"/>
              <a:t>stored</a:t>
            </a:r>
            <a:r>
              <a:rPr lang="de-DE" altLang="zh-CN" sz="2800" dirty="0"/>
              <a:t> </a:t>
            </a:r>
            <a:r>
              <a:rPr lang="de-DE" altLang="zh-CN" sz="2800" dirty="0" err="1"/>
              <a:t>for</a:t>
            </a:r>
            <a:r>
              <a:rPr lang="de-DE" altLang="zh-CN" sz="2800" dirty="0"/>
              <a:t> </a:t>
            </a:r>
            <a:r>
              <a:rPr lang="de-DE" altLang="zh-CN" sz="2800" dirty="0" err="1"/>
              <a:t>grading</a:t>
            </a:r>
            <a:r>
              <a:rPr lang="de-DE" altLang="zh-CN" sz="2800" dirty="0"/>
              <a:t>, and </a:t>
            </a:r>
            <a:r>
              <a:rPr lang="de-DE" altLang="zh-CN" sz="2800" dirty="0" err="1"/>
              <a:t>academic</a:t>
            </a:r>
            <a:r>
              <a:rPr lang="de-DE" altLang="zh-CN" sz="2800" dirty="0"/>
              <a:t> </a:t>
            </a:r>
            <a:r>
              <a:rPr lang="de-DE" altLang="zh-CN" sz="2800" dirty="0" err="1"/>
              <a:t>use</a:t>
            </a:r>
            <a:r>
              <a:rPr lang="de-DE" altLang="zh-CN" sz="2800" dirty="0"/>
              <a:t> (</a:t>
            </a:r>
            <a:r>
              <a:rPr lang="de-DE" altLang="zh-CN" sz="2800" dirty="0" err="1"/>
              <a:t>teaching</a:t>
            </a:r>
            <a:r>
              <a:rPr lang="de-DE" altLang="zh-CN" sz="2800" dirty="0"/>
              <a:t> and ANONYMIZED </a:t>
            </a:r>
            <a:r>
              <a:rPr lang="de-DE" altLang="zh-CN" sz="2800" dirty="0" err="1"/>
              <a:t>for</a:t>
            </a:r>
            <a:r>
              <a:rPr lang="de-DE" altLang="zh-CN" sz="2800" dirty="0"/>
              <a:t> </a:t>
            </a:r>
            <a:r>
              <a:rPr lang="de-DE" altLang="zh-CN" sz="2800" dirty="0" err="1"/>
              <a:t>research</a:t>
            </a:r>
            <a:r>
              <a:rPr lang="de-DE" altLang="zh-CN" sz="2800" dirty="0"/>
              <a:t>).</a:t>
            </a:r>
          </a:p>
          <a:p>
            <a:pPr marL="0" indent="0">
              <a:buNone/>
            </a:pPr>
            <a:r>
              <a:rPr lang="de-DE" sz="2800" dirty="0" err="1"/>
              <a:t>Consent</a:t>
            </a:r>
            <a:r>
              <a:rPr lang="de-DE" sz="2800" dirty="0"/>
              <a:t> </a:t>
            </a:r>
            <a:r>
              <a:rPr lang="de-DE" sz="2800" dirty="0" err="1"/>
              <a:t>that</a:t>
            </a:r>
            <a:r>
              <a:rPr lang="de-DE" sz="2800" dirty="0"/>
              <a:t> </a:t>
            </a:r>
            <a:r>
              <a:rPr lang="de-DE" sz="2800" dirty="0" err="1"/>
              <a:t>your</a:t>
            </a:r>
            <a:r>
              <a:rPr lang="de-DE" sz="2800" dirty="0"/>
              <a:t> </a:t>
            </a:r>
            <a:r>
              <a:rPr lang="de-DE" sz="2800" dirty="0" err="1"/>
              <a:t>contributions</a:t>
            </a:r>
            <a:r>
              <a:rPr lang="de-DE" sz="2800" dirty="0"/>
              <a:t> </a:t>
            </a:r>
            <a:r>
              <a:rPr lang="de-DE" sz="2800" dirty="0" err="1"/>
              <a:t>can</a:t>
            </a:r>
            <a:r>
              <a:rPr lang="de-DE" sz="2800" dirty="0"/>
              <a:t> </a:t>
            </a:r>
            <a:r>
              <a:rPr lang="de-DE" sz="2800" dirty="0" err="1"/>
              <a:t>be</a:t>
            </a:r>
            <a:r>
              <a:rPr lang="de-DE" sz="2800" dirty="0"/>
              <a:t> </a:t>
            </a:r>
            <a:r>
              <a:rPr lang="de-DE" sz="2800" dirty="0" err="1"/>
              <a:t>used</a:t>
            </a:r>
            <a:r>
              <a:rPr lang="de-DE" sz="2800" dirty="0"/>
              <a:t> </a:t>
            </a:r>
            <a:r>
              <a:rPr lang="de-DE" sz="2800" dirty="0" err="1"/>
              <a:t>by</a:t>
            </a:r>
            <a:r>
              <a:rPr lang="de-DE" sz="2800" dirty="0"/>
              <a:t> </a:t>
            </a:r>
            <a:r>
              <a:rPr lang="de-DE" sz="2800" dirty="0" err="1"/>
              <a:t>the</a:t>
            </a:r>
            <a:r>
              <a:rPr lang="de-DE" sz="2800" dirty="0"/>
              <a:t> </a:t>
            </a:r>
            <a:r>
              <a:rPr lang="de-DE" sz="2800" dirty="0" err="1"/>
              <a:t>teacher</a:t>
            </a:r>
            <a:r>
              <a:rPr lang="de-DE" sz="2800" dirty="0"/>
              <a:t> </a:t>
            </a:r>
            <a:r>
              <a:rPr lang="de-DE" sz="2800" dirty="0" err="1"/>
              <a:t>under</a:t>
            </a:r>
            <a:r>
              <a:rPr lang="de-DE" sz="2800" dirty="0"/>
              <a:t> </a:t>
            </a:r>
            <a:r>
              <a:rPr lang="de-DE" sz="2800" dirty="0" err="1"/>
              <a:t>his</a:t>
            </a:r>
            <a:r>
              <a:rPr lang="de-DE" sz="2800" dirty="0"/>
              <a:t> </a:t>
            </a:r>
            <a:r>
              <a:rPr lang="de-DE" sz="2800" dirty="0" err="1"/>
              <a:t>name</a:t>
            </a:r>
            <a:r>
              <a:rPr lang="de-DE" sz="2800" dirty="0"/>
              <a:t>.</a:t>
            </a:r>
            <a:endParaRPr lang="en-US" sz="2800" dirty="0"/>
          </a:p>
          <a:p>
            <a:pPr marL="0" indent="0">
              <a:buNone/>
            </a:pPr>
            <a:endParaRPr lang="en-US" sz="2800" dirty="0"/>
          </a:p>
          <a:p>
            <a:pPr marL="0" indent="0">
              <a:buNone/>
            </a:pPr>
            <a:r>
              <a:rPr lang="en-US" sz="2800" dirty="0"/>
              <a:t>Understanding of basic concepts – </a:t>
            </a:r>
            <a:r>
              <a:rPr lang="en-GB" sz="2000" u="sng" dirty="0">
                <a:solidFill>
                  <a:srgbClr val="0000FF"/>
                </a:solidFill>
                <a:effectLst/>
                <a:latin typeface="Arial" panose="020B0604020202020204" pitchFamily="34" charset="0"/>
                <a:ea typeface="SimSun" panose="02010600030101010101" pitchFamily="2" charset="-122"/>
                <a:hlinkClick r:id="rId2"/>
              </a:rPr>
              <a:t>http://bit.ly/Eval-01</a:t>
            </a:r>
            <a:endParaRPr lang="en-US" sz="2800" dirty="0"/>
          </a:p>
          <a:p>
            <a:pPr marL="0" indent="0">
              <a:buNone/>
            </a:pPr>
            <a:r>
              <a:rPr lang="en-US" sz="2800" dirty="0"/>
              <a:t>Awareness of data usage</a:t>
            </a:r>
          </a:p>
        </p:txBody>
      </p:sp>
    </p:spTree>
    <p:extLst>
      <p:ext uri="{BB962C8B-B14F-4D97-AF65-F5344CB8AC3E}">
        <p14:creationId xmlns:p14="http://schemas.microsoft.com/office/powerpoint/2010/main" val="1885262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6719581-F9F6-40D1-B635-B765E56ADA62}"/>
              </a:ext>
            </a:extLst>
          </p:cNvPr>
          <p:cNvSpPr>
            <a:spLocks noGrp="1" noChangeArrowheads="1"/>
          </p:cNvSpPr>
          <p:nvPr>
            <p:ph type="title"/>
          </p:nvPr>
        </p:nvSpPr>
        <p:spPr>
          <a:xfrm>
            <a:off x="574675" y="304800"/>
            <a:ext cx="8001000" cy="892175"/>
          </a:xfrm>
        </p:spPr>
        <p:txBody>
          <a:bodyPr/>
          <a:lstStyle/>
          <a:p>
            <a:pPr eaLnBrk="1" hangingPunct="1"/>
            <a:r>
              <a:rPr lang="en-US" altLang="de-DE" sz="2400"/>
              <a:t>Translation in ancient Egypt</a:t>
            </a:r>
            <a:endParaRPr lang="ru-RU" altLang="de-DE" sz="2400"/>
          </a:p>
        </p:txBody>
      </p:sp>
      <p:sp>
        <p:nvSpPr>
          <p:cNvPr id="9219" name="Rectangle 3">
            <a:extLst>
              <a:ext uri="{FF2B5EF4-FFF2-40B4-BE49-F238E27FC236}">
                <a16:creationId xmlns:a16="http://schemas.microsoft.com/office/drawing/2014/main" id="{189E6520-254D-4938-AD8D-3C65C46B9B76}"/>
              </a:ext>
            </a:extLst>
          </p:cNvPr>
          <p:cNvSpPr>
            <a:spLocks noGrp="1" noChangeArrowheads="1"/>
          </p:cNvSpPr>
          <p:nvPr>
            <p:ph idx="1"/>
          </p:nvPr>
        </p:nvSpPr>
        <p:spPr>
          <a:xfrm>
            <a:off x="566738" y="1752600"/>
            <a:ext cx="3860800" cy="4124325"/>
          </a:xfrm>
        </p:spPr>
        <p:txBody>
          <a:bodyPr/>
          <a:lstStyle/>
          <a:p>
            <a:pPr eaLnBrk="1" hangingPunct="1"/>
            <a:r>
              <a:rPr lang="en-US" altLang="de-DE"/>
              <a:t>Egyptian hieroglyphic meaning “interpreting” </a:t>
            </a:r>
            <a:endParaRPr lang="ru-RU" altLang="de-DE"/>
          </a:p>
        </p:txBody>
      </p:sp>
      <p:pic>
        <p:nvPicPr>
          <p:cNvPr id="9220" name="Picture 6" descr="hieroglyph">
            <a:extLst>
              <a:ext uri="{FF2B5EF4-FFF2-40B4-BE49-F238E27FC236}">
                <a16:creationId xmlns:a16="http://schemas.microsoft.com/office/drawing/2014/main" id="{5C14CCEE-BDFF-4036-B8A7-F7AF2F74D6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4938" y="1556791"/>
            <a:ext cx="3452812"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7E990D8-CA3F-4B20-8927-5E29EF9E979D}"/>
              </a:ext>
            </a:extLst>
          </p:cNvPr>
          <p:cNvSpPr>
            <a:spLocks noGrp="1" noChangeArrowheads="1"/>
          </p:cNvSpPr>
          <p:nvPr>
            <p:ph type="title"/>
          </p:nvPr>
        </p:nvSpPr>
        <p:spPr>
          <a:xfrm>
            <a:off x="574675" y="304800"/>
            <a:ext cx="8001000" cy="820738"/>
          </a:xfrm>
        </p:spPr>
        <p:txBody>
          <a:bodyPr/>
          <a:lstStyle/>
          <a:p>
            <a:pPr eaLnBrk="1" hangingPunct="1"/>
            <a:r>
              <a:rPr lang="en-US" altLang="de-DE" sz="2000"/>
              <a:t>Translation in ancient Egypt</a:t>
            </a:r>
            <a:endParaRPr lang="ru-RU" altLang="de-DE" sz="2000"/>
          </a:p>
        </p:txBody>
      </p:sp>
      <p:sp>
        <p:nvSpPr>
          <p:cNvPr id="10243" name="Rectangle 3">
            <a:extLst>
              <a:ext uri="{FF2B5EF4-FFF2-40B4-BE49-F238E27FC236}">
                <a16:creationId xmlns:a16="http://schemas.microsoft.com/office/drawing/2014/main" id="{643DECBF-43C1-4B5C-9C9D-B450FEDB7074}"/>
              </a:ext>
            </a:extLst>
          </p:cNvPr>
          <p:cNvSpPr>
            <a:spLocks noGrp="1" noChangeArrowheads="1"/>
          </p:cNvSpPr>
          <p:nvPr>
            <p:ph idx="1"/>
          </p:nvPr>
        </p:nvSpPr>
        <p:spPr>
          <a:xfrm>
            <a:off x="323528" y="1071563"/>
            <a:ext cx="2272307" cy="5481637"/>
          </a:xfrm>
        </p:spPr>
        <p:txBody>
          <a:bodyPr>
            <a:normAutofit/>
          </a:bodyPr>
          <a:lstStyle/>
          <a:p>
            <a:pPr marL="0" indent="0" eaLnBrk="1" hangingPunct="1">
              <a:lnSpc>
                <a:spcPct val="150000"/>
              </a:lnSpc>
              <a:buNone/>
            </a:pPr>
            <a:r>
              <a:rPr lang="en-US" altLang="de-DE" sz="2400" i="1" dirty="0"/>
              <a:t>They did not know that Joseph understood them, for there was an </a:t>
            </a:r>
            <a:r>
              <a:rPr lang="en-US" altLang="de-DE" sz="2400" b="1" i="1" dirty="0"/>
              <a:t>interpreter</a:t>
            </a:r>
            <a:r>
              <a:rPr lang="en-US" altLang="de-DE" sz="2400" i="1" dirty="0"/>
              <a:t> between them. (Genesis 42)</a:t>
            </a:r>
            <a:endParaRPr lang="ru-RU" altLang="de-DE" sz="2400" i="1" dirty="0"/>
          </a:p>
        </p:txBody>
      </p:sp>
      <p:pic>
        <p:nvPicPr>
          <p:cNvPr id="10244" name="Picture 4" descr="joseph_brothers">
            <a:extLst>
              <a:ext uri="{FF2B5EF4-FFF2-40B4-BE49-F238E27FC236}">
                <a16:creationId xmlns:a16="http://schemas.microsoft.com/office/drawing/2014/main" id="{7F9567C5-5970-419D-9127-5BB6B5A42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519" y="1357313"/>
            <a:ext cx="608623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92BBB8D-569A-4749-BCEA-DB1D35F7FA9F}"/>
              </a:ext>
            </a:extLst>
          </p:cNvPr>
          <p:cNvSpPr>
            <a:spLocks noGrp="1" noChangeArrowheads="1"/>
          </p:cNvSpPr>
          <p:nvPr>
            <p:ph type="title"/>
          </p:nvPr>
        </p:nvSpPr>
        <p:spPr>
          <a:xfrm>
            <a:off x="251521" y="304800"/>
            <a:ext cx="2880320" cy="676275"/>
          </a:xfrm>
        </p:spPr>
        <p:txBody>
          <a:bodyPr>
            <a:normAutofit fontScale="90000"/>
          </a:bodyPr>
          <a:lstStyle/>
          <a:p>
            <a:pPr eaLnBrk="1" hangingPunct="1"/>
            <a:r>
              <a:rPr lang="en-US" altLang="de-DE" sz="2400" b="1" dirty="0"/>
              <a:t>Translation </a:t>
            </a:r>
            <a:br>
              <a:rPr lang="en-US" altLang="de-DE" sz="2400" b="1" dirty="0"/>
            </a:br>
            <a:r>
              <a:rPr lang="en-US" altLang="de-DE" sz="2400" b="1" dirty="0"/>
              <a:t>in ancient Egypt</a:t>
            </a:r>
            <a:endParaRPr lang="ru-RU" altLang="de-DE" sz="2400" b="1" dirty="0"/>
          </a:p>
        </p:txBody>
      </p:sp>
      <p:sp>
        <p:nvSpPr>
          <p:cNvPr id="11267" name="Rectangle 3">
            <a:extLst>
              <a:ext uri="{FF2B5EF4-FFF2-40B4-BE49-F238E27FC236}">
                <a16:creationId xmlns:a16="http://schemas.microsoft.com/office/drawing/2014/main" id="{C16EEFFD-407E-4C33-8B15-2C9542549878}"/>
              </a:ext>
            </a:extLst>
          </p:cNvPr>
          <p:cNvSpPr>
            <a:spLocks noGrp="1" noChangeArrowheads="1"/>
          </p:cNvSpPr>
          <p:nvPr>
            <p:ph idx="1"/>
          </p:nvPr>
        </p:nvSpPr>
        <p:spPr>
          <a:xfrm>
            <a:off x="539751" y="1752600"/>
            <a:ext cx="2376066" cy="4267200"/>
          </a:xfrm>
        </p:spPr>
        <p:txBody>
          <a:bodyPr/>
          <a:lstStyle/>
          <a:p>
            <a:pPr marL="0" indent="0">
              <a:spcBef>
                <a:spcPct val="0"/>
              </a:spcBef>
              <a:buNone/>
            </a:pPr>
            <a:r>
              <a:rPr lang="en-US" altLang="de-DE" sz="3600" dirty="0"/>
              <a:t>Rosetta Stone, bearing the first known bilingual text.</a:t>
            </a:r>
            <a:endParaRPr lang="ru-RU" altLang="de-DE" sz="3600" dirty="0"/>
          </a:p>
        </p:txBody>
      </p:sp>
      <p:pic>
        <p:nvPicPr>
          <p:cNvPr id="11268" name="Picture 4" descr="&quot;A large dark grey-coloured slab of stone with text that uses Ancient Egyptian hieroglyphs, demotic and Greek script in three separate horizontal registers&quot;">
            <a:extLst>
              <a:ext uri="{FF2B5EF4-FFF2-40B4-BE49-F238E27FC236}">
                <a16:creationId xmlns:a16="http://schemas.microsoft.com/office/drawing/2014/main" id="{1D235A05-7FAA-4D60-9105-7F9EAF868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404" y="1"/>
            <a:ext cx="56871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747FE7C-59EB-4D51-B68E-A0C48EEF08D6}"/>
              </a:ext>
            </a:extLst>
          </p:cNvPr>
          <p:cNvSpPr>
            <a:spLocks noGrp="1" noChangeArrowheads="1"/>
          </p:cNvSpPr>
          <p:nvPr>
            <p:ph type="title"/>
          </p:nvPr>
        </p:nvSpPr>
        <p:spPr>
          <a:xfrm>
            <a:off x="574675" y="304800"/>
            <a:ext cx="8001000" cy="747713"/>
          </a:xfrm>
        </p:spPr>
        <p:txBody>
          <a:bodyPr>
            <a:normAutofit/>
          </a:bodyPr>
          <a:lstStyle/>
          <a:p>
            <a:pPr eaLnBrk="1" hangingPunct="1"/>
            <a:r>
              <a:rPr lang="en-US" altLang="de-DE" sz="3600" b="1" dirty="0"/>
              <a:t>Translation in ancient Egypt</a:t>
            </a:r>
            <a:endParaRPr lang="ru-RU" altLang="de-DE" sz="3600" b="1" dirty="0"/>
          </a:p>
        </p:txBody>
      </p:sp>
      <p:sp>
        <p:nvSpPr>
          <p:cNvPr id="12291" name="Rectangle 3">
            <a:extLst>
              <a:ext uri="{FF2B5EF4-FFF2-40B4-BE49-F238E27FC236}">
                <a16:creationId xmlns:a16="http://schemas.microsoft.com/office/drawing/2014/main" id="{454A6B9D-2CC6-4225-BE7B-97BA4BAAF8C6}"/>
              </a:ext>
            </a:extLst>
          </p:cNvPr>
          <p:cNvSpPr>
            <a:spLocks noGrp="1" noChangeArrowheads="1"/>
          </p:cNvSpPr>
          <p:nvPr>
            <p:ph idx="1"/>
          </p:nvPr>
        </p:nvSpPr>
        <p:spPr>
          <a:xfrm>
            <a:off x="714375" y="1556792"/>
            <a:ext cx="8229600" cy="3910558"/>
          </a:xfrm>
        </p:spPr>
        <p:txBody>
          <a:bodyPr/>
          <a:lstStyle/>
          <a:p>
            <a:pPr eaLnBrk="1" hangingPunct="1">
              <a:spcBef>
                <a:spcPct val="0"/>
              </a:spcBef>
              <a:buFont typeface="Wingdings" panose="05000000000000000000" pitchFamily="2" charset="2"/>
              <a:buNone/>
            </a:pPr>
            <a:r>
              <a:rPr lang="en-US" altLang="de-DE" dirty="0"/>
              <a:t>The inscription on the Rosetta Stone records a decree that was issued at Memphis in 196 BCE on behalf of King Ptolemy V. </a:t>
            </a:r>
          </a:p>
          <a:p>
            <a:pPr eaLnBrk="1" hangingPunct="1">
              <a:spcBef>
                <a:spcPct val="0"/>
              </a:spcBef>
              <a:buFont typeface="Wingdings" panose="05000000000000000000" pitchFamily="2" charset="2"/>
              <a:buNone/>
            </a:pPr>
            <a:r>
              <a:rPr lang="en-US" altLang="de-DE" dirty="0"/>
              <a:t>The decree appears in three texts: ancient Egyptian hieroglyphs, Egyptian demotic script (used in everyday speech), </a:t>
            </a:r>
          </a:p>
          <a:p>
            <a:pPr eaLnBrk="1" hangingPunct="1">
              <a:spcBef>
                <a:spcPct val="0"/>
              </a:spcBef>
              <a:buFont typeface="Wingdings" panose="05000000000000000000" pitchFamily="2" charset="2"/>
              <a:buNone/>
            </a:pPr>
            <a:r>
              <a:rPr lang="en-US" altLang="de-DE" dirty="0"/>
              <a:t>    and ancient Greek. </a:t>
            </a:r>
            <a:endParaRPr lang="ru-RU" altLang="de-D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29F8E16-6121-4A95-8A48-F22169352EFC}"/>
              </a:ext>
            </a:extLst>
          </p:cNvPr>
          <p:cNvSpPr>
            <a:spLocks noGrp="1" noChangeArrowheads="1"/>
          </p:cNvSpPr>
          <p:nvPr>
            <p:ph type="title"/>
          </p:nvPr>
        </p:nvSpPr>
        <p:spPr>
          <a:xfrm>
            <a:off x="574675" y="304800"/>
            <a:ext cx="8001000" cy="603250"/>
          </a:xfrm>
        </p:spPr>
        <p:txBody>
          <a:bodyPr/>
          <a:lstStyle/>
          <a:p>
            <a:pPr eaLnBrk="1" hangingPunct="1"/>
            <a:r>
              <a:rPr lang="en-US" altLang="de-DE" sz="2000"/>
              <a:t>Translation in Assyria and Babylon</a:t>
            </a:r>
            <a:r>
              <a:rPr lang="ru-RU" altLang="de-DE" sz="2000"/>
              <a:t> </a:t>
            </a:r>
          </a:p>
        </p:txBody>
      </p:sp>
      <p:sp>
        <p:nvSpPr>
          <p:cNvPr id="13315" name="Rectangle 3">
            <a:extLst>
              <a:ext uri="{FF2B5EF4-FFF2-40B4-BE49-F238E27FC236}">
                <a16:creationId xmlns:a16="http://schemas.microsoft.com/office/drawing/2014/main" id="{21C13328-EBF9-4143-B887-414362CE862E}"/>
              </a:ext>
            </a:extLst>
          </p:cNvPr>
          <p:cNvSpPr>
            <a:spLocks noGrp="1" noChangeArrowheads="1"/>
          </p:cNvSpPr>
          <p:nvPr>
            <p:ph idx="1"/>
          </p:nvPr>
        </p:nvSpPr>
        <p:spPr>
          <a:xfrm>
            <a:off x="500063" y="928688"/>
            <a:ext cx="3063825" cy="4267200"/>
          </a:xfrm>
        </p:spPr>
        <p:txBody>
          <a:bodyPr>
            <a:normAutofit fontScale="92500" lnSpcReduction="20000"/>
          </a:bodyPr>
          <a:lstStyle/>
          <a:p>
            <a:pPr eaLnBrk="1" hangingPunct="1"/>
            <a:r>
              <a:rPr lang="en-US" altLang="de-DE" sz="2400" dirty="0"/>
              <a:t>The Sumerian language of Mesopotamia (modern Iraq) is the earliest known written language</a:t>
            </a:r>
            <a:r>
              <a:rPr lang="ru-RU" altLang="de-DE" sz="2400" dirty="0"/>
              <a:t> </a:t>
            </a:r>
            <a:endParaRPr lang="en-US" altLang="de-DE" sz="2400" dirty="0"/>
          </a:p>
          <a:p>
            <a:pPr eaLnBrk="1" hangingPunct="1"/>
            <a:r>
              <a:rPr lang="en-US" altLang="de-DE" sz="2400" dirty="0"/>
              <a:t>Sumerians wrote in cuneiform on clay tablets </a:t>
            </a:r>
          </a:p>
          <a:p>
            <a:pPr eaLnBrk="1" hangingPunct="1"/>
            <a:r>
              <a:rPr lang="en-US" altLang="de-DE" sz="2400" dirty="0"/>
              <a:t>bilingual cuneiform dictionaries of Sumerian and Akkadian</a:t>
            </a:r>
            <a:r>
              <a:rPr lang="ru-RU" altLang="de-DE" sz="2400" dirty="0"/>
              <a:t> </a:t>
            </a:r>
            <a:r>
              <a:rPr lang="en-US" altLang="de-DE" sz="2400" dirty="0"/>
              <a:t>(1800-1600 B.C.)</a:t>
            </a:r>
            <a:r>
              <a:rPr lang="ru-RU" altLang="de-DE" sz="2400" dirty="0"/>
              <a:t> </a:t>
            </a:r>
          </a:p>
        </p:txBody>
      </p:sp>
      <p:pic>
        <p:nvPicPr>
          <p:cNvPr id="13316" name="Picture 4" descr="sumerian_tablet">
            <a:extLst>
              <a:ext uri="{FF2B5EF4-FFF2-40B4-BE49-F238E27FC236}">
                <a16:creationId xmlns:a16="http://schemas.microsoft.com/office/drawing/2014/main" id="{65210F2C-E84F-4F8F-AAFB-C15D7D521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780296"/>
            <a:ext cx="5580112" cy="608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F1825A8-4773-451C-BF00-AA88DE80AD5B}"/>
              </a:ext>
            </a:extLst>
          </p:cNvPr>
          <p:cNvSpPr>
            <a:spLocks noGrp="1" noChangeArrowheads="1"/>
          </p:cNvSpPr>
          <p:nvPr>
            <p:ph type="title"/>
          </p:nvPr>
        </p:nvSpPr>
        <p:spPr>
          <a:xfrm>
            <a:off x="574675" y="304800"/>
            <a:ext cx="8001000" cy="892175"/>
          </a:xfrm>
        </p:spPr>
        <p:txBody>
          <a:bodyPr>
            <a:normAutofit/>
          </a:bodyPr>
          <a:lstStyle/>
          <a:p>
            <a:pPr eaLnBrk="1" hangingPunct="1"/>
            <a:r>
              <a:rPr lang="en-US" altLang="de-DE" sz="4000" b="1" dirty="0"/>
              <a:t>Translation in Assyria and Babylon</a:t>
            </a:r>
            <a:endParaRPr lang="ru-RU" altLang="de-DE" sz="4000" b="1" dirty="0"/>
          </a:p>
        </p:txBody>
      </p:sp>
      <p:sp>
        <p:nvSpPr>
          <p:cNvPr id="14339" name="Rectangle 3">
            <a:extLst>
              <a:ext uri="{FF2B5EF4-FFF2-40B4-BE49-F238E27FC236}">
                <a16:creationId xmlns:a16="http://schemas.microsoft.com/office/drawing/2014/main" id="{8720A6E1-2322-44F1-8288-4262DF66E878}"/>
              </a:ext>
            </a:extLst>
          </p:cNvPr>
          <p:cNvSpPr>
            <a:spLocks noGrp="1" noChangeArrowheads="1"/>
          </p:cNvSpPr>
          <p:nvPr>
            <p:ph idx="1"/>
          </p:nvPr>
        </p:nvSpPr>
        <p:spPr>
          <a:xfrm>
            <a:off x="500063" y="1916831"/>
            <a:ext cx="8229600" cy="3693393"/>
          </a:xfrm>
        </p:spPr>
        <p:txBody>
          <a:bodyPr/>
          <a:lstStyle/>
          <a:p>
            <a:pPr eaLnBrk="1" hangingPunct="1"/>
            <a:r>
              <a:rPr lang="en-US" altLang="de-DE" dirty="0"/>
              <a:t>In ancient Assyria and Babylonia there was a regular board of interpreters working at court. </a:t>
            </a:r>
          </a:p>
          <a:p>
            <a:pPr eaLnBrk="1" hangingPunct="1"/>
            <a:endParaRPr lang="en-US" altLang="de-DE" dirty="0"/>
          </a:p>
          <a:p>
            <a:pPr eaLnBrk="1" hangingPunct="1"/>
            <a:r>
              <a:rPr lang="en-US" altLang="de-DE" dirty="0"/>
              <a:t>During the war the interpreters accompanied the king together with scribes and other officers.</a:t>
            </a:r>
            <a:endParaRPr lang="ru-RU" altLang="de-D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A2B95D3-4A13-4323-A09D-9D89D4AC30B7}"/>
              </a:ext>
            </a:extLst>
          </p:cNvPr>
          <p:cNvSpPr>
            <a:spLocks noGrp="1" noChangeArrowheads="1"/>
          </p:cNvSpPr>
          <p:nvPr>
            <p:ph type="title"/>
          </p:nvPr>
        </p:nvSpPr>
        <p:spPr>
          <a:xfrm>
            <a:off x="574675" y="304800"/>
            <a:ext cx="8001000" cy="747713"/>
          </a:xfrm>
        </p:spPr>
        <p:txBody>
          <a:bodyPr>
            <a:normAutofit fontScale="90000"/>
          </a:bodyPr>
          <a:lstStyle/>
          <a:p>
            <a:pPr eaLnBrk="1" hangingPunct="1"/>
            <a:r>
              <a:rPr lang="en-US" altLang="de-DE" sz="4000" b="1" dirty="0"/>
              <a:t>Translation in ancient China and India.</a:t>
            </a:r>
            <a:r>
              <a:rPr lang="ru-RU" altLang="de-DE" sz="4000" b="1" dirty="0"/>
              <a:t> </a:t>
            </a:r>
          </a:p>
        </p:txBody>
      </p:sp>
      <p:sp>
        <p:nvSpPr>
          <p:cNvPr id="15363" name="Rectangle 3">
            <a:extLst>
              <a:ext uri="{FF2B5EF4-FFF2-40B4-BE49-F238E27FC236}">
                <a16:creationId xmlns:a16="http://schemas.microsoft.com/office/drawing/2014/main" id="{733D584D-A81F-4157-A0E6-C674919AE49B}"/>
              </a:ext>
            </a:extLst>
          </p:cNvPr>
          <p:cNvSpPr>
            <a:spLocks noGrp="1" noChangeArrowheads="1"/>
          </p:cNvSpPr>
          <p:nvPr>
            <p:ph idx="1"/>
          </p:nvPr>
        </p:nvSpPr>
        <p:spPr>
          <a:xfrm>
            <a:off x="714375" y="1412776"/>
            <a:ext cx="8229600" cy="4054574"/>
          </a:xfrm>
        </p:spPr>
        <p:txBody>
          <a:bodyPr/>
          <a:lstStyle/>
          <a:p>
            <a:pPr eaLnBrk="1" hangingPunct="1"/>
            <a:r>
              <a:rPr lang="en-US" altLang="de-DE" sz="2600" dirty="0"/>
              <a:t>The earliest translation activities in China date back to the Zhou dynasty (11th </a:t>
            </a:r>
            <a:r>
              <a:rPr lang="en-US" altLang="de-DE" sz="2600" dirty="0" err="1"/>
              <a:t>c.BC</a:t>
            </a:r>
            <a:r>
              <a:rPr lang="en-US" altLang="de-DE" sz="2600" dirty="0"/>
              <a:t>). Translation was carried out by government clerks.</a:t>
            </a:r>
          </a:p>
          <a:p>
            <a:pPr eaLnBrk="1" hangingPunct="1"/>
            <a:r>
              <a:rPr lang="en-US" altLang="de-DE" sz="2600" dirty="0"/>
              <a:t>"Translation is to replace one written language with another without changing the meaning for mutual understanding." </a:t>
            </a:r>
          </a:p>
          <a:p>
            <a:pPr algn="r" eaLnBrk="1" hangingPunct="1">
              <a:buFont typeface="Wingdings" panose="05000000000000000000" pitchFamily="2" charset="2"/>
              <a:buNone/>
            </a:pPr>
            <a:r>
              <a:rPr lang="en-US" altLang="de-DE" sz="2600" dirty="0"/>
              <a:t>Jia </a:t>
            </a:r>
            <a:r>
              <a:rPr lang="en-US" altLang="de-DE" sz="2600" dirty="0" err="1"/>
              <a:t>Gongyan</a:t>
            </a:r>
            <a:r>
              <a:rPr lang="en-US" altLang="de-DE" sz="2600" dirty="0"/>
              <a:t>, an imperial scholar </a:t>
            </a:r>
          </a:p>
          <a:p>
            <a:pPr algn="r" eaLnBrk="1" hangingPunct="1">
              <a:buFont typeface="Wingdings" panose="05000000000000000000" pitchFamily="2" charset="2"/>
              <a:buNone/>
            </a:pPr>
            <a:r>
              <a:rPr lang="en-US" altLang="de-DE" sz="2600" dirty="0"/>
              <a:t>(late Zhou dynasty)</a:t>
            </a:r>
            <a:endParaRPr lang="ru-RU" altLang="de-DE" sz="2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A2B95D3-4A13-4323-A09D-9D89D4AC30B7}"/>
              </a:ext>
            </a:extLst>
          </p:cNvPr>
          <p:cNvSpPr>
            <a:spLocks noGrp="1" noChangeArrowheads="1"/>
          </p:cNvSpPr>
          <p:nvPr>
            <p:ph type="title"/>
          </p:nvPr>
        </p:nvSpPr>
        <p:spPr>
          <a:xfrm>
            <a:off x="574675" y="304800"/>
            <a:ext cx="8001000" cy="747713"/>
          </a:xfrm>
        </p:spPr>
        <p:txBody>
          <a:bodyPr>
            <a:normAutofit/>
          </a:bodyPr>
          <a:lstStyle/>
          <a:p>
            <a:pPr eaLnBrk="1" hangingPunct="1"/>
            <a:r>
              <a:rPr lang="en-US" altLang="de-DE" sz="4000" b="1" dirty="0"/>
              <a:t>Translation in ancient China</a:t>
            </a:r>
            <a:r>
              <a:rPr lang="ru-RU" altLang="de-DE" sz="4000" b="1" dirty="0"/>
              <a:t> </a:t>
            </a:r>
          </a:p>
        </p:txBody>
      </p:sp>
      <p:sp>
        <p:nvSpPr>
          <p:cNvPr id="15363" name="Rectangle 3">
            <a:extLst>
              <a:ext uri="{FF2B5EF4-FFF2-40B4-BE49-F238E27FC236}">
                <a16:creationId xmlns:a16="http://schemas.microsoft.com/office/drawing/2014/main" id="{733D584D-A81F-4157-A0E6-C674919AE49B}"/>
              </a:ext>
            </a:extLst>
          </p:cNvPr>
          <p:cNvSpPr>
            <a:spLocks noGrp="1" noChangeArrowheads="1"/>
          </p:cNvSpPr>
          <p:nvPr>
            <p:ph idx="1"/>
          </p:nvPr>
        </p:nvSpPr>
        <p:spPr>
          <a:xfrm>
            <a:off x="714375" y="1412776"/>
            <a:ext cx="8229600" cy="4054574"/>
          </a:xfrm>
        </p:spPr>
        <p:txBody>
          <a:bodyPr/>
          <a:lstStyle/>
          <a:p>
            <a:pPr eaLnBrk="1" hangingPunct="1"/>
            <a:endParaRPr lang="ru-RU" altLang="de-DE" sz="2600" dirty="0"/>
          </a:p>
        </p:txBody>
      </p:sp>
      <p:graphicFrame>
        <p:nvGraphicFramePr>
          <p:cNvPr id="4" name="Content Placeholder 5">
            <a:extLst>
              <a:ext uri="{FF2B5EF4-FFF2-40B4-BE49-F238E27FC236}">
                <a16:creationId xmlns:a16="http://schemas.microsoft.com/office/drawing/2014/main" id="{6A5C3CE2-4D3D-428D-BC05-E01351EB7F28}"/>
              </a:ext>
            </a:extLst>
          </p:cNvPr>
          <p:cNvGraphicFramePr>
            <a:graphicFrameLocks/>
          </p:cNvGraphicFramePr>
          <p:nvPr/>
        </p:nvGraphicFramePr>
        <p:xfrm>
          <a:off x="-71421" y="1052513"/>
          <a:ext cx="9683981" cy="6515782"/>
        </p:xfrm>
        <a:graphic>
          <a:graphicData uri="http://schemas.openxmlformats.org/drawingml/2006/table">
            <a:tbl>
              <a:tblPr firstRow="1" bandRow="1">
                <a:tableStyleId>{5A111915-BE36-4E01-A7E5-04B1672EAD32}</a:tableStyleId>
              </a:tblPr>
              <a:tblGrid>
                <a:gridCol w="1003566">
                  <a:extLst>
                    <a:ext uri="{9D8B030D-6E8A-4147-A177-3AD203B41FA5}">
                      <a16:colId xmlns:a16="http://schemas.microsoft.com/office/drawing/2014/main" val="20000"/>
                    </a:ext>
                  </a:extLst>
                </a:gridCol>
                <a:gridCol w="3052064">
                  <a:extLst>
                    <a:ext uri="{9D8B030D-6E8A-4147-A177-3AD203B41FA5}">
                      <a16:colId xmlns:a16="http://schemas.microsoft.com/office/drawing/2014/main" val="20001"/>
                    </a:ext>
                  </a:extLst>
                </a:gridCol>
                <a:gridCol w="4074655">
                  <a:extLst>
                    <a:ext uri="{9D8B030D-6E8A-4147-A177-3AD203B41FA5}">
                      <a16:colId xmlns:a16="http://schemas.microsoft.com/office/drawing/2014/main" val="20002"/>
                    </a:ext>
                  </a:extLst>
                </a:gridCol>
                <a:gridCol w="985610">
                  <a:extLst>
                    <a:ext uri="{9D8B030D-6E8A-4147-A177-3AD203B41FA5}">
                      <a16:colId xmlns:a16="http://schemas.microsoft.com/office/drawing/2014/main" val="20003"/>
                    </a:ext>
                  </a:extLst>
                </a:gridCol>
                <a:gridCol w="568086">
                  <a:extLst>
                    <a:ext uri="{9D8B030D-6E8A-4147-A177-3AD203B41FA5}">
                      <a16:colId xmlns:a16="http://schemas.microsoft.com/office/drawing/2014/main" val="20004"/>
                    </a:ext>
                  </a:extLst>
                </a:gridCol>
              </a:tblGrid>
              <a:tr h="432271">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endParaRPr lang="de-DE" altLang="zh-CN" sz="1400" b="1" baseline="0" dirty="0">
                        <a:solidFill>
                          <a:schemeClr val="tx1"/>
                        </a:solidFill>
                        <a:latin typeface="Arial" pitchFamily="34" charset="0"/>
                        <a:cs typeface="Arial" pitchFamily="34" charset="0"/>
                      </a:endParaRPr>
                    </a:p>
                    <a:p>
                      <a:pPr marL="0" marR="0" indent="0" algn="ctr" defTabSz="914327" rtl="0" eaLnBrk="1" fontAlgn="auto" latinLnBrk="0" hangingPunct="1">
                        <a:lnSpc>
                          <a:spcPct val="100000"/>
                        </a:lnSpc>
                        <a:spcBef>
                          <a:spcPts val="0"/>
                        </a:spcBef>
                        <a:spcAft>
                          <a:spcPts val="0"/>
                        </a:spcAft>
                        <a:buClrTx/>
                        <a:buSzTx/>
                        <a:buFontTx/>
                        <a:buNone/>
                        <a:tabLst/>
                        <a:defRPr/>
                      </a:pPr>
                      <a:r>
                        <a:rPr lang="de-DE" altLang="zh-CN" sz="1400" b="1" dirty="0">
                          <a:solidFill>
                            <a:schemeClr val="tx1"/>
                          </a:solidFill>
                          <a:latin typeface="Arial" pitchFamily="34" charset="0"/>
                          <a:cs typeface="Arial" pitchFamily="34" charset="0"/>
                        </a:rPr>
                        <a:t>Year</a:t>
                      </a:r>
                      <a:endParaRPr lang="en-US" sz="1400" b="1" dirty="0">
                        <a:solidFill>
                          <a:schemeClr val="tx1"/>
                        </a:solidFill>
                        <a:latin typeface="Arial" pitchFamily="34" charset="0"/>
                        <a:cs typeface="Arial" pitchFamily="34" charset="0"/>
                      </a:endParaRPr>
                    </a:p>
                  </a:txBody>
                  <a:tcPr marL="121920" marR="12192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altLang="zh-CN" sz="1400" b="1" dirty="0">
                          <a:solidFill>
                            <a:schemeClr val="tx1"/>
                          </a:solidFill>
                          <a:latin typeface="Arial" pitchFamily="34" charset="0"/>
                          <a:cs typeface="Arial" pitchFamily="34" charset="0"/>
                        </a:rPr>
                        <a:t>Work</a:t>
                      </a:r>
                      <a:endParaRPr lang="en-US" sz="1400" b="1" dirty="0">
                        <a:solidFill>
                          <a:schemeClr val="tx1"/>
                        </a:solidFill>
                        <a:latin typeface="Arial" pitchFamily="34" charset="0"/>
                        <a:cs typeface="Arial" pitchFamily="34" charset="0"/>
                      </a:endParaRPr>
                    </a:p>
                  </a:txBody>
                  <a:tcPr marL="121920" marR="12192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b="1" kern="1200" dirty="0">
                          <a:solidFill>
                            <a:schemeClr val="tx1"/>
                          </a:solidFill>
                          <a:latin typeface="Arial" pitchFamily="34" charset="0"/>
                          <a:ea typeface="+mn-ea"/>
                          <a:cs typeface="Arial" pitchFamily="34" charset="0"/>
                        </a:rPr>
                        <a:t>Author</a:t>
                      </a:r>
                      <a:endParaRPr lang="en-US" sz="1400" b="1" dirty="0">
                        <a:solidFill>
                          <a:schemeClr val="tx1"/>
                        </a:solidFill>
                        <a:latin typeface="Arial" pitchFamily="34" charset="0"/>
                        <a:cs typeface="Arial" pitchFamily="34" charset="0"/>
                      </a:endParaRPr>
                    </a:p>
                  </a:txBody>
                  <a:tcPr marL="121920" marR="12192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chemeClr val="tx1"/>
                          </a:solidFill>
                          <a:latin typeface="Arial" pitchFamily="34" charset="0"/>
                          <a:cs typeface="Arial" pitchFamily="34" charset="0"/>
                        </a:rPr>
                        <a:t>Translator</a:t>
                      </a:r>
                    </a:p>
                  </a:txBody>
                  <a:tcPr marL="121920" marR="12192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a:solidFill>
                            <a:schemeClr val="tx1"/>
                          </a:solidFill>
                          <a:latin typeface="Arial" pitchFamily="34" charset="0"/>
                          <a:cs typeface="Arial" pitchFamily="34" charset="0"/>
                        </a:rPr>
                        <a:t>Relevance</a:t>
                      </a:r>
                    </a:p>
                  </a:txBody>
                  <a:tcPr marL="121920" marR="121920"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21068">
                <a:tc>
                  <a:txBody>
                    <a:bodyPr/>
                    <a:lstStyle/>
                    <a:p>
                      <a:pPr>
                        <a:spcAft>
                          <a:spcPts val="0"/>
                        </a:spcAft>
                      </a:pPr>
                      <a:r>
                        <a:rPr lang="de-DE" sz="1400" dirty="0">
                          <a:effectLst/>
                          <a:latin typeface="Calibri"/>
                          <a:ea typeface="KaiTi"/>
                        </a:rPr>
                        <a:t>-1100 (</a:t>
                      </a:r>
                      <a:r>
                        <a:rPr lang="zh-CN" sz="1400" dirty="0">
                          <a:effectLst/>
                          <a:latin typeface="Calibri"/>
                          <a:ea typeface="KaiTi"/>
                        </a:rPr>
                        <a:t>周公居摄六年</a:t>
                      </a:r>
                      <a:r>
                        <a:rPr lang="de-DE" sz="1400" dirty="0">
                          <a:effectLst/>
                          <a:latin typeface="Calibri"/>
                          <a:ea typeface="KaiTi"/>
                        </a:rPr>
                        <a:t>)</a:t>
                      </a:r>
                      <a:endParaRPr lang="de-DE" sz="1400" dirty="0">
                        <a:effectLst/>
                        <a:latin typeface="Times New Roman"/>
                        <a:ea typeface="SimSun"/>
                      </a:endParaRPr>
                    </a:p>
                  </a:txBody>
                  <a:tcPr marT="0" marB="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de-DE" sz="1400" dirty="0">
                          <a:effectLst/>
                          <a:latin typeface="Calibri"/>
                          <a:ea typeface="KaiTi"/>
                        </a:rPr>
                        <a:t> “</a:t>
                      </a:r>
                      <a:r>
                        <a:rPr lang="zh-CN" sz="1400" dirty="0">
                          <a:effectLst/>
                          <a:latin typeface="Calibri"/>
                          <a:ea typeface="KaiTi"/>
                        </a:rPr>
                        <a:t>道路悠远，山川岨深，音使不通，故重译而朝。</a:t>
                      </a:r>
                      <a:r>
                        <a:rPr lang="de-DE" sz="1400" dirty="0">
                          <a:effectLst/>
                          <a:latin typeface="Calibri"/>
                          <a:ea typeface="KaiTi"/>
                        </a:rPr>
                        <a:t>” [not </a:t>
                      </a:r>
                      <a:r>
                        <a:rPr lang="de-DE" sz="1400" dirty="0" err="1">
                          <a:effectLst/>
                          <a:latin typeface="Calibri"/>
                          <a:ea typeface="KaiTi"/>
                        </a:rPr>
                        <a:t>literature</a:t>
                      </a:r>
                      <a:r>
                        <a:rPr lang="de-DE" sz="1400" dirty="0">
                          <a:effectLst/>
                          <a:latin typeface="Calibri"/>
                          <a:ea typeface="KaiTi"/>
                        </a:rPr>
                        <a:t>]</a:t>
                      </a: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de-DE" sz="1400">
                          <a:effectLst/>
                          <a:latin typeface="Calibri"/>
                          <a:ea typeface="KaiTi"/>
                        </a:rPr>
                        <a:t>Report of the translation of talks of Yue Shang </a:t>
                      </a:r>
                      <a:r>
                        <a:rPr lang="zh-CN" sz="1400">
                          <a:effectLst/>
                          <a:latin typeface="Calibri"/>
                          <a:ea typeface="KaiTi"/>
                        </a:rPr>
                        <a:t>越裳</a:t>
                      </a:r>
                      <a:r>
                        <a:rPr lang="de-DE" sz="1400">
                          <a:effectLst/>
                          <a:latin typeface="Calibri"/>
                          <a:ea typeface="KaiTi"/>
                        </a:rPr>
                        <a:t> to Duke Zhou </a:t>
                      </a:r>
                      <a:r>
                        <a:rPr lang="zh-CN" sz="1400">
                          <a:effectLst/>
                          <a:latin typeface="Calibri"/>
                          <a:ea typeface="KaiTi"/>
                        </a:rPr>
                        <a:t>周公</a:t>
                      </a:r>
                      <a:r>
                        <a:rPr lang="de-DE" sz="1400">
                          <a:effectLst/>
                          <a:latin typeface="Calibri"/>
                          <a:ea typeface="KaiTi"/>
                        </a:rPr>
                        <a:t>: “</a:t>
                      </a:r>
                      <a:r>
                        <a:rPr lang="zh-CN" sz="1400">
                          <a:effectLst/>
                          <a:latin typeface="Calibri"/>
                          <a:ea typeface="KaiTi"/>
                        </a:rPr>
                        <a:t>道路悠远，山川岨深，音使不通，故重译而朝。</a:t>
                      </a:r>
                      <a:r>
                        <a:rPr lang="de-DE" sz="1400">
                          <a:effectLst/>
                          <a:latin typeface="Calibri"/>
                          <a:ea typeface="KaiTi"/>
                        </a:rPr>
                        <a:t>”, documented in: </a:t>
                      </a:r>
                      <a:r>
                        <a:rPr lang="zh-CN" sz="1400">
                          <a:effectLst/>
                          <a:latin typeface="Calibri"/>
                          <a:ea typeface="KaiTi"/>
                        </a:rPr>
                        <a:t>《册府元龟</a:t>
                      </a:r>
                      <a:r>
                        <a:rPr lang="de-DE" sz="1400">
                          <a:effectLst/>
                          <a:latin typeface="Calibri"/>
                          <a:ea typeface="KaiTi"/>
                        </a:rPr>
                        <a:t>·</a:t>
                      </a:r>
                      <a:r>
                        <a:rPr lang="zh-CN" sz="1400">
                          <a:effectLst/>
                          <a:latin typeface="Calibri"/>
                          <a:ea typeface="KaiTi"/>
                        </a:rPr>
                        <a:t>外臣部》</a:t>
                      </a:r>
                      <a:endParaRPr lang="de-DE" sz="140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en-GB" sz="1400" dirty="0">
                          <a:effectLst/>
                          <a:latin typeface="Calibri"/>
                          <a:ea typeface="KaiTi"/>
                        </a:rPr>
                        <a:t>Translator of Zhou Gong </a:t>
                      </a:r>
                      <a:r>
                        <a:rPr lang="zh-CN" sz="1400" dirty="0">
                          <a:effectLst/>
                          <a:latin typeface="Calibri"/>
                          <a:ea typeface="KaiTi"/>
                        </a:rPr>
                        <a:t>周公</a:t>
                      </a: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endParaRPr lang="zh-CN" sz="1400" kern="1200" dirty="0">
                        <a:solidFill>
                          <a:schemeClr val="tx1"/>
                        </a:solidFill>
                        <a:latin typeface="Arial" pitchFamily="34" charset="0"/>
                        <a:ea typeface="TSC UKai M TT"/>
                        <a:cs typeface="Arial" pitchFamily="34" charset="0"/>
                      </a:endParaRPr>
                    </a:p>
                  </a:txBody>
                  <a:tcPr marT="0" marB="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1799639">
                <a:tc>
                  <a:txBody>
                    <a:bodyPr/>
                    <a:lstStyle/>
                    <a:p>
                      <a:pPr>
                        <a:spcAft>
                          <a:spcPts val="0"/>
                        </a:spcAft>
                      </a:pPr>
                      <a:r>
                        <a:rPr lang="zh-CN" sz="1400" dirty="0">
                          <a:effectLst/>
                          <a:latin typeface="Calibri"/>
                          <a:ea typeface="KaiTi"/>
                        </a:rPr>
                        <a:t>周</a:t>
                      </a:r>
                      <a:endParaRPr lang="de-DE" sz="1400" dirty="0">
                        <a:effectLst/>
                        <a:latin typeface="Times New Roman"/>
                        <a:ea typeface="SimSun"/>
                      </a:endParaRPr>
                    </a:p>
                  </a:txBody>
                  <a:tcPr marT="0" marB="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zh-CN" sz="1400" dirty="0">
                          <a:solidFill>
                            <a:schemeClr val="tx1"/>
                          </a:solidFill>
                          <a:effectLst/>
                          <a:latin typeface="Calibri"/>
                          <a:ea typeface="KaiTi"/>
                        </a:rPr>
                        <a:t>越人歌</a:t>
                      </a:r>
                      <a:endParaRPr lang="de-DE" altLang="zh-CN" sz="1400" dirty="0">
                        <a:solidFill>
                          <a:schemeClr val="tx1"/>
                        </a:solidFill>
                        <a:effectLst/>
                        <a:latin typeface="Calibri"/>
                        <a:ea typeface="KaiTi"/>
                      </a:endParaRPr>
                    </a:p>
                    <a:p>
                      <a:pPr>
                        <a:spcAft>
                          <a:spcPts val="0"/>
                        </a:spcAft>
                      </a:pPr>
                      <a:r>
                        <a:rPr lang="zh-CN" altLang="de-DE" sz="1400" dirty="0">
                          <a:solidFill>
                            <a:schemeClr val="tx1"/>
                          </a:solidFill>
                          <a:effectLst/>
                          <a:latin typeface="Calibri"/>
                          <a:ea typeface="KaiTi"/>
                        </a:rPr>
                        <a:t>第一篇诗歌翻译：越人歌（楚国和越国之间语言不通）</a:t>
                      </a:r>
                      <a:r>
                        <a:rPr lang="de-DE" sz="1400" dirty="0">
                          <a:solidFill>
                            <a:schemeClr val="tx1"/>
                          </a:solidFill>
                          <a:effectLst/>
                          <a:latin typeface="Calibri"/>
                          <a:ea typeface="KaiTi"/>
                        </a:rPr>
                        <a:t>P3-4</a:t>
                      </a:r>
                      <a:endParaRPr lang="de-DE" sz="1400" dirty="0">
                        <a:solidFill>
                          <a:schemeClr val="tx1"/>
                        </a:solidFill>
                        <a:effectLst/>
                        <a:latin typeface="Times New Roman"/>
                        <a:ea typeface="SimSun"/>
                      </a:endParaRPr>
                    </a:p>
                    <a:p>
                      <a:pPr indent="304800">
                        <a:spcAft>
                          <a:spcPts val="0"/>
                        </a:spcAft>
                      </a:pPr>
                      <a:r>
                        <a:rPr lang="zh-CN" altLang="de-DE" sz="1400" dirty="0">
                          <a:solidFill>
                            <a:schemeClr val="tx1"/>
                          </a:solidFill>
                          <a:effectLst/>
                          <a:latin typeface="Calibri"/>
                          <a:ea typeface="KaiTi"/>
                          <a:cs typeface="Arial"/>
                        </a:rPr>
                        <a:t>刘向书中对歌词的古越语记音用了三十二个汉字，如下：</a:t>
                      </a:r>
                      <a:endParaRPr lang="de-DE" sz="1400" dirty="0">
                        <a:solidFill>
                          <a:schemeClr val="tx1"/>
                        </a:solidFill>
                        <a:effectLst/>
                        <a:latin typeface="Times New Roman"/>
                        <a:ea typeface="SimSun"/>
                      </a:endParaRPr>
                    </a:p>
                    <a:p>
                      <a:pPr marL="0" marR="0" indent="304800" algn="l" defTabSz="914400" rtl="0" eaLnBrk="1" fontAlgn="auto" latinLnBrk="0" hangingPunct="1">
                        <a:lnSpc>
                          <a:spcPct val="100000"/>
                        </a:lnSpc>
                        <a:spcBef>
                          <a:spcPts val="0"/>
                        </a:spcBef>
                        <a:spcAft>
                          <a:spcPts val="0"/>
                        </a:spcAft>
                        <a:buClrTx/>
                        <a:buSzTx/>
                        <a:buFontTx/>
                        <a:buNone/>
                        <a:tabLst/>
                        <a:defRPr/>
                      </a:pPr>
                      <a:r>
                        <a:rPr lang="zh-CN" altLang="de-DE" sz="1400" dirty="0">
                          <a:solidFill>
                            <a:schemeClr val="tx1"/>
                          </a:solidFill>
                          <a:effectLst/>
                          <a:latin typeface="Calibri"/>
                          <a:ea typeface="KaiTi"/>
                          <a:cs typeface="Arial"/>
                        </a:rPr>
                        <a:t>滥兮抃、草滥予、昌枑泽予、昌州州、鍖州焉乎秦胥胥、缦予乎昭澶秦逾、渗惿随河湖（</a:t>
                      </a:r>
                      <a:r>
                        <a:rPr lang="de-DE" sz="1400" dirty="0">
                          <a:solidFill>
                            <a:schemeClr val="tx1"/>
                          </a:solidFill>
                          <a:effectLst/>
                          <a:latin typeface="Calibri"/>
                          <a:ea typeface="KaiTi"/>
                          <a:cs typeface="Arial"/>
                        </a:rPr>
                        <a:t>[</a:t>
                      </a:r>
                      <a:r>
                        <a:rPr lang="zh-CN" altLang="de-DE" sz="1400" dirty="0">
                          <a:solidFill>
                            <a:schemeClr val="tx1"/>
                          </a:solidFill>
                          <a:effectLst/>
                          <a:latin typeface="Calibri"/>
                          <a:ea typeface="KaiTi"/>
                          <a:cs typeface="Arial"/>
                        </a:rPr>
                        <a:t>汉</a:t>
                      </a:r>
                      <a:r>
                        <a:rPr lang="de-DE" sz="1400" dirty="0">
                          <a:solidFill>
                            <a:schemeClr val="tx1"/>
                          </a:solidFill>
                          <a:effectLst/>
                          <a:latin typeface="Calibri"/>
                          <a:ea typeface="KaiTi"/>
                          <a:cs typeface="Arial"/>
                        </a:rPr>
                        <a:t>]</a:t>
                      </a:r>
                      <a:r>
                        <a:rPr lang="zh-CN" altLang="de-DE" sz="1400" dirty="0">
                          <a:solidFill>
                            <a:schemeClr val="tx1"/>
                          </a:solidFill>
                          <a:effectLst/>
                          <a:latin typeface="Calibri"/>
                          <a:ea typeface="KaiTi"/>
                          <a:cs typeface="Arial"/>
                        </a:rPr>
                        <a:t>刘向．说苑校正．卷第十一．中华书局，</a:t>
                      </a:r>
                      <a:r>
                        <a:rPr lang="de-DE" sz="1400" dirty="0">
                          <a:solidFill>
                            <a:schemeClr val="tx1"/>
                          </a:solidFill>
                          <a:effectLst/>
                          <a:latin typeface="Calibri"/>
                          <a:ea typeface="KaiTi"/>
                          <a:cs typeface="Arial"/>
                        </a:rPr>
                        <a:t>1987</a:t>
                      </a:r>
                      <a:r>
                        <a:rPr lang="zh-CN" altLang="de-DE" sz="1400" dirty="0">
                          <a:solidFill>
                            <a:schemeClr val="tx1"/>
                          </a:solidFill>
                          <a:effectLst/>
                          <a:latin typeface="Calibri"/>
                          <a:ea typeface="KaiTi"/>
                          <a:cs typeface="Arial"/>
                        </a:rPr>
                        <a:t>．）</a:t>
                      </a:r>
                      <a:endParaRPr lang="de-DE" sz="1400" dirty="0">
                        <a:solidFill>
                          <a:schemeClr val="tx1"/>
                        </a:solidFill>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indent="304800">
                        <a:spcAft>
                          <a:spcPts val="0"/>
                        </a:spcAft>
                      </a:pPr>
                      <a:r>
                        <a:rPr lang="zh-CN" sz="1400" dirty="0">
                          <a:solidFill>
                            <a:schemeClr val="tx1"/>
                          </a:solidFill>
                          <a:effectLst/>
                          <a:latin typeface="Calibri"/>
                          <a:ea typeface="KaiTi"/>
                          <a:cs typeface="Arial"/>
                        </a:rPr>
                        <a:t>楚译人把它译成</a:t>
                      </a:r>
                      <a:r>
                        <a:rPr lang="de-DE" sz="1400" dirty="0">
                          <a:solidFill>
                            <a:schemeClr val="tx1"/>
                          </a:solidFill>
                          <a:effectLst/>
                          <a:latin typeface="Calibri"/>
                          <a:ea typeface="KaiTi"/>
                          <a:cs typeface="Arial"/>
                        </a:rPr>
                        <a:t>“</a:t>
                      </a:r>
                      <a:r>
                        <a:rPr lang="zh-CN" sz="1400" dirty="0">
                          <a:solidFill>
                            <a:schemeClr val="tx1"/>
                          </a:solidFill>
                          <a:effectLst/>
                          <a:latin typeface="Calibri"/>
                          <a:ea typeface="KaiTi"/>
                          <a:cs typeface="Arial"/>
                        </a:rPr>
                        <a:t>楚语</a:t>
                      </a:r>
                      <a:r>
                        <a:rPr lang="de-DE" sz="1400" dirty="0">
                          <a:solidFill>
                            <a:schemeClr val="tx1"/>
                          </a:solidFill>
                          <a:effectLst/>
                          <a:latin typeface="Calibri"/>
                          <a:ea typeface="KaiTi"/>
                          <a:cs typeface="Arial"/>
                        </a:rPr>
                        <a:t>”</a:t>
                      </a:r>
                      <a:r>
                        <a:rPr lang="zh-CN" sz="1400" dirty="0">
                          <a:solidFill>
                            <a:schemeClr val="tx1"/>
                          </a:solidFill>
                          <a:effectLst/>
                          <a:latin typeface="Calibri"/>
                          <a:ea typeface="KaiTi"/>
                          <a:cs typeface="Arial"/>
                        </a:rPr>
                        <a:t>（即姚先生说的楚地汉语），用了五十四个汉字，</a:t>
                      </a:r>
                      <a:r>
                        <a:rPr lang="de-DE" sz="1400" dirty="0">
                          <a:solidFill>
                            <a:schemeClr val="tx1"/>
                          </a:solidFill>
                          <a:effectLst/>
                          <a:latin typeface="Calibri"/>
                          <a:ea typeface="KaiTi"/>
                          <a:cs typeface="Arial"/>
                        </a:rPr>
                        <a:t>“</a:t>
                      </a:r>
                      <a:r>
                        <a:rPr lang="zh-CN" sz="1400" dirty="0">
                          <a:solidFill>
                            <a:schemeClr val="tx1"/>
                          </a:solidFill>
                          <a:effectLst/>
                          <a:latin typeface="Calibri"/>
                          <a:ea typeface="KaiTi"/>
                          <a:cs typeface="Arial"/>
                        </a:rPr>
                        <a:t>词采声调，宛然楚辞</a:t>
                      </a:r>
                      <a:r>
                        <a:rPr lang="de-DE" sz="1400" dirty="0">
                          <a:solidFill>
                            <a:schemeClr val="tx1"/>
                          </a:solidFill>
                          <a:effectLst/>
                          <a:latin typeface="Calibri"/>
                          <a:ea typeface="KaiTi"/>
                          <a:cs typeface="Arial"/>
                        </a:rPr>
                        <a:t>”</a:t>
                      </a:r>
                      <a:r>
                        <a:rPr lang="zh-CN" sz="1400" dirty="0">
                          <a:solidFill>
                            <a:schemeClr val="tx1"/>
                          </a:solidFill>
                          <a:effectLst/>
                          <a:latin typeface="Calibri"/>
                          <a:ea typeface="KaiTi"/>
                          <a:cs typeface="Arial"/>
                        </a:rPr>
                        <a:t>：</a:t>
                      </a:r>
                      <a:endParaRPr lang="de-DE" sz="1400" dirty="0">
                        <a:solidFill>
                          <a:schemeClr val="tx1"/>
                        </a:solidFill>
                        <a:effectLst/>
                        <a:latin typeface="Times New Roman"/>
                        <a:ea typeface="SimSun"/>
                      </a:endParaRPr>
                    </a:p>
                    <a:p>
                      <a:pPr indent="304800">
                        <a:spcAft>
                          <a:spcPts val="0"/>
                        </a:spcAft>
                      </a:pPr>
                      <a:r>
                        <a:rPr lang="zh-CN" sz="1400" dirty="0">
                          <a:solidFill>
                            <a:schemeClr val="tx1"/>
                          </a:solidFill>
                          <a:effectLst/>
                          <a:latin typeface="Calibri"/>
                          <a:ea typeface="KaiTi"/>
                          <a:cs typeface="Arial"/>
                        </a:rPr>
                        <a:t>今夕何夕兮，搴舟中流。</a:t>
                      </a:r>
                      <a:endParaRPr lang="de-DE" sz="1400" dirty="0">
                        <a:solidFill>
                          <a:schemeClr val="tx1"/>
                        </a:solidFill>
                        <a:effectLst/>
                        <a:latin typeface="Times New Roman"/>
                        <a:ea typeface="SimSun"/>
                      </a:endParaRPr>
                    </a:p>
                    <a:p>
                      <a:pPr indent="304800">
                        <a:spcAft>
                          <a:spcPts val="0"/>
                        </a:spcAft>
                      </a:pPr>
                      <a:r>
                        <a:rPr lang="zh-CN" sz="1400" dirty="0">
                          <a:solidFill>
                            <a:schemeClr val="tx1"/>
                          </a:solidFill>
                          <a:effectLst/>
                          <a:latin typeface="Calibri"/>
                          <a:ea typeface="KaiTi"/>
                          <a:cs typeface="Arial"/>
                        </a:rPr>
                        <a:t>今日何日兮，得与王子同舟。</a:t>
                      </a:r>
                      <a:endParaRPr lang="de-DE" sz="1400" dirty="0">
                        <a:solidFill>
                          <a:schemeClr val="tx1"/>
                        </a:solidFill>
                        <a:effectLst/>
                        <a:latin typeface="Times New Roman"/>
                        <a:ea typeface="SimSun"/>
                      </a:endParaRPr>
                    </a:p>
                    <a:p>
                      <a:pPr indent="304800">
                        <a:spcAft>
                          <a:spcPts val="0"/>
                        </a:spcAft>
                      </a:pPr>
                      <a:r>
                        <a:rPr lang="zh-CN" sz="1400" dirty="0">
                          <a:solidFill>
                            <a:schemeClr val="tx1"/>
                          </a:solidFill>
                          <a:effectLst/>
                          <a:latin typeface="Calibri"/>
                          <a:ea typeface="KaiTi"/>
                          <a:cs typeface="Arial"/>
                        </a:rPr>
                        <a:t>蒙羞被好兮，不訾诟耻。</a:t>
                      </a:r>
                      <a:endParaRPr lang="de-DE" sz="1400" dirty="0">
                        <a:solidFill>
                          <a:schemeClr val="tx1"/>
                        </a:solidFill>
                        <a:effectLst/>
                        <a:latin typeface="Times New Roman"/>
                        <a:ea typeface="SimSun"/>
                      </a:endParaRPr>
                    </a:p>
                    <a:p>
                      <a:pPr indent="304800">
                        <a:spcAft>
                          <a:spcPts val="0"/>
                        </a:spcAft>
                      </a:pPr>
                      <a:r>
                        <a:rPr lang="zh-CN" sz="1400" dirty="0">
                          <a:solidFill>
                            <a:schemeClr val="tx1"/>
                          </a:solidFill>
                          <a:effectLst/>
                          <a:latin typeface="Calibri"/>
                          <a:ea typeface="KaiTi"/>
                          <a:cs typeface="Arial"/>
                        </a:rPr>
                        <a:t>心几烦而不绝兮，得知王子。</a:t>
                      </a:r>
                      <a:endParaRPr lang="de-DE" sz="1400" dirty="0">
                        <a:solidFill>
                          <a:schemeClr val="tx1"/>
                        </a:solidFill>
                        <a:effectLst/>
                        <a:latin typeface="Times New Roman"/>
                        <a:ea typeface="SimSun"/>
                      </a:endParaRPr>
                    </a:p>
                    <a:p>
                      <a:pPr indent="304800">
                        <a:spcAft>
                          <a:spcPts val="0"/>
                        </a:spcAft>
                      </a:pPr>
                      <a:r>
                        <a:rPr lang="zh-CN" sz="1400" dirty="0">
                          <a:solidFill>
                            <a:schemeClr val="tx1"/>
                          </a:solidFill>
                          <a:effectLst/>
                          <a:latin typeface="Calibri"/>
                          <a:ea typeface="KaiTi"/>
                          <a:cs typeface="Arial"/>
                        </a:rPr>
                        <a:t>山有木兮木有枝，心悦君兮君不知。</a:t>
                      </a:r>
                      <a:endParaRPr lang="de-DE" sz="1400" dirty="0">
                        <a:solidFill>
                          <a:schemeClr val="tx1"/>
                        </a:solidFill>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zh-CN" sz="1400">
                          <a:solidFill>
                            <a:srgbClr val="333333"/>
                          </a:solidFill>
                          <a:effectLst/>
                          <a:latin typeface="Calibri"/>
                          <a:ea typeface="KaiTi"/>
                          <a:cs typeface="Arial"/>
                        </a:rPr>
                        <a:t>刘向</a:t>
                      </a:r>
                      <a:endParaRPr lang="de-DE" sz="140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endParaRPr lang="zh-CN" sz="1400" kern="1200" dirty="0">
                        <a:solidFill>
                          <a:schemeClr val="tx1"/>
                        </a:solidFill>
                        <a:latin typeface="Arial" pitchFamily="34" charset="0"/>
                        <a:ea typeface="TSC UKai M TT"/>
                        <a:cs typeface="Arial" pitchFamily="34" charset="0"/>
                      </a:endParaRPr>
                    </a:p>
                  </a:txBody>
                  <a:tcPr marT="0" marB="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2189514">
                <a:tc>
                  <a:txBody>
                    <a:bodyPr/>
                    <a:lstStyle/>
                    <a:p>
                      <a:pPr>
                        <a:spcAft>
                          <a:spcPts val="0"/>
                        </a:spcAft>
                      </a:pPr>
                      <a:r>
                        <a:rPr lang="zh-CN" sz="1400" dirty="0">
                          <a:effectLst/>
                          <a:latin typeface="Calibri"/>
                          <a:ea typeface="KaiTi"/>
                        </a:rPr>
                        <a:t>秦汉时代</a:t>
                      </a:r>
                      <a:endParaRPr lang="de-DE" sz="1400" dirty="0">
                        <a:effectLst/>
                        <a:latin typeface="Times New Roman"/>
                        <a:ea typeface="SimSun"/>
                      </a:endParaRPr>
                    </a:p>
                  </a:txBody>
                  <a:tcPr marT="0" marB="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zh-CN" sz="1400">
                          <a:effectLst/>
                          <a:latin typeface="Calibri"/>
                          <a:ea typeface="KaiTi"/>
                        </a:rPr>
                        <a:t>〈亡我祁连山〉匈奴诗歌</a:t>
                      </a:r>
                      <a:endParaRPr lang="de-DE" sz="140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zh-CN" sz="1400">
                          <a:effectLst/>
                          <a:latin typeface="Calibri"/>
                          <a:ea typeface="KaiTi"/>
                        </a:rPr>
                        <a:t>与北方匈奴打交道，他们使用的语言是阿尔泰语系，与汉语截然不同。</a:t>
                      </a:r>
                      <a:r>
                        <a:rPr lang="de-DE" sz="1400">
                          <a:effectLst/>
                          <a:latin typeface="Calibri"/>
                          <a:ea typeface="KaiTi"/>
                        </a:rPr>
                        <a:t>P4</a:t>
                      </a:r>
                      <a:endParaRPr lang="de-DE" sz="1400">
                        <a:effectLst/>
                        <a:latin typeface="Times New Roman"/>
                        <a:ea typeface="SimSun"/>
                      </a:endParaRPr>
                    </a:p>
                    <a:p>
                      <a:pPr>
                        <a:spcAft>
                          <a:spcPts val="0"/>
                        </a:spcAft>
                      </a:pPr>
                      <a:r>
                        <a:rPr lang="zh-CN" sz="1400">
                          <a:effectLst/>
                          <a:latin typeface="Calibri"/>
                          <a:ea typeface="KaiTi"/>
                        </a:rPr>
                        <a:t>《西河旧事》中，翻译了一首古代匈奴的歌，这是古代匈奴留存下来的唯一文学作品，但是不知道译者是谁。</a:t>
                      </a:r>
                      <a:endParaRPr lang="de-DE" sz="1400">
                        <a:effectLst/>
                        <a:latin typeface="Times New Roman"/>
                        <a:ea typeface="SimSun"/>
                      </a:endParaRPr>
                    </a:p>
                    <a:p>
                      <a:pPr>
                        <a:spcAft>
                          <a:spcPts val="0"/>
                        </a:spcAft>
                      </a:pPr>
                      <a:r>
                        <a:rPr lang="zh-CN" sz="1400">
                          <a:effectLst/>
                          <a:latin typeface="Calibri"/>
                          <a:ea typeface="KaiTi"/>
                        </a:rPr>
                        <a:t>亡我祁连山，</a:t>
                      </a:r>
                      <a:endParaRPr lang="de-DE" sz="1400">
                        <a:effectLst/>
                        <a:latin typeface="Times New Roman"/>
                        <a:ea typeface="SimSun"/>
                      </a:endParaRPr>
                    </a:p>
                    <a:p>
                      <a:pPr>
                        <a:spcAft>
                          <a:spcPts val="0"/>
                        </a:spcAft>
                      </a:pPr>
                      <a:r>
                        <a:rPr lang="zh-CN" sz="1400">
                          <a:effectLst/>
                          <a:latin typeface="Calibri"/>
                          <a:ea typeface="KaiTi"/>
                        </a:rPr>
                        <a:t>使我六畜不蕃息。</a:t>
                      </a:r>
                      <a:endParaRPr lang="de-DE" sz="1400">
                        <a:effectLst/>
                        <a:latin typeface="Times New Roman"/>
                        <a:ea typeface="SimSun"/>
                      </a:endParaRPr>
                    </a:p>
                    <a:p>
                      <a:pPr>
                        <a:spcAft>
                          <a:spcPts val="0"/>
                        </a:spcAft>
                      </a:pPr>
                      <a:r>
                        <a:rPr lang="zh-CN" sz="1400">
                          <a:effectLst/>
                          <a:latin typeface="Calibri"/>
                          <a:ea typeface="KaiTi"/>
                        </a:rPr>
                        <a:t>失我燕支山，</a:t>
                      </a:r>
                      <a:endParaRPr lang="de-DE" sz="1400">
                        <a:effectLst/>
                        <a:latin typeface="Times New Roman"/>
                        <a:ea typeface="SimSun"/>
                      </a:endParaRPr>
                    </a:p>
                    <a:p>
                      <a:pPr>
                        <a:spcAft>
                          <a:spcPts val="0"/>
                        </a:spcAft>
                      </a:pPr>
                      <a:r>
                        <a:rPr lang="zh-CN" sz="1400">
                          <a:effectLst/>
                          <a:latin typeface="Calibri"/>
                          <a:ea typeface="KaiTi"/>
                        </a:rPr>
                        <a:t>使我嫁妇无颜色。</a:t>
                      </a:r>
                      <a:r>
                        <a:rPr lang="de-DE" sz="1400">
                          <a:effectLst/>
                          <a:latin typeface="Calibri"/>
                          <a:ea typeface="KaiTi"/>
                        </a:rPr>
                        <a:t>P5</a:t>
                      </a:r>
                      <a:endParaRPr lang="de-DE" sz="140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de-DE" sz="1400">
                          <a:effectLst/>
                          <a:latin typeface="Calibri"/>
                          <a:ea typeface="KaiTi"/>
                        </a:rPr>
                        <a:t>Anonymous</a:t>
                      </a:r>
                      <a:endParaRPr lang="de-DE" sz="140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spcAft>
                          <a:spcPts val="0"/>
                        </a:spcAft>
                      </a:pPr>
                      <a:endParaRPr lang="de-DE" sz="1400" dirty="0">
                        <a:latin typeface="Arial" pitchFamily="34" charset="0"/>
                        <a:ea typeface="SimSun"/>
                        <a:cs typeface="Arial" pitchFamily="34" charset="0"/>
                      </a:endParaRPr>
                    </a:p>
                  </a:txBody>
                  <a:tcPr marT="0" marB="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821068">
                <a:tc>
                  <a:txBody>
                    <a:bodyPr/>
                    <a:lstStyle/>
                    <a:p>
                      <a:pPr>
                        <a:spcAft>
                          <a:spcPts val="0"/>
                        </a:spcAft>
                      </a:pPr>
                      <a:endParaRPr lang="de-DE" sz="1400" dirty="0">
                        <a:effectLst/>
                        <a:latin typeface="Times New Roman"/>
                        <a:ea typeface="SimSun"/>
                      </a:endParaRPr>
                    </a:p>
                  </a:txBody>
                  <a:tcPr marT="0" marB="0">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spcAft>
                          <a:spcPts val="0"/>
                        </a:spcAft>
                      </a:pPr>
                      <a:endParaRPr lang="de-DE" sz="1400" dirty="0">
                        <a:effectLst/>
                        <a:latin typeface="Times New Roman"/>
                        <a:ea typeface="SimSun"/>
                      </a:endParaRPr>
                    </a:p>
                  </a:txBody>
                  <a:tcPr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just">
                        <a:spcAft>
                          <a:spcPts val="0"/>
                        </a:spcAft>
                      </a:pPr>
                      <a:endParaRPr lang="de-DE" sz="1400" dirty="0">
                        <a:latin typeface="Arial" pitchFamily="34" charset="0"/>
                        <a:ea typeface="SimSun"/>
                        <a:cs typeface="Arial" pitchFamily="34" charset="0"/>
                      </a:endParaRPr>
                    </a:p>
                  </a:txBody>
                  <a:tcPr marT="0" marB="0">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7387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B0859EA-EB74-438B-BE46-A44A2CA8982C}"/>
              </a:ext>
            </a:extLst>
          </p:cNvPr>
          <p:cNvSpPr>
            <a:spLocks noGrp="1" noChangeArrowheads="1"/>
          </p:cNvSpPr>
          <p:nvPr>
            <p:ph type="title"/>
          </p:nvPr>
        </p:nvSpPr>
        <p:spPr>
          <a:xfrm>
            <a:off x="574675" y="304800"/>
            <a:ext cx="8001000" cy="747713"/>
          </a:xfrm>
        </p:spPr>
        <p:txBody>
          <a:bodyPr>
            <a:normAutofit/>
          </a:bodyPr>
          <a:lstStyle/>
          <a:p>
            <a:pPr eaLnBrk="1" hangingPunct="1"/>
            <a:r>
              <a:rPr lang="en-US" altLang="de-DE" sz="3600" b="1" dirty="0"/>
              <a:t>Translation in ancient China and India</a:t>
            </a:r>
            <a:endParaRPr lang="ru-RU" altLang="de-DE" sz="3600" b="1" dirty="0"/>
          </a:p>
        </p:txBody>
      </p:sp>
      <p:sp>
        <p:nvSpPr>
          <p:cNvPr id="16387" name="Rectangle 3">
            <a:extLst>
              <a:ext uri="{FF2B5EF4-FFF2-40B4-BE49-F238E27FC236}">
                <a16:creationId xmlns:a16="http://schemas.microsoft.com/office/drawing/2014/main" id="{0C072F2B-3EDD-4E83-A1C1-EB1F79407CB8}"/>
              </a:ext>
            </a:extLst>
          </p:cNvPr>
          <p:cNvSpPr>
            <a:spLocks noGrp="1" noChangeArrowheads="1"/>
          </p:cNvSpPr>
          <p:nvPr>
            <p:ph idx="1"/>
          </p:nvPr>
        </p:nvSpPr>
        <p:spPr>
          <a:xfrm>
            <a:off x="642938" y="1556791"/>
            <a:ext cx="8229600" cy="3839121"/>
          </a:xfrm>
        </p:spPr>
        <p:txBody>
          <a:bodyPr/>
          <a:lstStyle/>
          <a:p>
            <a:pPr eaLnBrk="1" hangingPunct="1"/>
            <a:r>
              <a:rPr lang="en-US" altLang="de-DE" dirty="0"/>
              <a:t>In the fifth century, translation of Buddhist scripture was officially organized on a large scale in China. </a:t>
            </a:r>
          </a:p>
          <a:p>
            <a:pPr eaLnBrk="1" hangingPunct="1"/>
            <a:r>
              <a:rPr lang="en-US" altLang="de-DE" dirty="0">
                <a:solidFill>
                  <a:srgbClr val="FF0000"/>
                </a:solidFill>
              </a:rPr>
              <a:t>Dao An</a:t>
            </a:r>
            <a:r>
              <a:rPr lang="en-US" altLang="de-DE" dirty="0"/>
              <a:t>, Director of the State Translation School, advocated </a:t>
            </a:r>
            <a:r>
              <a:rPr lang="en-US" altLang="de-DE" dirty="0">
                <a:solidFill>
                  <a:srgbClr val="FF0000"/>
                </a:solidFill>
              </a:rPr>
              <a:t>strict literal translation</a:t>
            </a:r>
            <a:r>
              <a:rPr lang="en-US" altLang="de-DE" dirty="0"/>
              <a:t> of the Buddhist scriptures, because he himself didn't know any Sanskrit.</a:t>
            </a:r>
            <a:r>
              <a:rPr lang="ru-RU" altLang="de-DE" dirty="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E660742-63E0-4A5C-9548-51A3DC2E5F2F}"/>
              </a:ext>
            </a:extLst>
          </p:cNvPr>
          <p:cNvSpPr>
            <a:spLocks noGrp="1" noChangeArrowheads="1"/>
          </p:cNvSpPr>
          <p:nvPr>
            <p:ph type="title"/>
          </p:nvPr>
        </p:nvSpPr>
        <p:spPr>
          <a:xfrm>
            <a:off x="574675" y="304800"/>
            <a:ext cx="8001000" cy="676275"/>
          </a:xfrm>
        </p:spPr>
        <p:txBody>
          <a:bodyPr>
            <a:normAutofit/>
          </a:bodyPr>
          <a:lstStyle/>
          <a:p>
            <a:pPr eaLnBrk="1" hangingPunct="1"/>
            <a:r>
              <a:rPr lang="en-US" altLang="de-DE" sz="3600" b="1" dirty="0"/>
              <a:t>Translation in ancient China and India</a:t>
            </a:r>
            <a:endParaRPr lang="ru-RU" altLang="de-DE" sz="3600" b="1" dirty="0"/>
          </a:p>
        </p:txBody>
      </p:sp>
      <p:sp>
        <p:nvSpPr>
          <p:cNvPr id="17411" name="Rectangle 3">
            <a:extLst>
              <a:ext uri="{FF2B5EF4-FFF2-40B4-BE49-F238E27FC236}">
                <a16:creationId xmlns:a16="http://schemas.microsoft.com/office/drawing/2014/main" id="{205D7B14-5113-4A5F-8735-7A924ED42B35}"/>
              </a:ext>
            </a:extLst>
          </p:cNvPr>
          <p:cNvSpPr>
            <a:spLocks noGrp="1" noChangeArrowheads="1"/>
          </p:cNvSpPr>
          <p:nvPr>
            <p:ph idx="1"/>
          </p:nvPr>
        </p:nvSpPr>
        <p:spPr>
          <a:xfrm>
            <a:off x="428625" y="1772815"/>
            <a:ext cx="8229600" cy="4780385"/>
          </a:xfrm>
        </p:spPr>
        <p:txBody>
          <a:bodyPr>
            <a:normAutofit fontScale="92500" lnSpcReduction="10000"/>
          </a:bodyPr>
          <a:lstStyle/>
          <a:p>
            <a:pPr eaLnBrk="1" hangingPunct="1"/>
            <a:r>
              <a:rPr lang="en-US" altLang="de-DE" dirty="0"/>
              <a:t>Indian Buddhist monk </a:t>
            </a:r>
            <a:r>
              <a:rPr lang="en-US" altLang="de-DE" dirty="0">
                <a:solidFill>
                  <a:srgbClr val="FF0000"/>
                </a:solidFill>
              </a:rPr>
              <a:t>Kumarajiva</a:t>
            </a:r>
            <a:r>
              <a:rPr lang="en-US" altLang="de-DE" dirty="0"/>
              <a:t> (350-410) carried out a great reform of the principles and methods for the translation of Sanskrit sutras. </a:t>
            </a:r>
          </a:p>
          <a:p>
            <a:pPr eaLnBrk="1" hangingPunct="1"/>
            <a:endParaRPr lang="en-US" altLang="de-DE" dirty="0"/>
          </a:p>
          <a:p>
            <a:pPr eaLnBrk="1" hangingPunct="1"/>
            <a:r>
              <a:rPr lang="en-US" altLang="de-DE" dirty="0"/>
              <a:t>He applied a </a:t>
            </a:r>
            <a:r>
              <a:rPr lang="en-US" altLang="de-DE" dirty="0">
                <a:solidFill>
                  <a:srgbClr val="FF0000"/>
                </a:solidFill>
              </a:rPr>
              <a:t>free translation approach to transfer the true essence of the Sanskrit Sutras</a:t>
            </a:r>
            <a:r>
              <a:rPr lang="en-US" altLang="de-DE" dirty="0"/>
              <a:t>. </a:t>
            </a:r>
          </a:p>
          <a:p>
            <a:pPr eaLnBrk="1" hangingPunct="1"/>
            <a:endParaRPr lang="en-US" altLang="de-DE" dirty="0"/>
          </a:p>
          <a:p>
            <a:pPr eaLnBrk="1" hangingPunct="1"/>
            <a:r>
              <a:rPr lang="en-US" altLang="de-DE" dirty="0"/>
              <a:t>He was the first person in the history of translation in China to suggest that translators should sign their names to the translated works.</a:t>
            </a:r>
            <a:r>
              <a:rPr lang="en-US" altLang="de-DE" sz="2600" dirty="0"/>
              <a:t> </a:t>
            </a:r>
            <a:endParaRPr lang="ru-RU" altLang="de-DE"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normAutofit fontScale="90000"/>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de-DE" altLang="zh-CN" dirty="0">
                <a:solidFill>
                  <a:srgbClr val="0E5772"/>
                </a:solidFill>
                <a:latin typeface="Arial" panose="020B0604020202020204" pitchFamily="34" charset="0"/>
                <a:cs typeface="Arial" panose="020B0604020202020204" pitchFamily="34" charset="0"/>
              </a:rPr>
              <a:t> 2 Weekly Survey </a:t>
            </a:r>
            <a:br>
              <a:rPr lang="de-DE" altLang="zh-CN" dirty="0">
                <a:solidFill>
                  <a:srgbClr val="0E5772"/>
                </a:solidFill>
                <a:latin typeface="Arial" panose="020B0604020202020204" pitchFamily="34" charset="0"/>
                <a:cs typeface="Arial" panose="020B0604020202020204" pitchFamily="34" charset="0"/>
              </a:rPr>
            </a:br>
            <a:r>
              <a:rPr lang="zh-CN" altLang="de-DE" dirty="0">
                <a:solidFill>
                  <a:srgbClr val="0E5772"/>
                </a:solidFill>
                <a:latin typeface="Arial" panose="020B0604020202020204" pitchFamily="34" charset="0"/>
                <a:cs typeface="Arial" panose="020B0604020202020204" pitchFamily="34" charset="0"/>
              </a:rPr>
              <a:t>第二周</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在线闻讯调查</a:t>
            </a:r>
            <a:endParaRPr kumimoji="1" lang="zh-CN" altLang="en-US" dirty="0">
              <a:cs typeface="Arial" panose="020B0604020202020204" pitchFamily="34" charset="0"/>
            </a:endParaRPr>
          </a:p>
        </p:txBody>
      </p:sp>
      <p:sp>
        <p:nvSpPr>
          <p:cNvPr id="3" name="Rectangle 2">
            <a:extLst>
              <a:ext uri="{FF2B5EF4-FFF2-40B4-BE49-F238E27FC236}">
                <a16:creationId xmlns:a16="http://schemas.microsoft.com/office/drawing/2014/main" id="{03EC58F8-D8E1-4375-B310-8261A78E1CA1}"/>
              </a:ext>
            </a:extLst>
          </p:cNvPr>
          <p:cNvSpPr>
            <a:spLocks noGrp="1" noChangeArrowheads="1"/>
          </p:cNvSpPr>
          <p:nvPr>
            <p:ph idx="1"/>
          </p:nvPr>
        </p:nvSpPr>
        <p:spPr bwMode="auto">
          <a:xfrm>
            <a:off x="457200" y="3155951"/>
            <a:ext cx="8229600" cy="134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de-DE" altLang="zh-CN" sz="2400" dirty="0"/>
              <a:t>Review: </a:t>
            </a:r>
            <a:r>
              <a:rPr lang="de-DE" altLang="zh-CN" sz="2400" dirty="0" err="1"/>
              <a:t>Homework</a:t>
            </a:r>
            <a:endParaRPr lang="de-DE" altLang="zh-CN" sz="2400" dirty="0"/>
          </a:p>
          <a:p>
            <a:pPr marL="0" indent="0">
              <a:buNone/>
            </a:pPr>
            <a:r>
              <a:rPr lang="de-DE" sz="2400" dirty="0"/>
              <a:t>Outlook: </a:t>
            </a:r>
            <a:r>
              <a:rPr lang="de-DE" sz="2400" dirty="0" err="1"/>
              <a:t>Powerpoint</a:t>
            </a:r>
            <a:r>
              <a:rPr lang="de-DE" sz="2400" dirty="0"/>
              <a:t> </a:t>
            </a:r>
            <a:r>
              <a:rPr lang="de-DE" sz="2400" dirty="0" err="1"/>
              <a:t>topics</a:t>
            </a:r>
            <a:endParaRPr lang="de-DE" sz="2400" dirty="0"/>
          </a:p>
          <a:p>
            <a:pPr marL="0" indent="0">
              <a:buNone/>
            </a:pPr>
            <a:r>
              <a:rPr lang="de-DE" sz="2400" dirty="0"/>
              <a:t>Outlook: Book </a:t>
            </a:r>
            <a:r>
              <a:rPr lang="de-DE" sz="2400" dirty="0" err="1"/>
              <a:t>projects</a:t>
            </a:r>
            <a:r>
              <a:rPr lang="de-DE" sz="2400" dirty="0"/>
              <a:t> =&gt; find </a:t>
            </a:r>
            <a:r>
              <a:rPr lang="de-DE" sz="2400" dirty="0" err="1"/>
              <a:t>group</a:t>
            </a:r>
            <a:r>
              <a:rPr lang="de-DE" sz="2400" dirty="0"/>
              <a:t>, </a:t>
            </a:r>
            <a:r>
              <a:rPr lang="de-DE" sz="2400" dirty="0" err="1"/>
              <a:t>suggest</a:t>
            </a:r>
            <a:r>
              <a:rPr lang="de-DE" sz="2400" dirty="0"/>
              <a:t> </a:t>
            </a:r>
            <a:r>
              <a:rPr lang="de-DE" sz="2400" dirty="0" err="1"/>
              <a:t>chapters</a:t>
            </a:r>
            <a:endParaRPr lang="en-US" sz="2400" dirty="0"/>
          </a:p>
        </p:txBody>
      </p:sp>
    </p:spTree>
    <p:extLst>
      <p:ext uri="{BB962C8B-B14F-4D97-AF65-F5344CB8AC3E}">
        <p14:creationId xmlns:p14="http://schemas.microsoft.com/office/powerpoint/2010/main" val="432034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119A1E6-C097-4773-9064-6D3760ACF2E0}"/>
              </a:ext>
            </a:extLst>
          </p:cNvPr>
          <p:cNvSpPr>
            <a:spLocks noGrp="1" noChangeArrowheads="1"/>
          </p:cNvSpPr>
          <p:nvPr>
            <p:ph type="title"/>
          </p:nvPr>
        </p:nvSpPr>
        <p:spPr>
          <a:xfrm>
            <a:off x="574675" y="304800"/>
            <a:ext cx="8001000" cy="676275"/>
          </a:xfrm>
        </p:spPr>
        <p:txBody>
          <a:bodyPr>
            <a:normAutofit fontScale="90000"/>
          </a:bodyPr>
          <a:lstStyle/>
          <a:p>
            <a:pPr eaLnBrk="1" hangingPunct="1"/>
            <a:r>
              <a:rPr lang="en-US" altLang="de-DE" sz="4000" b="1" dirty="0"/>
              <a:t>Translation in ancient China and India</a:t>
            </a:r>
            <a:endParaRPr lang="ru-RU" altLang="de-DE" sz="4000" b="1" dirty="0"/>
          </a:p>
        </p:txBody>
      </p:sp>
      <p:sp>
        <p:nvSpPr>
          <p:cNvPr id="18435" name="Rectangle 3">
            <a:extLst>
              <a:ext uri="{FF2B5EF4-FFF2-40B4-BE49-F238E27FC236}">
                <a16:creationId xmlns:a16="http://schemas.microsoft.com/office/drawing/2014/main" id="{6F72CAB9-A8CF-44B8-B55F-F70D5DE9BFD1}"/>
              </a:ext>
            </a:extLst>
          </p:cNvPr>
          <p:cNvSpPr>
            <a:spLocks noGrp="1" noChangeArrowheads="1"/>
          </p:cNvSpPr>
          <p:nvPr>
            <p:ph idx="1"/>
          </p:nvPr>
        </p:nvSpPr>
        <p:spPr>
          <a:xfrm>
            <a:off x="500063" y="1340767"/>
            <a:ext cx="8229600" cy="3983707"/>
          </a:xfrm>
        </p:spPr>
        <p:txBody>
          <a:bodyPr/>
          <a:lstStyle/>
          <a:p>
            <a:pPr eaLnBrk="1" hangingPunct="1"/>
            <a:r>
              <a:rPr lang="en-US" altLang="de-DE" dirty="0"/>
              <a:t>In the year 150, a Greek astrological text, written in Alexandria a hundred years earlier, was translated into Sanskrit. </a:t>
            </a:r>
          </a:p>
          <a:p>
            <a:pPr eaLnBrk="1" hangingPunct="1"/>
            <a:r>
              <a:rPr lang="en-US" altLang="de-DE" dirty="0"/>
              <a:t>In the classical period (100 -1000), translation activity in India was connected with the significant development of drama. </a:t>
            </a:r>
            <a:endParaRPr lang="ru-RU" altLang="de-D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C6CAC8D-0239-4DF6-9586-A2F6041D803B}"/>
              </a:ext>
            </a:extLst>
          </p:cNvPr>
          <p:cNvSpPr>
            <a:spLocks noGrp="1" noChangeArrowheads="1"/>
          </p:cNvSpPr>
          <p:nvPr>
            <p:ph type="title"/>
          </p:nvPr>
        </p:nvSpPr>
        <p:spPr>
          <a:xfrm>
            <a:off x="574675" y="304800"/>
            <a:ext cx="8001000" cy="603250"/>
          </a:xfrm>
        </p:spPr>
        <p:txBody>
          <a:bodyPr>
            <a:normAutofit fontScale="90000"/>
          </a:bodyPr>
          <a:lstStyle/>
          <a:p>
            <a:pPr eaLnBrk="1" hangingPunct="1"/>
            <a:r>
              <a:rPr lang="en-US" altLang="de-DE" sz="3600" b="1" dirty="0"/>
              <a:t>Translation in ancient China and India</a:t>
            </a:r>
            <a:endParaRPr lang="ru-RU" altLang="de-DE" sz="3600" b="1" dirty="0"/>
          </a:p>
        </p:txBody>
      </p:sp>
      <p:sp>
        <p:nvSpPr>
          <p:cNvPr id="19459" name="Rectangle 3">
            <a:extLst>
              <a:ext uri="{FF2B5EF4-FFF2-40B4-BE49-F238E27FC236}">
                <a16:creationId xmlns:a16="http://schemas.microsoft.com/office/drawing/2014/main" id="{C72CC2C2-6D3D-4DFD-A798-F72A0224EFE3}"/>
              </a:ext>
            </a:extLst>
          </p:cNvPr>
          <p:cNvSpPr>
            <a:spLocks noGrp="1" noChangeArrowheads="1"/>
          </p:cNvSpPr>
          <p:nvPr>
            <p:ph idx="1"/>
          </p:nvPr>
        </p:nvSpPr>
        <p:spPr>
          <a:xfrm>
            <a:off x="571500" y="1988840"/>
            <a:ext cx="8229600" cy="4564360"/>
          </a:xfrm>
        </p:spPr>
        <p:txBody>
          <a:bodyPr>
            <a:normAutofit/>
          </a:bodyPr>
          <a:lstStyle/>
          <a:p>
            <a:pPr eaLnBrk="1" hangingPunct="1"/>
            <a:r>
              <a:rPr lang="en-US" altLang="de-DE" dirty="0"/>
              <a:t>Sanskrit plays started to allow characters who were not kings or brahmins to speak in Prakrit, an intermediate stage between Classical Sanskrit and the modern Indian languages derived from Sanskrit. </a:t>
            </a:r>
          </a:p>
          <a:p>
            <a:pPr eaLnBrk="1" hangingPunct="1"/>
            <a:r>
              <a:rPr lang="en-US" altLang="de-DE" dirty="0"/>
              <a:t>Prakrit speeches in plays were provided with glosses in Sanskrit. </a:t>
            </a:r>
            <a:endParaRPr lang="ru-RU" altLang="de-D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6CAA510-2BBC-455E-84DA-4D90A7B242CE}"/>
              </a:ext>
            </a:extLst>
          </p:cNvPr>
          <p:cNvSpPr>
            <a:spLocks noGrp="1" noChangeArrowheads="1"/>
          </p:cNvSpPr>
          <p:nvPr>
            <p:ph type="title"/>
          </p:nvPr>
        </p:nvSpPr>
        <p:spPr>
          <a:xfrm>
            <a:off x="574675" y="304800"/>
            <a:ext cx="8001000" cy="747713"/>
          </a:xfrm>
        </p:spPr>
        <p:txBody>
          <a:bodyPr>
            <a:normAutofit/>
          </a:bodyPr>
          <a:lstStyle/>
          <a:p>
            <a:pPr eaLnBrk="1" hangingPunct="1"/>
            <a:r>
              <a:rPr lang="en-US" altLang="de-DE" sz="3600" b="1" dirty="0"/>
              <a:t>Translation in ancient China and India</a:t>
            </a:r>
            <a:endParaRPr lang="ru-RU" altLang="de-DE" sz="3600" b="1" dirty="0"/>
          </a:p>
        </p:txBody>
      </p:sp>
      <p:sp>
        <p:nvSpPr>
          <p:cNvPr id="20483" name="Rectangle 3">
            <a:extLst>
              <a:ext uri="{FF2B5EF4-FFF2-40B4-BE49-F238E27FC236}">
                <a16:creationId xmlns:a16="http://schemas.microsoft.com/office/drawing/2014/main" id="{3E394AEF-6F88-49CA-8389-A04628BE31D4}"/>
              </a:ext>
            </a:extLst>
          </p:cNvPr>
          <p:cNvSpPr>
            <a:spLocks noGrp="1" noChangeArrowheads="1"/>
          </p:cNvSpPr>
          <p:nvPr>
            <p:ph idx="1"/>
          </p:nvPr>
        </p:nvSpPr>
        <p:spPr>
          <a:xfrm>
            <a:off x="571500" y="1700808"/>
            <a:ext cx="8229600" cy="3766542"/>
          </a:xfrm>
        </p:spPr>
        <p:txBody>
          <a:bodyPr/>
          <a:lstStyle/>
          <a:p>
            <a:pPr marL="0" indent="0">
              <a:buNone/>
            </a:pPr>
            <a:r>
              <a:rPr lang="en-US" altLang="de-DE" sz="3200" dirty="0"/>
              <a:t>From the 7th century onwards, contacts with Arab traders resulted in the exchange of medical expertise between Indians and Arabs. Medical treatises were translated from Sanskrit into other languages both inside India and outside it.</a:t>
            </a:r>
            <a:endParaRPr lang="ru-RU" altLang="de-DE"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93618A8-B12D-47D0-856A-037F83D0D467}"/>
              </a:ext>
            </a:extLst>
          </p:cNvPr>
          <p:cNvSpPr>
            <a:spLocks noGrp="1" noChangeArrowheads="1"/>
          </p:cNvSpPr>
          <p:nvPr>
            <p:ph type="title"/>
          </p:nvPr>
        </p:nvSpPr>
        <p:spPr>
          <a:xfrm>
            <a:off x="574675" y="260648"/>
            <a:ext cx="8001000" cy="820738"/>
          </a:xfrm>
        </p:spPr>
        <p:txBody>
          <a:bodyPr>
            <a:normAutofit/>
          </a:bodyPr>
          <a:lstStyle/>
          <a:p>
            <a:pPr eaLnBrk="1" hangingPunct="1"/>
            <a:r>
              <a:rPr lang="en-US" altLang="de-DE" sz="3600" b="1" dirty="0"/>
              <a:t>Translation in the Roman Empire</a:t>
            </a:r>
            <a:r>
              <a:rPr lang="ru-RU" altLang="de-DE" sz="3600" b="1" dirty="0"/>
              <a:t> </a:t>
            </a:r>
          </a:p>
        </p:txBody>
      </p:sp>
      <p:sp>
        <p:nvSpPr>
          <p:cNvPr id="21507" name="Rectangle 3">
            <a:extLst>
              <a:ext uri="{FF2B5EF4-FFF2-40B4-BE49-F238E27FC236}">
                <a16:creationId xmlns:a16="http://schemas.microsoft.com/office/drawing/2014/main" id="{409D3CB4-B62F-4AED-A891-4234EE8D5F46}"/>
              </a:ext>
            </a:extLst>
          </p:cNvPr>
          <p:cNvSpPr>
            <a:spLocks noGrp="1" noChangeArrowheads="1"/>
          </p:cNvSpPr>
          <p:nvPr>
            <p:ph idx="1"/>
          </p:nvPr>
        </p:nvSpPr>
        <p:spPr>
          <a:xfrm>
            <a:off x="500063" y="1071562"/>
            <a:ext cx="1695673" cy="5669805"/>
          </a:xfrm>
        </p:spPr>
        <p:txBody>
          <a:bodyPr>
            <a:normAutofit lnSpcReduction="10000"/>
          </a:bodyPr>
          <a:lstStyle/>
          <a:p>
            <a:pPr marL="0" indent="0" eaLnBrk="1" hangingPunct="1">
              <a:buNone/>
            </a:pPr>
            <a:r>
              <a:rPr lang="en-US" altLang="de-DE" sz="2400" dirty="0"/>
              <a:t>References to the services of military interpreters are found in Greek literature concerning Alexander the Great’s campaigns in Asia, which took him as far as India. </a:t>
            </a:r>
            <a:endParaRPr lang="ru-RU" altLang="de-DE" sz="2400" dirty="0"/>
          </a:p>
        </p:txBody>
      </p:sp>
      <p:pic>
        <p:nvPicPr>
          <p:cNvPr id="21508" name="Picture 4" descr="alexander">
            <a:extLst>
              <a:ext uri="{FF2B5EF4-FFF2-40B4-BE49-F238E27FC236}">
                <a16:creationId xmlns:a16="http://schemas.microsoft.com/office/drawing/2014/main" id="{7CA2AE70-3E29-4163-893D-A8CF12158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267" y="857250"/>
            <a:ext cx="6615733"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53774E1-DC45-49CA-A346-659446F854F7}"/>
              </a:ext>
            </a:extLst>
          </p:cNvPr>
          <p:cNvSpPr>
            <a:spLocks noGrp="1" noChangeArrowheads="1"/>
          </p:cNvSpPr>
          <p:nvPr>
            <p:ph type="title"/>
          </p:nvPr>
        </p:nvSpPr>
        <p:spPr>
          <a:xfrm>
            <a:off x="574675" y="304800"/>
            <a:ext cx="8001000" cy="747713"/>
          </a:xfrm>
        </p:spPr>
        <p:txBody>
          <a:bodyPr>
            <a:normAutofit/>
          </a:bodyPr>
          <a:lstStyle/>
          <a:p>
            <a:pPr eaLnBrk="1" hangingPunct="1"/>
            <a:r>
              <a:rPr lang="en-US" altLang="de-DE" sz="3600" b="1" dirty="0"/>
              <a:t>Translation in the Roman Empire</a:t>
            </a:r>
            <a:endParaRPr lang="ru-RU" altLang="de-DE" sz="3600" b="1" dirty="0"/>
          </a:p>
        </p:txBody>
      </p:sp>
      <p:sp>
        <p:nvSpPr>
          <p:cNvPr id="22531" name="Rectangle 3">
            <a:extLst>
              <a:ext uri="{FF2B5EF4-FFF2-40B4-BE49-F238E27FC236}">
                <a16:creationId xmlns:a16="http://schemas.microsoft.com/office/drawing/2014/main" id="{BE5AC581-0141-4450-9196-29B86703A3EF}"/>
              </a:ext>
            </a:extLst>
          </p:cNvPr>
          <p:cNvSpPr>
            <a:spLocks noGrp="1" noChangeArrowheads="1"/>
          </p:cNvSpPr>
          <p:nvPr>
            <p:ph idx="1"/>
          </p:nvPr>
        </p:nvSpPr>
        <p:spPr>
          <a:xfrm>
            <a:off x="6012160" y="1340768"/>
            <a:ext cx="3131840" cy="5040559"/>
          </a:xfrm>
        </p:spPr>
        <p:txBody>
          <a:bodyPr>
            <a:normAutofit/>
          </a:bodyPr>
          <a:lstStyle/>
          <a:p>
            <a:pPr marL="0" indent="0" eaLnBrk="1" hangingPunct="1">
              <a:buNone/>
            </a:pPr>
            <a:r>
              <a:rPr lang="en-US" altLang="de-DE" dirty="0"/>
              <a:t>In the 3rd c. BC the popularity of Greek theatre among the Romans encouraged Latin authors to make </a:t>
            </a:r>
            <a:r>
              <a:rPr lang="en-US" altLang="de-DE" dirty="0">
                <a:solidFill>
                  <a:srgbClr val="FF0000"/>
                </a:solidFill>
              </a:rPr>
              <a:t>free translations </a:t>
            </a:r>
            <a:r>
              <a:rPr lang="en-US" altLang="de-DE" dirty="0"/>
              <a:t>and adaptations of Greek plays. </a:t>
            </a:r>
            <a:endParaRPr lang="ru-RU" altLang="de-DE" dirty="0"/>
          </a:p>
        </p:txBody>
      </p:sp>
      <p:pic>
        <p:nvPicPr>
          <p:cNvPr id="22532" name="Picture 4" descr="300px-Masks_pushkin">
            <a:extLst>
              <a:ext uri="{FF2B5EF4-FFF2-40B4-BE49-F238E27FC236}">
                <a16:creationId xmlns:a16="http://schemas.microsoft.com/office/drawing/2014/main" id="{09C14F17-7A10-4517-BD1B-2B59D16DB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7"/>
            <a:ext cx="5830845" cy="472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C991A9B-669A-4EAC-A588-034BC5FD32E2}"/>
              </a:ext>
            </a:extLst>
          </p:cNvPr>
          <p:cNvSpPr>
            <a:spLocks noGrp="1" noChangeArrowheads="1"/>
          </p:cNvSpPr>
          <p:nvPr>
            <p:ph type="title"/>
          </p:nvPr>
        </p:nvSpPr>
        <p:spPr>
          <a:xfrm>
            <a:off x="574675" y="304800"/>
            <a:ext cx="8001000" cy="747713"/>
          </a:xfrm>
        </p:spPr>
        <p:txBody>
          <a:bodyPr>
            <a:normAutofit fontScale="90000"/>
          </a:bodyPr>
          <a:lstStyle/>
          <a:p>
            <a:pPr eaLnBrk="1" hangingPunct="1"/>
            <a:r>
              <a:rPr lang="en-US" altLang="de-DE" b="1" dirty="0"/>
              <a:t>Translation in the Roman Empire</a:t>
            </a:r>
            <a:endParaRPr lang="ru-RU" altLang="de-DE" b="1" dirty="0"/>
          </a:p>
        </p:txBody>
      </p:sp>
      <p:sp>
        <p:nvSpPr>
          <p:cNvPr id="23555" name="Rectangle 3">
            <a:extLst>
              <a:ext uri="{FF2B5EF4-FFF2-40B4-BE49-F238E27FC236}">
                <a16:creationId xmlns:a16="http://schemas.microsoft.com/office/drawing/2014/main" id="{AFBBDF12-81AD-4564-A15E-3C57423F8667}"/>
              </a:ext>
            </a:extLst>
          </p:cNvPr>
          <p:cNvSpPr>
            <a:spLocks noGrp="1" noChangeArrowheads="1"/>
          </p:cNvSpPr>
          <p:nvPr>
            <p:ph idx="1"/>
          </p:nvPr>
        </p:nvSpPr>
        <p:spPr>
          <a:xfrm>
            <a:off x="428625" y="2492896"/>
            <a:ext cx="8229600" cy="3045892"/>
          </a:xfrm>
        </p:spPr>
        <p:txBody>
          <a:bodyPr/>
          <a:lstStyle/>
          <a:p>
            <a:pPr marL="0" indent="0">
              <a:buNone/>
            </a:pPr>
            <a:r>
              <a:rPr lang="en-US" altLang="de-DE" dirty="0" err="1"/>
              <a:t>Livius</a:t>
            </a:r>
            <a:r>
              <a:rPr lang="en-US" altLang="de-DE" dirty="0"/>
              <a:t> Andronicus (c. 285-204 BC) wrote a Latin version of the </a:t>
            </a:r>
            <a:r>
              <a:rPr lang="en-US" altLang="de-DE" i="1" dirty="0"/>
              <a:t>Odyssey (250 BC) </a:t>
            </a:r>
            <a:r>
              <a:rPr lang="en-US" altLang="de-DE" dirty="0"/>
              <a:t>and a number of plays commissioned for the Roman Games of 240 BC. </a:t>
            </a:r>
            <a:endParaRPr lang="ru-RU" altLang="de-D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E98D8DE-2649-47D8-AAA7-4F7DF7A31A99}"/>
              </a:ext>
            </a:extLst>
          </p:cNvPr>
          <p:cNvSpPr>
            <a:spLocks noGrp="1" noChangeArrowheads="1"/>
          </p:cNvSpPr>
          <p:nvPr>
            <p:ph type="title"/>
          </p:nvPr>
        </p:nvSpPr>
        <p:spPr>
          <a:xfrm>
            <a:off x="574675" y="304800"/>
            <a:ext cx="8001000" cy="676275"/>
          </a:xfrm>
        </p:spPr>
        <p:txBody>
          <a:bodyPr>
            <a:normAutofit fontScale="90000"/>
          </a:bodyPr>
          <a:lstStyle/>
          <a:p>
            <a:pPr eaLnBrk="1" hangingPunct="1"/>
            <a:r>
              <a:rPr lang="en-US" altLang="de-DE" sz="4000" b="1" dirty="0"/>
              <a:t>Translation in the Roman Empire</a:t>
            </a:r>
            <a:endParaRPr lang="ru-RU" altLang="de-DE" sz="4000" b="1" dirty="0"/>
          </a:p>
        </p:txBody>
      </p:sp>
      <p:sp>
        <p:nvSpPr>
          <p:cNvPr id="24579" name="Rectangle 3">
            <a:extLst>
              <a:ext uri="{FF2B5EF4-FFF2-40B4-BE49-F238E27FC236}">
                <a16:creationId xmlns:a16="http://schemas.microsoft.com/office/drawing/2014/main" id="{D061D6BE-9E01-4853-B9C2-81E15AD85E7E}"/>
              </a:ext>
            </a:extLst>
          </p:cNvPr>
          <p:cNvSpPr>
            <a:spLocks noGrp="1" noChangeArrowheads="1"/>
          </p:cNvSpPr>
          <p:nvPr>
            <p:ph idx="1"/>
          </p:nvPr>
        </p:nvSpPr>
        <p:spPr>
          <a:xfrm>
            <a:off x="642938" y="1214438"/>
            <a:ext cx="8181975" cy="1104900"/>
          </a:xfrm>
        </p:spPr>
        <p:txBody>
          <a:bodyPr/>
          <a:lstStyle/>
          <a:p>
            <a:pPr eaLnBrk="1" hangingPunct="1">
              <a:lnSpc>
                <a:spcPct val="80000"/>
              </a:lnSpc>
              <a:buFont typeface="Georgia" panose="02040502050405020303" pitchFamily="18" charset="0"/>
              <a:buNone/>
            </a:pPr>
            <a:r>
              <a:rPr lang="en-US" altLang="de-DE" sz="2600"/>
              <a:t>Plautus (d.184 BC) and Terence (?190-?159 BC) - the world's first commercial literary translators.</a:t>
            </a:r>
            <a:r>
              <a:rPr lang="ru-RU" altLang="de-DE" sz="2600"/>
              <a:t> </a:t>
            </a:r>
            <a:endParaRPr lang="en-US" altLang="de-DE" sz="2600"/>
          </a:p>
          <a:p>
            <a:pPr eaLnBrk="1" hangingPunct="1">
              <a:lnSpc>
                <a:spcPct val="80000"/>
              </a:lnSpc>
              <a:buFont typeface="Wingdings" panose="05000000000000000000" pitchFamily="2" charset="2"/>
              <a:buNone/>
            </a:pPr>
            <a:endParaRPr lang="ru-RU" altLang="de-DE" sz="2600"/>
          </a:p>
        </p:txBody>
      </p:sp>
      <p:pic>
        <p:nvPicPr>
          <p:cNvPr id="24580" name="Picture 4">
            <a:extLst>
              <a:ext uri="{FF2B5EF4-FFF2-40B4-BE49-F238E27FC236}">
                <a16:creationId xmlns:a16="http://schemas.microsoft.com/office/drawing/2014/main" id="{96C2C02C-5F8C-46CC-A761-3C5F894BE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500313"/>
            <a:ext cx="4257600" cy="427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Plautus">
            <a:extLst>
              <a:ext uri="{FF2B5EF4-FFF2-40B4-BE49-F238E27FC236}">
                <a16:creationId xmlns:a16="http://schemas.microsoft.com/office/drawing/2014/main" id="{4D35275C-1BB8-4C31-BCD0-E75A23003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286000"/>
            <a:ext cx="362243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B618DED-1842-41CD-BE8C-D239D3E737C3}"/>
              </a:ext>
            </a:extLst>
          </p:cNvPr>
          <p:cNvSpPr>
            <a:spLocks noGrp="1" noChangeArrowheads="1"/>
          </p:cNvSpPr>
          <p:nvPr>
            <p:ph type="title"/>
          </p:nvPr>
        </p:nvSpPr>
        <p:spPr>
          <a:xfrm>
            <a:off x="574675" y="304800"/>
            <a:ext cx="8001000" cy="603250"/>
          </a:xfrm>
        </p:spPr>
        <p:txBody>
          <a:bodyPr>
            <a:normAutofit fontScale="90000"/>
          </a:bodyPr>
          <a:lstStyle/>
          <a:p>
            <a:pPr eaLnBrk="1" hangingPunct="1"/>
            <a:r>
              <a:rPr lang="en-US" altLang="de-DE" sz="3600" b="1"/>
              <a:t>Translation in the Roman Empire</a:t>
            </a:r>
            <a:endParaRPr lang="ru-RU" altLang="de-DE" sz="3600" b="1"/>
          </a:p>
        </p:txBody>
      </p:sp>
      <p:sp>
        <p:nvSpPr>
          <p:cNvPr id="25603" name="Rectangle 3">
            <a:extLst>
              <a:ext uri="{FF2B5EF4-FFF2-40B4-BE49-F238E27FC236}">
                <a16:creationId xmlns:a16="http://schemas.microsoft.com/office/drawing/2014/main" id="{A51FCE6D-4D88-40A0-AE2B-26CCAAA5BD0F}"/>
              </a:ext>
            </a:extLst>
          </p:cNvPr>
          <p:cNvSpPr>
            <a:spLocks noGrp="1" noChangeArrowheads="1"/>
          </p:cNvSpPr>
          <p:nvPr>
            <p:ph idx="1"/>
          </p:nvPr>
        </p:nvSpPr>
        <p:spPr>
          <a:xfrm>
            <a:off x="571500" y="1214438"/>
            <a:ext cx="8229600" cy="4324350"/>
          </a:xfrm>
        </p:spPr>
        <p:txBody>
          <a:bodyPr/>
          <a:lstStyle/>
          <a:p>
            <a:pPr marL="0" indent="0">
              <a:buNone/>
            </a:pPr>
            <a:r>
              <a:rPr lang="en-US" altLang="de-DE" sz="3600" dirty="0"/>
              <a:t>The Roman authors made free adaptations of the original Greek plays to suit the taste of the Roman audience.</a:t>
            </a:r>
            <a:r>
              <a:rPr lang="en-US" altLang="de-DE" dirty="0"/>
              <a:t> </a:t>
            </a:r>
            <a:endParaRPr lang="ru-RU" altLang="de-D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B40F287-2F86-414F-80D4-24ABEC1D9226}"/>
              </a:ext>
            </a:extLst>
          </p:cNvPr>
          <p:cNvSpPr>
            <a:spLocks noGrp="1" noChangeArrowheads="1"/>
          </p:cNvSpPr>
          <p:nvPr>
            <p:ph type="title"/>
          </p:nvPr>
        </p:nvSpPr>
        <p:spPr>
          <a:xfrm>
            <a:off x="574675" y="304800"/>
            <a:ext cx="8001000" cy="747713"/>
          </a:xfrm>
        </p:spPr>
        <p:txBody>
          <a:bodyPr>
            <a:normAutofit/>
          </a:bodyPr>
          <a:lstStyle/>
          <a:p>
            <a:pPr eaLnBrk="1" hangingPunct="1"/>
            <a:r>
              <a:rPr lang="en-US" altLang="de-DE" sz="3600" b="1" dirty="0"/>
              <a:t>Translation in the Roman Empire</a:t>
            </a:r>
            <a:endParaRPr lang="ru-RU" altLang="de-DE" sz="3600" b="1" dirty="0"/>
          </a:p>
        </p:txBody>
      </p:sp>
      <p:sp>
        <p:nvSpPr>
          <p:cNvPr id="26627" name="Rectangle 3">
            <a:extLst>
              <a:ext uri="{FF2B5EF4-FFF2-40B4-BE49-F238E27FC236}">
                <a16:creationId xmlns:a16="http://schemas.microsoft.com/office/drawing/2014/main" id="{8A203A62-3FC0-4DBB-A5FA-480DFD8D7B19}"/>
              </a:ext>
            </a:extLst>
          </p:cNvPr>
          <p:cNvSpPr>
            <a:spLocks noGrp="1" noChangeArrowheads="1"/>
          </p:cNvSpPr>
          <p:nvPr>
            <p:ph idx="1"/>
          </p:nvPr>
        </p:nvSpPr>
        <p:spPr>
          <a:xfrm>
            <a:off x="571500" y="1143000"/>
            <a:ext cx="8229600" cy="4324350"/>
          </a:xfrm>
        </p:spPr>
        <p:txBody>
          <a:bodyPr/>
          <a:lstStyle/>
          <a:p>
            <a:pPr marL="0" indent="0">
              <a:buNone/>
            </a:pPr>
            <a:r>
              <a:rPr lang="en-US" altLang="de-DE" sz="3600" dirty="0"/>
              <a:t>In the century following Terence, the Greeks introduced rhetoric to Rome and translation began to be seen as a branch of rhetoric.</a:t>
            </a:r>
            <a:r>
              <a:rPr lang="en-US" altLang="de-DE" dirty="0"/>
              <a:t> </a:t>
            </a:r>
            <a:endParaRPr lang="ru-RU" altLang="de-D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0A46110-3410-49B3-A603-C9595FD48E17}"/>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a:t>Translation in the Roman Empire</a:t>
            </a:r>
            <a:endParaRPr lang="ru-RU" altLang="de-DE" sz="4000" b="1" dirty="0"/>
          </a:p>
        </p:txBody>
      </p:sp>
      <p:sp>
        <p:nvSpPr>
          <p:cNvPr id="27651" name="Rectangle 3">
            <a:extLst>
              <a:ext uri="{FF2B5EF4-FFF2-40B4-BE49-F238E27FC236}">
                <a16:creationId xmlns:a16="http://schemas.microsoft.com/office/drawing/2014/main" id="{F95FA8F6-0ABC-4363-823E-7520F9E0D43A}"/>
              </a:ext>
            </a:extLst>
          </p:cNvPr>
          <p:cNvSpPr>
            <a:spLocks noGrp="1" noChangeArrowheads="1"/>
          </p:cNvSpPr>
          <p:nvPr>
            <p:ph idx="1"/>
          </p:nvPr>
        </p:nvSpPr>
        <p:spPr>
          <a:xfrm>
            <a:off x="571500" y="1214438"/>
            <a:ext cx="8229600" cy="4324350"/>
          </a:xfrm>
        </p:spPr>
        <p:txBody>
          <a:bodyPr/>
          <a:lstStyle/>
          <a:p>
            <a:pPr eaLnBrk="1" hangingPunct="1"/>
            <a:r>
              <a:rPr lang="en-US" altLang="de-DE" dirty="0"/>
              <a:t>The greatest age of Roman literary translation began with a translation of Homer by </a:t>
            </a:r>
            <a:r>
              <a:rPr lang="en-US" altLang="de-DE" dirty="0" err="1"/>
              <a:t>Matius</a:t>
            </a:r>
            <a:r>
              <a:rPr lang="en-US" altLang="de-DE" dirty="0"/>
              <a:t> (about 100 BC) and lasted until the middle of the 1st c. AD. </a:t>
            </a:r>
          </a:p>
          <a:p>
            <a:pPr eaLnBrk="1" hangingPunct="1"/>
            <a:r>
              <a:rPr lang="en-US" altLang="de-DE" dirty="0"/>
              <a:t>This age set the tradition of treating </a:t>
            </a:r>
            <a:r>
              <a:rPr lang="en-US" altLang="de-DE" dirty="0">
                <a:solidFill>
                  <a:srgbClr val="FF0000"/>
                </a:solidFill>
              </a:rPr>
              <a:t>translation as a literary apprenticeship</a:t>
            </a:r>
            <a:r>
              <a:rPr lang="en-US" altLang="de-DE" dirty="0"/>
              <a:t>. </a:t>
            </a:r>
            <a:endParaRPr lang="ru-RU" alt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Review: </a:t>
            </a:r>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510103"/>
          </a:xfrm>
        </p:spPr>
        <p:txBody>
          <a:bodyPr>
            <a:normAutofit/>
          </a:bodyPr>
          <a:lstStyle/>
          <a:p>
            <a:pPr eaLnBrk="1" hangingPunct="1">
              <a:buFont typeface="Garamond" panose="02020404030301010803" pitchFamily="18" charset="0"/>
              <a:buNone/>
            </a:pPr>
            <a:r>
              <a:rPr lang="en-GB" altLang="zh-CN" sz="2200" b="1" dirty="0">
                <a:latin typeface="Arial" panose="020B0604020202020204" pitchFamily="34" charset="0"/>
                <a:cs typeface="Arial" panose="020B0604020202020204" pitchFamily="34" charset="0"/>
                <a:sym typeface="+mn-ea"/>
              </a:rPr>
              <a:t>Session Overview </a:t>
            </a:r>
            <a:r>
              <a:rPr lang="zh-CN" altLang="en-GB" sz="2200" b="1" dirty="0">
                <a:latin typeface="Arial" panose="020B0604020202020204" pitchFamily="34" charset="0"/>
                <a:cs typeface="Arial" panose="020B0604020202020204" pitchFamily="34" charset="0"/>
                <a:sym typeface="+mn-ea"/>
              </a:rPr>
              <a:t>本节概览</a:t>
            </a:r>
            <a:r>
              <a:rPr lang="zh-CN" altLang="de-DE" sz="2200" b="1" dirty="0">
                <a:latin typeface="Arial" panose="020B0604020202020204" pitchFamily="34" charset="0"/>
                <a:cs typeface="Arial" panose="020B0604020202020204" pitchFamily="34" charset="0"/>
                <a:sym typeface="+mn-ea"/>
              </a:rPr>
              <a:t> </a:t>
            </a:r>
            <a:r>
              <a:rPr lang="de-DE" altLang="zh-CN" sz="2200" b="1" dirty="0">
                <a:latin typeface="Arial" panose="020B0604020202020204" pitchFamily="34" charset="0"/>
                <a:cs typeface="Arial" panose="020B0604020202020204" pitchFamily="34" charset="0"/>
                <a:sym typeface="+mn-ea"/>
              </a:rPr>
              <a:t>(Organizational </a:t>
            </a:r>
            <a:r>
              <a:rPr lang="de-DE" altLang="zh-CN" sz="2200" b="1" dirty="0" err="1">
                <a:latin typeface="Arial" panose="020B0604020202020204" pitchFamily="34" charset="0"/>
                <a:cs typeface="Arial" panose="020B0604020202020204" pitchFamily="34" charset="0"/>
                <a:sym typeface="+mn-ea"/>
              </a:rPr>
              <a:t>things</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Preparation</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de-DE" altLang="zh-CN" sz="2200" b="1" dirty="0">
                <a:latin typeface="Arial" panose="020B0604020202020204" pitchFamily="34" charset="0"/>
                <a:cs typeface="Arial" panose="020B0604020202020204" pitchFamily="34" charset="0"/>
                <a:sym typeface="+mn-ea"/>
              </a:rPr>
              <a:t>1. WeChat </a:t>
            </a:r>
            <a:r>
              <a:rPr lang="de-DE" altLang="zh-CN" sz="2200" b="1" dirty="0" err="1">
                <a:latin typeface="Arial" panose="020B0604020202020204" pitchFamily="34" charset="0"/>
                <a:cs typeface="Arial" panose="020B0604020202020204" pitchFamily="34" charset="0"/>
                <a:sym typeface="+mn-ea"/>
              </a:rPr>
              <a:t>group</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rename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yourself</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as</a:t>
            </a:r>
            <a:br>
              <a:rPr lang="de-DE" altLang="zh-CN" sz="2200" b="1" dirty="0">
                <a:latin typeface="Arial" panose="020B0604020202020204" pitchFamily="34" charset="0"/>
                <a:cs typeface="Arial" panose="020B0604020202020204" pitchFamily="34" charset="0"/>
                <a:sym typeface="+mn-ea"/>
              </a:rPr>
            </a:br>
            <a:r>
              <a:rPr lang="de-DE" altLang="zh-CN" sz="2200" b="1" dirty="0">
                <a:latin typeface="Arial" panose="020B0604020202020204" pitchFamily="34" charset="0"/>
                <a:cs typeface="Arial" panose="020B0604020202020204" pitchFamily="34" charset="0"/>
                <a:sym typeface="+mn-ea"/>
              </a:rPr>
              <a:t>„</a:t>
            </a:r>
            <a:r>
              <a:rPr lang="en-US" altLang="zh-CN" sz="2200" b="1" dirty="0">
                <a:latin typeface="Arial" panose="020B0604020202020204" pitchFamily="34" charset="0"/>
                <a:cs typeface="Arial" panose="020B0604020202020204" pitchFamily="34" charset="0"/>
                <a:sym typeface="+mn-ea"/>
              </a:rPr>
              <a:t>Wang </a:t>
            </a:r>
            <a:r>
              <a:rPr lang="en-US" altLang="zh-CN" sz="2200" b="1" dirty="0" err="1">
                <a:latin typeface="Arial" panose="020B0604020202020204" pitchFamily="34" charset="0"/>
                <a:cs typeface="Arial" panose="020B0604020202020204" pitchFamily="34" charset="0"/>
                <a:sym typeface="+mn-ea"/>
              </a:rPr>
              <a:t>Jianguo</a:t>
            </a:r>
            <a:r>
              <a:rPr lang="zh-CN" altLang="de-DE" sz="2200" b="1" dirty="0">
                <a:latin typeface="Arial" panose="020B0604020202020204" pitchFamily="34" charset="0"/>
                <a:cs typeface="Arial" panose="020B0604020202020204" pitchFamily="34" charset="0"/>
                <a:sym typeface="+mn-ea"/>
              </a:rPr>
              <a:t>王建国</a:t>
            </a:r>
            <a:r>
              <a:rPr lang="en-US" altLang="zh-CN" sz="2200" b="1" dirty="0">
                <a:latin typeface="Arial" panose="020B0604020202020204" pitchFamily="34" charset="0"/>
                <a:cs typeface="Arial" panose="020B0604020202020204" pitchFamily="34" charset="0"/>
                <a:sym typeface="+mn-ea"/>
              </a:rPr>
              <a:t> 21</a:t>
            </a:r>
            <a:r>
              <a:rPr lang="zh-CN" altLang="de-DE" sz="2200" b="1" dirty="0">
                <a:latin typeface="Arial" panose="020B0604020202020204" pitchFamily="34" charset="0"/>
                <a:cs typeface="Arial" panose="020B0604020202020204" pitchFamily="34" charset="0"/>
                <a:sym typeface="+mn-ea"/>
              </a:rPr>
              <a:t>级笔译</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2. Register on course wiki </a:t>
            </a:r>
            <a:r>
              <a:rPr lang="en-US" altLang="zh-CN" sz="2200" b="1" dirty="0">
                <a:latin typeface="Arial" panose="020B0604020202020204" pitchFamily="34" charset="0"/>
                <a:cs typeface="Arial" panose="020B0604020202020204" pitchFamily="34" charset="0"/>
                <a:sym typeface="+mn-ea"/>
                <a:hlinkClick r:id="rId2"/>
              </a:rPr>
              <a:t>https://bit.ly/WIKIREG</a:t>
            </a:r>
            <a:r>
              <a:rPr lang="en-US" altLang="zh-CN" sz="2200" b="1" dirty="0">
                <a:latin typeface="Arial" panose="020B0604020202020204" pitchFamily="34" charset="0"/>
                <a:cs typeface="Arial" panose="020B0604020202020204" pitchFamily="34" charset="0"/>
                <a:sym typeface="+mn-ea"/>
              </a:rPr>
              <a:t> </a:t>
            </a:r>
            <a:r>
              <a:rPr lang="en-US" altLang="zh-CN" sz="2200" dirty="0">
                <a:latin typeface="Arial" panose="020B0604020202020204" pitchFamily="34" charset="0"/>
                <a:cs typeface="Arial" panose="020B0604020202020204" pitchFamily="34" charset="0"/>
                <a:sym typeface="+mn-ea"/>
              </a:rPr>
              <a:t>input your username and real name (PINYIN!!!), first time password “</a:t>
            </a:r>
            <a:r>
              <a:rPr lang="en-US" altLang="zh-CN" sz="2200" dirty="0" err="1">
                <a:latin typeface="Arial" panose="020B0604020202020204" pitchFamily="34" charset="0"/>
                <a:cs typeface="Arial" panose="020B0604020202020204" pitchFamily="34" charset="0"/>
                <a:sym typeface="+mn-ea"/>
              </a:rPr>
              <a:t>wikicaptcha</a:t>
            </a:r>
            <a:r>
              <a:rPr lang="en-US" altLang="zh-CN" sz="2200" dirty="0">
                <a:latin typeface="Arial" panose="020B0604020202020204" pitchFamily="34" charset="0"/>
                <a:cs typeface="Arial" panose="020B0604020202020204" pitchFamily="34" charset="0"/>
                <a:sym typeface="+mn-ea"/>
              </a:rPr>
              <a:t>”</a:t>
            </a:r>
            <a:r>
              <a:rPr lang="zh-CN" altLang="en-US" sz="2200" dirty="0">
                <a:latin typeface="Arial" panose="020B0604020202020204" pitchFamily="34" charset="0"/>
                <a:cs typeface="Arial" panose="020B0604020202020204" pitchFamily="34" charset="0"/>
                <a:sym typeface="+mn-ea"/>
              </a:rPr>
              <a:t>更多资源：打开维基网站，请点击登录、申请，然后输入用户名字和真实姓名（以拼音的方式，第一次登录密码是“</a:t>
            </a:r>
            <a:r>
              <a:rPr lang="en-US" altLang="zh-CN" sz="2200" dirty="0" err="1">
                <a:latin typeface="Arial" panose="020B0604020202020204" pitchFamily="34" charset="0"/>
                <a:cs typeface="Arial" panose="020B0604020202020204" pitchFamily="34" charset="0"/>
                <a:sym typeface="+mn-ea"/>
              </a:rPr>
              <a:t>wikicaptcha</a:t>
            </a:r>
            <a:r>
              <a:rPr lang="zh-CN" altLang="en-US" sz="2200" dirty="0">
                <a:latin typeface="Arial" panose="020B0604020202020204" pitchFamily="34" charset="0"/>
                <a:cs typeface="Arial" panose="020B0604020202020204" pitchFamily="34" charset="0"/>
                <a:sym typeface="+mn-ea"/>
              </a:rPr>
              <a:t>”）</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3. Start Zoom </a:t>
            </a:r>
            <a:r>
              <a:rPr lang="en-US" altLang="zh-CN" sz="2200" b="1" dirty="0">
                <a:latin typeface="Arial" panose="020B0604020202020204" pitchFamily="34" charset="0"/>
                <a:cs typeface="Arial" panose="020B0604020202020204" pitchFamily="34" charset="0"/>
                <a:sym typeface="+mn-ea"/>
                <a:hlinkClick r:id="rId3"/>
              </a:rPr>
              <a:t>https://bit.ly/ZOOMCOURSE</a:t>
            </a:r>
            <a:r>
              <a:rPr lang="en-US" altLang="zh-CN" sz="2200" b="1" dirty="0">
                <a:latin typeface="Arial" panose="020B0604020202020204" pitchFamily="34" charset="0"/>
                <a:cs typeface="Arial" panose="020B0604020202020204" pitchFamily="34" charset="0"/>
                <a:sym typeface="+mn-ea"/>
              </a:rPr>
              <a:t> (all students without visible face on camera will be blocked by student assistant)</a:t>
            </a: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4. Access our course website </a:t>
            </a:r>
            <a:r>
              <a:rPr lang="en-US" altLang="zh-CN" sz="2200" b="1" dirty="0">
                <a:latin typeface="Arial" panose="020B0604020202020204" pitchFamily="34" charset="0"/>
                <a:cs typeface="Arial" panose="020B0604020202020204" pitchFamily="34" charset="0"/>
                <a:sym typeface="+mn-ea"/>
                <a:hlinkClick r:id="rId4"/>
              </a:rPr>
              <a:t>https://bit.ly/</a:t>
            </a:r>
            <a:r>
              <a:rPr lang="de-DE" altLang="zh-CN" sz="2200" b="1" dirty="0">
                <a:latin typeface="Arial" panose="020B0604020202020204" pitchFamily="34" charset="0"/>
                <a:cs typeface="Arial" panose="020B0604020202020204" pitchFamily="34" charset="0"/>
                <a:sym typeface="+mn-ea"/>
                <a:hlinkClick r:id="rId4"/>
              </a:rPr>
              <a:t>TS</a:t>
            </a:r>
            <a:r>
              <a:rPr lang="en-US" altLang="zh-CN" sz="2200" b="1" dirty="0">
                <a:latin typeface="Arial" panose="020B0604020202020204" pitchFamily="34" charset="0"/>
                <a:cs typeface="Arial" panose="020B0604020202020204" pitchFamily="34" charset="0"/>
                <a:sym typeface="+mn-ea"/>
                <a:hlinkClick r:id="rId4"/>
              </a:rPr>
              <a:t>_INTRO</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en-US" altLang="zh-CN" sz="2200" b="1" dirty="0">
              <a:latin typeface="Arial" panose="020B0604020202020204" pitchFamily="34" charset="0"/>
              <a:cs typeface="Arial" panose="020B0604020202020204" pitchFamily="34" charset="0"/>
              <a:sym typeface="+mn-ea"/>
            </a:endParaRPr>
          </a:p>
          <a:p>
            <a:pPr marL="0" indent="0" eaLnBrk="1" hangingPunct="1">
              <a:buNone/>
            </a:pPr>
            <a:endParaRPr kumimoji="1" lang="zh-CN" altLang="en-US" sz="2100" dirty="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EB53D29-BC51-43CA-B249-096C16FD5BFE}"/>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a:t>Translation in the Roman Empire</a:t>
            </a:r>
            <a:endParaRPr lang="ru-RU" altLang="de-DE" sz="4000" b="1" dirty="0"/>
          </a:p>
        </p:txBody>
      </p:sp>
      <p:sp>
        <p:nvSpPr>
          <p:cNvPr id="28675" name="Rectangle 3">
            <a:extLst>
              <a:ext uri="{FF2B5EF4-FFF2-40B4-BE49-F238E27FC236}">
                <a16:creationId xmlns:a16="http://schemas.microsoft.com/office/drawing/2014/main" id="{7B4BDA4E-F65D-4E13-8ED2-F368CFCF56B3}"/>
              </a:ext>
            </a:extLst>
          </p:cNvPr>
          <p:cNvSpPr>
            <a:spLocks noGrp="1" noChangeArrowheads="1"/>
          </p:cNvSpPr>
          <p:nvPr>
            <p:ph idx="1"/>
          </p:nvPr>
        </p:nvSpPr>
        <p:spPr>
          <a:xfrm>
            <a:off x="571500" y="1214438"/>
            <a:ext cx="8077200" cy="4267200"/>
          </a:xfrm>
        </p:spPr>
        <p:txBody>
          <a:bodyPr/>
          <a:lstStyle/>
          <a:p>
            <a:pPr marL="0" indent="0">
              <a:buNone/>
            </a:pPr>
            <a:r>
              <a:rPr lang="en-US" altLang="de-DE" dirty="0"/>
              <a:t>Among the greatest names associated with the development of a truly Roman literature are the poets Catullus (87-57 BC) and Horace (65-8 BC) and the statesman, orator and philosopher Cicero (106-43 BC).</a:t>
            </a:r>
            <a:endParaRPr lang="ru-RU" altLang="de-DE" dirty="0"/>
          </a:p>
          <a:p>
            <a:pPr eaLnBrk="1" hangingPunct="1"/>
            <a:endParaRPr lang="ru-RU" altLang="de-D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CBC923F-49D8-4575-BE97-714FF658DD53}"/>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a:t>Translation in the Roman Empire</a:t>
            </a:r>
            <a:endParaRPr lang="ru-RU" altLang="de-DE" sz="4000" b="1" dirty="0"/>
          </a:p>
        </p:txBody>
      </p:sp>
      <p:sp>
        <p:nvSpPr>
          <p:cNvPr id="29699" name="Rectangle 3">
            <a:extLst>
              <a:ext uri="{FF2B5EF4-FFF2-40B4-BE49-F238E27FC236}">
                <a16:creationId xmlns:a16="http://schemas.microsoft.com/office/drawing/2014/main" id="{C1317086-EFE8-4930-9102-3BDA0FD02403}"/>
              </a:ext>
            </a:extLst>
          </p:cNvPr>
          <p:cNvSpPr>
            <a:spLocks noGrp="1" noChangeArrowheads="1"/>
          </p:cNvSpPr>
          <p:nvPr>
            <p:ph idx="1"/>
          </p:nvPr>
        </p:nvSpPr>
        <p:spPr>
          <a:xfrm>
            <a:off x="4427984" y="1306027"/>
            <a:ext cx="4432548" cy="5410200"/>
          </a:xfrm>
        </p:spPr>
        <p:txBody>
          <a:bodyPr>
            <a:normAutofit fontScale="85000" lnSpcReduction="20000"/>
          </a:bodyPr>
          <a:lstStyle/>
          <a:p>
            <a:pPr eaLnBrk="1" hangingPunct="1">
              <a:lnSpc>
                <a:spcPct val="120000"/>
              </a:lnSpc>
              <a:buFont typeface="Georgia" panose="02040502050405020303" pitchFamily="18" charset="0"/>
              <a:buNone/>
            </a:pPr>
            <a:r>
              <a:rPr lang="en-US" altLang="de-DE" b="1" dirty="0"/>
              <a:t>In </a:t>
            </a:r>
            <a:r>
              <a:rPr lang="en-US" altLang="de-DE" b="1" i="1" dirty="0"/>
              <a:t>De </a:t>
            </a:r>
            <a:r>
              <a:rPr lang="en-US" altLang="de-DE" b="1" i="1" dirty="0" err="1"/>
              <a:t>optimo</a:t>
            </a:r>
            <a:r>
              <a:rPr lang="en-US" altLang="de-DE" b="1" i="1" dirty="0"/>
              <a:t> </a:t>
            </a:r>
            <a:r>
              <a:rPr lang="en-US" altLang="de-DE" b="1" i="1" dirty="0" err="1"/>
              <a:t>genere</a:t>
            </a:r>
            <a:r>
              <a:rPr lang="en-US" altLang="de-DE" b="1" i="1" dirty="0"/>
              <a:t> </a:t>
            </a:r>
            <a:r>
              <a:rPr lang="en-US" altLang="de-DE" b="1" i="1" dirty="0" err="1"/>
              <a:t>oratum</a:t>
            </a:r>
            <a:r>
              <a:rPr lang="en-US" altLang="de-DE" b="1" i="1" dirty="0"/>
              <a:t> </a:t>
            </a:r>
          </a:p>
          <a:p>
            <a:pPr eaLnBrk="1" hangingPunct="1">
              <a:lnSpc>
                <a:spcPct val="120000"/>
              </a:lnSpc>
              <a:buFont typeface="Wingdings" panose="05000000000000000000" pitchFamily="2" charset="2"/>
              <a:buNone/>
            </a:pPr>
            <a:r>
              <a:rPr lang="en-US" altLang="de-DE" b="1" dirty="0"/>
              <a:t>   (</a:t>
            </a:r>
            <a:r>
              <a:rPr lang="en-US" altLang="de-DE" b="1" i="1" dirty="0"/>
              <a:t>The Best Kind of Orator</a:t>
            </a:r>
            <a:r>
              <a:rPr lang="en-US" altLang="de-DE" b="1" dirty="0"/>
              <a:t>) </a:t>
            </a:r>
            <a:r>
              <a:rPr lang="en-US" altLang="de-DE" b="1" dirty="0">
                <a:solidFill>
                  <a:srgbClr val="FF0000"/>
                </a:solidFill>
              </a:rPr>
              <a:t>Cicero</a:t>
            </a:r>
            <a:r>
              <a:rPr lang="en-US" altLang="de-DE" b="1" dirty="0"/>
              <a:t> makes two major points:</a:t>
            </a:r>
            <a:r>
              <a:rPr lang="en-US" altLang="de-DE" dirty="0"/>
              <a:t> </a:t>
            </a:r>
          </a:p>
          <a:p>
            <a:pPr eaLnBrk="1" hangingPunct="1">
              <a:lnSpc>
                <a:spcPct val="120000"/>
              </a:lnSpc>
            </a:pPr>
            <a:r>
              <a:rPr lang="en-US" altLang="de-DE" dirty="0">
                <a:solidFill>
                  <a:srgbClr val="FF0000"/>
                </a:solidFill>
              </a:rPr>
              <a:t>word-for-word translation is not suitable</a:t>
            </a:r>
            <a:r>
              <a:rPr lang="en-US" altLang="de-DE" dirty="0"/>
              <a:t>; </a:t>
            </a:r>
          </a:p>
          <a:p>
            <a:pPr eaLnBrk="1" hangingPunct="1">
              <a:lnSpc>
                <a:spcPct val="120000"/>
              </a:lnSpc>
            </a:pPr>
            <a:r>
              <a:rPr lang="en-US" altLang="de-DE" dirty="0"/>
              <a:t>the translators should seek in their own languages expressions that make the translation sound as forceful and convincing as the original text. </a:t>
            </a:r>
            <a:endParaRPr lang="ru-RU" altLang="de-DE" dirty="0"/>
          </a:p>
        </p:txBody>
      </p:sp>
      <p:pic>
        <p:nvPicPr>
          <p:cNvPr id="29700" name="Picture 4" descr="240px-M-T-Cicero">
            <a:extLst>
              <a:ext uri="{FF2B5EF4-FFF2-40B4-BE49-F238E27FC236}">
                <a16:creationId xmlns:a16="http://schemas.microsoft.com/office/drawing/2014/main" id="{BB5EFADC-F649-4A56-A6EC-726FC5C05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6829"/>
            <a:ext cx="4211960" cy="566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0A4D34C-C34F-4758-828B-2BDD20690E22}"/>
              </a:ext>
            </a:extLst>
          </p:cNvPr>
          <p:cNvSpPr>
            <a:spLocks noGrp="1" noChangeArrowheads="1"/>
          </p:cNvSpPr>
          <p:nvPr>
            <p:ph type="title"/>
          </p:nvPr>
        </p:nvSpPr>
        <p:spPr>
          <a:xfrm>
            <a:off x="500063" y="357188"/>
            <a:ext cx="8001000" cy="820737"/>
          </a:xfrm>
        </p:spPr>
        <p:txBody>
          <a:bodyPr>
            <a:normAutofit/>
          </a:bodyPr>
          <a:lstStyle/>
          <a:p>
            <a:pPr eaLnBrk="1" hangingPunct="1"/>
            <a:r>
              <a:rPr lang="en-US" altLang="de-DE" sz="4000" b="1" dirty="0"/>
              <a:t>Translation in the Roman Empire</a:t>
            </a:r>
            <a:endParaRPr lang="ru-RU" altLang="de-DE" sz="4000" b="1" dirty="0"/>
          </a:p>
        </p:txBody>
      </p:sp>
      <p:sp>
        <p:nvSpPr>
          <p:cNvPr id="30723" name="Rectangle 3">
            <a:extLst>
              <a:ext uri="{FF2B5EF4-FFF2-40B4-BE49-F238E27FC236}">
                <a16:creationId xmlns:a16="http://schemas.microsoft.com/office/drawing/2014/main" id="{ECCEDF29-749D-4BF0-8353-8C884CAB845F}"/>
              </a:ext>
            </a:extLst>
          </p:cNvPr>
          <p:cNvSpPr>
            <a:spLocks noGrp="1" noChangeArrowheads="1"/>
          </p:cNvSpPr>
          <p:nvPr>
            <p:ph idx="1"/>
          </p:nvPr>
        </p:nvSpPr>
        <p:spPr>
          <a:xfrm>
            <a:off x="500063" y="1214438"/>
            <a:ext cx="8229600" cy="4324350"/>
          </a:xfrm>
        </p:spPr>
        <p:txBody>
          <a:bodyPr/>
          <a:lstStyle/>
          <a:p>
            <a:pPr eaLnBrk="1" hangingPunct="1">
              <a:buFont typeface="Georgia" panose="02040502050405020303" pitchFamily="18" charset="0"/>
              <a:buNone/>
            </a:pPr>
            <a:r>
              <a:rPr lang="en-US" altLang="de-DE" sz="3600"/>
              <a:t>Cicero's translations of Greek philosophers prepared the ground for most modern philosophical terminology.</a:t>
            </a:r>
            <a:r>
              <a:rPr lang="en-US" altLang="de-DE"/>
              <a:t> </a:t>
            </a:r>
            <a:endParaRPr lang="ru-RU" altLang="de-DE"/>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E708188-DEF3-488B-B712-63649926952B}"/>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a:t>Translation in the Roman Empire</a:t>
            </a:r>
            <a:endParaRPr lang="ru-RU" altLang="de-DE" sz="4000" b="1" dirty="0"/>
          </a:p>
        </p:txBody>
      </p:sp>
      <p:sp>
        <p:nvSpPr>
          <p:cNvPr id="31747" name="Rectangle 3">
            <a:extLst>
              <a:ext uri="{FF2B5EF4-FFF2-40B4-BE49-F238E27FC236}">
                <a16:creationId xmlns:a16="http://schemas.microsoft.com/office/drawing/2014/main" id="{EC6AAB58-1E66-475C-BC86-DC45A1D726BD}"/>
              </a:ext>
            </a:extLst>
          </p:cNvPr>
          <p:cNvSpPr>
            <a:spLocks noGrp="1" noChangeArrowheads="1"/>
          </p:cNvSpPr>
          <p:nvPr>
            <p:ph idx="1"/>
          </p:nvPr>
        </p:nvSpPr>
        <p:spPr>
          <a:xfrm>
            <a:off x="500063" y="1071563"/>
            <a:ext cx="8229600" cy="4324350"/>
          </a:xfrm>
        </p:spPr>
        <p:txBody>
          <a:bodyPr/>
          <a:lstStyle/>
          <a:p>
            <a:pPr eaLnBrk="1" hangingPunct="1">
              <a:lnSpc>
                <a:spcPct val="90000"/>
              </a:lnSpc>
              <a:buFont typeface="Georgia" panose="02040502050405020303" pitchFamily="18" charset="0"/>
              <a:buNone/>
            </a:pPr>
            <a:r>
              <a:rPr lang="en-US" altLang="de-DE" sz="2600" b="1"/>
              <a:t>‘</a:t>
            </a:r>
            <a:r>
              <a:rPr lang="en-US" altLang="de-DE" sz="2600" b="1" i="1"/>
              <a:t>De optimo genere oratorum’</a:t>
            </a:r>
            <a:r>
              <a:rPr lang="en-US" altLang="de-DE" sz="2600" b="1"/>
              <a:t> (the Best Kind of Orator):</a:t>
            </a:r>
          </a:p>
          <a:p>
            <a:pPr eaLnBrk="1" hangingPunct="1">
              <a:lnSpc>
                <a:spcPct val="90000"/>
              </a:lnSpc>
              <a:buFont typeface="Wingdings" panose="05000000000000000000" pitchFamily="2" charset="2"/>
              <a:buNone/>
            </a:pPr>
            <a:r>
              <a:rPr lang="en-US" altLang="de-DE" sz="2600" i="1"/>
              <a:t>     For I have translated into Latin two of the most eloquent and most noble speeches in Athenian literature, those two speeches in which Aeschines and Demosthenes oppose each other. And I have not translated like a mere hack, but in the manner of an orator, translating the same themes and their expression and sentence shapes in words consonant with our conventions. </a:t>
            </a:r>
            <a:endParaRPr lang="ru-RU" altLang="de-DE" sz="2600" i="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D4BCED2-EF4C-4AB6-A97F-8C908500EFF2}"/>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a:t>Translation in the Roman Empire</a:t>
            </a:r>
            <a:endParaRPr lang="ru-RU" altLang="de-DE" sz="4000" b="1" dirty="0"/>
          </a:p>
        </p:txBody>
      </p:sp>
      <p:sp>
        <p:nvSpPr>
          <p:cNvPr id="32771" name="Rectangle 3">
            <a:extLst>
              <a:ext uri="{FF2B5EF4-FFF2-40B4-BE49-F238E27FC236}">
                <a16:creationId xmlns:a16="http://schemas.microsoft.com/office/drawing/2014/main" id="{E9E827EC-E1FA-41BD-B9A9-F31120B38492}"/>
              </a:ext>
            </a:extLst>
          </p:cNvPr>
          <p:cNvSpPr>
            <a:spLocks noGrp="1" noChangeArrowheads="1"/>
          </p:cNvSpPr>
          <p:nvPr>
            <p:ph idx="1"/>
          </p:nvPr>
        </p:nvSpPr>
        <p:spPr>
          <a:xfrm>
            <a:off x="357188" y="1071563"/>
            <a:ext cx="8229600" cy="4324350"/>
          </a:xfrm>
        </p:spPr>
        <p:txBody>
          <a:bodyPr/>
          <a:lstStyle/>
          <a:p>
            <a:pPr eaLnBrk="1" hangingPunct="1">
              <a:buFont typeface="Wingdings" panose="05000000000000000000" pitchFamily="2" charset="2"/>
              <a:buNone/>
            </a:pPr>
            <a:r>
              <a:rPr lang="en-US" altLang="de-DE" sz="2600" i="1"/>
              <a:t>    In so doing I did not think it necessary to translate word for word, but I have kept the force and flavour of the passage. For I saw my duty not as counting out words for the reader, but as weighing them out. And this is the goal of my project: to give my countrymen an understanding of what they are to seek from those models who aim to be Attic in style, and of the formulas of speech they are to have recourse to.</a:t>
            </a:r>
            <a:endParaRPr lang="ru-RU" altLang="de-DE" sz="2600" i="1"/>
          </a:p>
          <a:p>
            <a:pPr eaLnBrk="1" hangingPunct="1"/>
            <a:endParaRPr lang="ru-RU" altLang="de-DE" sz="2600" i="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B2E3B61-2DAF-4CE8-BFD2-9781175D644B}"/>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a:t>Translation in the Roman Empire</a:t>
            </a:r>
            <a:endParaRPr lang="ru-RU" altLang="de-DE" sz="3600" b="1" dirty="0"/>
          </a:p>
        </p:txBody>
      </p:sp>
      <p:sp>
        <p:nvSpPr>
          <p:cNvPr id="33795" name="Rectangle 3">
            <a:extLst>
              <a:ext uri="{FF2B5EF4-FFF2-40B4-BE49-F238E27FC236}">
                <a16:creationId xmlns:a16="http://schemas.microsoft.com/office/drawing/2014/main" id="{A172A1C6-E53D-40CD-94AF-2893F7E6A02E}"/>
              </a:ext>
            </a:extLst>
          </p:cNvPr>
          <p:cNvSpPr>
            <a:spLocks noGrp="1" noChangeArrowheads="1"/>
          </p:cNvSpPr>
          <p:nvPr>
            <p:ph idx="1"/>
          </p:nvPr>
        </p:nvSpPr>
        <p:spPr>
          <a:xfrm>
            <a:off x="571500" y="1214438"/>
            <a:ext cx="3496444" cy="4267200"/>
          </a:xfrm>
        </p:spPr>
        <p:txBody>
          <a:bodyPr/>
          <a:lstStyle/>
          <a:p>
            <a:pPr marL="0" indent="0">
              <a:buNone/>
            </a:pPr>
            <a:r>
              <a:rPr lang="en-US" altLang="de-DE" dirty="0">
                <a:solidFill>
                  <a:srgbClr val="FF0000"/>
                </a:solidFill>
              </a:rPr>
              <a:t>Horace</a:t>
            </a:r>
            <a:r>
              <a:rPr lang="en-US" altLang="de-DE" dirty="0"/>
              <a:t> criticizes the ‘faithful’ translator and follows the way of </a:t>
            </a:r>
            <a:r>
              <a:rPr lang="en-US" altLang="de-DE" dirty="0">
                <a:solidFill>
                  <a:srgbClr val="FF0000"/>
                </a:solidFill>
              </a:rPr>
              <a:t>free interpretation</a:t>
            </a:r>
            <a:r>
              <a:rPr lang="en-US" altLang="de-DE" dirty="0"/>
              <a:t> of originals. </a:t>
            </a:r>
          </a:p>
        </p:txBody>
      </p:sp>
      <p:pic>
        <p:nvPicPr>
          <p:cNvPr id="33796" name="Picture 4" descr="220px-Quintus_Horatius_Flaccus">
            <a:extLst>
              <a:ext uri="{FF2B5EF4-FFF2-40B4-BE49-F238E27FC236}">
                <a16:creationId xmlns:a16="http://schemas.microsoft.com/office/drawing/2014/main" id="{58D710D7-AAAF-41FE-A5D7-7B5425BD5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071563"/>
            <a:ext cx="2945904" cy="583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C42A09F-1C47-4ED8-B538-652FA1362522}"/>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a:t>Translation in the Roman Empire</a:t>
            </a:r>
            <a:endParaRPr lang="ru-RU" altLang="de-DE" sz="3600" b="1" dirty="0"/>
          </a:p>
        </p:txBody>
      </p:sp>
      <p:sp>
        <p:nvSpPr>
          <p:cNvPr id="34819" name="Rectangle 3">
            <a:extLst>
              <a:ext uri="{FF2B5EF4-FFF2-40B4-BE49-F238E27FC236}">
                <a16:creationId xmlns:a16="http://schemas.microsoft.com/office/drawing/2014/main" id="{0F11ED7F-2069-4038-8E64-131D709927FD}"/>
              </a:ext>
            </a:extLst>
          </p:cNvPr>
          <p:cNvSpPr>
            <a:spLocks noGrp="1" noChangeArrowheads="1"/>
          </p:cNvSpPr>
          <p:nvPr>
            <p:ph idx="1"/>
          </p:nvPr>
        </p:nvSpPr>
        <p:spPr>
          <a:xfrm>
            <a:off x="571500" y="1214438"/>
            <a:ext cx="8229600" cy="4324350"/>
          </a:xfrm>
        </p:spPr>
        <p:txBody>
          <a:bodyPr/>
          <a:lstStyle/>
          <a:p>
            <a:pPr marL="0" indent="0">
              <a:buNone/>
            </a:pPr>
            <a:r>
              <a:rPr lang="en-US" altLang="de-DE" dirty="0"/>
              <a:t>Horace supported Cicero’s recommendations for translators of orations, where the aim is not so much a literal transcription of the Greek words as a representation of the persuasiveness of source texts, which are transcriptions of delivered speeches.</a:t>
            </a:r>
            <a:endParaRPr lang="ru-RU" altLang="de-DE"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FFB4ED1-ABF0-4876-B3B5-146DC94E28B0}"/>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a:t>Translation in the Roman Empire</a:t>
            </a:r>
            <a:endParaRPr lang="ru-RU" altLang="de-DE" sz="3600" b="1" dirty="0"/>
          </a:p>
        </p:txBody>
      </p:sp>
      <p:sp>
        <p:nvSpPr>
          <p:cNvPr id="35843" name="Rectangle 3">
            <a:extLst>
              <a:ext uri="{FF2B5EF4-FFF2-40B4-BE49-F238E27FC236}">
                <a16:creationId xmlns:a16="http://schemas.microsoft.com/office/drawing/2014/main" id="{81F25420-2608-4134-80A4-7087FA5EB5D9}"/>
              </a:ext>
            </a:extLst>
          </p:cNvPr>
          <p:cNvSpPr>
            <a:spLocks noGrp="1" noChangeArrowheads="1"/>
          </p:cNvSpPr>
          <p:nvPr>
            <p:ph idx="1"/>
          </p:nvPr>
        </p:nvSpPr>
        <p:spPr>
          <a:xfrm>
            <a:off x="428625" y="1000125"/>
            <a:ext cx="8229600" cy="4324350"/>
          </a:xfrm>
        </p:spPr>
        <p:txBody>
          <a:bodyPr/>
          <a:lstStyle/>
          <a:p>
            <a:pPr eaLnBrk="1" hangingPunct="1">
              <a:buFont typeface="Georgia" panose="02040502050405020303" pitchFamily="18" charset="0"/>
              <a:buNone/>
            </a:pPr>
            <a:r>
              <a:rPr lang="en-US" altLang="de-DE" b="1"/>
              <a:t>From Horace</a:t>
            </a:r>
            <a:r>
              <a:rPr lang="en-US" altLang="de-DE" b="1" i="1"/>
              <a:t>, Satires, Epistles and Ars Poetica:</a:t>
            </a:r>
          </a:p>
          <a:p>
            <a:pPr eaLnBrk="1" hangingPunct="1">
              <a:buFont typeface="Wingdings" panose="05000000000000000000" pitchFamily="2" charset="2"/>
              <a:buNone/>
            </a:pPr>
            <a:r>
              <a:rPr lang="en-US" altLang="de-DE" i="1"/>
              <a:t>In ground open to all you will win private rights, if you do not linger along the easy and open pathway, if you do not seek to render word for word as a slavish translator.</a:t>
            </a:r>
            <a:endParaRPr lang="ru-RU" altLang="de-DE" i="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6C388D7-B120-47EC-93FA-3A18AB6073C0}"/>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a:t>Translation in the Roman Empire</a:t>
            </a:r>
            <a:endParaRPr lang="ru-RU" altLang="de-DE" sz="3600" b="1" dirty="0"/>
          </a:p>
        </p:txBody>
      </p:sp>
      <p:sp>
        <p:nvSpPr>
          <p:cNvPr id="36867" name="Rectangle 3">
            <a:extLst>
              <a:ext uri="{FF2B5EF4-FFF2-40B4-BE49-F238E27FC236}">
                <a16:creationId xmlns:a16="http://schemas.microsoft.com/office/drawing/2014/main" id="{431B9371-9665-46FA-B4AF-A58F9203D460}"/>
              </a:ext>
            </a:extLst>
          </p:cNvPr>
          <p:cNvSpPr>
            <a:spLocks noGrp="1" noChangeArrowheads="1"/>
          </p:cNvSpPr>
          <p:nvPr>
            <p:ph idx="1"/>
          </p:nvPr>
        </p:nvSpPr>
        <p:spPr>
          <a:xfrm>
            <a:off x="3635895" y="1628799"/>
            <a:ext cx="4939779" cy="4924401"/>
          </a:xfrm>
        </p:spPr>
        <p:txBody>
          <a:bodyPr>
            <a:normAutofit lnSpcReduction="10000"/>
          </a:bodyPr>
          <a:lstStyle/>
          <a:p>
            <a:pPr marL="0" indent="0">
              <a:buNone/>
            </a:pPr>
            <a:r>
              <a:rPr lang="en-US" altLang="de-DE" dirty="0"/>
              <a:t>The way of </a:t>
            </a:r>
            <a:r>
              <a:rPr lang="en-US" altLang="de-DE" dirty="0">
                <a:solidFill>
                  <a:srgbClr val="FF0000"/>
                </a:solidFill>
              </a:rPr>
              <a:t>free interpretation</a:t>
            </a:r>
            <a:r>
              <a:rPr lang="en-US" altLang="de-DE" dirty="0"/>
              <a:t> from the source language works in translation was accepted and further developed in the 2nd c. AD by </a:t>
            </a:r>
            <a:r>
              <a:rPr lang="en-US" altLang="de-DE" dirty="0">
                <a:solidFill>
                  <a:srgbClr val="FF0000"/>
                </a:solidFill>
              </a:rPr>
              <a:t>Apuleius</a:t>
            </a:r>
            <a:r>
              <a:rPr lang="en-US" altLang="de-DE" dirty="0"/>
              <a:t>  (c. 125 – c. 180), who would still more deliberately rearrange the ancient Greek originals </a:t>
            </a:r>
            <a:r>
              <a:rPr lang="en-US" altLang="de-DE" dirty="0">
                <a:solidFill>
                  <a:srgbClr val="FF0000"/>
                </a:solidFill>
              </a:rPr>
              <a:t>altering them sometimes beyond recognition</a:t>
            </a:r>
            <a:r>
              <a:rPr lang="en-US" altLang="de-DE" dirty="0"/>
              <a:t>. </a:t>
            </a:r>
            <a:endParaRPr lang="ru-RU" altLang="de-DE" dirty="0"/>
          </a:p>
        </p:txBody>
      </p:sp>
      <p:pic>
        <p:nvPicPr>
          <p:cNvPr id="36868" name="Picture 4" descr="140px-Apuleius_-_Project_Gutenberg_eText_12788">
            <a:extLst>
              <a:ext uri="{FF2B5EF4-FFF2-40B4-BE49-F238E27FC236}">
                <a16:creationId xmlns:a16="http://schemas.microsoft.com/office/drawing/2014/main" id="{C7200712-18E8-4487-8F6D-FC6D589C7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7" y="2564904"/>
            <a:ext cx="3066497" cy="429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2452957-A6F3-4B98-8B5D-ED555F75A2D2}"/>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a:t>Translation in the Roman Empire</a:t>
            </a:r>
            <a:endParaRPr lang="ru-RU" altLang="de-DE" sz="3600" b="1" dirty="0"/>
          </a:p>
        </p:txBody>
      </p:sp>
      <p:sp>
        <p:nvSpPr>
          <p:cNvPr id="37891" name="Rectangle 3">
            <a:extLst>
              <a:ext uri="{FF2B5EF4-FFF2-40B4-BE49-F238E27FC236}">
                <a16:creationId xmlns:a16="http://schemas.microsoft.com/office/drawing/2014/main" id="{4C9E8ADA-AC58-460E-A2E2-7BBF0E5850FB}"/>
              </a:ext>
            </a:extLst>
          </p:cNvPr>
          <p:cNvSpPr>
            <a:spLocks noGrp="1" noChangeArrowheads="1"/>
          </p:cNvSpPr>
          <p:nvPr>
            <p:ph idx="1"/>
          </p:nvPr>
        </p:nvSpPr>
        <p:spPr>
          <a:xfrm>
            <a:off x="5004048" y="1752600"/>
            <a:ext cx="3888432" cy="4267200"/>
          </a:xfrm>
        </p:spPr>
        <p:txBody>
          <a:bodyPr>
            <a:normAutofit/>
          </a:bodyPr>
          <a:lstStyle/>
          <a:p>
            <a:pPr marL="0" indent="0">
              <a:buNone/>
            </a:pPr>
            <a:r>
              <a:rPr lang="en-US" altLang="de-DE" dirty="0"/>
              <a:t>Quintilian </a:t>
            </a:r>
          </a:p>
          <a:p>
            <a:pPr marL="0" indent="0">
              <a:buNone/>
            </a:pPr>
            <a:r>
              <a:rPr lang="en-US" altLang="de-DE" dirty="0"/>
              <a:t>   (?30-?96 AD)</a:t>
            </a:r>
          </a:p>
          <a:p>
            <a:pPr marL="0" indent="0">
              <a:buNone/>
            </a:pPr>
            <a:r>
              <a:rPr lang="en-US" altLang="de-DE" i="1" dirty="0"/>
              <a:t>   </a:t>
            </a:r>
            <a:r>
              <a:rPr lang="en-US" altLang="de-DE" i="1" dirty="0" err="1"/>
              <a:t>Institutio</a:t>
            </a:r>
            <a:r>
              <a:rPr lang="en-US" altLang="de-DE" i="1" dirty="0"/>
              <a:t> </a:t>
            </a:r>
            <a:r>
              <a:rPr lang="en-US" altLang="de-DE" i="1" dirty="0" err="1"/>
              <a:t>Oratoria</a:t>
            </a:r>
            <a:r>
              <a:rPr lang="en-US" altLang="de-DE" i="1" dirty="0"/>
              <a:t> </a:t>
            </a:r>
          </a:p>
          <a:p>
            <a:pPr marL="0" indent="0">
              <a:buNone/>
            </a:pPr>
            <a:r>
              <a:rPr lang="en-US" altLang="de-DE" i="1" dirty="0"/>
              <a:t>   (Education of an Orator</a:t>
            </a:r>
            <a:r>
              <a:rPr lang="en-US" altLang="de-DE" dirty="0"/>
              <a:t>)</a:t>
            </a:r>
            <a:endParaRPr lang="ru-RU" altLang="de-DE" dirty="0"/>
          </a:p>
        </p:txBody>
      </p:sp>
      <p:pic>
        <p:nvPicPr>
          <p:cNvPr id="37892" name="Picture 4" descr="Quintilian">
            <a:extLst>
              <a:ext uri="{FF2B5EF4-FFF2-40B4-BE49-F238E27FC236}">
                <a16:creationId xmlns:a16="http://schemas.microsoft.com/office/drawing/2014/main" id="{6B585A3B-10CA-4207-A72B-4ABB45D43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4685025" cy="58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510103"/>
          </a:xfrm>
        </p:spPr>
        <p:txBody>
          <a:bodyPr>
            <a:normAutofit/>
          </a:bodyPr>
          <a:lstStyle/>
          <a:p>
            <a:pPr eaLnBrk="1" hangingPunct="1">
              <a:buFont typeface="Garamond" panose="02020404030301010803" pitchFamily="18" charset="0"/>
              <a:buNone/>
            </a:pPr>
            <a:r>
              <a:rPr lang="en-GB" altLang="zh-CN" sz="2200" b="1" dirty="0">
                <a:latin typeface="Arial" panose="020B0604020202020204" pitchFamily="34" charset="0"/>
                <a:cs typeface="Arial" panose="020B0604020202020204" pitchFamily="34" charset="0"/>
                <a:sym typeface="+mn-ea"/>
              </a:rPr>
              <a:t>Session Overview </a:t>
            </a:r>
            <a:r>
              <a:rPr lang="zh-CN" altLang="en-GB" sz="2200" b="1" dirty="0">
                <a:latin typeface="Arial" panose="020B0604020202020204" pitchFamily="34" charset="0"/>
                <a:cs typeface="Arial" panose="020B0604020202020204" pitchFamily="34" charset="0"/>
                <a:sym typeface="+mn-ea"/>
              </a:rPr>
              <a:t>本节概览</a:t>
            </a:r>
            <a:r>
              <a:rPr lang="zh-CN" altLang="de-DE" sz="2200" b="1" dirty="0">
                <a:latin typeface="Arial" panose="020B0604020202020204" pitchFamily="34" charset="0"/>
                <a:cs typeface="Arial" panose="020B0604020202020204" pitchFamily="34" charset="0"/>
                <a:sym typeface="+mn-ea"/>
              </a:rPr>
              <a:t> </a:t>
            </a:r>
            <a:r>
              <a:rPr lang="de-DE" altLang="zh-CN" sz="2200" b="1" dirty="0">
                <a:latin typeface="Arial" panose="020B0604020202020204" pitchFamily="34" charset="0"/>
                <a:cs typeface="Arial" panose="020B0604020202020204" pitchFamily="34" charset="0"/>
                <a:sym typeface="+mn-ea"/>
              </a:rPr>
              <a:t>(Organizational </a:t>
            </a:r>
            <a:r>
              <a:rPr lang="de-DE" altLang="zh-CN" sz="2200" b="1" dirty="0" err="1">
                <a:latin typeface="Arial" panose="020B0604020202020204" pitchFamily="34" charset="0"/>
                <a:cs typeface="Arial" panose="020B0604020202020204" pitchFamily="34" charset="0"/>
                <a:sym typeface="+mn-ea"/>
              </a:rPr>
              <a:t>things</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endParaRPr lang="de-DE"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b="1" dirty="0" err="1">
                <a:latin typeface="Arial" panose="020B0604020202020204" pitchFamily="34" charset="0"/>
                <a:cs typeface="Arial" panose="020B0604020202020204" pitchFamily="34" charset="0"/>
                <a:sym typeface="+mn-ea"/>
              </a:rPr>
              <a:t>Preparation</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de-DE" altLang="zh-CN" sz="2200" b="1" dirty="0">
                <a:latin typeface="Arial" panose="020B0604020202020204" pitchFamily="34" charset="0"/>
                <a:cs typeface="Arial" panose="020B0604020202020204" pitchFamily="34" charset="0"/>
                <a:sym typeface="+mn-ea"/>
              </a:rPr>
              <a:t>1. WeChat </a:t>
            </a:r>
            <a:r>
              <a:rPr lang="de-DE" altLang="zh-CN" sz="2200" b="1" dirty="0" err="1">
                <a:latin typeface="Arial" panose="020B0604020202020204" pitchFamily="34" charset="0"/>
                <a:cs typeface="Arial" panose="020B0604020202020204" pitchFamily="34" charset="0"/>
                <a:sym typeface="+mn-ea"/>
              </a:rPr>
              <a:t>group</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rename</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yourself</a:t>
            </a:r>
            <a:r>
              <a:rPr lang="de-DE" altLang="zh-CN" sz="2200" b="1" dirty="0">
                <a:latin typeface="Arial" panose="020B0604020202020204" pitchFamily="34" charset="0"/>
                <a:cs typeface="Arial" panose="020B0604020202020204" pitchFamily="34" charset="0"/>
                <a:sym typeface="+mn-ea"/>
              </a:rPr>
              <a:t> </a:t>
            </a:r>
            <a:r>
              <a:rPr lang="de-DE" altLang="zh-CN" sz="2200" b="1" dirty="0" err="1">
                <a:latin typeface="Arial" panose="020B0604020202020204" pitchFamily="34" charset="0"/>
                <a:cs typeface="Arial" panose="020B0604020202020204" pitchFamily="34" charset="0"/>
                <a:sym typeface="+mn-ea"/>
              </a:rPr>
              <a:t>as</a:t>
            </a:r>
            <a:br>
              <a:rPr lang="de-DE" altLang="zh-CN" sz="2200" b="1" dirty="0">
                <a:latin typeface="Arial" panose="020B0604020202020204" pitchFamily="34" charset="0"/>
                <a:cs typeface="Arial" panose="020B0604020202020204" pitchFamily="34" charset="0"/>
                <a:sym typeface="+mn-ea"/>
              </a:rPr>
            </a:br>
            <a:r>
              <a:rPr lang="de-DE" altLang="zh-CN" sz="2200" b="1" dirty="0">
                <a:latin typeface="Arial" panose="020B0604020202020204" pitchFamily="34" charset="0"/>
                <a:cs typeface="Arial" panose="020B0604020202020204" pitchFamily="34" charset="0"/>
                <a:sym typeface="+mn-ea"/>
              </a:rPr>
              <a:t>„</a:t>
            </a:r>
            <a:r>
              <a:rPr lang="en-US" altLang="zh-CN" sz="2200" b="1" dirty="0">
                <a:latin typeface="Arial" panose="020B0604020202020204" pitchFamily="34" charset="0"/>
                <a:cs typeface="Arial" panose="020B0604020202020204" pitchFamily="34" charset="0"/>
                <a:sym typeface="+mn-ea"/>
              </a:rPr>
              <a:t>Wang </a:t>
            </a:r>
            <a:r>
              <a:rPr lang="en-US" altLang="zh-CN" sz="2200" b="1" dirty="0" err="1">
                <a:latin typeface="Arial" panose="020B0604020202020204" pitchFamily="34" charset="0"/>
                <a:cs typeface="Arial" panose="020B0604020202020204" pitchFamily="34" charset="0"/>
                <a:sym typeface="+mn-ea"/>
              </a:rPr>
              <a:t>Jianguo</a:t>
            </a:r>
            <a:r>
              <a:rPr lang="zh-CN" altLang="de-DE" sz="2200" b="1" dirty="0">
                <a:latin typeface="Arial" panose="020B0604020202020204" pitchFamily="34" charset="0"/>
                <a:cs typeface="Arial" panose="020B0604020202020204" pitchFamily="34" charset="0"/>
                <a:sym typeface="+mn-ea"/>
              </a:rPr>
              <a:t>王建国</a:t>
            </a:r>
            <a:r>
              <a:rPr lang="en-US" altLang="zh-CN" sz="2200" b="1" dirty="0">
                <a:latin typeface="Arial" panose="020B0604020202020204" pitchFamily="34" charset="0"/>
                <a:cs typeface="Arial" panose="020B0604020202020204" pitchFamily="34" charset="0"/>
                <a:sym typeface="+mn-ea"/>
              </a:rPr>
              <a:t> 20</a:t>
            </a:r>
            <a:r>
              <a:rPr lang="zh-CN" altLang="de-DE" sz="2200" b="1" dirty="0">
                <a:latin typeface="Arial" panose="020B0604020202020204" pitchFamily="34" charset="0"/>
                <a:cs typeface="Arial" panose="020B0604020202020204" pitchFamily="34" charset="0"/>
                <a:sym typeface="+mn-ea"/>
              </a:rPr>
              <a:t>级笔译</a:t>
            </a:r>
            <a:r>
              <a:rPr lang="de-DE" altLang="zh-CN" sz="2200" b="1" dirty="0">
                <a:latin typeface="Arial" panose="020B0604020202020204" pitchFamily="34" charset="0"/>
                <a:cs typeface="Arial" panose="020B0604020202020204" pitchFamily="34" charset="0"/>
                <a:sym typeface="+mn-ea"/>
              </a:rPr>
              <a:t>“</a:t>
            </a: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2. Register on course wiki </a:t>
            </a:r>
            <a:r>
              <a:rPr lang="en-US" altLang="zh-CN" sz="2200" b="1" dirty="0">
                <a:latin typeface="Arial" panose="020B0604020202020204" pitchFamily="34" charset="0"/>
                <a:cs typeface="Arial" panose="020B0604020202020204" pitchFamily="34" charset="0"/>
                <a:sym typeface="+mn-ea"/>
                <a:hlinkClick r:id="rId2"/>
              </a:rPr>
              <a:t>https://bit.ly/WIKIREG</a:t>
            </a:r>
            <a:r>
              <a:rPr lang="en-US" altLang="zh-CN" sz="2200" b="1" dirty="0">
                <a:latin typeface="Arial" panose="020B0604020202020204" pitchFamily="34" charset="0"/>
                <a:cs typeface="Arial" panose="020B0604020202020204" pitchFamily="34" charset="0"/>
                <a:sym typeface="+mn-ea"/>
              </a:rPr>
              <a:t> </a:t>
            </a:r>
            <a:r>
              <a:rPr lang="en-US" altLang="zh-CN" sz="2200" dirty="0">
                <a:latin typeface="Arial" panose="020B0604020202020204" pitchFamily="34" charset="0"/>
                <a:cs typeface="Arial" panose="020B0604020202020204" pitchFamily="34" charset="0"/>
                <a:sym typeface="+mn-ea"/>
              </a:rPr>
              <a:t>input your username and real name (PINYIN!!!), first time password “</a:t>
            </a:r>
            <a:r>
              <a:rPr lang="en-US" altLang="zh-CN" sz="2200" dirty="0" err="1">
                <a:latin typeface="Arial" panose="020B0604020202020204" pitchFamily="34" charset="0"/>
                <a:cs typeface="Arial" panose="020B0604020202020204" pitchFamily="34" charset="0"/>
                <a:sym typeface="+mn-ea"/>
              </a:rPr>
              <a:t>wikicaptcha</a:t>
            </a:r>
            <a:r>
              <a:rPr lang="en-US" altLang="zh-CN" sz="2200" dirty="0">
                <a:latin typeface="Arial" panose="020B0604020202020204" pitchFamily="34" charset="0"/>
                <a:cs typeface="Arial" panose="020B0604020202020204" pitchFamily="34" charset="0"/>
                <a:sym typeface="+mn-ea"/>
              </a:rPr>
              <a:t>”</a:t>
            </a:r>
            <a:r>
              <a:rPr lang="zh-CN" altLang="en-US" sz="2200" dirty="0">
                <a:latin typeface="Arial" panose="020B0604020202020204" pitchFamily="34" charset="0"/>
                <a:cs typeface="Arial" panose="020B0604020202020204" pitchFamily="34" charset="0"/>
                <a:sym typeface="+mn-ea"/>
              </a:rPr>
              <a:t>更多资源：打开维基网站，请点击登录、申请，然后输入用户名字和真实姓名（以拼音的方式，第一次登录密码是“</a:t>
            </a:r>
            <a:r>
              <a:rPr lang="en-US" altLang="zh-CN" sz="2200" dirty="0" err="1">
                <a:latin typeface="Arial" panose="020B0604020202020204" pitchFamily="34" charset="0"/>
                <a:cs typeface="Arial" panose="020B0604020202020204" pitchFamily="34" charset="0"/>
                <a:sym typeface="+mn-ea"/>
              </a:rPr>
              <a:t>wikicaptcha</a:t>
            </a:r>
            <a:r>
              <a:rPr lang="zh-CN" altLang="en-US" sz="2200" dirty="0">
                <a:latin typeface="Arial" panose="020B0604020202020204" pitchFamily="34" charset="0"/>
                <a:cs typeface="Arial" panose="020B0604020202020204" pitchFamily="34" charset="0"/>
                <a:sym typeface="+mn-ea"/>
              </a:rPr>
              <a:t>”）</a:t>
            </a: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3. Start Zoom </a:t>
            </a:r>
            <a:r>
              <a:rPr lang="en-US" altLang="zh-CN" sz="2200" b="1" dirty="0">
                <a:latin typeface="Arial" panose="020B0604020202020204" pitchFamily="34" charset="0"/>
                <a:cs typeface="Arial" panose="020B0604020202020204" pitchFamily="34" charset="0"/>
                <a:sym typeface="+mn-ea"/>
                <a:hlinkClick r:id="rId3"/>
              </a:rPr>
              <a:t>https://bit.ly/ZOOMCOURSE</a:t>
            </a:r>
            <a:r>
              <a:rPr lang="en-US" altLang="zh-CN" sz="2200" b="1" dirty="0">
                <a:latin typeface="Arial" panose="020B0604020202020204" pitchFamily="34" charset="0"/>
                <a:cs typeface="Arial" panose="020B0604020202020204" pitchFamily="34" charset="0"/>
                <a:sym typeface="+mn-ea"/>
              </a:rPr>
              <a:t> (all students without visible face on camera will be blocked by student assistant)</a:t>
            </a:r>
          </a:p>
          <a:p>
            <a:pPr eaLnBrk="1" hangingPunct="1">
              <a:buFont typeface="Garamond" panose="02020404030301010803" pitchFamily="18" charset="0"/>
              <a:buNone/>
            </a:pPr>
            <a:r>
              <a:rPr lang="en-US" altLang="zh-CN" sz="2200" b="1" dirty="0">
                <a:latin typeface="Arial" panose="020B0604020202020204" pitchFamily="34" charset="0"/>
                <a:cs typeface="Arial" panose="020B0604020202020204" pitchFamily="34" charset="0"/>
                <a:sym typeface="+mn-ea"/>
              </a:rPr>
              <a:t>4. Access our course website http://bit.ly/TransStud</a:t>
            </a:r>
          </a:p>
          <a:p>
            <a:pPr eaLnBrk="1" hangingPunct="1">
              <a:buFont typeface="Garamond" panose="02020404030301010803" pitchFamily="18" charset="0"/>
              <a:buNone/>
            </a:pPr>
            <a:endParaRPr lang="en-US" altLang="zh-CN" sz="2200" b="1"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endParaRPr lang="en-US" altLang="zh-CN" sz="2200" b="1" dirty="0">
              <a:latin typeface="Arial" panose="020B0604020202020204" pitchFamily="34" charset="0"/>
              <a:cs typeface="Arial" panose="020B0604020202020204" pitchFamily="34" charset="0"/>
              <a:sym typeface="+mn-ea"/>
            </a:endParaRPr>
          </a:p>
          <a:p>
            <a:pPr marL="0" indent="0" eaLnBrk="1" hangingPunct="1">
              <a:buNone/>
            </a:pPr>
            <a:endParaRPr kumimoji="1" lang="zh-CN" altLang="en-US" sz="2100" dirty="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85AA846-BCE9-4050-A2FE-5ED70D3DF040}"/>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a:t>Translation in the Roman Empire</a:t>
            </a:r>
            <a:endParaRPr lang="ru-RU" altLang="de-DE" sz="4000" b="1" dirty="0"/>
          </a:p>
        </p:txBody>
      </p:sp>
      <p:sp>
        <p:nvSpPr>
          <p:cNvPr id="38915" name="Rectangle 3">
            <a:extLst>
              <a:ext uri="{FF2B5EF4-FFF2-40B4-BE49-F238E27FC236}">
                <a16:creationId xmlns:a16="http://schemas.microsoft.com/office/drawing/2014/main" id="{1ADCB06D-7905-4CE3-AA6F-06EF8FF6DF97}"/>
              </a:ext>
            </a:extLst>
          </p:cNvPr>
          <p:cNvSpPr>
            <a:spLocks noGrp="1" noChangeArrowheads="1"/>
          </p:cNvSpPr>
          <p:nvPr>
            <p:ph idx="1"/>
          </p:nvPr>
        </p:nvSpPr>
        <p:spPr>
          <a:xfrm>
            <a:off x="571500" y="1071563"/>
            <a:ext cx="8229600" cy="4324350"/>
          </a:xfrm>
        </p:spPr>
        <p:txBody>
          <a:bodyPr/>
          <a:lstStyle/>
          <a:p>
            <a:pPr eaLnBrk="1" hangingPunct="1"/>
            <a:r>
              <a:rPr lang="en-US" altLang="de-DE" sz="2600" dirty="0">
                <a:solidFill>
                  <a:srgbClr val="FF0000"/>
                </a:solidFill>
              </a:rPr>
              <a:t>Quintilian</a:t>
            </a:r>
            <a:r>
              <a:rPr lang="en-US" altLang="de-DE" sz="2600" dirty="0"/>
              <a:t> sees translation not only as a tool in the acquisition of a foreign language, but as a means of enriching the target language. </a:t>
            </a:r>
          </a:p>
          <a:p>
            <a:pPr eaLnBrk="1" hangingPunct="1"/>
            <a:r>
              <a:rPr lang="en-US" altLang="de-DE" sz="2600" dirty="0"/>
              <a:t>He systematizes much of what earlier writers had to say, making clear, for instance, the distinction between </a:t>
            </a:r>
            <a:r>
              <a:rPr lang="en-US" altLang="de-DE" sz="2600" i="1" dirty="0" err="1">
                <a:solidFill>
                  <a:srgbClr val="FF0000"/>
                </a:solidFill>
              </a:rPr>
              <a:t>metaphrasis</a:t>
            </a:r>
            <a:r>
              <a:rPr lang="en-US" altLang="de-DE" sz="2600" dirty="0"/>
              <a:t> (word-for-word translation) and </a:t>
            </a:r>
            <a:r>
              <a:rPr lang="en-US" altLang="de-DE" sz="2600" i="1" dirty="0">
                <a:solidFill>
                  <a:srgbClr val="FF0000"/>
                </a:solidFill>
              </a:rPr>
              <a:t>paraphrasis</a:t>
            </a:r>
            <a:r>
              <a:rPr lang="en-US" altLang="de-DE" sz="2600" i="1" dirty="0"/>
              <a:t> </a:t>
            </a:r>
            <a:r>
              <a:rPr lang="en-US" altLang="de-DE" sz="2600" dirty="0"/>
              <a:t>(phrase-by-phrase translation). </a:t>
            </a:r>
            <a:endParaRPr lang="ru-RU" altLang="de-DE" sz="2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C800EB9-07F3-4264-A812-4C4BA4864A86}"/>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a:t>Translation in the Roman Empire</a:t>
            </a:r>
            <a:endParaRPr lang="ru-RU" altLang="de-DE" sz="4000" b="1" dirty="0"/>
          </a:p>
        </p:txBody>
      </p:sp>
      <p:sp>
        <p:nvSpPr>
          <p:cNvPr id="39939" name="Rectangle 3">
            <a:extLst>
              <a:ext uri="{FF2B5EF4-FFF2-40B4-BE49-F238E27FC236}">
                <a16:creationId xmlns:a16="http://schemas.microsoft.com/office/drawing/2014/main" id="{9EDD8F5C-2143-45C6-B583-6EDDF321387A}"/>
              </a:ext>
            </a:extLst>
          </p:cNvPr>
          <p:cNvSpPr>
            <a:spLocks noGrp="1" noChangeArrowheads="1"/>
          </p:cNvSpPr>
          <p:nvPr>
            <p:ph idx="1"/>
          </p:nvPr>
        </p:nvSpPr>
        <p:spPr>
          <a:xfrm>
            <a:off x="500063" y="1412776"/>
            <a:ext cx="8229600" cy="5140424"/>
          </a:xfrm>
        </p:spPr>
        <p:txBody>
          <a:bodyPr>
            <a:normAutofit lnSpcReduction="10000"/>
          </a:bodyPr>
          <a:lstStyle/>
          <a:p>
            <a:pPr marL="0" indent="0">
              <a:buNone/>
            </a:pPr>
            <a:r>
              <a:rPr lang="en-US" altLang="de-DE" sz="2800" b="1" dirty="0"/>
              <a:t>From </a:t>
            </a:r>
            <a:r>
              <a:rPr lang="en-US" altLang="de-DE" sz="2800" b="1" i="1" dirty="0"/>
              <a:t>Institute of Oratory</a:t>
            </a:r>
            <a:r>
              <a:rPr lang="en-US" altLang="de-DE" sz="2800" b="1" dirty="0"/>
              <a:t>; </a:t>
            </a:r>
            <a:r>
              <a:rPr lang="en-US" altLang="de-DE" sz="2800" b="1" i="1" dirty="0"/>
              <a:t>or Education of an Orator </a:t>
            </a:r>
          </a:p>
          <a:p>
            <a:pPr marL="0" indent="0">
              <a:buNone/>
            </a:pPr>
            <a:r>
              <a:rPr lang="en-US" altLang="de-DE" sz="2800" i="1" dirty="0"/>
              <a:t>     </a:t>
            </a:r>
            <a:r>
              <a:rPr lang="en-US" altLang="de-DE" i="1" dirty="0"/>
              <a:t>From these [Greek] authors, and others worthy to be read, a stock of words, a variety of figures, and the art of composition must be acquired; and our minds must be directed to the imitation of all their excellences; for it cannot be doubted that a great portion of art consists in </a:t>
            </a:r>
            <a:r>
              <a:rPr lang="en-US" altLang="de-DE" i="1" dirty="0">
                <a:solidFill>
                  <a:srgbClr val="FF0000"/>
                </a:solidFill>
              </a:rPr>
              <a:t>imitation</a:t>
            </a:r>
            <a:r>
              <a:rPr lang="en-US" altLang="de-DE" i="1" dirty="0"/>
              <a:t>, since, though to invent is first in order of time, and holds the first place in merit, yet it is of advantage to copy what has been invented with success. [ . . .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C650D00-530B-4756-A9D7-1A573BA43776}"/>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a:t>Translation in the Roman Empire</a:t>
            </a:r>
            <a:endParaRPr lang="ru-RU" altLang="de-DE" sz="4000" b="1" dirty="0"/>
          </a:p>
        </p:txBody>
      </p:sp>
      <p:sp>
        <p:nvSpPr>
          <p:cNvPr id="40963" name="Rectangle 3">
            <a:extLst>
              <a:ext uri="{FF2B5EF4-FFF2-40B4-BE49-F238E27FC236}">
                <a16:creationId xmlns:a16="http://schemas.microsoft.com/office/drawing/2014/main" id="{8045207A-640B-4AC0-BBF6-823DB1C8FB52}"/>
              </a:ext>
            </a:extLst>
          </p:cNvPr>
          <p:cNvSpPr>
            <a:spLocks noGrp="1" noChangeArrowheads="1"/>
          </p:cNvSpPr>
          <p:nvPr>
            <p:ph idx="1"/>
          </p:nvPr>
        </p:nvSpPr>
        <p:spPr>
          <a:xfrm>
            <a:off x="500063" y="1340767"/>
            <a:ext cx="8229600" cy="5212433"/>
          </a:xfrm>
        </p:spPr>
        <p:txBody>
          <a:bodyPr>
            <a:normAutofit/>
          </a:bodyPr>
          <a:lstStyle/>
          <a:p>
            <a:pPr eaLnBrk="1" hangingPunct="1">
              <a:buFont typeface="Georgia" panose="02040502050405020303" pitchFamily="18" charset="0"/>
              <a:buNone/>
            </a:pPr>
            <a:r>
              <a:rPr lang="en-US" altLang="de-DE" b="1" dirty="0"/>
              <a:t>From </a:t>
            </a:r>
            <a:r>
              <a:rPr lang="en-US" altLang="de-DE" b="1" i="1" dirty="0"/>
              <a:t>Institute of Oratory</a:t>
            </a:r>
            <a:r>
              <a:rPr lang="en-US" altLang="de-DE" b="1" dirty="0"/>
              <a:t>; </a:t>
            </a:r>
            <a:r>
              <a:rPr lang="en-US" altLang="de-DE" b="1" i="1" dirty="0"/>
              <a:t>or Education of an Orator </a:t>
            </a:r>
          </a:p>
          <a:p>
            <a:pPr eaLnBrk="1" hangingPunct="1">
              <a:buFont typeface="Wingdings" panose="05000000000000000000" pitchFamily="2" charset="2"/>
              <a:buNone/>
            </a:pPr>
            <a:r>
              <a:rPr lang="en-US" altLang="de-DE" i="1" dirty="0"/>
              <a:t>     We must, indeed, be either like or unlike those who excel and nature rarely forms one like, though imitation does so frequently. But the very circumstance that renders the study of all subjects so much more easy to us, than it was to those who had nothing to imitate, will prove a disadvantage to us, unless it be turned to account with caution and judgement.</a:t>
            </a:r>
            <a:endParaRPr lang="ru-RU" altLang="de-DE" i="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DFACAAF-2046-48E6-A20A-9DE11BD3FD51}"/>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a:t>Translation in the Roman Empire</a:t>
            </a:r>
            <a:endParaRPr lang="ru-RU" altLang="de-DE" sz="4000" b="1" dirty="0"/>
          </a:p>
        </p:txBody>
      </p:sp>
      <p:sp>
        <p:nvSpPr>
          <p:cNvPr id="41987" name="Rectangle 3">
            <a:extLst>
              <a:ext uri="{FF2B5EF4-FFF2-40B4-BE49-F238E27FC236}">
                <a16:creationId xmlns:a16="http://schemas.microsoft.com/office/drawing/2014/main" id="{8B5C8333-7405-4EAB-9296-B43B0B0982EF}"/>
              </a:ext>
            </a:extLst>
          </p:cNvPr>
          <p:cNvSpPr>
            <a:spLocks noGrp="1" noChangeArrowheads="1"/>
          </p:cNvSpPr>
          <p:nvPr>
            <p:ph idx="1"/>
          </p:nvPr>
        </p:nvSpPr>
        <p:spPr>
          <a:xfrm>
            <a:off x="428625" y="1844824"/>
            <a:ext cx="8229600" cy="4708375"/>
          </a:xfrm>
        </p:spPr>
        <p:txBody>
          <a:bodyPr>
            <a:normAutofit lnSpcReduction="10000"/>
          </a:bodyPr>
          <a:lstStyle/>
          <a:p>
            <a:pPr eaLnBrk="1" hangingPunct="1">
              <a:lnSpc>
                <a:spcPct val="90000"/>
              </a:lnSpc>
              <a:buFont typeface="Georgia" panose="02040502050405020303" pitchFamily="18" charset="0"/>
              <a:buNone/>
            </a:pPr>
            <a:r>
              <a:rPr lang="en-US" altLang="de-DE" sz="2800" b="1" dirty="0"/>
              <a:t>From </a:t>
            </a:r>
            <a:r>
              <a:rPr lang="en-US" altLang="de-DE" sz="2800" b="1" i="1" dirty="0"/>
              <a:t>Institute of Oratory</a:t>
            </a:r>
            <a:r>
              <a:rPr lang="en-US" altLang="de-DE" sz="2800" b="1" dirty="0"/>
              <a:t>; </a:t>
            </a:r>
            <a:r>
              <a:rPr lang="en-US" altLang="de-DE" sz="2800" b="1" i="1" dirty="0"/>
              <a:t>or Education of an Orator </a:t>
            </a:r>
          </a:p>
          <a:p>
            <a:pPr eaLnBrk="1" hangingPunct="1">
              <a:lnSpc>
                <a:spcPct val="90000"/>
              </a:lnSpc>
              <a:buFont typeface="Wingdings" panose="05000000000000000000" pitchFamily="2" charset="2"/>
              <a:buNone/>
            </a:pPr>
            <a:r>
              <a:rPr lang="en-US" altLang="de-DE" sz="2800" i="1" dirty="0"/>
              <a:t>     </a:t>
            </a:r>
            <a:r>
              <a:rPr lang="en-US" altLang="de-DE" i="1" dirty="0"/>
              <a:t>Undoubtedly, then, imitation is not sufficient of itself, if for no other reason than that it is the mark of an indolent nature to rest satisfied with what has been invented by others. For what would have been the case, if, in those times which were without any models, mankind had thought that they were not to execute or imagine anything but what they already knew? Assuredly nothing would have been invented.  [ . . . ]</a:t>
            </a:r>
            <a:endParaRPr lang="ru-RU" altLang="de-DE" i="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66D9998-08B8-4053-8A2E-64DBFDC1FC40}"/>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3600" b="1" dirty="0"/>
              <a:t>Translation in the Roman Empire</a:t>
            </a:r>
            <a:endParaRPr lang="ru-RU" altLang="de-DE" sz="3600" b="1" dirty="0"/>
          </a:p>
        </p:txBody>
      </p:sp>
      <p:sp>
        <p:nvSpPr>
          <p:cNvPr id="43011" name="Rectangle 3">
            <a:extLst>
              <a:ext uri="{FF2B5EF4-FFF2-40B4-BE49-F238E27FC236}">
                <a16:creationId xmlns:a16="http://schemas.microsoft.com/office/drawing/2014/main" id="{C38A833A-9C19-4945-A063-F9AB385050B1}"/>
              </a:ext>
            </a:extLst>
          </p:cNvPr>
          <p:cNvSpPr>
            <a:spLocks noGrp="1" noChangeArrowheads="1"/>
          </p:cNvSpPr>
          <p:nvPr>
            <p:ph idx="1"/>
          </p:nvPr>
        </p:nvSpPr>
        <p:spPr>
          <a:xfrm>
            <a:off x="500063" y="1340767"/>
            <a:ext cx="8229600" cy="5212433"/>
          </a:xfrm>
        </p:spPr>
        <p:txBody>
          <a:bodyPr>
            <a:normAutofit/>
          </a:bodyPr>
          <a:lstStyle/>
          <a:p>
            <a:pPr eaLnBrk="1" hangingPunct="1">
              <a:lnSpc>
                <a:spcPct val="90000"/>
              </a:lnSpc>
              <a:buFont typeface="Georgia" panose="02040502050405020303" pitchFamily="18" charset="0"/>
              <a:buNone/>
            </a:pPr>
            <a:r>
              <a:rPr lang="en-US" altLang="de-DE" sz="2800" b="1" dirty="0"/>
              <a:t>From </a:t>
            </a:r>
            <a:r>
              <a:rPr lang="en-US" altLang="de-DE" sz="2800" b="1" i="1" dirty="0"/>
              <a:t>Institute of Oratory</a:t>
            </a:r>
            <a:r>
              <a:rPr lang="en-US" altLang="de-DE" sz="2800" b="1" dirty="0"/>
              <a:t>; </a:t>
            </a:r>
            <a:r>
              <a:rPr lang="en-US" altLang="de-DE" sz="2800" b="1" i="1" dirty="0"/>
              <a:t>or Education of an Orator </a:t>
            </a:r>
          </a:p>
          <a:p>
            <a:pPr eaLnBrk="1" hangingPunct="1">
              <a:lnSpc>
                <a:spcPct val="90000"/>
              </a:lnSpc>
              <a:buFont typeface="Wingdings" panose="05000000000000000000" pitchFamily="2" charset="2"/>
              <a:buNone/>
            </a:pPr>
            <a:r>
              <a:rPr lang="en-US" altLang="de-DE" sz="2800" i="1" dirty="0"/>
              <a:t>    </a:t>
            </a:r>
            <a:r>
              <a:rPr lang="en-US" altLang="de-DE" i="1" dirty="0"/>
              <a:t>It is </a:t>
            </a:r>
            <a:r>
              <a:rPr lang="en-US" altLang="de-DE" i="1" dirty="0" err="1"/>
              <a:t>dishonourable</a:t>
            </a:r>
            <a:r>
              <a:rPr lang="en-US" altLang="de-DE" i="1" dirty="0"/>
              <a:t> even to rest satisfied with simply </a:t>
            </a:r>
            <a:r>
              <a:rPr lang="en-US" altLang="de-DE" i="1" dirty="0" err="1">
                <a:solidFill>
                  <a:srgbClr val="FF0000"/>
                </a:solidFill>
              </a:rPr>
              <a:t>equalling</a:t>
            </a:r>
            <a:r>
              <a:rPr lang="en-US" altLang="de-DE" i="1" dirty="0">
                <a:solidFill>
                  <a:srgbClr val="FF0000"/>
                </a:solidFill>
              </a:rPr>
              <a:t> what we imitate</a:t>
            </a:r>
            <a:r>
              <a:rPr lang="en-US" altLang="de-DE" i="1" dirty="0"/>
              <a:t>. For what would have been the case, again, if no one had accomplished more than he whom he copied? [ . . . ] But if it is not allowable to add to what has preceded us, how can we ever hope to see a complete orator, when among those, whom we have hitherto </a:t>
            </a:r>
            <a:r>
              <a:rPr lang="en-US" altLang="de-DE" i="1" dirty="0" err="1"/>
              <a:t>recognised</a:t>
            </a:r>
            <a:r>
              <a:rPr lang="en-US" altLang="de-DE" i="1" dirty="0"/>
              <a:t> as the greatest, no one has been found in whom there is not something defective or censurable? </a:t>
            </a:r>
            <a:endParaRPr lang="ru-RU" altLang="de-DE" i="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786E654-3593-407F-AF0C-01290E8CF70C}"/>
              </a:ext>
            </a:extLst>
          </p:cNvPr>
          <p:cNvSpPr>
            <a:spLocks noGrp="1" noChangeArrowheads="1"/>
          </p:cNvSpPr>
          <p:nvPr>
            <p:ph type="title"/>
          </p:nvPr>
        </p:nvSpPr>
        <p:spPr>
          <a:xfrm>
            <a:off x="574675" y="304800"/>
            <a:ext cx="8001000" cy="820738"/>
          </a:xfrm>
        </p:spPr>
        <p:txBody>
          <a:bodyPr>
            <a:normAutofit/>
          </a:bodyPr>
          <a:lstStyle/>
          <a:p>
            <a:pPr eaLnBrk="1" hangingPunct="1"/>
            <a:r>
              <a:rPr lang="en-US" altLang="de-DE" sz="4000" b="1" dirty="0"/>
              <a:t>Translation in the Roman Empire</a:t>
            </a:r>
            <a:endParaRPr lang="ru-RU" altLang="de-DE" sz="4000" b="1" dirty="0"/>
          </a:p>
        </p:txBody>
      </p:sp>
      <p:sp>
        <p:nvSpPr>
          <p:cNvPr id="44035" name="Rectangle 3">
            <a:extLst>
              <a:ext uri="{FF2B5EF4-FFF2-40B4-BE49-F238E27FC236}">
                <a16:creationId xmlns:a16="http://schemas.microsoft.com/office/drawing/2014/main" id="{B25DC009-D102-4F76-9FD5-189FDE6FB5F2}"/>
              </a:ext>
            </a:extLst>
          </p:cNvPr>
          <p:cNvSpPr>
            <a:spLocks noGrp="1" noChangeArrowheads="1"/>
          </p:cNvSpPr>
          <p:nvPr>
            <p:ph idx="1"/>
          </p:nvPr>
        </p:nvSpPr>
        <p:spPr>
          <a:xfrm>
            <a:off x="357188" y="1214438"/>
            <a:ext cx="8229600" cy="5886970"/>
          </a:xfrm>
        </p:spPr>
        <p:txBody>
          <a:bodyPr>
            <a:normAutofit/>
          </a:bodyPr>
          <a:lstStyle/>
          <a:p>
            <a:pPr eaLnBrk="1" hangingPunct="1">
              <a:buFont typeface="Georgia" panose="02040502050405020303" pitchFamily="18" charset="0"/>
              <a:buNone/>
            </a:pPr>
            <a:r>
              <a:rPr lang="en-US" altLang="de-DE" b="1" dirty="0"/>
              <a:t>From </a:t>
            </a:r>
            <a:r>
              <a:rPr lang="en-US" altLang="de-DE" b="1" i="1" dirty="0"/>
              <a:t>Institute of Oratory</a:t>
            </a:r>
            <a:r>
              <a:rPr lang="en-US" altLang="de-DE" b="1" dirty="0"/>
              <a:t>; </a:t>
            </a:r>
            <a:r>
              <a:rPr lang="en-US" altLang="de-DE" b="1" i="1" dirty="0"/>
              <a:t>or Education of an Orator </a:t>
            </a:r>
          </a:p>
          <a:p>
            <a:pPr eaLnBrk="1" hangingPunct="1">
              <a:buFont typeface="Wingdings" panose="05000000000000000000" pitchFamily="2" charset="2"/>
              <a:buNone/>
            </a:pPr>
            <a:r>
              <a:rPr lang="en-US" altLang="de-DE" i="1" dirty="0"/>
              <a:t>    Even those who do not aim at the highest excellence should rather try to excel, than merely follow, their predecessors; for he who makes it his object to get before another, will possibly, if he does not go by him, get abreast of him. But assuredly no one will come up with him in whose steps he thinks that he must tread, for he who follows another must of necessity always be behind him. [ . . . ] </a:t>
            </a:r>
            <a:endParaRPr lang="ru-RU" altLang="de-DE" i="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标题 1"/>
          <p:cNvSpPr>
            <a:spLocks noGrp="1"/>
          </p:cNvSpPr>
          <p:nvPr>
            <p:ph type="title"/>
          </p:nvPr>
        </p:nvSpPr>
        <p:spPr/>
        <p:txBody>
          <a:bodyPr>
            <a:normAutofit fontScale="90000"/>
          </a:bodyPr>
          <a:lstStyle/>
          <a:p>
            <a:pPr algn="ctr"/>
            <a:r>
              <a:rPr altLang="zh-CN" b="1" dirty="0">
                <a:solidFill>
                  <a:schemeClr val="tx1"/>
                </a:solidFill>
                <a:latin typeface="Arial" panose="020B0604020202020204" pitchFamily="34" charset="0"/>
                <a:cs typeface="Arial" panose="020B0604020202020204" pitchFamily="34" charset="0"/>
              </a:rPr>
              <a:t>Always here for you!</a:t>
            </a:r>
            <a:br>
              <a:rPr altLang="zh-CN" b="1" dirty="0">
                <a:solidFill>
                  <a:schemeClr val="tx1"/>
                </a:solidFill>
                <a:latin typeface="Arial" panose="020B0604020202020204" pitchFamily="34" charset="0"/>
                <a:cs typeface="Arial" panose="020B0604020202020204" pitchFamily="34" charset="0"/>
              </a:rPr>
            </a:br>
            <a:r>
              <a:rPr lang="zh-CN" altLang="en-US" sz="2800" b="1" dirty="0">
                <a:solidFill>
                  <a:schemeClr val="tx1"/>
                </a:solidFill>
                <a:latin typeface="Arial" panose="020B0604020202020204" pitchFamily="34" charset="0"/>
                <a:cs typeface="Arial" panose="020B0604020202020204" pitchFamily="34" charset="0"/>
              </a:rPr>
              <a:t>随时</a:t>
            </a:r>
            <a:r>
              <a:rPr lang="zh-CN" altLang="de-DE" sz="2800" b="1" dirty="0">
                <a:solidFill>
                  <a:schemeClr val="tx1"/>
                </a:solidFill>
                <a:latin typeface="Arial" panose="020B0604020202020204" pitchFamily="34" charset="0"/>
                <a:cs typeface="Arial" panose="020B0604020202020204" pitchFamily="34" charset="0"/>
              </a:rPr>
              <a:t>为你们服务</a:t>
            </a:r>
            <a:endParaRPr kumimoji="1" lang="zh-CN" altLang="en-US" b="1" dirty="0">
              <a:solidFill>
                <a:schemeClr val="tx1"/>
              </a:solidFill>
              <a:cs typeface="Arial" panose="020B0604020202020204" pitchFamily="34" charset="0"/>
            </a:endParaRPr>
          </a:p>
        </p:txBody>
      </p:sp>
      <p:sp>
        <p:nvSpPr>
          <p:cNvPr id="107523" name="内容占位符 2"/>
          <p:cNvSpPr>
            <a:spLocks noGrp="1"/>
          </p:cNvSpPr>
          <p:nvPr>
            <p:ph idx="1"/>
          </p:nvPr>
        </p:nvSpPr>
        <p:spPr>
          <a:xfrm>
            <a:off x="866775" y="2603500"/>
            <a:ext cx="7053263" cy="3722688"/>
          </a:xfrm>
        </p:spPr>
        <p:txBody>
          <a:bodyPr>
            <a:normAutofit/>
          </a:bodyPr>
          <a:lstStyle/>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Professor Dr. Martin </a:t>
            </a:r>
            <a:r>
              <a:rPr lang="en-US" altLang="zh-CN" sz="2400" dirty="0" err="1">
                <a:latin typeface="Arial" panose="020B0604020202020204" pitchFamily="34" charset="0"/>
                <a:ea typeface="楷体" panose="02010609060101010101" pitchFamily="49" charset="-122"/>
                <a:cs typeface="Arial" panose="020B0604020202020204" pitchFamily="34" charset="0"/>
              </a:rPr>
              <a:t>Woesler</a:t>
            </a:r>
            <a:r>
              <a:rPr lang="zh-CN" altLang="de-DE" sz="2400" dirty="0">
                <a:latin typeface="Arial" panose="020B0604020202020204" pitchFamily="34" charset="0"/>
                <a:ea typeface="楷体" panose="02010609060101010101" pitchFamily="49" charset="-122"/>
                <a:cs typeface="Arial" panose="020B0604020202020204" pitchFamily="34" charset="0"/>
              </a:rPr>
              <a:t> </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吴漠汀</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湖南师范大学特聘教授、</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zh-CN" altLang="de-DE" sz="2400" dirty="0">
                <a:latin typeface="Arial" panose="020B0604020202020204" pitchFamily="34" charset="0"/>
                <a:ea typeface="楷体" panose="02010609060101010101" pitchFamily="49" charset="-122"/>
                <a:cs typeface="Arial" panose="020B0604020202020204" pitchFamily="34" charset="0"/>
              </a:rPr>
              <a:t>德国威藤</a:t>
            </a:r>
            <a:r>
              <a:rPr lang="de-DE" altLang="zh-CN" sz="2400" dirty="0">
                <a:latin typeface="Arial" panose="020B0604020202020204" pitchFamily="34" charset="0"/>
                <a:ea typeface="楷体" panose="02010609060101010101" pitchFamily="49" charset="-122"/>
                <a:cs typeface="Arial" panose="020B0604020202020204" pitchFamily="34" charset="0"/>
              </a:rPr>
              <a:t>-</a:t>
            </a:r>
            <a:r>
              <a:rPr lang="zh-CN" altLang="de-DE" sz="2400" dirty="0">
                <a:latin typeface="Arial" panose="020B0604020202020204" pitchFamily="34" charset="0"/>
                <a:ea typeface="楷体" panose="02010609060101010101" pitchFamily="49" charset="-122"/>
                <a:cs typeface="Arial" panose="020B0604020202020204" pitchFamily="34" charset="0"/>
              </a:rPr>
              <a:t>海德</a:t>
            </a:r>
            <a:r>
              <a:rPr lang="zh-CN" altLang="en-US" sz="2400" dirty="0">
                <a:latin typeface="Arial" panose="020B0604020202020204" pitchFamily="34" charset="0"/>
                <a:ea typeface="楷体" panose="02010609060101010101" pitchFamily="49" charset="-122"/>
                <a:cs typeface="Arial" panose="020B0604020202020204" pitchFamily="34" charset="0"/>
              </a:rPr>
              <a:t>克</a:t>
            </a:r>
            <a:r>
              <a:rPr lang="zh-CN" altLang="de-DE" sz="2400" dirty="0">
                <a:latin typeface="Arial" panose="020B0604020202020204" pitchFamily="34" charset="0"/>
                <a:ea typeface="楷体" panose="02010609060101010101" pitchFamily="49" charset="-122"/>
                <a:cs typeface="Arial" panose="020B0604020202020204" pitchFamily="34" charset="0"/>
              </a:rPr>
              <a:t>大学教授，博士导师</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marL="0" indent="0" algn="ctr">
              <a:buNone/>
            </a:pPr>
            <a:r>
              <a:rPr lang="en-US" altLang="de-DE" sz="2400" dirty="0">
                <a:latin typeface="Arial" panose="020B0604020202020204" pitchFamily="34" charset="0"/>
                <a:ea typeface="楷体" panose="02010609060101010101" pitchFamily="49" charset="-122"/>
                <a:cs typeface="Arial" panose="020B0604020202020204" pitchFamily="34" charset="0"/>
              </a:rPr>
              <a:t>Office / </a:t>
            </a:r>
            <a:r>
              <a:rPr lang="zh-CN" altLang="de-DE" sz="2400" dirty="0">
                <a:latin typeface="Arial" panose="020B0604020202020204" pitchFamily="34" charset="0"/>
                <a:ea typeface="楷体" panose="02010609060101010101" pitchFamily="49" charset="-122"/>
                <a:cs typeface="Arial" panose="020B0604020202020204" pitchFamily="34" charset="0"/>
              </a:rPr>
              <a:t>办公室</a:t>
            </a:r>
            <a:r>
              <a:rPr lang="de-DE" altLang="zh-CN" sz="2400" dirty="0">
                <a:latin typeface="Arial" panose="020B0604020202020204" pitchFamily="34" charset="0"/>
                <a:ea typeface="楷体" panose="02010609060101010101" pitchFamily="49" charset="-122"/>
                <a:cs typeface="Arial" panose="020B0604020202020204" pitchFamily="34" charset="0"/>
              </a:rPr>
              <a:t>: </a:t>
            </a:r>
            <a:r>
              <a:rPr lang="zh-CN" altLang="de-DE" sz="2400" dirty="0">
                <a:latin typeface="Arial" panose="020B0604020202020204" pitchFamily="34" charset="0"/>
                <a:ea typeface="楷体" panose="02010609060101010101" pitchFamily="49" charset="-122"/>
                <a:cs typeface="Arial" panose="020B0604020202020204" pitchFamily="34" charset="0"/>
              </a:rPr>
              <a:t>外国语学院</a:t>
            </a:r>
            <a:endParaRPr lang="de-DE" altLang="zh-CN" sz="2400" dirty="0">
              <a:latin typeface="Arial" panose="020B0604020202020204" pitchFamily="34" charset="0"/>
              <a:ea typeface="楷体" panose="02010609060101010101" pitchFamily="49" charset="-122"/>
              <a:cs typeface="Arial" panose="020B0604020202020204" pitchFamily="34" charset="0"/>
            </a:endParaRPr>
          </a:p>
          <a:p>
            <a:pPr algn="ctr">
              <a:buFont typeface="Garamond" panose="02020404030301010803" pitchFamily="18" charset="0"/>
              <a:buNone/>
            </a:pPr>
            <a:r>
              <a:rPr lang="en-US" altLang="zh-CN" sz="2400" dirty="0">
                <a:latin typeface="Arial" panose="020B0604020202020204" pitchFamily="34" charset="0"/>
                <a:ea typeface="楷体" panose="02010609060101010101" pitchFamily="49" charset="-122"/>
                <a:cs typeface="Arial" panose="020B0604020202020204" pitchFamily="34" charset="0"/>
              </a:rPr>
              <a:t>Phone / </a:t>
            </a:r>
            <a:r>
              <a:rPr lang="zh-CN" altLang="de-DE" sz="2400" dirty="0">
                <a:latin typeface="Arial" panose="020B0604020202020204" pitchFamily="34" charset="0"/>
                <a:ea typeface="楷体" panose="02010609060101010101" pitchFamily="49" charset="-122"/>
                <a:cs typeface="Arial" panose="020B0604020202020204" pitchFamily="34" charset="0"/>
              </a:rPr>
              <a:t>电话</a:t>
            </a:r>
            <a:r>
              <a:rPr lang="en-US" altLang="zh-CN" sz="2400" dirty="0">
                <a:latin typeface="Arial" panose="020B0604020202020204" pitchFamily="34" charset="0"/>
                <a:ea typeface="楷体" panose="02010609060101010101" pitchFamily="49" charset="-122"/>
                <a:cs typeface="Arial" panose="020B0604020202020204" pitchFamily="34" charset="0"/>
              </a:rPr>
              <a:t>: (150) </a:t>
            </a:r>
            <a:r>
              <a:rPr lang="de-DE" altLang="zh-CN" sz="2400" dirty="0">
                <a:latin typeface="Arial" panose="020B0604020202020204" pitchFamily="34" charset="0"/>
                <a:ea typeface="楷体" panose="02010609060101010101" pitchFamily="49" charset="-122"/>
                <a:cs typeface="Arial" panose="020B0604020202020204" pitchFamily="34" charset="0"/>
              </a:rPr>
              <a:t>1138 8818</a:t>
            </a:r>
            <a:br>
              <a:rPr lang="de-DE" altLang="zh-CN" sz="2400" dirty="0">
                <a:latin typeface="Arial" panose="020B0604020202020204" pitchFamily="34" charset="0"/>
                <a:ea typeface="楷体" panose="02010609060101010101" pitchFamily="49" charset="-122"/>
                <a:cs typeface="Arial" panose="020B0604020202020204" pitchFamily="34" charset="0"/>
              </a:rPr>
            </a:br>
            <a:r>
              <a:rPr lang="en-US" altLang="zh-CN" sz="2400" dirty="0">
                <a:latin typeface="Arial" panose="020B0604020202020204" pitchFamily="34" charset="0"/>
                <a:ea typeface="楷体" panose="02010609060101010101" pitchFamily="49" charset="-122"/>
                <a:cs typeface="Arial" panose="020B0604020202020204" pitchFamily="34" charset="0"/>
              </a:rPr>
              <a:t>Email / </a:t>
            </a:r>
            <a:r>
              <a:rPr lang="zh-CN" altLang="de-DE" sz="2400" dirty="0">
                <a:latin typeface="Arial" panose="020B0604020202020204" pitchFamily="34" charset="0"/>
                <a:ea typeface="楷体" panose="02010609060101010101" pitchFamily="49" charset="-122"/>
                <a:cs typeface="Arial" panose="020B0604020202020204" pitchFamily="34" charset="0"/>
              </a:rPr>
              <a:t>电子邮件</a:t>
            </a:r>
            <a:r>
              <a:rPr lang="en-US" altLang="zh-CN" sz="2400" dirty="0">
                <a:latin typeface="Arial" panose="020B0604020202020204" pitchFamily="34" charset="0"/>
                <a:ea typeface="楷体" panose="02010609060101010101" pitchFamily="49" charset="-122"/>
                <a:cs typeface="Arial" panose="020B0604020202020204" pitchFamily="34" charset="0"/>
              </a:rPr>
              <a:t>: martin@woesler.de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83568" y="2435404"/>
            <a:ext cx="7704856" cy="2015936"/>
          </a:xfrm>
          <a:prstGeom prst="rect">
            <a:avLst/>
          </a:prstGeom>
          <a:noFill/>
        </p:spPr>
        <p:txBody>
          <a:bodyPr wrap="square" rtlCol="0">
            <a:spAutoFit/>
          </a:bodyPr>
          <a:lstStyle/>
          <a:p>
            <a:pPr algn="ctr"/>
            <a:r>
              <a:rPr lang="de-DE" sz="12500" dirty="0">
                <a:latin typeface="Calibri" panose="020F0502020204030204" pitchFamily="34" charset="0"/>
                <a:ea typeface="华文新魏" panose="02010800040101010101" pitchFamily="2" charset="-122"/>
              </a:rPr>
              <a:t>Thank You</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第一周</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017135"/>
          </a:xfrm>
        </p:spPr>
        <p:txBody>
          <a:bodyPr>
            <a:normAutofit lnSpcReduction="10000"/>
          </a:bodyPr>
          <a:lstStyle/>
          <a:p>
            <a:pPr eaLnBrk="1" hangingPunct="1">
              <a:buFont typeface="Garamond" panose="02020404030301010803" pitchFamily="18" charset="0"/>
              <a:buNone/>
            </a:pPr>
            <a:r>
              <a:rPr lang="en-GB" altLang="zh-CN" sz="2200" b="1" dirty="0">
                <a:latin typeface="Arial" panose="020B0604020202020204" pitchFamily="34" charset="0"/>
                <a:cs typeface="Arial" panose="020B0604020202020204" pitchFamily="34" charset="0"/>
                <a:sym typeface="+mn-ea"/>
              </a:rPr>
              <a:t>Session Overview </a:t>
            </a:r>
            <a:r>
              <a:rPr lang="zh-CN" altLang="en-GB" sz="2200" b="1" dirty="0">
                <a:latin typeface="Arial" panose="020B0604020202020204" pitchFamily="34" charset="0"/>
                <a:cs typeface="Arial" panose="020B0604020202020204" pitchFamily="34" charset="0"/>
                <a:sym typeface="+mn-ea"/>
              </a:rPr>
              <a:t>本节概览</a:t>
            </a:r>
            <a:r>
              <a:rPr lang="zh-CN" altLang="de-DE" sz="2200" b="1" dirty="0">
                <a:latin typeface="Arial" panose="020B0604020202020204" pitchFamily="34" charset="0"/>
                <a:cs typeface="Arial" panose="020B0604020202020204" pitchFamily="34" charset="0"/>
                <a:sym typeface="+mn-ea"/>
              </a:rPr>
              <a:t> </a:t>
            </a:r>
            <a:r>
              <a:rPr lang="de-DE" altLang="zh-CN" sz="2200" b="1" dirty="0">
                <a:latin typeface="Arial" panose="020B0604020202020204" pitchFamily="34" charset="0"/>
                <a:cs typeface="Arial" panose="020B0604020202020204" pitchFamily="34" charset="0"/>
                <a:sym typeface="+mn-ea"/>
              </a:rPr>
              <a:t>(Organizational </a:t>
            </a:r>
            <a:r>
              <a:rPr lang="de-DE" altLang="zh-CN" sz="2200" b="1" dirty="0" err="1">
                <a:latin typeface="Arial" panose="020B0604020202020204" pitchFamily="34" charset="0"/>
                <a:cs typeface="Arial" panose="020B0604020202020204" pitchFamily="34" charset="0"/>
                <a:sym typeface="+mn-ea"/>
              </a:rPr>
              <a:t>things</a:t>
            </a:r>
            <a:r>
              <a:rPr lang="de-DE" altLang="zh-CN" sz="2200" b="1" dirty="0">
                <a:latin typeface="Arial" panose="020B0604020202020204" pitchFamily="34" charset="0"/>
                <a:cs typeface="Arial" panose="020B0604020202020204" pitchFamily="34" charset="0"/>
                <a:sym typeface="+mn-ea"/>
              </a:rPr>
              <a:t>)</a:t>
            </a:r>
            <a:endParaRPr lang="zh-CN" altLang="en-GB" sz="2200" b="1" dirty="0">
              <a:latin typeface="Arial" panose="020B0604020202020204" pitchFamily="34" charset="0"/>
              <a:cs typeface="Arial" panose="020B0604020202020204" pitchFamily="34" charset="0"/>
            </a:endParaRPr>
          </a:p>
          <a:p>
            <a:pPr eaLnBrk="1" hangingPunct="1"/>
            <a:r>
              <a:rPr lang="de-DE" altLang="zh-CN" sz="2200" dirty="0">
                <a:latin typeface="Arial" panose="020B0604020202020204" pitchFamily="34" charset="0"/>
                <a:cs typeface="Arial" panose="020B0604020202020204" pitchFamily="34" charset="0"/>
                <a:sym typeface="+mn-ea"/>
              </a:rPr>
              <a:t>Self-</a:t>
            </a:r>
            <a:r>
              <a:rPr lang="de-DE" altLang="zh-CN" sz="2200" dirty="0" err="1">
                <a:latin typeface="Arial" panose="020B0604020202020204" pitchFamily="34" charset="0"/>
                <a:cs typeface="Arial" panose="020B0604020202020204" pitchFamily="34" charset="0"/>
                <a:sym typeface="+mn-ea"/>
              </a:rPr>
              <a:t>introduction</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student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introductions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too</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many</a:t>
            </a:r>
            <a:r>
              <a:rPr lang="de-DE" altLang="zh-CN" sz="2200" dirty="0">
                <a:latin typeface="Arial" panose="020B0604020202020204" pitchFamily="34" charset="0"/>
                <a:cs typeface="Arial" panose="020B0604020202020204" pitchFamily="34" charset="0"/>
                <a:sym typeface="+mn-ea"/>
              </a:rPr>
              <a:t>, so </a:t>
            </a:r>
            <a:r>
              <a:rPr lang="de-DE" altLang="zh-CN" sz="2200" dirty="0" err="1">
                <a:latin typeface="Arial" panose="020B0604020202020204" pitchFamily="34" charset="0"/>
                <a:cs typeface="Arial" panose="020B0604020202020204" pitchFamily="34" charset="0"/>
                <a:sym typeface="+mn-ea"/>
              </a:rPr>
              <a:t>before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presentation</a:t>
            </a:r>
            <a:r>
              <a:rPr lang="de-DE" altLang="zh-CN" sz="2200" dirty="0">
                <a:latin typeface="Arial" panose="020B0604020202020204" pitchFamily="34" charset="0"/>
                <a:cs typeface="Arial" panose="020B0604020202020204" pitchFamily="34" charset="0"/>
                <a:sym typeface="+mn-ea"/>
              </a:rPr>
              <a:t>) </a:t>
            </a:r>
            <a:r>
              <a:rPr lang="zh-CN" altLang="de-DE" sz="2200" dirty="0">
                <a:latin typeface="Arial" panose="020B0604020202020204" pitchFamily="34" charset="0"/>
                <a:cs typeface="Arial" panose="020B0604020202020204" pitchFamily="34" charset="0"/>
                <a:sym typeface="+mn-ea"/>
              </a:rPr>
              <a:t>自我介绍，学生介绍 （学过口译麦恩慈大学、外交部、给总理、使馆、慕尼黑、翻译红楼梦、王蒙、韩寒等等。助教：</a:t>
            </a:r>
            <a:r>
              <a:rPr lang="zh-CN" altLang="de-DE" sz="2000" dirty="0">
                <a:solidFill>
                  <a:schemeClr val="tx1"/>
                </a:solidFill>
              </a:rPr>
              <a:t>郭露 </a:t>
            </a:r>
            <a:r>
              <a:rPr lang="en-US" altLang="zh-CN" sz="2000" dirty="0">
                <a:solidFill>
                  <a:schemeClr val="tx1"/>
                </a:solidFill>
              </a:rPr>
              <a:t>Guo Lu </a:t>
            </a:r>
            <a:r>
              <a:rPr lang="zh-CN" altLang="de-DE" sz="2200" dirty="0">
                <a:latin typeface="Arial" panose="020B0604020202020204" pitchFamily="34" charset="0"/>
                <a:cs typeface="Arial" panose="020B0604020202020204" pitchFamily="34" charset="0"/>
                <a:sym typeface="+mn-ea"/>
              </a:rPr>
              <a:t>）</a:t>
            </a:r>
            <a:endParaRPr lang="zh-CN" altLang="de-DE" sz="2200" dirty="0">
              <a:latin typeface="Arial" panose="020B0604020202020204" pitchFamily="34" charset="0"/>
              <a:cs typeface="Arial" panose="020B0604020202020204" pitchFamily="34" charset="0"/>
            </a:endParaRPr>
          </a:p>
          <a:p>
            <a:pPr eaLnBrk="1" hangingPunct="1"/>
            <a:r>
              <a:rPr lang="de-DE" altLang="zh-CN" sz="2200" dirty="0">
                <a:latin typeface="Arial" panose="020B0604020202020204" pitchFamily="34" charset="0"/>
                <a:cs typeface="Arial" panose="020B0604020202020204" pitchFamily="34" charset="0"/>
                <a:sym typeface="+mn-ea"/>
              </a:rPr>
              <a:t>Contents, </a:t>
            </a:r>
            <a:r>
              <a:rPr lang="de-DE" altLang="zh-CN" sz="2200" dirty="0" err="1">
                <a:latin typeface="Arial" panose="020B0604020202020204" pitchFamily="34" charset="0"/>
                <a:cs typeface="Arial" panose="020B0604020202020204" pitchFamily="34" charset="0"/>
                <a:sym typeface="+mn-ea"/>
              </a:rPr>
              <a:t>required</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textbooks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WeChat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group </a:t>
            </a:r>
            <a:r>
              <a:rPr lang="zh-CN" altLang="de-DE" sz="2200" dirty="0">
                <a:latin typeface="Arial" panose="020B0604020202020204" pitchFamily="34" charset="0"/>
                <a:cs typeface="Arial" panose="020B0604020202020204" pitchFamily="34" charset="0"/>
                <a:sym typeface="+mn-ea"/>
              </a:rPr>
              <a:t>课程内容，课本，微信群</a:t>
            </a:r>
            <a:endParaRPr lang="zh-CN" altLang="de-DE" sz="2200" dirty="0">
              <a:latin typeface="Arial" panose="020B0604020202020204" pitchFamily="34" charset="0"/>
              <a:cs typeface="Arial" panose="020B0604020202020204" pitchFamily="34" charset="0"/>
            </a:endParaRPr>
          </a:p>
          <a:p>
            <a:pPr eaLnBrk="1" hangingPunct="1"/>
            <a:r>
              <a:rPr lang="de-DE" altLang="zh-CN" sz="2200" dirty="0">
                <a:latin typeface="Arial" panose="020B0604020202020204" pitchFamily="34" charset="0"/>
                <a:cs typeface="Arial" panose="020B0604020202020204" pitchFamily="34" charset="0"/>
                <a:sym typeface="+mn-ea"/>
              </a:rPr>
              <a:t>Review </a:t>
            </a:r>
            <a:r>
              <a:rPr lang="de-DE" altLang="zh-CN" sz="2200" dirty="0" err="1">
                <a:latin typeface="Arial" panose="020B0604020202020204" pitchFamily="34" charset="0"/>
                <a:cs typeface="Arial" panose="020B0604020202020204" pitchFamily="34" charset="0"/>
                <a:sym typeface="+mn-ea"/>
              </a:rPr>
              <a:t>existing</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concepts</a:t>
            </a:r>
            <a:r>
              <a:rPr lang="de-DE" altLang="zh-CN" sz="2200" dirty="0">
                <a:latin typeface="Arial" panose="020B0604020202020204" pitchFamily="34" charset="0"/>
                <a:cs typeface="Arial" panose="020B0604020202020204" pitchFamily="34" charset="0"/>
                <a:sym typeface="+mn-ea"/>
              </a:rPr>
              <a:t> </a:t>
            </a:r>
            <a:r>
              <a:rPr lang="en-US" altLang="zh-CN" sz="2200" dirty="0">
                <a:latin typeface="Arial" panose="020B0604020202020204" pitchFamily="34" charset="0"/>
                <a:cs typeface="Arial" panose="020B0604020202020204" pitchFamily="34" charset="0"/>
                <a:sym typeface="+mn-ea"/>
              </a:rPr>
              <a:t>(development from ethnocentrism to universalism)</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preview</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this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semester‘s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contents</a:t>
            </a:r>
            <a:r>
              <a:rPr lang="de-DE" altLang="zh-CN" sz="2200" dirty="0">
                <a:latin typeface="Arial" panose="020B0604020202020204" pitchFamily="34" charset="0"/>
                <a:cs typeface="Arial" panose="020B0604020202020204" pitchFamily="34" charset="0"/>
                <a:sym typeface="+mn-ea"/>
              </a:rPr>
              <a:t>: 复习已有的概念，预习本学期的内容</a:t>
            </a:r>
            <a:br>
              <a:rPr lang="de-DE" altLang="zh-CN" sz="2200" dirty="0">
                <a:latin typeface="Arial" panose="020B0604020202020204" pitchFamily="34" charset="0"/>
                <a:cs typeface="Arial" panose="020B0604020202020204" pitchFamily="34" charset="0"/>
                <a:sym typeface="+mn-ea"/>
              </a:rPr>
            </a:br>
            <a:r>
              <a:rPr lang="de-DE" altLang="zh-CN" sz="2200" dirty="0" err="1">
                <a:latin typeface="Arial" panose="020B0604020202020204" pitchFamily="34" charset="0"/>
                <a:cs typeface="Arial" panose="020B0604020202020204" pitchFamily="34" charset="0"/>
                <a:sym typeface="+mn-ea"/>
              </a:rPr>
              <a:t>What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you</a:t>
            </a:r>
            <a:r>
              <a:rPr lang="de-DE" altLang="zh-CN" sz="2200" dirty="0">
                <a:latin typeface="Arial" panose="020B0604020202020204" pitchFamily="34" charset="0"/>
                <a:cs typeface="Arial" panose="020B0604020202020204" pitchFamily="34" charset="0"/>
                <a:sym typeface="+mn-ea"/>
              </a:rPr>
              <a:t> will </a:t>
            </a:r>
            <a:r>
              <a:rPr lang="de-DE" altLang="zh-CN" sz="2200" dirty="0" err="1">
                <a:latin typeface="Arial" panose="020B0604020202020204" pitchFamily="34" charset="0"/>
                <a:cs typeface="Arial" panose="020B0604020202020204" pitchFamily="34" charset="0"/>
                <a:sym typeface="+mn-ea"/>
              </a:rPr>
              <a:t>be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able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to</a:t>
            </a:r>
            <a:r>
              <a:rPr lang="de-DE" altLang="zh-CN" sz="2200" dirty="0">
                <a:latin typeface="Arial" panose="020B0604020202020204" pitchFamily="34" charset="0"/>
                <a:cs typeface="Arial" panose="020B0604020202020204" pitchFamily="34" charset="0"/>
                <a:sym typeface="+mn-ea"/>
              </a:rPr>
              <a:t> do at </a:t>
            </a:r>
            <a:r>
              <a:rPr lang="de-DE" altLang="zh-CN" sz="2200" dirty="0" err="1">
                <a:latin typeface="Arial" panose="020B0604020202020204" pitchFamily="34" charset="0"/>
                <a:cs typeface="Arial" panose="020B0604020202020204" pitchFamily="34" charset="0"/>
                <a:sym typeface="+mn-ea"/>
              </a:rPr>
              <a:t>the</a:t>
            </a:r>
            <a:r>
              <a:rPr lang="de-DE" altLang="zh-CN" sz="2200" dirty="0">
                <a:latin typeface="Arial" panose="020B0604020202020204" pitchFamily="34" charset="0"/>
                <a:cs typeface="Arial" panose="020B0604020202020204" pitchFamily="34" charset="0"/>
                <a:sym typeface="+mn-ea"/>
              </a:rPr>
              <a:t> end </a:t>
            </a:r>
            <a:r>
              <a:rPr lang="de-DE" altLang="zh-CN" sz="2200" dirty="0" err="1">
                <a:latin typeface="Arial" panose="020B0604020202020204" pitchFamily="34" charset="0"/>
                <a:cs typeface="Arial" panose="020B0604020202020204" pitchFamily="34" charset="0"/>
                <a:sym typeface="+mn-ea"/>
              </a:rPr>
              <a:t>of</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this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semester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这学期结束时你</a:t>
            </a:r>
            <a:r>
              <a:rPr lang="zh-CN" altLang="de-DE" sz="2200" dirty="0" err="1">
                <a:latin typeface="Arial" panose="020B0604020202020204" pitchFamily="34" charset="0"/>
                <a:cs typeface="Arial" panose="020B0604020202020204" pitchFamily="34" charset="0"/>
                <a:sym typeface="+mn-ea"/>
              </a:rPr>
              <a:t>能</a:t>
            </a:r>
            <a:r>
              <a:rPr lang="de-DE" altLang="zh-CN" sz="2200" dirty="0" err="1">
                <a:latin typeface="Arial" panose="020B0604020202020204" pitchFamily="34" charset="0"/>
                <a:cs typeface="Arial" panose="020B0604020202020204" pitchFamily="34" charset="0"/>
                <a:sym typeface="+mn-ea"/>
              </a:rPr>
              <a:t>做</a:t>
            </a:r>
            <a:r>
              <a:rPr lang="zh-CN" altLang="de-DE" sz="2200" dirty="0" err="1">
                <a:latin typeface="Arial" panose="020B0604020202020204" pitchFamily="34" charset="0"/>
                <a:cs typeface="Arial" panose="020B0604020202020204" pitchFamily="34" charset="0"/>
                <a:sym typeface="+mn-ea"/>
              </a:rPr>
              <a:t>到</a:t>
            </a:r>
            <a:r>
              <a:rPr lang="de-DE" altLang="zh-CN" sz="2200" dirty="0" err="1">
                <a:latin typeface="Arial" panose="020B0604020202020204" pitchFamily="34" charset="0"/>
                <a:cs typeface="Arial" panose="020B0604020202020204" pitchFamily="34" charset="0"/>
                <a:sym typeface="+mn-ea"/>
              </a:rPr>
              <a:t>什么？</a:t>
            </a:r>
            <a:endParaRPr lang="de-DE" altLang="zh-CN" sz="2200" dirty="0" err="1">
              <a:latin typeface="Arial" panose="020B0604020202020204" pitchFamily="34" charset="0"/>
              <a:cs typeface="Arial" panose="020B0604020202020204" pitchFamily="34" charset="0"/>
            </a:endParaRPr>
          </a:p>
          <a:p>
            <a:pPr eaLnBrk="1" hangingPunct="1"/>
            <a:r>
              <a:rPr lang="de-DE" altLang="zh-CN" sz="2200" dirty="0" err="1">
                <a:latin typeface="Arial" panose="020B0604020202020204" pitchFamily="34" charset="0"/>
                <a:cs typeface="Arial" panose="020B0604020202020204" pitchFamily="34" charset="0"/>
                <a:sym typeface="+mn-ea"/>
              </a:rPr>
              <a:t>Jointly</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agree</a:t>
            </a:r>
            <a:r>
              <a:rPr lang="de-DE" altLang="zh-CN" sz="2200" dirty="0">
                <a:latin typeface="Arial" panose="020B0604020202020204" pitchFamily="34" charset="0"/>
                <a:cs typeface="Arial" panose="020B0604020202020204" pitchFamily="34" charset="0"/>
                <a:sym typeface="+mn-ea"/>
              </a:rPr>
              <a:t> on </a:t>
            </a:r>
            <a:r>
              <a:rPr lang="de-DE" altLang="zh-CN" sz="2200" dirty="0" err="1">
                <a:latin typeface="Arial" panose="020B0604020202020204" pitchFamily="34" charset="0"/>
                <a:cs typeface="Arial" panose="020B0604020202020204" pitchFamily="34" charset="0"/>
                <a:sym typeface="+mn-ea"/>
              </a:rPr>
              <a:t>commitment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use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of</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classroom</a:t>
            </a:r>
            <a:r>
              <a:rPr lang="de-DE" altLang="zh-CN" sz="2200" dirty="0">
                <a:latin typeface="Arial" panose="020B0604020202020204" pitchFamily="34" charset="0"/>
                <a:cs typeface="Arial" panose="020B0604020202020204" pitchFamily="34" charset="0"/>
                <a:sym typeface="+mn-ea"/>
              </a:rPr>
              <a:t> time, </a:t>
            </a:r>
            <a:r>
              <a:rPr lang="de-DE" altLang="zh-CN" sz="2200" dirty="0" err="1">
                <a:latin typeface="Arial" panose="020B0604020202020204" pitchFamily="34" charset="0"/>
                <a:cs typeface="Arial" panose="020B0604020202020204" pitchFamily="34" charset="0"/>
                <a:sym typeface="+mn-ea"/>
              </a:rPr>
              <a:t>weight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of</a:t>
            </a:r>
            <a:r>
              <a:rPr lang="de-DE" altLang="zh-CN" sz="2200" dirty="0">
                <a:latin typeface="Arial" panose="020B0604020202020204" pitchFamily="34" charset="0"/>
                <a:cs typeface="Arial" panose="020B0604020202020204" pitchFamily="34" charset="0"/>
                <a:sym typeface="+mn-ea"/>
              </a:rPr>
              <a:t> grades </a:t>
            </a:r>
            <a:r>
              <a:rPr lang="zh-CN" altLang="de-DE" sz="2200" dirty="0">
                <a:latin typeface="Arial" panose="020B0604020202020204" pitchFamily="34" charset="0"/>
                <a:cs typeface="Arial" panose="020B0604020202020204" pitchFamily="34" charset="0"/>
                <a:sym typeface="+mn-ea"/>
              </a:rPr>
              <a:t>共同达成教室使用时间和成绩比重的协议</a:t>
            </a:r>
            <a:endParaRPr lang="zh-CN" altLang="de-DE" sz="2200"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altLang="zh-CN">
                <a:solidFill>
                  <a:srgbClr val="0E5772"/>
                </a:solidFill>
                <a:latin typeface="Arial" panose="020B0604020202020204" pitchFamily="34" charset="0"/>
                <a:cs typeface="Arial" panose="020B0604020202020204" pitchFamily="34" charset="0"/>
              </a:rPr>
              <a:t>Self-Introduction </a:t>
            </a:r>
            <a:r>
              <a:rPr lang="zh-CN" altLang="de-DE">
                <a:solidFill>
                  <a:srgbClr val="0E5772"/>
                </a:solidFill>
                <a:latin typeface="Arial" panose="020B0604020202020204" pitchFamily="34" charset="0"/>
                <a:cs typeface="Arial" panose="020B0604020202020204" pitchFamily="34" charset="0"/>
              </a:rPr>
              <a:t>自我介绍</a:t>
            </a:r>
            <a:endParaRPr kumimoji="1" lang="zh-CN" altLang="en-US">
              <a:cs typeface="Arial" panose="020B0604020202020204" pitchFamily="34" charset="0"/>
            </a:endParaRPr>
          </a:p>
        </p:txBody>
      </p:sp>
      <p:sp>
        <p:nvSpPr>
          <p:cNvPr id="8195" name="内容占位符 2"/>
          <p:cNvSpPr>
            <a:spLocks noGrp="1"/>
          </p:cNvSpPr>
          <p:nvPr>
            <p:ph idx="1"/>
          </p:nvPr>
        </p:nvSpPr>
        <p:spPr>
          <a:xfrm>
            <a:off x="457200" y="1244600"/>
            <a:ext cx="8229600" cy="5316220"/>
          </a:xfrm>
        </p:spPr>
        <p:txBody>
          <a:bodyPr>
            <a:normAutofit fontScale="82500" lnSpcReduction="20000"/>
          </a:bodyPr>
          <a:lstStyle/>
          <a:p>
            <a:pPr eaLnBrk="1" hangingPunct="1"/>
            <a:r>
              <a:rPr lang="de-DE" altLang="zh-CN" sz="2800" dirty="0">
                <a:latin typeface="Arial" panose="020B0604020202020204" pitchFamily="34" charset="0"/>
                <a:cs typeface="Arial" panose="020B0604020202020204" pitchFamily="34" charset="0"/>
              </a:rPr>
              <a:t>German China </a:t>
            </a:r>
            <a:r>
              <a:rPr lang="de-DE" altLang="zh-CN" sz="2800" dirty="0" err="1">
                <a:latin typeface="Arial" panose="020B0604020202020204" pitchFamily="34" charset="0"/>
                <a:cs typeface="Arial" panose="020B0604020202020204" pitchFamily="34" charset="0"/>
              </a:rPr>
              <a:t>Association</a:t>
            </a:r>
            <a:r>
              <a:rPr lang="de-DE" altLang="zh-CN" sz="2800" dirty="0">
                <a:latin typeface="Arial" panose="020B0604020202020204" pitchFamily="34" charset="0"/>
                <a:cs typeface="Arial" panose="020B0604020202020204" pitchFamily="34" charset="0"/>
              </a:rPr>
              <a:t>, </a:t>
            </a:r>
            <a:r>
              <a:rPr lang="de-DE" altLang="zh-CN" sz="2800" dirty="0" err="1">
                <a:latin typeface="Arial" panose="020B0604020202020204" pitchFamily="34" charset="0"/>
                <a:cs typeface="Arial" panose="020B0604020202020204" pitchFamily="34" charset="0"/>
              </a:rPr>
              <a:t>President</a:t>
            </a:r>
            <a:r>
              <a:rPr lang="de-DE" altLang="zh-CN" sz="2800" dirty="0">
                <a:latin typeface="Arial" panose="020B0604020202020204" pitchFamily="34" charset="0"/>
                <a:cs typeface="Arial" panose="020B0604020202020204" pitchFamily="34" charset="0"/>
              </a:rPr>
              <a:t> </a:t>
            </a:r>
            <a:r>
              <a:rPr lang="zh-CN" altLang="de-DE" sz="2800" dirty="0">
                <a:latin typeface="Arial" panose="020B0604020202020204" pitchFamily="34" charset="0"/>
                <a:cs typeface="Arial" panose="020B0604020202020204" pitchFamily="34" charset="0"/>
              </a:rPr>
              <a:t>德中協會主席</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World </a:t>
            </a:r>
            <a:r>
              <a:rPr lang="de-DE" altLang="zh-CN" sz="2800" dirty="0" err="1">
                <a:latin typeface="Arial" panose="020B0604020202020204" pitchFamily="34" charset="0"/>
                <a:cs typeface="Arial" panose="020B0604020202020204" pitchFamily="34" charset="0"/>
              </a:rPr>
              <a:t>Association</a:t>
            </a:r>
            <a:r>
              <a:rPr lang="de-DE" altLang="zh-CN" sz="2800" dirty="0">
                <a:latin typeface="Arial" panose="020B0604020202020204" pitchFamily="34" charset="0"/>
                <a:cs typeface="Arial" panose="020B0604020202020204" pitchFamily="34" charset="0"/>
              </a:rPr>
              <a:t> </a:t>
            </a:r>
            <a:r>
              <a:rPr lang="de-DE" altLang="zh-CN" sz="2800" dirty="0" err="1">
                <a:latin typeface="Arial" panose="020B0604020202020204" pitchFamily="34" charset="0"/>
                <a:cs typeface="Arial" panose="020B0604020202020204" pitchFamily="34" charset="0"/>
              </a:rPr>
              <a:t>of</a:t>
            </a:r>
            <a:r>
              <a:rPr lang="de-DE" altLang="zh-CN" sz="2800" dirty="0">
                <a:latin typeface="Arial" panose="020B0604020202020204" pitchFamily="34" charset="0"/>
                <a:cs typeface="Arial" panose="020B0604020202020204" pitchFamily="34" charset="0"/>
              </a:rPr>
              <a:t> Chinese Studies, </a:t>
            </a:r>
            <a:r>
              <a:rPr lang="de-DE" altLang="zh-CN" sz="2800" dirty="0" err="1">
                <a:latin typeface="Arial" panose="020B0604020202020204" pitchFamily="34" charset="0"/>
                <a:cs typeface="Arial" panose="020B0604020202020204" pitchFamily="34" charset="0"/>
              </a:rPr>
              <a:t>President</a:t>
            </a:r>
            <a:r>
              <a:rPr lang="de-DE" altLang="zh-CN" sz="2800" dirty="0">
                <a:latin typeface="Arial" panose="020B0604020202020204" pitchFamily="34" charset="0"/>
                <a:cs typeface="Arial" panose="020B0604020202020204" pitchFamily="34" charset="0"/>
              </a:rPr>
              <a:t> </a:t>
            </a:r>
            <a:r>
              <a:rPr lang="zh-CN" altLang="de-DE" sz="2800" dirty="0">
                <a:latin typeface="Arial" panose="020B0604020202020204" pitchFamily="34" charset="0"/>
                <a:cs typeface="Arial" panose="020B0604020202020204" pitchFamily="34" charset="0"/>
              </a:rPr>
              <a:t>世界喊學研究會會長</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Bochum, Peking, Harvard, Mainz/Germersheim, Witten, Harvard, Orem/USA, </a:t>
            </a:r>
            <a:r>
              <a:rPr lang="de-DE" altLang="zh-CN" sz="2800" dirty="0" err="1">
                <a:latin typeface="Arial" panose="020B0604020202020204" pitchFamily="34" charset="0"/>
                <a:cs typeface="Arial" panose="020B0604020202020204" pitchFamily="34" charset="0"/>
              </a:rPr>
              <a:t>Rome</a:t>
            </a:r>
            <a:r>
              <a:rPr lang="de-DE" altLang="zh-CN" sz="2800" dirty="0">
                <a:latin typeface="Arial" panose="020B0604020202020204" pitchFamily="34" charset="0"/>
                <a:cs typeface="Arial" panose="020B0604020202020204" pitchFamily="34" charset="0"/>
              </a:rPr>
              <a:t>, Peking Normal &amp; Witten</a:t>
            </a:r>
            <a:r>
              <a:rPr lang="zh-CN" altLang="en-US" sz="2800" dirty="0">
                <a:latin typeface="Arial" panose="020B0604020202020204" pitchFamily="34" charset="0"/>
                <a:cs typeface="Arial" panose="020B0604020202020204" pitchFamily="34" charset="0"/>
                <a:sym typeface="+mn-ea"/>
              </a:rPr>
              <a:t>波鸿，北京，哈佛，美因茨</a:t>
            </a:r>
            <a:r>
              <a:rPr lang="en-US" altLang="zh-CN" sz="2800" dirty="0">
                <a:latin typeface="Arial" panose="020B0604020202020204" pitchFamily="34" charset="0"/>
                <a:cs typeface="Arial" panose="020B0604020202020204" pitchFamily="34" charset="0"/>
                <a:sym typeface="+mn-ea"/>
              </a:rPr>
              <a:t>/</a:t>
            </a:r>
            <a:r>
              <a:rPr lang="zh-CN" altLang="en-US" sz="2800" dirty="0">
                <a:sym typeface="+mn-ea"/>
              </a:rPr>
              <a:t>盖默斯海姆，威腾，哈佛，奥勒姆</a:t>
            </a:r>
            <a:r>
              <a:rPr lang="en-US" altLang="zh-CN" sz="2800" dirty="0">
                <a:sym typeface="+mn-ea"/>
              </a:rPr>
              <a:t>/</a:t>
            </a:r>
            <a:r>
              <a:rPr lang="zh-CN" altLang="en-US" sz="2800" dirty="0">
                <a:sym typeface="+mn-ea"/>
              </a:rPr>
              <a:t>美国，罗马，北师大</a:t>
            </a:r>
            <a:r>
              <a:rPr lang="en-US" altLang="zh-CN" sz="2800" dirty="0">
                <a:sym typeface="+mn-ea"/>
              </a:rPr>
              <a:t>&amp;</a:t>
            </a:r>
            <a:r>
              <a:rPr lang="zh-CN" altLang="en-US" sz="2800" dirty="0">
                <a:sym typeface="+mn-ea"/>
              </a:rPr>
              <a:t>威腾</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Essays (Western </a:t>
            </a:r>
            <a:r>
              <a:rPr lang="de-DE" altLang="zh-CN" sz="2800" dirty="0" err="1">
                <a:latin typeface="Arial" panose="020B0604020202020204" pitchFamily="34" charset="0"/>
                <a:cs typeface="Arial" panose="020B0604020202020204" pitchFamily="34" charset="0"/>
              </a:rPr>
              <a:t>influence</a:t>
            </a:r>
            <a:r>
              <a:rPr lang="de-DE" altLang="zh-CN" sz="2800" dirty="0">
                <a:latin typeface="Arial" panose="020B0604020202020204" pitchFamily="34" charset="0"/>
                <a:cs typeface="Arial" panose="020B0604020202020204" pitchFamily="34" charset="0"/>
              </a:rPr>
              <a:t>, </a:t>
            </a:r>
            <a:r>
              <a:rPr lang="de-DE" altLang="zh-CN" sz="2800" dirty="0" err="1">
                <a:latin typeface="Arial" panose="020B0604020202020204" pitchFamily="34" charset="0"/>
                <a:cs typeface="Arial" panose="020B0604020202020204" pitchFamily="34" charset="0"/>
              </a:rPr>
              <a:t>social</a:t>
            </a:r>
            <a:r>
              <a:rPr lang="de-DE" altLang="zh-CN" sz="2800" dirty="0">
                <a:latin typeface="Arial" panose="020B0604020202020204" pitchFamily="34" charset="0"/>
                <a:cs typeface="Arial" panose="020B0604020202020204" pitchFamily="34" charset="0"/>
              </a:rPr>
              <a:t> </a:t>
            </a:r>
            <a:r>
              <a:rPr lang="de-DE" altLang="zh-CN" sz="2800" dirty="0" err="1">
                <a:latin typeface="Arial" panose="020B0604020202020204" pitchFamily="34" charset="0"/>
                <a:cs typeface="Arial" panose="020B0604020202020204" pitchFamily="34" charset="0"/>
              </a:rPr>
              <a:t>impact</a:t>
            </a:r>
            <a:r>
              <a:rPr lang="de-DE" altLang="zh-CN" sz="2800" dirty="0">
                <a:latin typeface="Arial" panose="020B0604020202020204" pitchFamily="34" charset="0"/>
                <a:cs typeface="Arial" panose="020B0604020202020204" pitchFamily="34" charset="0"/>
              </a:rPr>
              <a:t>, cf.: </a:t>
            </a:r>
            <a:r>
              <a:rPr lang="de-DE" altLang="zh-CN" sz="2800" dirty="0" err="1">
                <a:latin typeface="Arial" panose="020B0604020202020204" pitchFamily="34" charset="0"/>
                <a:cs typeface="Arial" panose="020B0604020202020204" pitchFamily="34" charset="0"/>
              </a:rPr>
              <a:t>blogs</a:t>
            </a:r>
            <a:r>
              <a:rPr lang="de-DE" altLang="zh-CN" sz="2800" dirty="0">
                <a:latin typeface="Arial" panose="020B0604020202020204" pitchFamily="34" charset="0"/>
                <a:cs typeface="Arial" panose="020B0604020202020204" pitchFamily="34" charset="0"/>
              </a:rPr>
              <a:t>)</a:t>
            </a:r>
            <a:r>
              <a:rPr lang="zh-CN" altLang="en-US" sz="2800" dirty="0">
                <a:latin typeface="Arial" panose="020B0604020202020204" pitchFamily="34" charset="0"/>
                <a:cs typeface="Arial" panose="020B0604020202020204" pitchFamily="34" charset="0"/>
                <a:sym typeface="+mn-ea"/>
              </a:rPr>
              <a:t>文章（西方的影响，社会影响）</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Early </a:t>
            </a:r>
            <a:r>
              <a:rPr lang="de-DE" altLang="zh-CN" sz="2800" dirty="0" err="1">
                <a:latin typeface="Arial" panose="020B0604020202020204" pitchFamily="34" charset="0"/>
                <a:cs typeface="Arial" panose="020B0604020202020204" pitchFamily="34" charset="0"/>
              </a:rPr>
              <a:t>literary</a:t>
            </a:r>
            <a:r>
              <a:rPr lang="de-DE" altLang="zh-CN" sz="2800" dirty="0">
                <a:latin typeface="Arial" panose="020B0604020202020204" pitchFamily="34" charset="0"/>
                <a:cs typeface="Arial" panose="020B0604020202020204" pitchFamily="34" charset="0"/>
              </a:rPr>
              <a:t> </a:t>
            </a:r>
            <a:r>
              <a:rPr lang="de-DE" altLang="zh-CN" sz="2800" dirty="0" err="1">
                <a:latin typeface="Arial" panose="020B0604020202020204" pitchFamily="34" charset="0"/>
                <a:cs typeface="Arial" panose="020B0604020202020204" pitchFamily="34" charset="0"/>
              </a:rPr>
              <a:t>translations </a:t>
            </a:r>
            <a:r>
              <a:rPr lang="zh-CN" altLang="en-US" sz="2800" dirty="0">
                <a:latin typeface="Arial" panose="020B0604020202020204" pitchFamily="34" charset="0"/>
                <a:cs typeface="Arial" panose="020B0604020202020204" pitchFamily="34" charset="0"/>
                <a:sym typeface="+mn-ea"/>
              </a:rPr>
              <a:t>早期文学翻译</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Development </a:t>
            </a:r>
            <a:r>
              <a:rPr lang="de-DE" altLang="zh-CN" sz="2800" dirty="0" err="1">
                <a:latin typeface="Arial" panose="020B0604020202020204" pitchFamily="34" charset="0"/>
                <a:cs typeface="Arial" panose="020B0604020202020204" pitchFamily="34" charset="0"/>
              </a:rPr>
              <a:t>of</a:t>
            </a:r>
            <a:r>
              <a:rPr lang="de-DE" altLang="zh-CN" sz="2800" dirty="0">
                <a:latin typeface="Arial" panose="020B0604020202020204" pitchFamily="34" charset="0"/>
                <a:cs typeface="Arial" panose="020B0604020202020204" pitchFamily="34" charset="0"/>
              </a:rPr>
              <a:t> </a:t>
            </a:r>
            <a:r>
              <a:rPr lang="de-DE" altLang="zh-CN" sz="2800" dirty="0" err="1">
                <a:latin typeface="Arial" panose="020B0604020202020204" pitchFamily="34" charset="0"/>
                <a:cs typeface="Arial" panose="020B0604020202020204" pitchFamily="34" charset="0"/>
              </a:rPr>
              <a:t>literature</a:t>
            </a:r>
            <a:r>
              <a:rPr lang="de-DE" altLang="zh-CN" sz="2800" dirty="0">
                <a:latin typeface="Arial" panose="020B0604020202020204" pitchFamily="34" charset="0"/>
                <a:cs typeface="Arial" panose="020B0604020202020204" pitchFamily="34" charset="0"/>
              </a:rPr>
              <a:t> (</a:t>
            </a:r>
            <a:r>
              <a:rPr lang="de-DE" altLang="zh-CN" sz="2800" dirty="0" err="1">
                <a:latin typeface="Arial" panose="020B0604020202020204" pitchFamily="34" charset="0"/>
                <a:cs typeface="Arial" panose="020B0604020202020204" pitchFamily="34" charset="0"/>
              </a:rPr>
              <a:t>Canonization</a:t>
            </a:r>
            <a:r>
              <a:rPr lang="de-DE" altLang="zh-CN" sz="2800" dirty="0">
                <a:latin typeface="Arial" panose="020B0604020202020204" pitchFamily="34" charset="0"/>
                <a:cs typeface="Arial" panose="020B0604020202020204" pitchFamily="34" charset="0"/>
              </a:rPr>
              <a:t>, </a:t>
            </a:r>
            <a:r>
              <a:rPr lang="de-DE" altLang="zh-CN" sz="2800" dirty="0" err="1">
                <a:latin typeface="Arial" panose="020B0604020202020204" pitchFamily="34" charset="0"/>
                <a:cs typeface="Arial" panose="020B0604020202020204" pitchFamily="34" charset="0"/>
              </a:rPr>
              <a:t>Categorization</a:t>
            </a:r>
            <a:r>
              <a:rPr lang="de-DE" altLang="zh-CN" sz="2800" dirty="0">
                <a:latin typeface="Arial" panose="020B0604020202020204" pitchFamily="34" charset="0"/>
                <a:cs typeface="Arial" panose="020B0604020202020204" pitchFamily="34" charset="0"/>
              </a:rPr>
              <a:t>) </a:t>
            </a:r>
            <a:r>
              <a:rPr lang="zh-CN" altLang="en-US" sz="2800" dirty="0">
                <a:latin typeface="Arial" panose="020B0604020202020204" pitchFamily="34" charset="0"/>
                <a:cs typeface="Arial" panose="020B0604020202020204" pitchFamily="34" charset="0"/>
                <a:sym typeface="+mn-ea"/>
              </a:rPr>
              <a:t>文学的发展（经典，分类）</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Early Western </a:t>
            </a:r>
            <a:r>
              <a:rPr lang="de-DE" altLang="zh-CN" sz="2800" dirty="0" err="1">
                <a:latin typeface="Arial" panose="020B0604020202020204" pitchFamily="34" charset="0"/>
                <a:cs typeface="Arial" panose="020B0604020202020204" pitchFamily="34" charset="0"/>
              </a:rPr>
              <a:t>reception</a:t>
            </a:r>
            <a:r>
              <a:rPr lang="de-DE" altLang="zh-CN" sz="2800" dirty="0">
                <a:latin typeface="Arial" panose="020B0604020202020204" pitchFamily="34" charset="0"/>
                <a:cs typeface="Arial" panose="020B0604020202020204" pitchFamily="34" charset="0"/>
              </a:rPr>
              <a:t> </a:t>
            </a:r>
            <a:r>
              <a:rPr lang="de-DE" altLang="zh-CN" sz="2800" dirty="0" err="1">
                <a:latin typeface="Arial" panose="020B0604020202020204" pitchFamily="34" charset="0"/>
                <a:cs typeface="Arial" panose="020B0604020202020204" pitchFamily="34" charset="0"/>
              </a:rPr>
              <a:t>of</a:t>
            </a:r>
            <a:r>
              <a:rPr lang="de-DE" altLang="zh-CN" sz="2800" dirty="0">
                <a:latin typeface="Arial" panose="020B0604020202020204" pitchFamily="34" charset="0"/>
                <a:cs typeface="Arial" panose="020B0604020202020204" pitchFamily="34" charset="0"/>
              </a:rPr>
              <a:t> </a:t>
            </a:r>
            <a:r>
              <a:rPr lang="de-DE" altLang="zh-CN" sz="2800" dirty="0" err="1">
                <a:latin typeface="Arial" panose="020B0604020202020204" pitchFamily="34" charset="0"/>
                <a:cs typeface="Arial" panose="020B0604020202020204" pitchFamily="34" charset="0"/>
              </a:rPr>
              <a:t>Dream</a:t>
            </a:r>
            <a:r>
              <a:rPr lang="de-DE" altLang="zh-CN" sz="2800" dirty="0">
                <a:latin typeface="Arial" panose="020B0604020202020204" pitchFamily="34" charset="0"/>
                <a:cs typeface="Arial" panose="020B0604020202020204" pitchFamily="34" charset="0"/>
              </a:rPr>
              <a:t> </a:t>
            </a:r>
            <a:r>
              <a:rPr lang="de-DE" altLang="zh-CN" sz="2800" dirty="0" err="1">
                <a:latin typeface="Arial" panose="020B0604020202020204" pitchFamily="34" charset="0"/>
                <a:cs typeface="Arial" panose="020B0604020202020204" pitchFamily="34" charset="0"/>
              </a:rPr>
              <a:t>of</a:t>
            </a:r>
            <a:r>
              <a:rPr lang="de-DE" altLang="zh-CN" sz="2800" dirty="0">
                <a:latin typeface="Arial" panose="020B0604020202020204" pitchFamily="34" charset="0"/>
                <a:cs typeface="Arial" panose="020B0604020202020204" pitchFamily="34" charset="0"/>
              </a:rPr>
              <a:t> </a:t>
            </a:r>
            <a:r>
              <a:rPr lang="de-DE" altLang="zh-CN" sz="2800" dirty="0" err="1">
                <a:latin typeface="Arial" panose="020B0604020202020204" pitchFamily="34" charset="0"/>
                <a:cs typeface="Arial" panose="020B0604020202020204" pitchFamily="34" charset="0"/>
              </a:rPr>
              <a:t>the</a:t>
            </a:r>
            <a:r>
              <a:rPr lang="de-DE" altLang="zh-CN" sz="2800" dirty="0">
                <a:latin typeface="Arial" panose="020B0604020202020204" pitchFamily="34" charset="0"/>
                <a:cs typeface="Arial" panose="020B0604020202020204" pitchFamily="34" charset="0"/>
              </a:rPr>
              <a:t> </a:t>
            </a:r>
            <a:r>
              <a:rPr lang="de-DE" altLang="zh-CN" sz="2800" dirty="0" err="1">
                <a:latin typeface="Arial" panose="020B0604020202020204" pitchFamily="34" charset="0"/>
                <a:cs typeface="Arial" panose="020B0604020202020204" pitchFamily="34" charset="0"/>
              </a:rPr>
              <a:t>Red</a:t>
            </a:r>
            <a:r>
              <a:rPr lang="de-DE" altLang="zh-CN" sz="2800" dirty="0">
                <a:latin typeface="Arial" panose="020B0604020202020204" pitchFamily="34" charset="0"/>
                <a:cs typeface="Arial" panose="020B0604020202020204" pitchFamily="34" charset="0"/>
              </a:rPr>
              <a:t> </a:t>
            </a:r>
            <a:r>
              <a:rPr lang="de-DE" altLang="zh-CN" sz="2800" dirty="0" err="1">
                <a:latin typeface="Arial" panose="020B0604020202020204" pitchFamily="34" charset="0"/>
                <a:cs typeface="Arial" panose="020B0604020202020204" pitchFamily="34" charset="0"/>
              </a:rPr>
              <a:t>Chamber </a:t>
            </a:r>
            <a:r>
              <a:rPr lang="en-US" altLang="zh-CN" sz="2800" dirty="0">
                <a:latin typeface="Arial" panose="020B0604020202020204" pitchFamily="34" charset="0"/>
                <a:cs typeface="Arial" panose="020B0604020202020204" pitchFamily="34" charset="0"/>
                <a:sym typeface="+mn-ea"/>
              </a:rPr>
              <a:t>《</a:t>
            </a:r>
            <a:r>
              <a:rPr lang="zh-CN" altLang="en-US" sz="2800" dirty="0">
                <a:latin typeface="Arial" panose="020B0604020202020204" pitchFamily="34" charset="0"/>
                <a:cs typeface="Arial" panose="020B0604020202020204" pitchFamily="34" charset="0"/>
                <a:sym typeface="+mn-ea"/>
              </a:rPr>
              <a:t>红楼梦</a:t>
            </a:r>
            <a:r>
              <a:rPr lang="en-US" altLang="zh-CN" sz="2800" dirty="0">
                <a:latin typeface="Arial" panose="020B0604020202020204" pitchFamily="34" charset="0"/>
                <a:cs typeface="Arial" panose="020B0604020202020204" pitchFamily="34" charset="0"/>
                <a:sym typeface="+mn-ea"/>
              </a:rPr>
              <a:t>》</a:t>
            </a:r>
            <a:r>
              <a:rPr lang="zh-CN" altLang="en-US" sz="2800" dirty="0">
                <a:latin typeface="Arial" panose="020B0604020202020204" pitchFamily="34" charset="0"/>
                <a:cs typeface="Arial" panose="020B0604020202020204" pitchFamily="34" charset="0"/>
                <a:sym typeface="+mn-ea"/>
              </a:rPr>
              <a:t>在西方的早期反响</a:t>
            </a:r>
            <a:endParaRPr lang="de-DE" altLang="zh-CN" sz="2800" dirty="0">
              <a:latin typeface="Arial" panose="020B0604020202020204" pitchFamily="34" charset="0"/>
              <a:cs typeface="Arial" panose="020B0604020202020204" pitchFamily="34" charset="0"/>
            </a:endParaRPr>
          </a:p>
          <a:p>
            <a:pPr eaLnBrk="1" hangingPunct="1"/>
            <a:r>
              <a:rPr lang="de-DE" altLang="zh-CN" sz="2800" dirty="0">
                <a:latin typeface="Arial" panose="020B0604020202020204" pitchFamily="34" charset="0"/>
                <a:cs typeface="Arial" panose="020B0604020202020204" pitchFamily="34" charset="0"/>
              </a:rPr>
              <a:t>Translation </a:t>
            </a:r>
            <a:r>
              <a:rPr lang="de-DE" altLang="zh-CN" sz="2800" dirty="0" err="1">
                <a:latin typeface="Arial" panose="020B0604020202020204" pitchFamily="34" charset="0"/>
                <a:cs typeface="Arial" panose="020B0604020202020204" pitchFamily="34" charset="0"/>
              </a:rPr>
              <a:t>workshop</a:t>
            </a:r>
            <a:r>
              <a:rPr lang="de-DE" altLang="zh-CN" sz="2800" dirty="0">
                <a:latin typeface="Arial" panose="020B0604020202020204" pitchFamily="34" charset="0"/>
                <a:cs typeface="Arial" panose="020B0604020202020204" pitchFamily="34" charset="0"/>
              </a:rPr>
              <a:t> (</a:t>
            </a:r>
            <a:r>
              <a:rPr lang="de-DE" altLang="zh-CN" sz="2800" dirty="0" err="1">
                <a:latin typeface="Arial" panose="020B0604020202020204" pitchFamily="34" charset="0"/>
                <a:cs typeface="Arial" panose="020B0604020202020204" pitchFamily="34" charset="0"/>
              </a:rPr>
              <a:t>volunteers</a:t>
            </a:r>
            <a:r>
              <a:rPr lang="de-DE" altLang="zh-CN" sz="2800" dirty="0">
                <a:latin typeface="Arial" panose="020B0604020202020204" pitchFamily="34" charset="0"/>
                <a:cs typeface="Arial" panose="020B0604020202020204" pitchFamily="34" charset="0"/>
              </a:rPr>
              <a:t>?) </a:t>
            </a:r>
            <a:r>
              <a:rPr lang="zh-CN" altLang="de-DE" sz="2800" dirty="0">
                <a:latin typeface="Arial" panose="020B0604020202020204" pitchFamily="34" charset="0"/>
                <a:cs typeface="Arial" panose="020B0604020202020204" pitchFamily="34" charset="0"/>
                <a:sym typeface="+mn-ea"/>
              </a:rPr>
              <a:t>翻译工作坊（</a:t>
            </a:r>
            <a:r>
              <a:rPr lang="zh-CN" altLang="en-US" sz="2800" dirty="0">
                <a:latin typeface="Arial" panose="020B0604020202020204" pitchFamily="34" charset="0"/>
                <a:cs typeface="Arial" panose="020B0604020202020204" pitchFamily="34" charset="0"/>
                <a:sym typeface="+mn-ea"/>
              </a:rPr>
              <a:t>有志愿者可以找我报名？）</a:t>
            </a:r>
            <a:endParaRPr lang="de-DE" altLang="zh-CN" sz="28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normAutofit fontScale="90000"/>
          </a:bodyPr>
          <a:lstStyle/>
          <a:p>
            <a:r>
              <a:rPr altLang="zh-CN" dirty="0">
                <a:solidFill>
                  <a:srgbClr val="0E5772"/>
                </a:solidFill>
                <a:latin typeface="Arial" panose="020B0604020202020204" pitchFamily="34" charset="0"/>
                <a:cs typeface="Arial" panose="020B0604020202020204" pitchFamily="34" charset="0"/>
              </a:rPr>
              <a:t>Unique Selling Points</a:t>
            </a:r>
            <a:r>
              <a:rPr lang="de-DE" altLang="zh-CN" dirty="0">
                <a:solidFill>
                  <a:srgbClr val="0E5772"/>
                </a:solidFill>
                <a:latin typeface="Arial" panose="020B0604020202020204" pitchFamily="34" charset="0"/>
                <a:cs typeface="Arial" panose="020B0604020202020204" pitchFamily="34" charset="0"/>
              </a:rPr>
              <a:t> </a:t>
            </a:r>
            <a:r>
              <a:rPr lang="zh-CN" altLang="en-US" dirty="0">
                <a:solidFill>
                  <a:srgbClr val="0E5772"/>
                </a:solidFill>
                <a:latin typeface="Arial" panose="020B0604020202020204" pitchFamily="34" charset="0"/>
                <a:cs typeface="Arial" panose="020B0604020202020204" pitchFamily="34" charset="0"/>
                <a:sym typeface="+mn-ea"/>
              </a:rPr>
              <a:t>独特的卖点</a:t>
            </a:r>
            <a:endParaRPr kumimoji="1" lang="zh-CN" altLang="en-US" dirty="0">
              <a:latin typeface="Arial" panose="020B0604020202020204" pitchFamily="34" charset="0"/>
              <a:cs typeface="Arial" panose="020B0604020202020204" pitchFamily="34" charset="0"/>
            </a:endParaRPr>
          </a:p>
        </p:txBody>
      </p:sp>
      <p:sp>
        <p:nvSpPr>
          <p:cNvPr id="14339" name="内容占位符 2"/>
          <p:cNvSpPr>
            <a:spLocks noGrp="1"/>
          </p:cNvSpPr>
          <p:nvPr>
            <p:ph idx="1"/>
          </p:nvPr>
        </p:nvSpPr>
        <p:spPr/>
        <p:txBody>
          <a:bodyPr>
            <a:normAutofit fontScale="90000"/>
          </a:bodyPr>
          <a:lstStyle/>
          <a:p>
            <a:r>
              <a:rPr lang="de-DE" altLang="zh-CN" sz="2400" dirty="0">
                <a:latin typeface="Arial" panose="020B0604020202020204" pitchFamily="34" charset="0"/>
                <a:cs typeface="Arial" panose="020B0604020202020204" pitchFamily="34" charset="0"/>
                <a:sym typeface="+mn-ea"/>
              </a:rPr>
              <a:t>EU Expert Course – </a:t>
            </a:r>
            <a:r>
              <a:rPr lang="de-DE" altLang="zh-CN" sz="2400" dirty="0" err="1">
                <a:latin typeface="Arial" panose="020B0604020202020204" pitchFamily="34" charset="0"/>
                <a:cs typeface="Arial" panose="020B0604020202020204" pitchFamily="34" charset="0"/>
                <a:sym typeface="+mn-ea"/>
              </a:rPr>
              <a:t>counts</a:t>
            </a:r>
            <a:r>
              <a:rPr lang="de-DE" altLang="zh-CN" sz="2400" dirty="0">
                <a:latin typeface="Arial" panose="020B0604020202020204" pitchFamily="34" charset="0"/>
                <a:cs typeface="Arial" panose="020B0604020202020204" pitchFamily="34" charset="0"/>
                <a:sym typeface="+mn-ea"/>
              </a:rPr>
              <a:t> </a:t>
            </a:r>
            <a:r>
              <a:rPr lang="de-DE" altLang="zh-CN" sz="2400" dirty="0" err="1">
                <a:latin typeface="Arial" panose="020B0604020202020204" pitchFamily="34" charset="0"/>
                <a:cs typeface="Arial" panose="020B0604020202020204" pitchFamily="34" charset="0"/>
                <a:sym typeface="+mn-ea"/>
              </a:rPr>
              <a:t>for</a:t>
            </a:r>
            <a:r>
              <a:rPr lang="de-DE" altLang="zh-CN" sz="2400" dirty="0">
                <a:latin typeface="Arial" panose="020B0604020202020204" pitchFamily="34" charset="0"/>
                <a:cs typeface="Arial" panose="020B0604020202020204" pitchFamily="34" charset="0"/>
                <a:sym typeface="+mn-ea"/>
              </a:rPr>
              <a:t> Diploma Supplement </a:t>
            </a:r>
            <a:br>
              <a:rPr lang="de-DE" altLang="zh-CN" sz="2400" dirty="0">
                <a:latin typeface="Arial" panose="020B0604020202020204" pitchFamily="34" charset="0"/>
                <a:cs typeface="Arial" panose="020B0604020202020204" pitchFamily="34" charset="0"/>
                <a:sym typeface="+mn-ea"/>
              </a:rPr>
            </a:br>
            <a:r>
              <a:rPr lang="de-DE" altLang="zh-CN" sz="2400" dirty="0">
                <a:latin typeface="Arial" panose="020B0604020202020204" pitchFamily="34" charset="0"/>
                <a:cs typeface="Arial" panose="020B0604020202020204" pitchFamily="34" charset="0"/>
                <a:sym typeface="+mn-ea"/>
              </a:rPr>
              <a:t>(EU </a:t>
            </a:r>
            <a:r>
              <a:rPr lang="de-DE" altLang="zh-CN" sz="2400" dirty="0" err="1">
                <a:latin typeface="Arial" panose="020B0604020202020204" pitchFamily="34" charset="0"/>
                <a:cs typeface="Arial" panose="020B0604020202020204" pitchFamily="34" charset="0"/>
                <a:sym typeface="+mn-ea"/>
              </a:rPr>
              <a:t>multilingualism</a:t>
            </a:r>
            <a:r>
              <a:rPr lang="de-DE" altLang="zh-CN" sz="2400" dirty="0">
                <a:latin typeface="Arial" panose="020B0604020202020204" pitchFamily="34" charset="0"/>
                <a:cs typeface="Arial" panose="020B0604020202020204" pitchFamily="34" charset="0"/>
                <a:sym typeface="+mn-ea"/>
              </a:rPr>
              <a:t>, Sep 26 </a:t>
            </a:r>
            <a:r>
              <a:rPr lang="de-DE" altLang="zh-CN" sz="2400" dirty="0" err="1">
                <a:latin typeface="Arial" panose="020B0604020202020204" pitchFamily="34" charset="0"/>
                <a:cs typeface="Arial" panose="020B0604020202020204" pitchFamily="34" charset="0"/>
                <a:sym typeface="+mn-ea"/>
              </a:rPr>
              <a:t>day</a:t>
            </a:r>
            <a:r>
              <a:rPr lang="de-DE" altLang="zh-CN" sz="2400" dirty="0">
                <a:latin typeface="Arial" panose="020B0604020202020204" pitchFamily="34" charset="0"/>
                <a:cs typeface="Arial" panose="020B0604020202020204" pitchFamily="34" charset="0"/>
                <a:sym typeface="+mn-ea"/>
              </a:rPr>
              <a:t> </a:t>
            </a:r>
            <a:r>
              <a:rPr lang="de-DE" altLang="zh-CN" sz="2400" dirty="0" err="1">
                <a:latin typeface="Arial" panose="020B0604020202020204" pitchFamily="34" charset="0"/>
                <a:cs typeface="Arial" panose="020B0604020202020204" pitchFamily="34" charset="0"/>
                <a:sym typeface="+mn-ea"/>
              </a:rPr>
              <a:t>of</a:t>
            </a:r>
            <a:r>
              <a:rPr lang="de-DE" altLang="zh-CN" sz="2400" dirty="0">
                <a:latin typeface="Arial" panose="020B0604020202020204" pitchFamily="34" charset="0"/>
                <a:cs typeface="Arial" panose="020B0604020202020204" pitchFamily="34" charset="0"/>
                <a:sym typeface="+mn-ea"/>
              </a:rPr>
              <a:t> </a:t>
            </a:r>
            <a:r>
              <a:rPr lang="de-DE" altLang="zh-CN" sz="2400" dirty="0" err="1">
                <a:latin typeface="Arial" panose="020B0604020202020204" pitchFamily="34" charset="0"/>
                <a:cs typeface="Arial" panose="020B0604020202020204" pitchFamily="34" charset="0"/>
                <a:sym typeface="+mn-ea"/>
              </a:rPr>
              <a:t>languages</a:t>
            </a:r>
            <a:r>
              <a:rPr lang="de-DE" altLang="zh-CN" sz="2400" dirty="0">
                <a:latin typeface="Arial" panose="020B0604020202020204" pitchFamily="34" charset="0"/>
                <a:cs typeface="Arial" panose="020B0604020202020204" pitchFamily="34" charset="0"/>
                <a:sym typeface="+mn-ea"/>
              </a:rPr>
              <a:t>)</a:t>
            </a:r>
          </a:p>
          <a:p>
            <a:r>
              <a:rPr lang="de-DE" altLang="zh-CN" sz="2400" dirty="0" err="1">
                <a:latin typeface="Arial" panose="020B0604020202020204" pitchFamily="34" charset="0"/>
                <a:cs typeface="Arial" panose="020B0604020202020204" pitchFamily="34" charset="0"/>
                <a:sym typeface="+mn-ea"/>
              </a:rPr>
              <a:t>quality</a:t>
            </a:r>
            <a:r>
              <a:rPr lang="de-DE" altLang="zh-CN" sz="2400" dirty="0">
                <a:latin typeface="Arial" panose="020B0604020202020204" pitchFamily="34" charset="0"/>
                <a:cs typeface="Arial" panose="020B0604020202020204" pitchFamily="34" charset="0"/>
                <a:sym typeface="+mn-ea"/>
              </a:rPr>
              <a:t>: based on experience in Germany (Bochum, Mainz/Germers-heim, UAL Munich, Witten), Italy (Rome III), the USA (Harvard, UVU) </a:t>
            </a:r>
            <a:r>
              <a:rPr lang="zh-CN" altLang="en-US" sz="2400" dirty="0">
                <a:latin typeface="Arial" panose="020B0604020202020204" pitchFamily="34" charset="0"/>
                <a:cs typeface="Arial" panose="020B0604020202020204" pitchFamily="34" charset="0"/>
                <a:sym typeface="+mn-ea"/>
              </a:rPr>
              <a:t>质量：基于在德国、意大利、美国的经历</a:t>
            </a:r>
            <a:endParaRPr lang="de-DE"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jointly agree on: weight of grades </a:t>
            </a:r>
            <a:r>
              <a:rPr lang="zh-CN" altLang="en-US" sz="2400" dirty="0">
                <a:latin typeface="Arial" panose="020B0604020202020204" pitchFamily="34" charset="0"/>
                <a:cs typeface="Arial" panose="020B0604020202020204" pitchFamily="34" charset="0"/>
                <a:sym typeface="+mn-ea"/>
              </a:rPr>
              <a:t>共同协议：成绩的比重</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jointly agree on: your oral presentation will be documented in a wiki article and will be published </a:t>
            </a:r>
            <a:r>
              <a:rPr lang="zh-CN" altLang="en-US" sz="2400" dirty="0">
                <a:latin typeface="Arial" panose="020B0604020202020204" pitchFamily="34" charset="0"/>
                <a:cs typeface="Arial" panose="020B0604020202020204" pitchFamily="34" charset="0"/>
                <a:sym typeface="+mn-ea"/>
              </a:rPr>
              <a:t>共同协议：你的口头展示会被收录到维基文章中并被公开</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fellowship: get help of others and help others </a:t>
            </a:r>
            <a:r>
              <a:rPr lang="zh-CN" altLang="en-US" sz="2400" dirty="0">
                <a:latin typeface="Arial" panose="020B0604020202020204" pitchFamily="34" charset="0"/>
                <a:cs typeface="Arial" panose="020B0604020202020204" pitchFamily="34" charset="0"/>
                <a:sym typeface="+mn-ea"/>
              </a:rPr>
              <a:t>友谊：互帮互助</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sym typeface="+mn-ea"/>
              </a:rPr>
              <a:t>simple quizzes as reading response </a:t>
            </a:r>
            <a:r>
              <a:rPr lang="zh-CN" altLang="en-US" sz="2400" dirty="0">
                <a:latin typeface="Arial" panose="020B0604020202020204" pitchFamily="34" charset="0"/>
                <a:cs typeface="Arial" panose="020B0604020202020204" pitchFamily="34" charset="0"/>
                <a:sym typeface="+mn-ea"/>
              </a:rPr>
              <a:t>对阅读反馈的简单测验</a:t>
            </a:r>
            <a:endParaRPr lang="en-US" altLang="zh-CN" sz="2400" dirty="0">
              <a:latin typeface="Arial" panose="020B0604020202020204" pitchFamily="34" charset="0"/>
              <a:cs typeface="Arial" panose="020B0604020202020204" pitchFamily="34" charset="0"/>
            </a:endParaRPr>
          </a:p>
          <a:p>
            <a:pPr>
              <a:buFont typeface="Garamond" panose="02020404030301010803" pitchFamily="18" charset="0"/>
              <a:buNone/>
            </a:pPr>
            <a:endParaRPr kumimoji="1" lang="zh-CN"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02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a:solidFill>
                  <a:srgbClr val="0E5772"/>
                </a:solidFill>
                <a:latin typeface="Arial" panose="020B0604020202020204" pitchFamily="34" charset="0"/>
                <a:cs typeface="Arial" panose="020B0604020202020204" pitchFamily="34" charset="0"/>
              </a:rPr>
              <a:t>Session</a:t>
            </a:r>
            <a:r>
              <a:rPr lang="zh-CN" altLang="de-DE" dirty="0">
                <a:solidFill>
                  <a:srgbClr val="0E5772"/>
                </a:solidFill>
                <a:latin typeface="Arial" panose="020B0604020202020204" pitchFamily="34" charset="0"/>
                <a:cs typeface="Arial" panose="020B0604020202020204" pitchFamily="34" charset="0"/>
              </a:rPr>
              <a:t> </a:t>
            </a:r>
            <a:r>
              <a:rPr lang="de-DE" altLang="zh-CN" dirty="0">
                <a:solidFill>
                  <a:srgbClr val="0E5772"/>
                </a:solidFill>
                <a:latin typeface="Arial" panose="020B0604020202020204" pitchFamily="34" charset="0"/>
                <a:cs typeface="Arial" panose="020B0604020202020204" pitchFamily="34" charset="0"/>
              </a:rPr>
              <a:t>1 </a:t>
            </a:r>
            <a:r>
              <a:rPr lang="zh-CN" altLang="de-DE" dirty="0">
                <a:solidFill>
                  <a:srgbClr val="0E5772"/>
                </a:solidFill>
                <a:latin typeface="Arial" panose="020B0604020202020204" pitchFamily="34" charset="0"/>
                <a:cs typeface="Arial" panose="020B0604020202020204" pitchFamily="34" charset="0"/>
              </a:rPr>
              <a:t>第一次上课</a:t>
            </a:r>
            <a:r>
              <a:rPr altLang="zh-CN" dirty="0">
                <a:solidFill>
                  <a:srgbClr val="0E5772"/>
                </a:solidFill>
                <a:latin typeface="Arial" panose="020B0604020202020204" pitchFamily="34" charset="0"/>
                <a:cs typeface="Arial" panose="020B0604020202020204" pitchFamily="34" charset="0"/>
              </a:rPr>
              <a:t> </a:t>
            </a:r>
            <a:endParaRPr kumimoji="1" lang="zh-CN" altLang="en-US" dirty="0">
              <a:cs typeface="Arial" panose="020B0604020202020204" pitchFamily="34" charset="0"/>
            </a:endParaRPr>
          </a:p>
        </p:txBody>
      </p:sp>
      <p:sp>
        <p:nvSpPr>
          <p:cNvPr id="7171" name="内容占位符 2"/>
          <p:cNvSpPr>
            <a:spLocks noGrp="1"/>
          </p:cNvSpPr>
          <p:nvPr>
            <p:ph idx="1"/>
          </p:nvPr>
        </p:nvSpPr>
        <p:spPr>
          <a:xfrm>
            <a:off x="457200" y="1231265"/>
            <a:ext cx="8629650" cy="5017135"/>
          </a:xfrm>
        </p:spPr>
        <p:txBody>
          <a:bodyPr>
            <a:normAutofit fontScale="92500"/>
          </a:bodyPr>
          <a:lstStyle/>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sym typeface="+mn-ea"/>
              </a:rPr>
              <a:t>Brainstorming</a:t>
            </a:r>
            <a:endParaRPr lang="en-GB" altLang="zh-CN" sz="2200" dirty="0">
              <a:latin typeface="Arial" panose="020B0604020202020204" pitchFamily="34" charset="0"/>
              <a:cs typeface="Arial" panose="020B0604020202020204" pitchFamily="34" charset="0"/>
              <a:sym typeface="+mn-ea"/>
            </a:endParaRPr>
          </a:p>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sym typeface="+mn-ea"/>
              </a:rPr>
              <a:t>WeChat </a:t>
            </a:r>
            <a:r>
              <a:rPr lang="de-DE" altLang="zh-CN" sz="2200" dirty="0" err="1">
                <a:latin typeface="Arial" panose="020B0604020202020204" pitchFamily="34" charset="0"/>
                <a:cs typeface="Arial" panose="020B0604020202020204" pitchFamily="34" charset="0"/>
                <a:sym typeface="+mn-ea"/>
              </a:rPr>
              <a:t>group</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Please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indicate</a:t>
            </a:r>
            <a:r>
              <a:rPr lang="de-DE" altLang="zh-CN" sz="2200" dirty="0">
                <a:latin typeface="Arial" panose="020B0604020202020204" pitchFamily="34" charset="0"/>
                <a:cs typeface="Arial" panose="020B0604020202020204" pitchFamily="34" charset="0"/>
                <a:sym typeface="+mn-ea"/>
              </a:rPr>
              <a:t> real </a:t>
            </a:r>
            <a:r>
              <a:rPr lang="de-DE" altLang="zh-CN" sz="2200" dirty="0" err="1">
                <a:latin typeface="Arial" panose="020B0604020202020204" pitchFamily="34" charset="0"/>
                <a:cs typeface="Arial" panose="020B0604020202020204" pitchFamily="34" charset="0"/>
                <a:sym typeface="+mn-ea"/>
              </a:rPr>
              <a:t>name</a:t>
            </a:r>
            <a:endParaRPr lang="de-DE" altLang="zh-CN" sz="2200" dirty="0">
              <a:latin typeface="Arial" panose="020B0604020202020204" pitchFamily="34" charset="0"/>
              <a:cs typeface="Arial" panose="020B0604020202020204" pitchFamily="34" charset="0"/>
              <a:sym typeface="+mn-ea"/>
            </a:endParaRPr>
          </a:p>
          <a:p>
            <a:pPr>
              <a:buNone/>
            </a:pPr>
            <a:r>
              <a:rPr lang="de-DE" altLang="zh-CN" sz="2200" dirty="0">
                <a:latin typeface="Arial" panose="020B0604020202020204" pitchFamily="34" charset="0"/>
                <a:cs typeface="Arial" panose="020B0604020202020204" pitchFamily="34" charset="0"/>
                <a:sym typeface="+mn-ea"/>
              </a:rPr>
              <a:t>Material: Many </a:t>
            </a:r>
            <a:r>
              <a:rPr lang="de-DE" altLang="zh-CN" sz="2200" dirty="0" err="1">
                <a:latin typeface="Arial" panose="020B0604020202020204" pitchFamily="34" charset="0"/>
                <a:cs typeface="Arial" panose="020B0604020202020204" pitchFamily="34" charset="0"/>
                <a:sym typeface="+mn-ea"/>
              </a:rPr>
              <a:t>texts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We</a:t>
            </a:r>
            <a:r>
              <a:rPr lang="de-DE" altLang="zh-CN" sz="2200" dirty="0">
                <a:latin typeface="Arial" panose="020B0604020202020204" pitchFamily="34" charset="0"/>
                <a:cs typeface="Arial" panose="020B0604020202020204" pitchFamily="34" charset="0"/>
                <a:sym typeface="+mn-ea"/>
              </a:rPr>
              <a:t> will </a:t>
            </a:r>
            <a:r>
              <a:rPr lang="de-DE" altLang="zh-CN" sz="2200" dirty="0" err="1">
                <a:latin typeface="Arial" panose="020B0604020202020204" pitchFamily="34" charset="0"/>
                <a:cs typeface="Arial" panose="020B0604020202020204" pitchFamily="34" charset="0"/>
                <a:sym typeface="+mn-ea"/>
              </a:rPr>
              <a:t>sort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topics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chronologically</a:t>
            </a:r>
            <a:r>
              <a:rPr lang="de-DE" altLang="zh-CN" sz="2200" dirty="0">
                <a:latin typeface="Arial" panose="020B0604020202020204" pitchFamily="34" charset="0"/>
                <a:cs typeface="Arial" panose="020B0604020202020204" pitchFamily="34" charset="0"/>
                <a:sym typeface="+mn-ea"/>
              </a:rPr>
              <a:t>. </a:t>
            </a:r>
          </a:p>
          <a:p>
            <a:pPr>
              <a:buNone/>
            </a:pPr>
            <a:r>
              <a:rPr lang="de-DE" altLang="zh-CN" sz="2200" dirty="0" err="1">
                <a:latin typeface="Arial" panose="020B0604020202020204" pitchFamily="34" charset="0"/>
                <a:cs typeface="Arial" panose="020B0604020202020204" pitchFamily="34" charset="0"/>
                <a:sym typeface="+mn-ea"/>
              </a:rPr>
              <a:t>Homework</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next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session</a:t>
            </a:r>
            <a:r>
              <a:rPr lang="de-DE" altLang="zh-CN" sz="2200" dirty="0">
                <a:latin typeface="Arial" panose="020B0604020202020204" pitchFamily="34" charset="0"/>
                <a:cs typeface="Arial" panose="020B0604020202020204" pitchFamily="34" charset="0"/>
                <a:sym typeface="+mn-ea"/>
              </a:rPr>
              <a:t>: </a:t>
            </a:r>
          </a:p>
          <a:p>
            <a:pPr>
              <a:buNone/>
            </a:pP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Translate</a:t>
            </a:r>
            <a:r>
              <a:rPr lang="de-DE" altLang="zh-CN" sz="2200" dirty="0">
                <a:latin typeface="Arial" panose="020B0604020202020204" pitchFamily="34" charset="0"/>
                <a:cs typeface="Arial" panose="020B0604020202020204" pitchFamily="34" charset="0"/>
                <a:sym typeface="+mn-ea"/>
              </a:rPr>
              <a:t> 1 </a:t>
            </a:r>
            <a:r>
              <a:rPr lang="de-DE" altLang="zh-CN" sz="2200" dirty="0" err="1">
                <a:latin typeface="Arial" panose="020B0604020202020204" pitchFamily="34" charset="0"/>
                <a:cs typeface="Arial" panose="020B0604020202020204" pitchFamily="34" charset="0"/>
                <a:sym typeface="+mn-ea"/>
              </a:rPr>
              <a:t>sentence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of</a:t>
            </a:r>
            <a:r>
              <a:rPr lang="de-DE" altLang="zh-CN" sz="2200" dirty="0">
                <a:latin typeface="Arial" panose="020B0604020202020204" pitchFamily="34" charset="0"/>
                <a:cs typeface="Arial" panose="020B0604020202020204" pitchFamily="34" charset="0"/>
                <a:sym typeface="+mn-ea"/>
              </a:rPr>
              <a:t> a </a:t>
            </a:r>
            <a:r>
              <a:rPr lang="de-DE" altLang="zh-CN" sz="2200" dirty="0" err="1">
                <a:latin typeface="Arial" panose="020B0604020202020204" pitchFamily="34" charset="0"/>
                <a:cs typeface="Arial" panose="020B0604020202020204" pitchFamily="34" charset="0"/>
                <a:sym typeface="+mn-ea"/>
              </a:rPr>
              <a:t>Manchu</a:t>
            </a:r>
            <a:r>
              <a:rPr lang="de-DE" altLang="zh-CN" sz="2200" dirty="0">
                <a:latin typeface="Arial" panose="020B0604020202020204" pitchFamily="34" charset="0"/>
                <a:cs typeface="Arial" panose="020B0604020202020204" pitchFamily="34" charset="0"/>
                <a:sym typeface="+mn-ea"/>
              </a:rPr>
              <a:t>-Chinese </a:t>
            </a:r>
            <a:r>
              <a:rPr lang="de-DE" altLang="zh-CN" sz="2200" dirty="0" err="1">
                <a:latin typeface="Arial" panose="020B0604020202020204" pitchFamily="34" charset="0"/>
                <a:cs typeface="Arial" panose="020B0604020202020204" pitchFamily="34" charset="0"/>
                <a:sym typeface="+mn-ea"/>
              </a:rPr>
              <a:t>translation</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study</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paper</a:t>
            </a:r>
            <a:r>
              <a:rPr lang="de-DE" altLang="zh-CN" sz="2200" dirty="0">
                <a:latin typeface="Arial" panose="020B0604020202020204" pitchFamily="34" charset="0"/>
                <a:cs typeface="Arial" panose="020B0604020202020204" pitchFamily="34" charset="0"/>
                <a:sym typeface="+mn-ea"/>
              </a:rPr>
              <a:t> on Wiki</a:t>
            </a:r>
          </a:p>
          <a:p>
            <a:pPr>
              <a:buNone/>
            </a:pP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Two</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students</a:t>
            </a:r>
            <a:r>
              <a:rPr lang="de-DE" altLang="zh-CN" sz="2200" dirty="0">
                <a:latin typeface="Arial" panose="020B0604020202020204" pitchFamily="34" charset="0"/>
                <a:cs typeface="Arial" panose="020B0604020202020204" pitchFamily="34" charset="0"/>
                <a:sym typeface="+mn-ea"/>
              </a:rPr>
              <a:t> pick 1 </a:t>
            </a:r>
            <a:r>
              <a:rPr lang="de-DE" altLang="zh-CN" sz="2200" dirty="0" err="1">
                <a:latin typeface="Arial" panose="020B0604020202020204" pitchFamily="34" charset="0"/>
                <a:cs typeface="Arial" panose="020B0604020202020204" pitchFamily="34" charset="0"/>
                <a:sym typeface="+mn-ea"/>
              </a:rPr>
              <a:t>topic</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 5-min. </a:t>
            </a:r>
            <a:r>
              <a:rPr lang="de-DE" altLang="zh-CN" sz="2200" dirty="0" err="1">
                <a:latin typeface="Arial" panose="020B0604020202020204" pitchFamily="34" charset="0"/>
                <a:cs typeface="Arial" panose="020B0604020202020204" pitchFamily="34" charset="0"/>
                <a:sym typeface="+mn-ea"/>
              </a:rPr>
              <a:t>presentation</a:t>
            </a:r>
            <a:r>
              <a:rPr lang="de-DE" altLang="zh-CN" sz="2200" dirty="0">
                <a:latin typeface="Arial" panose="020B0604020202020204" pitchFamily="34" charset="0"/>
                <a:cs typeface="Arial" panose="020B0604020202020204" pitchFamily="34" charset="0"/>
                <a:sym typeface="+mn-ea"/>
              </a:rPr>
              <a:t> (1 </a:t>
            </a:r>
            <a:r>
              <a:rPr lang="de-DE" altLang="zh-CN" sz="2200" dirty="0" err="1">
                <a:latin typeface="Arial" panose="020B0604020202020204" pitchFamily="34" charset="0"/>
                <a:cs typeface="Arial" panose="020B0604020202020204" pitchFamily="34" charset="0"/>
                <a:sym typeface="+mn-ea"/>
              </a:rPr>
              <a:t>student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gives</a:t>
            </a:r>
            <a:r>
              <a:rPr lang="de-DE" altLang="zh-CN" sz="2200" dirty="0">
                <a:latin typeface="Arial" panose="020B0604020202020204" pitchFamily="34" charset="0"/>
                <a:cs typeface="Arial" panose="020B0604020202020204" pitchFamily="34" charset="0"/>
                <a:sym typeface="+mn-ea"/>
              </a:rPr>
              <a:t> </a:t>
            </a:r>
            <a:r>
              <a:rPr lang="de-DE" altLang="zh-CN" sz="2200" dirty="0" err="1">
                <a:solidFill>
                  <a:srgbClr val="FF0000"/>
                </a:solidFill>
                <a:latin typeface="Arial" panose="020B0604020202020204" pitchFamily="34" charset="0"/>
                <a:cs typeface="Arial" panose="020B0604020202020204" pitchFamily="34" charset="0"/>
                <a:sym typeface="+mn-ea"/>
              </a:rPr>
              <a:t>presentation</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the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other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prepares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handout</a:t>
            </a:r>
            <a:r>
              <a:rPr lang="de-DE" altLang="zh-CN" sz="2200" dirty="0">
                <a:latin typeface="Arial" panose="020B0604020202020204" pitchFamily="34" charset="0"/>
                <a:cs typeface="Arial" panose="020B0604020202020204" pitchFamily="34" charset="0"/>
                <a:sym typeface="+mn-ea"/>
              </a:rPr>
              <a:t> and </a:t>
            </a:r>
            <a:r>
              <a:rPr lang="de-DE" altLang="zh-CN" sz="2200" dirty="0" err="1">
                <a:latin typeface="Arial" panose="020B0604020202020204" pitchFamily="34" charset="0"/>
                <a:cs typeface="Arial" panose="020B0604020202020204" pitchFamily="34" charset="0"/>
                <a:sym typeface="+mn-ea"/>
              </a:rPr>
              <a:t>puts</a:t>
            </a:r>
            <a:r>
              <a:rPr lang="de-DE" altLang="zh-CN" sz="2200" dirty="0">
                <a:latin typeface="Arial" panose="020B0604020202020204" pitchFamily="34" charset="0"/>
                <a:cs typeface="Arial" panose="020B0604020202020204" pitchFamily="34" charset="0"/>
                <a:sym typeface="+mn-ea"/>
              </a:rPr>
              <a:t> in </a:t>
            </a:r>
            <a:r>
              <a:rPr lang="de-DE" altLang="zh-CN" sz="2200" dirty="0" err="1">
                <a:latin typeface="Arial" panose="020B0604020202020204" pitchFamily="34" charset="0"/>
                <a:cs typeface="Arial" panose="020B0604020202020204" pitchFamily="34" charset="0"/>
                <a:sym typeface="+mn-ea"/>
              </a:rPr>
              <a:t>the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group</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each</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session</a:t>
            </a:r>
            <a:r>
              <a:rPr lang="de-DE" altLang="zh-CN" sz="2200" dirty="0">
                <a:latin typeface="Arial" panose="020B0604020202020204" pitchFamily="34" charset="0"/>
                <a:cs typeface="Arial" panose="020B0604020202020204" pitchFamily="34" charset="0"/>
                <a:sym typeface="+mn-ea"/>
              </a:rPr>
              <a:t>. The </a:t>
            </a:r>
            <a:r>
              <a:rPr lang="de-DE" altLang="zh-CN" sz="2200" dirty="0" err="1">
                <a:latin typeface="Arial" panose="020B0604020202020204" pitchFamily="34" charset="0"/>
                <a:cs typeface="Arial" panose="020B0604020202020204" pitchFamily="34" charset="0"/>
                <a:sym typeface="+mn-ea"/>
              </a:rPr>
              <a:t>topic</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should</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be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prepared</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by</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everybody</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read</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handout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or</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articles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before</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class</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topic</a:t>
            </a:r>
            <a:r>
              <a:rPr lang="de-DE" altLang="zh-CN" sz="2200" dirty="0">
                <a:latin typeface="Arial" panose="020B0604020202020204" pitchFamily="34" charset="0"/>
                <a:cs typeface="Arial" panose="020B0604020202020204" pitchFamily="34" charset="0"/>
                <a:sym typeface="+mn-ea"/>
              </a:rPr>
              <a:t> WeChat </a:t>
            </a:r>
            <a:r>
              <a:rPr lang="de-DE" altLang="zh-CN" sz="2200" dirty="0" err="1">
                <a:latin typeface="Arial" panose="020B0604020202020204" pitchFamily="34" charset="0"/>
                <a:cs typeface="Arial" panose="020B0604020202020204" pitchFamily="34" charset="0"/>
                <a:sym typeface="+mn-ea"/>
              </a:rPr>
              <a:t>quiz</a:t>
            </a:r>
            <a:r>
              <a:rPr lang="de-DE" altLang="zh-CN" sz="2200" dirty="0">
                <a:latin typeface="Arial" panose="020B0604020202020204" pitchFamily="34" charset="0"/>
                <a:cs typeface="Arial" panose="020B0604020202020204" pitchFamily="34" charset="0"/>
                <a:sym typeface="+mn-ea"/>
              </a:rPr>
              <a:t>) and </a:t>
            </a:r>
            <a:r>
              <a:rPr lang="de-DE" altLang="zh-CN" sz="2200" dirty="0" err="1">
                <a:latin typeface="Arial" panose="020B0604020202020204" pitchFamily="34" charset="0"/>
                <a:cs typeface="Arial" panose="020B0604020202020204" pitchFamily="34" charset="0"/>
                <a:sym typeface="+mn-ea"/>
              </a:rPr>
              <a:t>prepared</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by</a:t>
            </a:r>
            <a:r>
              <a:rPr lang="de-DE" altLang="zh-CN" sz="2200" dirty="0">
                <a:latin typeface="Arial" panose="020B0604020202020204" pitchFamily="34" charset="0"/>
                <a:cs typeface="Arial" panose="020B0604020202020204" pitchFamily="34" charset="0"/>
                <a:sym typeface="+mn-ea"/>
              </a:rPr>
              <a:t> 1 </a:t>
            </a:r>
            <a:r>
              <a:rPr lang="de-DE" altLang="zh-CN" sz="2200" dirty="0" err="1">
                <a:latin typeface="Arial" panose="020B0604020202020204" pitchFamily="34" charset="0"/>
                <a:cs typeface="Arial" panose="020B0604020202020204" pitchFamily="34" charset="0"/>
                <a:sym typeface="+mn-ea"/>
              </a:rPr>
              <a:t>student</a:t>
            </a:r>
            <a:r>
              <a:rPr lang="de-DE" altLang="zh-CN" sz="2200" dirty="0">
                <a:latin typeface="Arial" panose="020B0604020202020204" pitchFamily="34" charset="0"/>
                <a:cs typeface="Arial" panose="020B0604020202020204" pitchFamily="34" charset="0"/>
                <a:sym typeface="+mn-ea"/>
              </a:rPr>
              <a:t> </a:t>
            </a:r>
            <a:r>
              <a:rPr lang="de-DE" altLang="zh-CN" sz="2200" dirty="0" err="1">
                <a:latin typeface="Arial" panose="020B0604020202020204" pitchFamily="34" charset="0"/>
                <a:cs typeface="Arial" panose="020B0604020202020204" pitchFamily="34" charset="0"/>
                <a:sym typeface="+mn-ea"/>
              </a:rPr>
              <a:t>for</a:t>
            </a:r>
            <a:r>
              <a:rPr lang="de-DE" altLang="zh-CN" sz="2200" dirty="0">
                <a:latin typeface="Arial" panose="020B0604020202020204" pitchFamily="34" charset="0"/>
                <a:cs typeface="Arial" panose="020B0604020202020204" pitchFamily="34" charset="0"/>
                <a:sym typeface="+mn-ea"/>
              </a:rPr>
              <a:t> </a:t>
            </a:r>
            <a:r>
              <a:rPr lang="de-DE" altLang="zh-CN" sz="2200" dirty="0" err="1">
                <a:solidFill>
                  <a:srgbClr val="FF0000"/>
                </a:solidFill>
                <a:latin typeface="Arial" panose="020B0604020202020204" pitchFamily="34" charset="0"/>
                <a:cs typeface="Arial" panose="020B0604020202020204" pitchFamily="34" charset="0"/>
                <a:sym typeface="+mn-ea"/>
              </a:rPr>
              <a:t>presentation</a:t>
            </a:r>
            <a:r>
              <a:rPr lang="de-DE" altLang="zh-CN" sz="2200" dirty="0">
                <a:latin typeface="Arial" panose="020B0604020202020204" pitchFamily="34" charset="0"/>
                <a:cs typeface="Arial" panose="020B0604020202020204" pitchFamily="34" charset="0"/>
                <a:sym typeface="+mn-ea"/>
              </a:rPr>
              <a:t>. </a:t>
            </a:r>
          </a:p>
          <a:p>
            <a:pPr eaLnBrk="1" hangingPunct="1">
              <a:buFont typeface="Garamond" panose="02020404030301010803" pitchFamily="18" charset="0"/>
              <a:buNone/>
            </a:pPr>
            <a:r>
              <a:rPr lang="de-DE" altLang="zh-CN" sz="2200" dirty="0" err="1">
                <a:latin typeface="Arial" panose="020B0604020202020204" pitchFamily="34" charset="0"/>
                <a:cs typeface="Arial" panose="020B0604020202020204" pitchFamily="34" charset="0"/>
              </a:rPr>
              <a:t>Homework</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for</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later</a:t>
            </a:r>
            <a:r>
              <a:rPr lang="de-DE" altLang="zh-CN" sz="2200" dirty="0">
                <a:latin typeface="Arial" panose="020B0604020202020204" pitchFamily="34" charset="0"/>
                <a:cs typeface="Arial" panose="020B0604020202020204" pitchFamily="34" charset="0"/>
              </a:rPr>
              <a:t>:</a:t>
            </a:r>
          </a:p>
          <a:p>
            <a:pPr eaLnBrk="1" hangingPunct="1">
              <a:buFont typeface="Garamond" panose="02020404030301010803" pitchFamily="18" charset="0"/>
              <a:buNone/>
            </a:pPr>
            <a:r>
              <a:rPr lang="de-DE" altLang="zh-CN" sz="2200" dirty="0">
                <a:latin typeface="Arial" panose="020B0604020202020204" pitchFamily="34" charset="0"/>
                <a:cs typeface="Arial" panose="020B0604020202020204" pitchFamily="34" charset="0"/>
              </a:rPr>
              <a:t>- Pick a </a:t>
            </a:r>
            <a:r>
              <a:rPr lang="de-DE" altLang="zh-CN" sz="2200" dirty="0" err="1">
                <a:latin typeface="Arial" panose="020B0604020202020204" pitchFamily="34" charset="0"/>
                <a:cs typeface="Arial" panose="020B0604020202020204" pitchFamily="34" charset="0"/>
              </a:rPr>
              <a:t>topic</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for</a:t>
            </a:r>
            <a:r>
              <a:rPr lang="de-DE" altLang="zh-CN" sz="2200" dirty="0">
                <a:latin typeface="Arial" panose="020B0604020202020204" pitchFamily="34" charset="0"/>
                <a:cs typeface="Arial" panose="020B0604020202020204" pitchFamily="34" charset="0"/>
              </a:rPr>
              <a:t> a </a:t>
            </a:r>
            <a:r>
              <a:rPr lang="de-DE" altLang="zh-CN" sz="2200" dirty="0" err="1">
                <a:latin typeface="Arial" panose="020B0604020202020204" pitchFamily="34" charset="0"/>
                <a:cs typeface="Arial" panose="020B0604020202020204" pitchFamily="34" charset="0"/>
              </a:rPr>
              <a:t>book</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chapter</a:t>
            </a:r>
            <a:r>
              <a:rPr lang="de-DE" altLang="zh-CN" sz="2200" dirty="0">
                <a:latin typeface="Arial" panose="020B0604020202020204" pitchFamily="34" charset="0"/>
                <a:cs typeface="Arial" panose="020B0604020202020204" pitchFamily="34" charset="0"/>
              </a:rPr>
              <a:t> on Translation </a:t>
            </a:r>
            <a:r>
              <a:rPr lang="de-DE" altLang="zh-CN" sz="2200" dirty="0" err="1">
                <a:latin typeface="Arial" panose="020B0604020202020204" pitchFamily="34" charset="0"/>
                <a:cs typeface="Arial" panose="020B0604020202020204" pitchFamily="34" charset="0"/>
              </a:rPr>
              <a:t>studies</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Exam</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paper</a:t>
            </a:r>
            <a:r>
              <a:rPr lang="de-DE" altLang="zh-CN" sz="2200" dirty="0">
                <a:latin typeface="Arial" panose="020B0604020202020204" pitchFamily="34" charset="0"/>
                <a:cs typeface="Arial" panose="020B0604020202020204" pitchFamily="34" charset="0"/>
              </a:rPr>
              <a:t>, 5000 English </a:t>
            </a:r>
            <a:r>
              <a:rPr lang="de-DE" altLang="zh-CN" sz="2200" dirty="0" err="1">
                <a:latin typeface="Arial" panose="020B0604020202020204" pitchFamily="34" charset="0"/>
                <a:cs typeface="Arial" panose="020B0604020202020204" pitchFamily="34" charset="0"/>
              </a:rPr>
              <a:t>characters</a:t>
            </a:r>
            <a:r>
              <a:rPr lang="de-DE" altLang="zh-CN" sz="2200" dirty="0">
                <a:latin typeface="Arial" panose="020B0604020202020204" pitchFamily="34" charset="0"/>
                <a:cs typeface="Arial" panose="020B0604020202020204" pitchFamily="34" charset="0"/>
              </a:rPr>
              <a:t>) – find a </a:t>
            </a:r>
            <a:r>
              <a:rPr lang="de-DE" altLang="zh-CN" sz="2200" dirty="0" err="1">
                <a:latin typeface="Arial" panose="020B0604020202020204" pitchFamily="34" charset="0"/>
                <a:cs typeface="Arial" panose="020B0604020202020204" pitchFamily="34" charset="0"/>
              </a:rPr>
              <a:t>group</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to</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write</a:t>
            </a:r>
            <a:r>
              <a:rPr lang="de-DE" altLang="zh-CN" sz="2200" dirty="0">
                <a:latin typeface="Arial" panose="020B0604020202020204" pitchFamily="34" charset="0"/>
                <a:cs typeface="Arial" panose="020B0604020202020204" pitchFamily="34" charset="0"/>
              </a:rPr>
              <a:t> a </a:t>
            </a:r>
            <a:r>
              <a:rPr lang="de-DE" altLang="zh-CN" sz="2200" dirty="0" err="1">
                <a:latin typeface="Arial" panose="020B0604020202020204" pitchFamily="34" charset="0"/>
                <a:cs typeface="Arial" panose="020B0604020202020204" pitchFamily="34" charset="0"/>
              </a:rPr>
              <a:t>book</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submit</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book</a:t>
            </a:r>
            <a:r>
              <a:rPr lang="de-DE" altLang="zh-CN" sz="2200" dirty="0">
                <a:latin typeface="Arial" panose="020B0604020202020204" pitchFamily="34" charset="0"/>
                <a:cs typeface="Arial" panose="020B0604020202020204" pitchFamily="34" charset="0"/>
              </a:rPr>
              <a:t> </a:t>
            </a:r>
            <a:r>
              <a:rPr lang="de-DE" altLang="zh-CN" sz="2200" dirty="0" err="1">
                <a:latin typeface="Arial" panose="020B0604020202020204" pitchFamily="34" charset="0"/>
                <a:cs typeface="Arial" panose="020B0604020202020204" pitchFamily="34" charset="0"/>
              </a:rPr>
              <a:t>to</a:t>
            </a:r>
            <a:r>
              <a:rPr lang="de-DE" altLang="zh-CN" sz="2200" dirty="0">
                <a:latin typeface="Arial" panose="020B0604020202020204" pitchFamily="34" charset="0"/>
                <a:cs typeface="Arial" panose="020B0604020202020204" pitchFamily="34" charset="0"/>
              </a:rPr>
              <a:t> press</a:t>
            </a:r>
            <a:endParaRPr lang="zh-CN" alt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588475"/>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4230</Words>
  <Application>Microsoft Office PowerPoint</Application>
  <PresentationFormat>Bildschirmpräsentation (4:3)</PresentationFormat>
  <Paragraphs>270</Paragraphs>
  <Slides>57</Slides>
  <Notes>2</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57</vt:i4>
      </vt:variant>
    </vt:vector>
  </HeadingPairs>
  <TitlesOfParts>
    <vt:vector size="67" baseType="lpstr">
      <vt:lpstr>楷体</vt:lpstr>
      <vt:lpstr>Arial</vt:lpstr>
      <vt:lpstr>Calibri</vt:lpstr>
      <vt:lpstr>Corbel</vt:lpstr>
      <vt:lpstr>Garamond</vt:lpstr>
      <vt:lpstr>Georgia</vt:lpstr>
      <vt:lpstr>Times New Roman</vt:lpstr>
      <vt:lpstr>Wingdings</vt:lpstr>
      <vt:lpstr>Larissa-Design</vt:lpstr>
      <vt:lpstr>Worksheet</vt:lpstr>
      <vt:lpstr>翻译学导论 Introductory Course in Translation Studies</vt:lpstr>
      <vt:lpstr>Session 2 Weekly Survey  第二周 在线闻讯调查</vt:lpstr>
      <vt:lpstr>Session 2 Weekly Survey  第二周 在线闻讯调查</vt:lpstr>
      <vt:lpstr>Review: Session 1 第一周 </vt:lpstr>
      <vt:lpstr>Session 1 第一周 </vt:lpstr>
      <vt:lpstr>Session 1 第一周 </vt:lpstr>
      <vt:lpstr>Self-Introduction 自我介绍</vt:lpstr>
      <vt:lpstr>Unique Selling Points 独特的卖点</vt:lpstr>
      <vt:lpstr>Session 1 第一次上课 </vt:lpstr>
      <vt:lpstr>Session Topics 本学期每周的题目 </vt:lpstr>
      <vt:lpstr>About grades 关于成绩</vt:lpstr>
      <vt:lpstr>About grades</vt:lpstr>
      <vt:lpstr>How to find resources  怎麽能找到參考資料</vt:lpstr>
      <vt:lpstr>Why Translation Studies?</vt:lpstr>
      <vt:lpstr>The Translation Sequence</vt:lpstr>
      <vt:lpstr>Session 2 Emergence 第二周 起源</vt:lpstr>
      <vt:lpstr>Lecture “Emergence I” Translation in antiquity.</vt:lpstr>
      <vt:lpstr>PowerPoint-Präsentation</vt:lpstr>
      <vt:lpstr>Translation in ancient Egypt</vt:lpstr>
      <vt:lpstr>Translation in ancient Egypt</vt:lpstr>
      <vt:lpstr>Translation in ancient Egypt</vt:lpstr>
      <vt:lpstr>Translation  in ancient Egypt</vt:lpstr>
      <vt:lpstr>Translation in ancient Egypt</vt:lpstr>
      <vt:lpstr>Translation in Assyria and Babylon </vt:lpstr>
      <vt:lpstr>Translation in Assyria and Babylon</vt:lpstr>
      <vt:lpstr>Translation in ancient China and India. </vt:lpstr>
      <vt:lpstr>Translation in ancient China </vt:lpstr>
      <vt:lpstr>Translation in ancient China and India</vt:lpstr>
      <vt:lpstr>Translation in ancient China and India</vt:lpstr>
      <vt:lpstr>Translation in ancient China and India</vt:lpstr>
      <vt:lpstr>Translation in ancient China and India</vt:lpstr>
      <vt:lpstr>Translation in ancient China and India</vt:lpstr>
      <vt:lpstr>Translation in the Roman Empire </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Translation in the Roman Empire</vt:lpstr>
      <vt:lpstr>Always here for you! 随时为你们服务</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Chinesische Literatur  der Gegenwart</dc:title>
  <dc:creator>woesler</dc:creator>
  <cp:lastModifiedBy>martin@woesler.de</cp:lastModifiedBy>
  <cp:revision>730</cp:revision>
  <dcterms:created xsi:type="dcterms:W3CDTF">2010-06-18T15:32:00Z</dcterms:created>
  <dcterms:modified xsi:type="dcterms:W3CDTF">2021-10-13T10:52:03Z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