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73" r:id="rId7"/>
    <p:sldId id="275" r:id="rId8"/>
    <p:sldId id="274" r:id="rId9"/>
    <p:sldId id="261" r:id="rId10"/>
    <p:sldId id="262" r:id="rId11"/>
    <p:sldId id="263" r:id="rId12"/>
    <p:sldId id="265" r:id="rId13"/>
    <p:sldId id="267" r:id="rId14"/>
    <p:sldId id="272" r:id="rId15"/>
  </p:sldIdLst>
  <p:sldSz cx="12192000" cy="6858000"/>
  <p:notesSz cx="7772400" cy="10058400"/>
  <p:embeddedFontLst>
    <p:embeddedFont>
      <p:font typeface="Arial Rounded MT Bold" panose="020F0704030504030204" pitchFamily="34" charset="0"/>
      <p:regular r:id="rId17"/>
    </p:embeddedFont>
    <p:embeddedFont>
      <p:font typeface="Noto Sans SC" panose="020B0200000000000000" pitchFamily="34" charset="-122"/>
      <p:regular r:id="rId18"/>
      <p:bold r:id="rId19"/>
    </p:embeddedFont>
    <p:embeddedFont>
      <p:font typeface="华文中宋" panose="02010600040101010101" pitchFamily="2" charset="-122"/>
      <p:regular r:id="rId20"/>
    </p:embeddedFont>
  </p:embeddedFontLst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5726B"/>
    <a:srgbClr val="DED099"/>
    <a:srgbClr val="88867F"/>
    <a:srgbClr val="9D9C96"/>
    <a:srgbClr val="F4EBDF"/>
    <a:srgbClr val="F7EEE3"/>
    <a:srgbClr val="ECE9E0"/>
    <a:srgbClr val="EDE5DC"/>
    <a:srgbClr val="EEE8DA"/>
    <a:srgbClr val="E0DA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9" d="100"/>
          <a:sy n="89" d="100"/>
        </p:scale>
        <p:origin x="101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368040" cy="5046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402561" y="0"/>
            <a:ext cx="3368040" cy="5046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2025/12/14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868680" y="1257300"/>
            <a:ext cx="6035040" cy="339471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77240" y="4840605"/>
            <a:ext cx="6217920" cy="396049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553734"/>
            <a:ext cx="3368040" cy="50466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402561" y="9553734"/>
            <a:ext cx="3368040" cy="50466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master-pag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master-pag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59200"/>
            <a:ext cx="10972080" cy="1084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spAutoFit/>
          </a:bodyPr>
          <a:lstStyle/>
          <a:p>
            <a:pPr indent="0" algn="ctr">
              <a:buNone/>
            </a:pPr>
            <a:endParaRPr lang="en-US" sz="4400" b="0" u="none" strike="noStrike">
              <a:solidFill>
                <a:srgbClr val="000000"/>
              </a:solidFill>
              <a:effectLst/>
              <a:uFillTx/>
              <a:latin typeface="Arial" panose="020B0604020202020204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520280"/>
            <a:ext cx="10972080" cy="3768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spAutoFit/>
          </a:bodyPr>
          <a:lstStyle/>
          <a:p>
            <a:pPr indent="0" algn="ctr">
              <a:buNone/>
            </a:pPr>
            <a:endParaRPr lang="en-US" sz="3200" b="0" u="none" strike="noStrike">
              <a:solidFill>
                <a:srgbClr val="000000"/>
              </a:solidFill>
              <a:effectLst/>
              <a:uFillTx/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ceHolder 1"/>
          <p:cNvSpPr>
            <a:spLocks noGrp="1"/>
          </p:cNvSpPr>
          <p:nvPr>
            <p:ph type="title"/>
          </p:nvPr>
        </p:nvSpPr>
        <p:spPr>
          <a:xfrm>
            <a:off x="609480" y="259200"/>
            <a:ext cx="10972080" cy="1084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en-US" sz="4400" b="0" u="none" strike="noStrike">
                <a:solidFill>
                  <a:srgbClr val="000000"/>
                </a:solidFill>
                <a:effectLst/>
                <a:uFillTx/>
                <a:latin typeface="Arial" panose="020B0604020202020204"/>
              </a:rPr>
              <a:t>Click to edit the title text format</a:t>
            </a:r>
          </a:p>
        </p:txBody>
      </p:sp>
      <p:sp>
        <p:nvSpPr>
          <p:cNvPr id="2" name="PlaceHolder 2"/>
          <p:cNvSpPr>
            <a:spLocks noGrp="1"/>
          </p:cNvSpPr>
          <p:nvPr>
            <p:ph type="body"/>
          </p:nvPr>
        </p:nvSpPr>
        <p:spPr>
          <a:xfrm>
            <a:off x="609480" y="1520280"/>
            <a:ext cx="10972080" cy="3768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1800" indent="-323850">
              <a:spcBef>
                <a:spcPts val="1415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en-US" sz="3200" b="0" u="none" strike="noStrike">
                <a:solidFill>
                  <a:srgbClr val="000000"/>
                </a:solidFill>
                <a:effectLst/>
                <a:uFillTx/>
                <a:latin typeface="Arial" panose="020B0604020202020204"/>
              </a:rPr>
              <a:t>Click to edit the outline text format</a:t>
            </a:r>
          </a:p>
          <a:p>
            <a:pPr marL="864235" lvl="1" indent="-323850">
              <a:spcBef>
                <a:spcPts val="1135"/>
              </a:spcBef>
              <a:buClr>
                <a:srgbClr val="000000"/>
              </a:buClr>
              <a:buSzPct val="75000"/>
              <a:buFont typeface="Symbol" panose="05050102010706020507" charset="2"/>
              <a:buChar char=""/>
            </a:pPr>
            <a:r>
              <a:rPr lang="en-US" sz="2800" b="0" u="none" strike="noStrike">
                <a:solidFill>
                  <a:srgbClr val="000000"/>
                </a:solidFill>
                <a:effectLst/>
                <a:uFillTx/>
                <a:latin typeface="Arial" panose="020B0604020202020204"/>
              </a:rPr>
              <a:t>Second Outline Level</a:t>
            </a:r>
          </a:p>
          <a:p>
            <a:pPr marL="1296035" lvl="2" indent="-288290">
              <a:spcBef>
                <a:spcPts val="850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en-US" sz="2400" b="0" u="none" strike="noStrike">
                <a:solidFill>
                  <a:srgbClr val="000000"/>
                </a:solidFill>
                <a:effectLst/>
                <a:uFillTx/>
                <a:latin typeface="Arial" panose="020B0604020202020204"/>
              </a:rPr>
              <a:t>Third Outline Level</a:t>
            </a:r>
          </a:p>
          <a:p>
            <a:pPr marL="1727835" lvl="3" indent="-215900">
              <a:spcBef>
                <a:spcPts val="565"/>
              </a:spcBef>
              <a:buClr>
                <a:srgbClr val="000000"/>
              </a:buClr>
              <a:buSzPct val="75000"/>
              <a:buFont typeface="Symbol" panose="05050102010706020507" charset="2"/>
              <a:buChar char=""/>
            </a:pPr>
            <a:r>
              <a:rPr lang="en-US" sz="2000" b="0" u="none" strike="noStrike">
                <a:solidFill>
                  <a:srgbClr val="000000"/>
                </a:solidFill>
                <a:effectLst/>
                <a:uFillTx/>
                <a:latin typeface="Arial" panose="020B0604020202020204"/>
              </a:rPr>
              <a:t>Fourth Outline Level</a:t>
            </a:r>
          </a:p>
          <a:p>
            <a:pPr marL="2160270" lvl="4" indent="-215900">
              <a:spcBef>
                <a:spcPts val="285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en-US" sz="2000" b="0" u="none" strike="noStrike">
                <a:solidFill>
                  <a:srgbClr val="000000"/>
                </a:solidFill>
                <a:effectLst/>
                <a:uFillTx/>
                <a:latin typeface="Arial" panose="020B0604020202020204"/>
              </a:rPr>
              <a:t>Fifth Outline Level</a:t>
            </a:r>
          </a:p>
          <a:p>
            <a:pPr marL="2592070" lvl="5" indent="-215900">
              <a:spcBef>
                <a:spcPts val="285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en-US" sz="2000" b="0" u="none" strike="noStrike">
                <a:solidFill>
                  <a:srgbClr val="000000"/>
                </a:solidFill>
                <a:effectLst/>
                <a:uFillTx/>
                <a:latin typeface="Arial" panose="020B0604020202020204"/>
              </a:rPr>
              <a:t>Sixth Outline Level</a:t>
            </a:r>
          </a:p>
          <a:p>
            <a:pPr marL="3023870" lvl="6" indent="-215900">
              <a:spcBef>
                <a:spcPts val="285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en-US" sz="2000" b="0" u="none" strike="noStrike">
                <a:solidFill>
                  <a:srgbClr val="000000"/>
                </a:solidFill>
                <a:effectLst/>
                <a:uFillTx/>
                <a:latin typeface="Arial" panose="020B0604020202020204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任意多边形 3"/>
          <p:cNvSpPr/>
          <p:nvPr/>
        </p:nvSpPr>
        <p:spPr>
          <a:xfrm>
            <a:off x="0" y="0"/>
            <a:ext cx="12192120" cy="6858000"/>
          </a:xfrm>
          <a:custGeom>
            <a:avLst/>
            <a:gdLst/>
            <a:ahLst/>
            <a:cxnLst/>
            <a:rect l="0" t="0" r="r" b="b"/>
            <a:pathLst>
              <a:path w="33867" h="19050">
                <a:moveTo>
                  <a:pt x="0" y="0"/>
                </a:moveTo>
                <a:lnTo>
                  <a:pt x="33867" y="0"/>
                </a:lnTo>
                <a:lnTo>
                  <a:pt x="33867" y="19050"/>
                </a:lnTo>
                <a:lnTo>
                  <a:pt x="0" y="19050"/>
                </a:lnTo>
                <a:lnTo>
                  <a:pt x="0" y="0"/>
                </a:lnTo>
                <a:close/>
              </a:path>
            </a:pathLst>
          </a:custGeom>
          <a:solidFill>
            <a:srgbClr val="F0EADA"/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40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5" name="任意多边形 4"/>
          <p:cNvSpPr/>
          <p:nvPr/>
        </p:nvSpPr>
        <p:spPr>
          <a:xfrm>
            <a:off x="0" y="0"/>
            <a:ext cx="12192120" cy="6858000"/>
          </a:xfrm>
          <a:custGeom>
            <a:avLst/>
            <a:gdLst/>
            <a:ahLst/>
            <a:cxnLst/>
            <a:rect l="0" t="0" r="r" b="b"/>
            <a:pathLst>
              <a:path w="33867" h="19050">
                <a:moveTo>
                  <a:pt x="0" y="0"/>
                </a:moveTo>
                <a:lnTo>
                  <a:pt x="33867" y="0"/>
                </a:lnTo>
                <a:lnTo>
                  <a:pt x="33867" y="19050"/>
                </a:lnTo>
                <a:lnTo>
                  <a:pt x="0" y="19050"/>
                </a:lnTo>
                <a:lnTo>
                  <a:pt x="0" y="0"/>
                </a:lnTo>
                <a:close/>
              </a:path>
            </a:pathLst>
          </a:custGeom>
          <a:solidFill>
            <a:srgbClr val="1A1A1A"/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400" b="0" u="none" strike="noStrike">
              <a:solidFill>
                <a:srgbClr val="FFFFFF"/>
              </a:solidFill>
              <a:effectLst/>
              <a:uFillTx/>
              <a:latin typeface="Times New Roman" panose="02020603050405020304"/>
            </a:endParaRPr>
          </a:p>
        </p:txBody>
      </p:sp>
      <p:pic>
        <p:nvPicPr>
          <p:cNvPr id="6" name="图片 5" descr="7b0a202020202266696c746572223a202230220a7d0a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635"/>
            <a:ext cx="12191760" cy="68576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7" name="任意多边形 6"/>
          <p:cNvSpPr/>
          <p:nvPr/>
        </p:nvSpPr>
        <p:spPr>
          <a:xfrm>
            <a:off x="5181480" y="3581280"/>
            <a:ext cx="1829160" cy="38520"/>
          </a:xfrm>
          <a:custGeom>
            <a:avLst/>
            <a:gdLst/>
            <a:ahLst/>
            <a:cxnLst/>
            <a:rect l="0" t="0" r="r" b="b"/>
            <a:pathLst>
              <a:path w="5081" h="107">
                <a:moveTo>
                  <a:pt x="0" y="0"/>
                </a:moveTo>
                <a:lnTo>
                  <a:pt x="5081" y="0"/>
                </a:lnTo>
                <a:lnTo>
                  <a:pt x="5081" y="107"/>
                </a:lnTo>
                <a:lnTo>
                  <a:pt x="0" y="107"/>
                </a:lnTo>
                <a:lnTo>
                  <a:pt x="0" y="0"/>
                </a:lnTo>
                <a:close/>
              </a:path>
            </a:pathLst>
          </a:custGeom>
          <a:solidFill>
            <a:srgbClr val="E63946"/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400" b="0" u="none" strike="noStrike">
              <a:solidFill>
                <a:srgbClr val="FFFFFF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855745" y="4004960"/>
            <a:ext cx="5698490" cy="492125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zh-CN" sz="3200" b="1" i="0" u="none" strike="noStrike">
                <a:solidFill>
                  <a:srgbClr val="FFFFFF"/>
                </a:solidFill>
                <a:effectLst>
                  <a:outerShdw blurRad="101600" dist="35921" dir="2700000" algn="tl" rotWithShape="0">
                    <a:prstClr val="black">
                      <a:alpha val="50000"/>
                    </a:prstClr>
                  </a:outerShdw>
                </a:effectLst>
                <a:uFillTx/>
                <a:latin typeface="Noto Sans SC" panose="020B0200000000000000" charset="-122"/>
                <a:ea typeface="Noto Sans SC" panose="020B0200000000000000" charset="-122"/>
              </a:rPr>
              <a:t>五禽戏：中华养生文化的活化石</a:t>
            </a:r>
            <a:endParaRPr lang="en-US" sz="320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-5715" y="1484630"/>
            <a:ext cx="12191365" cy="1407795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noAutofit/>
          </a:bodyPr>
          <a:lstStyle/>
          <a:p>
            <a:pPr indent="0" algn="ctr" fontAlgn="auto">
              <a:lnSpc>
                <a:spcPct val="150000"/>
              </a:lnSpc>
            </a:pPr>
            <a:r>
              <a:rPr lang="en-US" altLang="zh-CN" sz="2800" u="none" strike="noStrike">
                <a:solidFill>
                  <a:srgbClr val="FFFFFF"/>
                </a:solidFill>
                <a:effectLst>
                  <a:outerShdw blurRad="101600" dist="35921" dir="2700000" algn="tl" rotWithShape="0">
                    <a:prstClr val="black">
                      <a:alpha val="50000"/>
                    </a:prstClr>
                  </a:outerShdw>
                </a:effectLst>
                <a:uFillTx/>
                <a:latin typeface="Noto Sans SC" panose="020B0200000000000000" charset="-122"/>
                <a:ea typeface="Noto Sans SC" panose="020B0200000000000000" charset="-122"/>
              </a:rPr>
              <a:t>A Living Fossil of Chinese Wellness Culture</a:t>
            </a:r>
          </a:p>
          <a:p>
            <a:pPr indent="0" algn="ctr" fontAlgn="auto">
              <a:lnSpc>
                <a:spcPct val="150000"/>
              </a:lnSpc>
            </a:pPr>
            <a:r>
              <a:rPr lang="zh-CN" sz="6000" b="1" u="none" strike="noStrike">
                <a:solidFill>
                  <a:srgbClr val="FFFFFF"/>
                </a:solidFill>
                <a:effectLst>
                  <a:outerShdw blurRad="101600" dist="35921" dir="2700000" algn="tl" rotWithShape="0">
                    <a:prstClr val="black">
                      <a:alpha val="50000"/>
                    </a:prstClr>
                  </a:outerShdw>
                </a:effectLst>
                <a:uFillTx/>
                <a:latin typeface="Noto Sans SC" panose="020B0200000000000000" charset="-122"/>
                <a:ea typeface="Noto Sans SC" panose="020B0200000000000000" charset="-122"/>
              </a:rPr>
              <a:t>Frolics of the Five Animals</a:t>
            </a:r>
          </a:p>
        </p:txBody>
      </p:sp>
      <p:sp>
        <p:nvSpPr>
          <p:cNvPr id="10" name="任意多边形 9"/>
          <p:cNvSpPr/>
          <p:nvPr/>
        </p:nvSpPr>
        <p:spPr>
          <a:xfrm>
            <a:off x="263525" y="188595"/>
            <a:ext cx="487045" cy="1214755"/>
          </a:xfrm>
          <a:custGeom>
            <a:avLst/>
            <a:gdLst/>
            <a:ahLst/>
            <a:cxnLst/>
            <a:rect l="0" t="0" r="r" b="b"/>
            <a:pathLst>
              <a:path w="2435" h="2435" fill="none">
                <a:moveTo>
                  <a:pt x="0" y="0"/>
                </a:moveTo>
                <a:lnTo>
                  <a:pt x="2435" y="0"/>
                </a:lnTo>
                <a:lnTo>
                  <a:pt x="2435" y="2435"/>
                </a:lnTo>
                <a:lnTo>
                  <a:pt x="0" y="2435"/>
                </a:lnTo>
                <a:lnTo>
                  <a:pt x="0" y="0"/>
                </a:lnTo>
              </a:path>
            </a:pathLst>
          </a:custGeom>
          <a:ln w="37800">
            <a:solidFill>
              <a:srgbClr val="E63946"/>
            </a:solidFill>
            <a:miter/>
          </a:ln>
        </p:spPr>
        <p:txBody>
          <a:bodyPr lIns="18720" tIns="18720" rIns="18720" bIns="18720" anchor="t">
            <a:noAutofit/>
          </a:bodyPr>
          <a:lstStyle/>
          <a:p>
            <a:endParaRPr lang="en-US" sz="240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11" name="文本框 10"/>
          <p:cNvSpPr txBox="1"/>
          <p:nvPr/>
        </p:nvSpPr>
        <p:spPr>
          <a:xfrm rot="5400000">
            <a:off x="10532520" y="3455280"/>
            <a:ext cx="2331720" cy="265680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en-US" sz="1800" b="0" i="0" u="none" strike="noStrike">
                <a:solidFill>
                  <a:srgbClr val="FFFFFF">
                    <a:alpha val="70000"/>
                  </a:srgbClr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W U   Q I N   X I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335190" y="188345"/>
            <a:ext cx="414909" cy="399600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zh-CN" sz="2700" b="1" i="0" u="none" strike="noStrike">
                <a:solidFill>
                  <a:srgbClr val="E63946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五</a:t>
            </a:r>
            <a:endParaRPr lang="en-US" sz="270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335190" y="588200"/>
            <a:ext cx="414909" cy="399600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zh-CN" sz="2700" b="1" i="0" u="none" strike="noStrike">
                <a:solidFill>
                  <a:srgbClr val="E63946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禽</a:t>
            </a:r>
            <a:endParaRPr lang="en-US" sz="270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pic>
        <p:nvPicPr>
          <p:cNvPr id="14" name="图片 13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6781680"/>
            <a:ext cx="12191760" cy="759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5" name="文本框 14"/>
          <p:cNvSpPr txBox="1"/>
          <p:nvPr/>
        </p:nvSpPr>
        <p:spPr>
          <a:xfrm>
            <a:off x="335310" y="987935"/>
            <a:ext cx="414909" cy="399600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zh-CN" sz="2700" b="1" i="0" u="none" strike="noStrike">
                <a:solidFill>
                  <a:srgbClr val="E63946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戏</a:t>
            </a:r>
            <a:endParaRPr lang="en-US" sz="270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10992485" y="6350635"/>
            <a:ext cx="1193165" cy="453390"/>
          </a:xfrm>
          <a:prstGeom prst="rect">
            <a:avLst/>
          </a:prstGeom>
          <a:solidFill>
            <a:srgbClr val="E6DED1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47625" y="5661025"/>
            <a:ext cx="2552065" cy="527050"/>
          </a:xfrm>
          <a:prstGeom prst="rect">
            <a:avLst/>
          </a:prstGeom>
          <a:noFill/>
        </p:spPr>
        <p:txBody>
          <a:bodyPr wrap="square" rtlCol="0">
            <a:noAutofit/>
            <a:scene3d>
              <a:camera prst="orthographicFront"/>
              <a:lightRig rig="threePt" dir="t"/>
            </a:scene3d>
          </a:bodyPr>
          <a:lstStyle/>
          <a:p>
            <a:r>
              <a:rPr lang="en-US" altLang="zh-CN" sz="2400" b="1">
                <a:solidFill>
                  <a:schemeClr val="tx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  Lin Zhiyi </a:t>
            </a:r>
          </a:p>
          <a:p>
            <a:r>
              <a:rPr lang="en-US" altLang="zh-CN" sz="2400" b="1">
                <a:solidFill>
                  <a:schemeClr val="tx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  </a:t>
            </a:r>
            <a:r>
              <a:rPr lang="zh-CN" altLang="en-US" sz="2400" b="1">
                <a:solidFill>
                  <a:schemeClr val="tx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林芷怡</a:t>
            </a:r>
          </a:p>
          <a:p>
            <a:pPr algn="l">
              <a:buClrTx/>
              <a:buSzTx/>
              <a:buFontTx/>
            </a:pPr>
            <a:r>
              <a:rPr lang="en-US" altLang="zh-CN" sz="2400" b="1">
                <a:solidFill>
                  <a:schemeClr val="tx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202570081746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任意多边形 76"/>
          <p:cNvSpPr/>
          <p:nvPr/>
        </p:nvSpPr>
        <p:spPr>
          <a:xfrm>
            <a:off x="0" y="0"/>
            <a:ext cx="12192120" cy="6858000"/>
          </a:xfrm>
          <a:custGeom>
            <a:avLst/>
            <a:gdLst/>
            <a:ahLst/>
            <a:cxnLst/>
            <a:rect l="0" t="0" r="r" b="b"/>
            <a:pathLst>
              <a:path w="33867" h="19050">
                <a:moveTo>
                  <a:pt x="0" y="0"/>
                </a:moveTo>
                <a:lnTo>
                  <a:pt x="33867" y="0"/>
                </a:lnTo>
                <a:lnTo>
                  <a:pt x="33867" y="19050"/>
                </a:lnTo>
                <a:lnTo>
                  <a:pt x="0" y="19050"/>
                </a:lnTo>
                <a:lnTo>
                  <a:pt x="0" y="0"/>
                </a:lnTo>
                <a:close/>
              </a:path>
            </a:pathLst>
          </a:custGeom>
          <a:solidFill>
            <a:srgbClr val="F0EADA"/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40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78" name="任意多边形 77"/>
          <p:cNvSpPr/>
          <p:nvPr/>
        </p:nvSpPr>
        <p:spPr>
          <a:xfrm>
            <a:off x="0" y="0"/>
            <a:ext cx="12192120" cy="6858000"/>
          </a:xfrm>
          <a:custGeom>
            <a:avLst/>
            <a:gdLst/>
            <a:ahLst/>
            <a:cxnLst/>
            <a:rect l="0" t="0" r="r" b="b"/>
            <a:pathLst>
              <a:path w="33867" h="19050">
                <a:moveTo>
                  <a:pt x="0" y="0"/>
                </a:moveTo>
                <a:lnTo>
                  <a:pt x="33867" y="0"/>
                </a:lnTo>
                <a:lnTo>
                  <a:pt x="33867" y="19050"/>
                </a:lnTo>
                <a:lnTo>
                  <a:pt x="0" y="1905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40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80" name="任意多边形 79"/>
          <p:cNvSpPr/>
          <p:nvPr/>
        </p:nvSpPr>
        <p:spPr>
          <a:xfrm>
            <a:off x="6106040" y="-27305"/>
            <a:ext cx="6096240" cy="6858000"/>
          </a:xfrm>
          <a:custGeom>
            <a:avLst/>
            <a:gdLst/>
            <a:ahLst/>
            <a:cxnLst/>
            <a:rect l="0" t="0" r="r" b="b"/>
            <a:pathLst>
              <a:path w="16934" h="19050">
                <a:moveTo>
                  <a:pt x="0" y="0"/>
                </a:moveTo>
                <a:lnTo>
                  <a:pt x="16934" y="0"/>
                </a:lnTo>
                <a:lnTo>
                  <a:pt x="16934" y="19050"/>
                </a:lnTo>
                <a:lnTo>
                  <a:pt x="0" y="19050"/>
                </a:lnTo>
                <a:lnTo>
                  <a:pt x="0" y="0"/>
                </a:lnTo>
                <a:close/>
              </a:path>
            </a:pathLst>
          </a:custGeom>
          <a:solidFill>
            <a:srgbClr val="FAF8F1"/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40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81" name="任意多边形 80"/>
          <p:cNvSpPr/>
          <p:nvPr/>
        </p:nvSpPr>
        <p:spPr>
          <a:xfrm>
            <a:off x="6705360" y="1142640"/>
            <a:ext cx="762480" cy="38520"/>
          </a:xfrm>
          <a:custGeom>
            <a:avLst/>
            <a:gdLst/>
            <a:ahLst/>
            <a:cxnLst/>
            <a:rect l="0" t="0" r="r" b="b"/>
            <a:pathLst>
              <a:path w="2118" h="107">
                <a:moveTo>
                  <a:pt x="0" y="0"/>
                </a:moveTo>
                <a:lnTo>
                  <a:pt x="2118" y="0"/>
                </a:lnTo>
                <a:lnTo>
                  <a:pt x="2118" y="107"/>
                </a:lnTo>
                <a:lnTo>
                  <a:pt x="0" y="107"/>
                </a:lnTo>
                <a:lnTo>
                  <a:pt x="0" y="0"/>
                </a:lnTo>
                <a:close/>
              </a:path>
            </a:pathLst>
          </a:custGeom>
          <a:solidFill>
            <a:srgbClr val="E63946"/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400" b="0" u="none" strike="noStrike">
              <a:solidFill>
                <a:srgbClr val="FFFFFF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82" name="任意多边形 81"/>
          <p:cNvSpPr/>
          <p:nvPr/>
        </p:nvSpPr>
        <p:spPr>
          <a:xfrm>
            <a:off x="6724440" y="2590560"/>
            <a:ext cx="4858200" cy="1153080"/>
          </a:xfrm>
          <a:custGeom>
            <a:avLst/>
            <a:gdLst/>
            <a:ahLst/>
            <a:cxnLst/>
            <a:rect l="0" t="0" r="r" b="b"/>
            <a:pathLst>
              <a:path w="13495" h="3203">
                <a:moveTo>
                  <a:pt x="0" y="2991"/>
                </a:moveTo>
                <a:lnTo>
                  <a:pt x="0" y="212"/>
                </a:lnTo>
                <a:cubicBezTo>
                  <a:pt x="0" y="198"/>
                  <a:pt x="1" y="184"/>
                  <a:pt x="3" y="171"/>
                </a:cubicBezTo>
                <a:cubicBezTo>
                  <a:pt x="5" y="157"/>
                  <a:pt x="8" y="144"/>
                  <a:pt x="12" y="131"/>
                </a:cubicBezTo>
                <a:cubicBezTo>
                  <a:pt x="16" y="118"/>
                  <a:pt x="21" y="106"/>
                  <a:pt x="27" y="94"/>
                </a:cubicBezTo>
                <a:cubicBezTo>
                  <a:pt x="33" y="83"/>
                  <a:pt x="39" y="72"/>
                  <a:pt x="47" y="62"/>
                </a:cubicBezTo>
                <a:cubicBezTo>
                  <a:pt x="54" y="52"/>
                  <a:pt x="62" y="44"/>
                  <a:pt x="71" y="36"/>
                </a:cubicBezTo>
                <a:cubicBezTo>
                  <a:pt x="79" y="28"/>
                  <a:pt x="88" y="22"/>
                  <a:pt x="98" y="16"/>
                </a:cubicBezTo>
                <a:cubicBezTo>
                  <a:pt x="108" y="11"/>
                  <a:pt x="118" y="7"/>
                  <a:pt x="128" y="4"/>
                </a:cubicBezTo>
                <a:cubicBezTo>
                  <a:pt x="138" y="2"/>
                  <a:pt x="148" y="0"/>
                  <a:pt x="159" y="0"/>
                </a:cubicBezTo>
                <a:lnTo>
                  <a:pt x="13283" y="0"/>
                </a:lnTo>
                <a:cubicBezTo>
                  <a:pt x="13297" y="0"/>
                  <a:pt x="13311" y="2"/>
                  <a:pt x="13324" y="4"/>
                </a:cubicBezTo>
                <a:cubicBezTo>
                  <a:pt x="13338" y="7"/>
                  <a:pt x="13351" y="11"/>
                  <a:pt x="13364" y="16"/>
                </a:cubicBezTo>
                <a:cubicBezTo>
                  <a:pt x="13377" y="22"/>
                  <a:pt x="13389" y="28"/>
                  <a:pt x="13401" y="36"/>
                </a:cubicBezTo>
                <a:cubicBezTo>
                  <a:pt x="13412" y="44"/>
                  <a:pt x="13423" y="52"/>
                  <a:pt x="13433" y="62"/>
                </a:cubicBezTo>
                <a:cubicBezTo>
                  <a:pt x="13443" y="72"/>
                  <a:pt x="13451" y="83"/>
                  <a:pt x="13459" y="94"/>
                </a:cubicBezTo>
                <a:cubicBezTo>
                  <a:pt x="13467" y="106"/>
                  <a:pt x="13473" y="118"/>
                  <a:pt x="13479" y="131"/>
                </a:cubicBezTo>
                <a:cubicBezTo>
                  <a:pt x="13484" y="144"/>
                  <a:pt x="13488" y="157"/>
                  <a:pt x="13491" y="171"/>
                </a:cubicBezTo>
                <a:cubicBezTo>
                  <a:pt x="13493" y="184"/>
                  <a:pt x="13495" y="198"/>
                  <a:pt x="13495" y="212"/>
                </a:cubicBezTo>
                <a:lnTo>
                  <a:pt x="13495" y="2991"/>
                </a:lnTo>
                <a:cubicBezTo>
                  <a:pt x="13495" y="3005"/>
                  <a:pt x="13493" y="3019"/>
                  <a:pt x="13491" y="3032"/>
                </a:cubicBezTo>
                <a:cubicBezTo>
                  <a:pt x="13488" y="3046"/>
                  <a:pt x="13484" y="3059"/>
                  <a:pt x="13479" y="3072"/>
                </a:cubicBezTo>
                <a:cubicBezTo>
                  <a:pt x="13473" y="3085"/>
                  <a:pt x="13467" y="3097"/>
                  <a:pt x="13459" y="3109"/>
                </a:cubicBezTo>
                <a:cubicBezTo>
                  <a:pt x="13451" y="3120"/>
                  <a:pt x="13443" y="3131"/>
                  <a:pt x="13433" y="3141"/>
                </a:cubicBezTo>
                <a:cubicBezTo>
                  <a:pt x="13423" y="3150"/>
                  <a:pt x="13412" y="3159"/>
                  <a:pt x="13401" y="3167"/>
                </a:cubicBezTo>
                <a:cubicBezTo>
                  <a:pt x="13389" y="3175"/>
                  <a:pt x="13377" y="3181"/>
                  <a:pt x="13364" y="3187"/>
                </a:cubicBezTo>
                <a:cubicBezTo>
                  <a:pt x="13351" y="3192"/>
                  <a:pt x="13338" y="3196"/>
                  <a:pt x="13324" y="3199"/>
                </a:cubicBezTo>
                <a:cubicBezTo>
                  <a:pt x="13311" y="3201"/>
                  <a:pt x="13297" y="3203"/>
                  <a:pt x="13283" y="3203"/>
                </a:cubicBezTo>
                <a:lnTo>
                  <a:pt x="159" y="3203"/>
                </a:lnTo>
                <a:cubicBezTo>
                  <a:pt x="148" y="3203"/>
                  <a:pt x="138" y="3201"/>
                  <a:pt x="128" y="3199"/>
                </a:cubicBezTo>
                <a:cubicBezTo>
                  <a:pt x="118" y="3196"/>
                  <a:pt x="108" y="3192"/>
                  <a:pt x="98" y="3187"/>
                </a:cubicBezTo>
                <a:cubicBezTo>
                  <a:pt x="88" y="3181"/>
                  <a:pt x="79" y="3175"/>
                  <a:pt x="71" y="3167"/>
                </a:cubicBezTo>
                <a:cubicBezTo>
                  <a:pt x="62" y="3159"/>
                  <a:pt x="54" y="3150"/>
                  <a:pt x="47" y="3141"/>
                </a:cubicBezTo>
                <a:cubicBezTo>
                  <a:pt x="39" y="3131"/>
                  <a:pt x="33" y="3120"/>
                  <a:pt x="27" y="3109"/>
                </a:cubicBezTo>
                <a:cubicBezTo>
                  <a:pt x="21" y="3097"/>
                  <a:pt x="16" y="3085"/>
                  <a:pt x="12" y="3072"/>
                </a:cubicBezTo>
                <a:cubicBezTo>
                  <a:pt x="8" y="3059"/>
                  <a:pt x="5" y="3046"/>
                  <a:pt x="3" y="3032"/>
                </a:cubicBezTo>
                <a:cubicBezTo>
                  <a:pt x="1" y="3019"/>
                  <a:pt x="0" y="3005"/>
                  <a:pt x="0" y="2991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40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83" name="任意多边形 82"/>
          <p:cNvSpPr/>
          <p:nvPr/>
        </p:nvSpPr>
        <p:spPr>
          <a:xfrm>
            <a:off x="6705360" y="2590560"/>
            <a:ext cx="76680" cy="1153080"/>
          </a:xfrm>
          <a:custGeom>
            <a:avLst/>
            <a:gdLst/>
            <a:ahLst/>
            <a:cxnLst/>
            <a:rect l="0" t="0" r="r" b="b"/>
            <a:pathLst>
              <a:path w="213" h="3203">
                <a:moveTo>
                  <a:pt x="0" y="0"/>
                </a:moveTo>
                <a:lnTo>
                  <a:pt x="213" y="0"/>
                </a:lnTo>
                <a:lnTo>
                  <a:pt x="213" y="3203"/>
                </a:lnTo>
                <a:lnTo>
                  <a:pt x="0" y="3203"/>
                </a:lnTo>
                <a:lnTo>
                  <a:pt x="0" y="0"/>
                </a:lnTo>
                <a:close/>
              </a:path>
            </a:pathLst>
          </a:custGeom>
          <a:solidFill>
            <a:srgbClr val="E63946"/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400" b="0" u="none" strike="noStrike">
              <a:solidFill>
                <a:srgbClr val="FFFFFF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84" name="文本框 83"/>
          <p:cNvSpPr txBox="1"/>
          <p:nvPr/>
        </p:nvSpPr>
        <p:spPr>
          <a:xfrm>
            <a:off x="6705720" y="634320"/>
            <a:ext cx="1659636" cy="399600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zh-CN" sz="2700" b="1" i="0" u="none" strike="noStrike">
                <a:solidFill>
                  <a:srgbClr val="333333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动作竞猜</a:t>
            </a:r>
            <a:endParaRPr lang="en-US" sz="270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85" name="文本框 84"/>
          <p:cNvSpPr txBox="1"/>
          <p:nvPr/>
        </p:nvSpPr>
        <p:spPr>
          <a:xfrm>
            <a:off x="6972120" y="2871360"/>
            <a:ext cx="586740" cy="221400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zh-CN" sz="1500" b="1" i="0" u="none" strike="noStrike">
                <a:solidFill>
                  <a:srgbClr val="333333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提示：</a:t>
            </a:r>
            <a:endParaRPr lang="en-US" sz="150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86" name="文本框 85"/>
          <p:cNvSpPr txBox="1"/>
          <p:nvPr/>
        </p:nvSpPr>
        <p:spPr>
          <a:xfrm>
            <a:off x="6972120" y="3252240"/>
            <a:ext cx="3352800" cy="221400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zh-CN" sz="1500" b="0" i="0" u="none" strike="noStrike">
                <a:solidFill>
                  <a:srgbClr val="374151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展现力量与气势，壮筋骨、强腰肾。</a:t>
            </a:r>
            <a:endParaRPr lang="en-US" sz="150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87" name="文本框 86"/>
          <p:cNvSpPr txBox="1"/>
          <p:nvPr/>
        </p:nvSpPr>
        <p:spPr>
          <a:xfrm>
            <a:off x="7398000" y="4052520"/>
            <a:ext cx="4375404" cy="532440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zh-CN" sz="3600" b="1" i="0" u="none" strike="noStrike">
                <a:solidFill>
                  <a:srgbClr val="1D3557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答案：虎 </a:t>
            </a:r>
            <a:r>
              <a:rPr lang="en-US" sz="3600" b="1" i="0" u="none" strike="noStrike">
                <a:solidFill>
                  <a:srgbClr val="1D3557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(Tiger)</a:t>
            </a:r>
            <a:endParaRPr lang="en-US" sz="360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88" name="文本框 87"/>
          <p:cNvSpPr txBox="1"/>
          <p:nvPr/>
        </p:nvSpPr>
        <p:spPr>
          <a:xfrm>
            <a:off x="8362080" y="4655160"/>
            <a:ext cx="964565" cy="276860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zh-CN" sz="1800" b="0" i="0" u="none" strike="noStrike">
                <a:solidFill>
                  <a:srgbClr val="6B7280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（虎举 ）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pic>
        <p:nvPicPr>
          <p:cNvPr id="2" name="图片 1" descr="微信图片_2025102210135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95325" y="1941195"/>
            <a:ext cx="4525645" cy="3255010"/>
          </a:xfrm>
          <a:prstGeom prst="ellipse">
            <a:avLst/>
          </a:prstGeom>
        </p:spPr>
      </p:pic>
      <p:sp>
        <p:nvSpPr>
          <p:cNvPr id="3" name="圆角矩形 2"/>
          <p:cNvSpPr/>
          <p:nvPr/>
        </p:nvSpPr>
        <p:spPr>
          <a:xfrm>
            <a:off x="955675" y="2216785"/>
            <a:ext cx="675640" cy="708025"/>
          </a:xfrm>
          <a:prstGeom prst="round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 descr="微信图片_2025102210135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295775" y="2132965"/>
            <a:ext cx="854075" cy="897890"/>
          </a:xfrm>
          <a:prstGeom prst="roundRect">
            <a:avLst/>
          </a:prstGeom>
        </p:spPr>
      </p:pic>
      <p:pic>
        <p:nvPicPr>
          <p:cNvPr id="5" name="图片 4" descr="微信图片_2025102210135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66140" y="2132965"/>
            <a:ext cx="854075" cy="897890"/>
          </a:xfrm>
          <a:prstGeom prst="roundRect">
            <a:avLst/>
          </a:prstGeom>
        </p:spPr>
      </p:pic>
      <p:pic>
        <p:nvPicPr>
          <p:cNvPr id="6" name="图片 5" descr="微信图片_2025102210135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074" b="24231"/>
          <a:stretch>
            <a:fillRect/>
          </a:stretch>
        </p:blipFill>
        <p:spPr>
          <a:xfrm>
            <a:off x="695325" y="205105"/>
            <a:ext cx="4592955" cy="60331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/>
      <p:bldP spid="87" grpId="1"/>
      <p:bldP spid="88" grpId="0"/>
      <p:bldP spid="88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任意多边形 89"/>
          <p:cNvSpPr/>
          <p:nvPr/>
        </p:nvSpPr>
        <p:spPr>
          <a:xfrm>
            <a:off x="0" y="0"/>
            <a:ext cx="12192120" cy="6858000"/>
          </a:xfrm>
          <a:custGeom>
            <a:avLst/>
            <a:gdLst/>
            <a:ahLst/>
            <a:cxnLst/>
            <a:rect l="0" t="0" r="r" b="b"/>
            <a:pathLst>
              <a:path w="33867" h="19050">
                <a:moveTo>
                  <a:pt x="0" y="0"/>
                </a:moveTo>
                <a:lnTo>
                  <a:pt x="33867" y="0"/>
                </a:lnTo>
                <a:lnTo>
                  <a:pt x="33867" y="19050"/>
                </a:lnTo>
                <a:lnTo>
                  <a:pt x="0" y="19050"/>
                </a:lnTo>
                <a:lnTo>
                  <a:pt x="0" y="0"/>
                </a:lnTo>
                <a:close/>
              </a:path>
            </a:pathLst>
          </a:custGeom>
          <a:solidFill>
            <a:srgbClr val="F0EADA"/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40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91" name="任意多边形 90"/>
          <p:cNvSpPr/>
          <p:nvPr/>
        </p:nvSpPr>
        <p:spPr>
          <a:xfrm>
            <a:off x="0" y="0"/>
            <a:ext cx="12192120" cy="6858000"/>
          </a:xfrm>
          <a:custGeom>
            <a:avLst/>
            <a:gdLst/>
            <a:ahLst/>
            <a:cxnLst/>
            <a:rect l="0" t="0" r="r" b="b"/>
            <a:pathLst>
              <a:path w="33867" h="19050">
                <a:moveTo>
                  <a:pt x="0" y="0"/>
                </a:moveTo>
                <a:lnTo>
                  <a:pt x="33867" y="0"/>
                </a:lnTo>
                <a:lnTo>
                  <a:pt x="33867" y="19050"/>
                </a:lnTo>
                <a:lnTo>
                  <a:pt x="0" y="1905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40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92" name="任意多边形 91"/>
          <p:cNvSpPr/>
          <p:nvPr/>
        </p:nvSpPr>
        <p:spPr>
          <a:xfrm>
            <a:off x="0" y="0"/>
            <a:ext cx="6096240" cy="6858000"/>
          </a:xfrm>
          <a:custGeom>
            <a:avLst/>
            <a:gdLst/>
            <a:ahLst/>
            <a:cxnLst/>
            <a:rect l="0" t="0" r="r" b="b"/>
            <a:pathLst>
              <a:path w="16934" h="19050">
                <a:moveTo>
                  <a:pt x="0" y="0"/>
                </a:moveTo>
                <a:lnTo>
                  <a:pt x="16934" y="0"/>
                </a:lnTo>
                <a:lnTo>
                  <a:pt x="16934" y="19050"/>
                </a:lnTo>
                <a:lnTo>
                  <a:pt x="0" y="19050"/>
                </a:lnTo>
                <a:lnTo>
                  <a:pt x="0" y="0"/>
                </a:lnTo>
                <a:close/>
              </a:path>
            </a:pathLst>
          </a:custGeom>
          <a:solidFill>
            <a:srgbClr val="FAF8F1"/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40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93" name="任意多边形 92"/>
          <p:cNvSpPr/>
          <p:nvPr/>
        </p:nvSpPr>
        <p:spPr>
          <a:xfrm>
            <a:off x="609480" y="1142640"/>
            <a:ext cx="762120" cy="38520"/>
          </a:xfrm>
          <a:custGeom>
            <a:avLst/>
            <a:gdLst/>
            <a:ahLst/>
            <a:cxnLst/>
            <a:rect l="0" t="0" r="r" b="b"/>
            <a:pathLst>
              <a:path w="2117" h="107">
                <a:moveTo>
                  <a:pt x="0" y="0"/>
                </a:moveTo>
                <a:lnTo>
                  <a:pt x="2117" y="0"/>
                </a:lnTo>
                <a:lnTo>
                  <a:pt x="2117" y="107"/>
                </a:lnTo>
                <a:lnTo>
                  <a:pt x="0" y="107"/>
                </a:lnTo>
                <a:lnTo>
                  <a:pt x="0" y="0"/>
                </a:lnTo>
                <a:close/>
              </a:path>
            </a:pathLst>
          </a:custGeom>
          <a:solidFill>
            <a:srgbClr val="E63946"/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400" b="0" u="none" strike="noStrike">
              <a:solidFill>
                <a:srgbClr val="FFFFFF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94" name="任意多边形 93"/>
          <p:cNvSpPr/>
          <p:nvPr/>
        </p:nvSpPr>
        <p:spPr>
          <a:xfrm>
            <a:off x="628560" y="2781000"/>
            <a:ext cx="4857840" cy="762480"/>
          </a:xfrm>
          <a:custGeom>
            <a:avLst/>
            <a:gdLst/>
            <a:ahLst/>
            <a:cxnLst/>
            <a:rect l="0" t="0" r="r" b="b"/>
            <a:pathLst>
              <a:path w="13494" h="2118">
                <a:moveTo>
                  <a:pt x="0" y="1906"/>
                </a:moveTo>
                <a:lnTo>
                  <a:pt x="0" y="212"/>
                </a:lnTo>
                <a:cubicBezTo>
                  <a:pt x="0" y="198"/>
                  <a:pt x="1" y="184"/>
                  <a:pt x="3" y="171"/>
                </a:cubicBezTo>
                <a:cubicBezTo>
                  <a:pt x="5" y="157"/>
                  <a:pt x="8" y="144"/>
                  <a:pt x="12" y="131"/>
                </a:cubicBezTo>
                <a:cubicBezTo>
                  <a:pt x="16" y="118"/>
                  <a:pt x="21" y="106"/>
                  <a:pt x="27" y="94"/>
                </a:cubicBezTo>
                <a:cubicBezTo>
                  <a:pt x="32" y="83"/>
                  <a:pt x="39" y="72"/>
                  <a:pt x="46" y="62"/>
                </a:cubicBezTo>
                <a:cubicBezTo>
                  <a:pt x="54" y="53"/>
                  <a:pt x="62" y="44"/>
                  <a:pt x="70" y="36"/>
                </a:cubicBezTo>
                <a:cubicBezTo>
                  <a:pt x="79" y="28"/>
                  <a:pt x="88" y="22"/>
                  <a:pt x="98" y="16"/>
                </a:cubicBezTo>
                <a:cubicBezTo>
                  <a:pt x="107" y="11"/>
                  <a:pt x="117" y="7"/>
                  <a:pt x="128" y="4"/>
                </a:cubicBezTo>
                <a:cubicBezTo>
                  <a:pt x="138" y="2"/>
                  <a:pt x="148" y="0"/>
                  <a:pt x="158" y="0"/>
                </a:cubicBezTo>
                <a:lnTo>
                  <a:pt x="13283" y="0"/>
                </a:lnTo>
                <a:cubicBezTo>
                  <a:pt x="13297" y="0"/>
                  <a:pt x="13310" y="2"/>
                  <a:pt x="13324" y="4"/>
                </a:cubicBezTo>
                <a:cubicBezTo>
                  <a:pt x="13338" y="7"/>
                  <a:pt x="13351" y="11"/>
                  <a:pt x="13364" y="16"/>
                </a:cubicBezTo>
                <a:cubicBezTo>
                  <a:pt x="13377" y="22"/>
                  <a:pt x="13389" y="28"/>
                  <a:pt x="13400" y="36"/>
                </a:cubicBezTo>
                <a:cubicBezTo>
                  <a:pt x="13412" y="44"/>
                  <a:pt x="13423" y="53"/>
                  <a:pt x="13433" y="62"/>
                </a:cubicBezTo>
                <a:cubicBezTo>
                  <a:pt x="13442" y="72"/>
                  <a:pt x="13451" y="83"/>
                  <a:pt x="13459" y="94"/>
                </a:cubicBezTo>
                <a:cubicBezTo>
                  <a:pt x="13467" y="106"/>
                  <a:pt x="13473" y="118"/>
                  <a:pt x="13478" y="131"/>
                </a:cubicBezTo>
                <a:cubicBezTo>
                  <a:pt x="13484" y="144"/>
                  <a:pt x="13488" y="157"/>
                  <a:pt x="13490" y="171"/>
                </a:cubicBezTo>
                <a:cubicBezTo>
                  <a:pt x="13493" y="184"/>
                  <a:pt x="13494" y="198"/>
                  <a:pt x="13494" y="212"/>
                </a:cubicBezTo>
                <a:lnTo>
                  <a:pt x="13494" y="1906"/>
                </a:lnTo>
                <a:cubicBezTo>
                  <a:pt x="13494" y="1920"/>
                  <a:pt x="13493" y="1934"/>
                  <a:pt x="13490" y="1948"/>
                </a:cubicBezTo>
                <a:cubicBezTo>
                  <a:pt x="13488" y="1961"/>
                  <a:pt x="13484" y="1974"/>
                  <a:pt x="13478" y="1987"/>
                </a:cubicBezTo>
                <a:cubicBezTo>
                  <a:pt x="13473" y="2000"/>
                  <a:pt x="13467" y="2012"/>
                  <a:pt x="13459" y="2024"/>
                </a:cubicBezTo>
                <a:cubicBezTo>
                  <a:pt x="13451" y="2035"/>
                  <a:pt x="13442" y="2046"/>
                  <a:pt x="13433" y="2056"/>
                </a:cubicBezTo>
                <a:cubicBezTo>
                  <a:pt x="13423" y="2066"/>
                  <a:pt x="13412" y="2075"/>
                  <a:pt x="13400" y="2082"/>
                </a:cubicBezTo>
                <a:cubicBezTo>
                  <a:pt x="13389" y="2090"/>
                  <a:pt x="13377" y="2097"/>
                  <a:pt x="13364" y="2102"/>
                </a:cubicBezTo>
                <a:cubicBezTo>
                  <a:pt x="13351" y="2107"/>
                  <a:pt x="13338" y="2111"/>
                  <a:pt x="13324" y="2114"/>
                </a:cubicBezTo>
                <a:cubicBezTo>
                  <a:pt x="13310" y="2117"/>
                  <a:pt x="13297" y="2118"/>
                  <a:pt x="13283" y="2118"/>
                </a:cubicBezTo>
                <a:lnTo>
                  <a:pt x="158" y="2118"/>
                </a:lnTo>
                <a:cubicBezTo>
                  <a:pt x="148" y="2118"/>
                  <a:pt x="138" y="2117"/>
                  <a:pt x="128" y="2114"/>
                </a:cubicBezTo>
                <a:cubicBezTo>
                  <a:pt x="117" y="2111"/>
                  <a:pt x="107" y="2107"/>
                  <a:pt x="98" y="2102"/>
                </a:cubicBezTo>
                <a:cubicBezTo>
                  <a:pt x="88" y="2097"/>
                  <a:pt x="79" y="2090"/>
                  <a:pt x="70" y="2082"/>
                </a:cubicBezTo>
                <a:cubicBezTo>
                  <a:pt x="62" y="2075"/>
                  <a:pt x="54" y="2066"/>
                  <a:pt x="46" y="2056"/>
                </a:cubicBezTo>
                <a:cubicBezTo>
                  <a:pt x="39" y="2046"/>
                  <a:pt x="32" y="2035"/>
                  <a:pt x="27" y="2024"/>
                </a:cubicBezTo>
                <a:cubicBezTo>
                  <a:pt x="21" y="2012"/>
                  <a:pt x="16" y="2000"/>
                  <a:pt x="12" y="1987"/>
                </a:cubicBezTo>
                <a:cubicBezTo>
                  <a:pt x="8" y="1974"/>
                  <a:pt x="5" y="1961"/>
                  <a:pt x="3" y="1948"/>
                </a:cubicBezTo>
                <a:cubicBezTo>
                  <a:pt x="1" y="1934"/>
                  <a:pt x="0" y="1920"/>
                  <a:pt x="0" y="1906"/>
                </a:cubicBezTo>
                <a:close/>
              </a:path>
            </a:pathLst>
          </a:custGeom>
          <a:solidFill>
            <a:srgbClr val="E5E7EB">
              <a:alpha val="80000"/>
            </a:srgbClr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40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95" name="任意多边形 94"/>
          <p:cNvSpPr/>
          <p:nvPr/>
        </p:nvSpPr>
        <p:spPr>
          <a:xfrm>
            <a:off x="609480" y="2781000"/>
            <a:ext cx="76320" cy="762480"/>
          </a:xfrm>
          <a:custGeom>
            <a:avLst/>
            <a:gdLst/>
            <a:ahLst/>
            <a:cxnLst/>
            <a:rect l="0" t="0" r="r" b="b"/>
            <a:pathLst>
              <a:path w="212" h="2118">
                <a:moveTo>
                  <a:pt x="0" y="0"/>
                </a:moveTo>
                <a:lnTo>
                  <a:pt x="212" y="0"/>
                </a:lnTo>
                <a:lnTo>
                  <a:pt x="212" y="2118"/>
                </a:lnTo>
                <a:lnTo>
                  <a:pt x="0" y="2118"/>
                </a:lnTo>
                <a:lnTo>
                  <a:pt x="0" y="0"/>
                </a:lnTo>
                <a:close/>
              </a:path>
            </a:pathLst>
          </a:custGeom>
          <a:solidFill>
            <a:srgbClr val="457B9D"/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400" b="0" u="none" strike="noStrike">
              <a:solidFill>
                <a:srgbClr val="FFFFFF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96" name="文本框 95"/>
          <p:cNvSpPr txBox="1"/>
          <p:nvPr/>
        </p:nvSpPr>
        <p:spPr>
          <a:xfrm>
            <a:off x="609480" y="634320"/>
            <a:ext cx="1659636" cy="399600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zh-CN" sz="2700" b="1" i="0" u="none" strike="noStrike">
                <a:solidFill>
                  <a:srgbClr val="333333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动作竞猜</a:t>
            </a:r>
            <a:endParaRPr lang="en-US" sz="270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97" name="文本框 96"/>
          <p:cNvSpPr txBox="1"/>
          <p:nvPr/>
        </p:nvSpPr>
        <p:spPr>
          <a:xfrm>
            <a:off x="876240" y="3061800"/>
            <a:ext cx="4191000" cy="221400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zh-CN" sz="1500" b="1" i="0" u="none" strike="noStrike">
                <a:solidFill>
                  <a:srgbClr val="1D3557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提示：轻盈舒展，舒展筋脉、增强腰腿功能。</a:t>
            </a:r>
            <a:endParaRPr lang="en-US" sz="150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98" name="文本框 97"/>
          <p:cNvSpPr txBox="1"/>
          <p:nvPr/>
        </p:nvSpPr>
        <p:spPr>
          <a:xfrm>
            <a:off x="1353240" y="3852360"/>
            <a:ext cx="4073652" cy="532440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zh-CN" sz="3600" b="1" i="0" u="none" strike="noStrike">
                <a:solidFill>
                  <a:srgbClr val="333333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答案：鹿 </a:t>
            </a:r>
            <a:r>
              <a:rPr lang="en-US" sz="3600" b="1" i="0" u="none" strike="noStrike">
                <a:solidFill>
                  <a:srgbClr val="333333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(Deer)</a:t>
            </a:r>
            <a:endParaRPr lang="en-US" sz="360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99" name="文本框 98"/>
          <p:cNvSpPr txBox="1"/>
          <p:nvPr/>
        </p:nvSpPr>
        <p:spPr>
          <a:xfrm>
            <a:off x="2266200" y="4455000"/>
            <a:ext cx="964565" cy="276860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zh-CN" sz="1800" b="0" i="0" u="none" strike="noStrike">
                <a:solidFill>
                  <a:srgbClr val="6B7280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（鹿抵 ）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pic>
        <p:nvPicPr>
          <p:cNvPr id="3" name="图片 2" descr="微信图片_2025102210112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384290" y="1988820"/>
            <a:ext cx="5066665" cy="3454400"/>
          </a:xfrm>
          <a:prstGeom prst="roundRect">
            <a:avLst/>
          </a:prstGeom>
        </p:spPr>
      </p:pic>
      <p:sp>
        <p:nvSpPr>
          <p:cNvPr id="4" name="圆角矩形 3"/>
          <p:cNvSpPr/>
          <p:nvPr/>
        </p:nvSpPr>
        <p:spPr>
          <a:xfrm>
            <a:off x="6312535" y="1988820"/>
            <a:ext cx="1080135" cy="1080135"/>
          </a:xfrm>
          <a:prstGeom prst="roundRect">
            <a:avLst/>
          </a:prstGeom>
          <a:solidFill>
            <a:srgbClr val="F7EEE3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 descr="微信图片_2025102210112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343" b="24806"/>
          <a:stretch>
            <a:fillRect/>
          </a:stretch>
        </p:blipFill>
        <p:spPr>
          <a:xfrm>
            <a:off x="6339840" y="-27940"/>
            <a:ext cx="5299075" cy="68313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" grpId="0"/>
      <p:bldP spid="98" grpId="1"/>
      <p:bldP spid="99" grpId="0"/>
      <p:bldP spid="99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任意多边形 120"/>
          <p:cNvSpPr/>
          <p:nvPr/>
        </p:nvSpPr>
        <p:spPr>
          <a:xfrm>
            <a:off x="0" y="0"/>
            <a:ext cx="12192120" cy="6858000"/>
          </a:xfrm>
          <a:custGeom>
            <a:avLst/>
            <a:gdLst/>
            <a:ahLst/>
            <a:cxnLst/>
            <a:rect l="0" t="0" r="r" b="b"/>
            <a:pathLst>
              <a:path w="33867" h="19050">
                <a:moveTo>
                  <a:pt x="0" y="0"/>
                </a:moveTo>
                <a:lnTo>
                  <a:pt x="33867" y="0"/>
                </a:lnTo>
                <a:lnTo>
                  <a:pt x="33867" y="19050"/>
                </a:lnTo>
                <a:lnTo>
                  <a:pt x="0" y="19050"/>
                </a:lnTo>
                <a:lnTo>
                  <a:pt x="0" y="0"/>
                </a:lnTo>
                <a:close/>
              </a:path>
            </a:pathLst>
          </a:custGeom>
          <a:solidFill>
            <a:srgbClr val="F0EADA"/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40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122" name="任意多边形 121"/>
          <p:cNvSpPr/>
          <p:nvPr/>
        </p:nvSpPr>
        <p:spPr>
          <a:xfrm>
            <a:off x="47625" y="0"/>
            <a:ext cx="12192120" cy="6858000"/>
          </a:xfrm>
          <a:custGeom>
            <a:avLst/>
            <a:gdLst/>
            <a:ahLst/>
            <a:cxnLst/>
            <a:rect l="0" t="0" r="r" b="b"/>
            <a:pathLst>
              <a:path w="33867" h="19050">
                <a:moveTo>
                  <a:pt x="0" y="0"/>
                </a:moveTo>
                <a:lnTo>
                  <a:pt x="33867" y="0"/>
                </a:lnTo>
                <a:lnTo>
                  <a:pt x="33867" y="19050"/>
                </a:lnTo>
                <a:lnTo>
                  <a:pt x="0" y="1905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40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123" name="任意多边形 122"/>
          <p:cNvSpPr/>
          <p:nvPr/>
        </p:nvSpPr>
        <p:spPr>
          <a:xfrm>
            <a:off x="9677160" y="4343040"/>
            <a:ext cx="2514960" cy="2514960"/>
          </a:xfrm>
          <a:custGeom>
            <a:avLst/>
            <a:gdLst/>
            <a:ahLst/>
            <a:cxnLst/>
            <a:rect l="0" t="0" r="r" b="b"/>
            <a:pathLst>
              <a:path w="6986" h="6986" fill="none">
                <a:moveTo>
                  <a:pt x="797" y="6986"/>
                </a:moveTo>
                <a:cubicBezTo>
                  <a:pt x="781" y="6963"/>
                  <a:pt x="765" y="6940"/>
                  <a:pt x="749" y="6916"/>
                </a:cubicBezTo>
                <a:cubicBezTo>
                  <a:pt x="709" y="6856"/>
                  <a:pt x="670" y="6794"/>
                  <a:pt x="633" y="6732"/>
                </a:cubicBezTo>
                <a:cubicBezTo>
                  <a:pt x="595" y="6669"/>
                  <a:pt x="559" y="6606"/>
                  <a:pt x="525" y="6542"/>
                </a:cubicBezTo>
                <a:cubicBezTo>
                  <a:pt x="491" y="6478"/>
                  <a:pt x="458" y="6413"/>
                  <a:pt x="427" y="6347"/>
                </a:cubicBezTo>
                <a:cubicBezTo>
                  <a:pt x="396" y="6281"/>
                  <a:pt x="366" y="6215"/>
                  <a:pt x="339" y="6148"/>
                </a:cubicBezTo>
                <a:cubicBezTo>
                  <a:pt x="311" y="6080"/>
                  <a:pt x="285" y="6012"/>
                  <a:pt x="260" y="5944"/>
                </a:cubicBezTo>
                <a:cubicBezTo>
                  <a:pt x="235" y="5875"/>
                  <a:pt x="213" y="5806"/>
                  <a:pt x="192" y="5737"/>
                </a:cubicBezTo>
                <a:cubicBezTo>
                  <a:pt x="170" y="5667"/>
                  <a:pt x="151" y="5597"/>
                  <a:pt x="133" y="5527"/>
                </a:cubicBezTo>
                <a:cubicBezTo>
                  <a:pt x="116" y="5456"/>
                  <a:pt x="100" y="5384"/>
                  <a:pt x="86" y="5313"/>
                </a:cubicBezTo>
                <a:cubicBezTo>
                  <a:pt x="71" y="5241"/>
                  <a:pt x="59" y="5170"/>
                  <a:pt x="48" y="5098"/>
                </a:cubicBezTo>
                <a:cubicBezTo>
                  <a:pt x="38" y="5026"/>
                  <a:pt x="29" y="4954"/>
                  <a:pt x="22" y="4881"/>
                </a:cubicBezTo>
                <a:cubicBezTo>
                  <a:pt x="14" y="4809"/>
                  <a:pt x="9" y="4736"/>
                  <a:pt x="6" y="4664"/>
                </a:cubicBezTo>
                <a:cubicBezTo>
                  <a:pt x="2" y="4591"/>
                  <a:pt x="0" y="4518"/>
                  <a:pt x="0" y="4445"/>
                </a:cubicBezTo>
                <a:cubicBezTo>
                  <a:pt x="0" y="4373"/>
                  <a:pt x="2" y="4300"/>
                  <a:pt x="6" y="4227"/>
                </a:cubicBezTo>
                <a:cubicBezTo>
                  <a:pt x="9" y="4155"/>
                  <a:pt x="14" y="4082"/>
                  <a:pt x="22" y="4010"/>
                </a:cubicBezTo>
                <a:cubicBezTo>
                  <a:pt x="29" y="3937"/>
                  <a:pt x="38" y="3865"/>
                  <a:pt x="48" y="3793"/>
                </a:cubicBezTo>
                <a:cubicBezTo>
                  <a:pt x="59" y="3721"/>
                  <a:pt x="71" y="3650"/>
                  <a:pt x="86" y="3578"/>
                </a:cubicBezTo>
                <a:cubicBezTo>
                  <a:pt x="100" y="3507"/>
                  <a:pt x="116" y="3436"/>
                  <a:pt x="133" y="3365"/>
                </a:cubicBezTo>
                <a:cubicBezTo>
                  <a:pt x="151" y="3295"/>
                  <a:pt x="170" y="3225"/>
                  <a:pt x="192" y="3155"/>
                </a:cubicBezTo>
                <a:cubicBezTo>
                  <a:pt x="213" y="3086"/>
                  <a:pt x="235" y="3017"/>
                  <a:pt x="260" y="2948"/>
                </a:cubicBezTo>
                <a:cubicBezTo>
                  <a:pt x="285" y="2880"/>
                  <a:pt x="311" y="2812"/>
                  <a:pt x="339" y="2744"/>
                </a:cubicBezTo>
                <a:cubicBezTo>
                  <a:pt x="366" y="2677"/>
                  <a:pt x="396" y="2611"/>
                  <a:pt x="427" y="2545"/>
                </a:cubicBezTo>
                <a:cubicBezTo>
                  <a:pt x="458" y="2479"/>
                  <a:pt x="491" y="2414"/>
                  <a:pt x="525" y="2350"/>
                </a:cubicBezTo>
                <a:cubicBezTo>
                  <a:pt x="559" y="2286"/>
                  <a:pt x="595" y="2223"/>
                  <a:pt x="633" y="2160"/>
                </a:cubicBezTo>
                <a:cubicBezTo>
                  <a:pt x="670" y="2098"/>
                  <a:pt x="709" y="2036"/>
                  <a:pt x="749" y="1976"/>
                </a:cubicBezTo>
                <a:cubicBezTo>
                  <a:pt x="790" y="1916"/>
                  <a:pt x="832" y="1856"/>
                  <a:pt x="875" y="1798"/>
                </a:cubicBezTo>
                <a:cubicBezTo>
                  <a:pt x="918" y="1739"/>
                  <a:pt x="963" y="1682"/>
                  <a:pt x="1009" y="1626"/>
                </a:cubicBezTo>
                <a:cubicBezTo>
                  <a:pt x="1055" y="1569"/>
                  <a:pt x="1103" y="1514"/>
                  <a:pt x="1152" y="1460"/>
                </a:cubicBezTo>
                <a:cubicBezTo>
                  <a:pt x="1200" y="1407"/>
                  <a:pt x="1251" y="1354"/>
                  <a:pt x="1302" y="1302"/>
                </a:cubicBezTo>
                <a:cubicBezTo>
                  <a:pt x="1354" y="1251"/>
                  <a:pt x="1406" y="1201"/>
                  <a:pt x="1460" y="1152"/>
                </a:cubicBezTo>
                <a:cubicBezTo>
                  <a:pt x="1514" y="1103"/>
                  <a:pt x="1569" y="1056"/>
                  <a:pt x="1625" y="1009"/>
                </a:cubicBezTo>
                <a:cubicBezTo>
                  <a:pt x="1682" y="963"/>
                  <a:pt x="1739" y="919"/>
                  <a:pt x="1797" y="875"/>
                </a:cubicBezTo>
                <a:cubicBezTo>
                  <a:pt x="1856" y="832"/>
                  <a:pt x="1915" y="790"/>
                  <a:pt x="1976" y="750"/>
                </a:cubicBezTo>
                <a:cubicBezTo>
                  <a:pt x="2036" y="709"/>
                  <a:pt x="2098" y="670"/>
                  <a:pt x="2160" y="633"/>
                </a:cubicBezTo>
                <a:cubicBezTo>
                  <a:pt x="2222" y="595"/>
                  <a:pt x="2286" y="560"/>
                  <a:pt x="2350" y="525"/>
                </a:cubicBezTo>
                <a:cubicBezTo>
                  <a:pt x="2414" y="491"/>
                  <a:pt x="2479" y="458"/>
                  <a:pt x="2545" y="427"/>
                </a:cubicBezTo>
                <a:cubicBezTo>
                  <a:pt x="2610" y="396"/>
                  <a:pt x="2677" y="367"/>
                  <a:pt x="2744" y="339"/>
                </a:cubicBezTo>
                <a:cubicBezTo>
                  <a:pt x="2811" y="311"/>
                  <a:pt x="2879" y="285"/>
                  <a:pt x="2948" y="260"/>
                </a:cubicBezTo>
                <a:cubicBezTo>
                  <a:pt x="3016" y="236"/>
                  <a:pt x="3085" y="213"/>
                  <a:pt x="3155" y="192"/>
                </a:cubicBezTo>
                <a:cubicBezTo>
                  <a:pt x="3224" y="171"/>
                  <a:pt x="3295" y="151"/>
                  <a:pt x="3365" y="134"/>
                </a:cubicBezTo>
                <a:cubicBezTo>
                  <a:pt x="3436" y="116"/>
                  <a:pt x="3507" y="100"/>
                  <a:pt x="3578" y="86"/>
                </a:cubicBezTo>
                <a:cubicBezTo>
                  <a:pt x="3649" y="72"/>
                  <a:pt x="3721" y="59"/>
                  <a:pt x="3793" y="49"/>
                </a:cubicBezTo>
                <a:cubicBezTo>
                  <a:pt x="3865" y="38"/>
                  <a:pt x="3937" y="29"/>
                  <a:pt x="4009" y="22"/>
                </a:cubicBezTo>
                <a:cubicBezTo>
                  <a:pt x="4082" y="15"/>
                  <a:pt x="4154" y="9"/>
                  <a:pt x="4227" y="6"/>
                </a:cubicBezTo>
                <a:cubicBezTo>
                  <a:pt x="4300" y="2"/>
                  <a:pt x="4372" y="0"/>
                  <a:pt x="4445" y="0"/>
                </a:cubicBezTo>
                <a:cubicBezTo>
                  <a:pt x="4518" y="0"/>
                  <a:pt x="4592" y="2"/>
                  <a:pt x="4664" y="6"/>
                </a:cubicBezTo>
                <a:cubicBezTo>
                  <a:pt x="4737" y="9"/>
                  <a:pt x="4809" y="15"/>
                  <a:pt x="4882" y="22"/>
                </a:cubicBezTo>
                <a:cubicBezTo>
                  <a:pt x="4954" y="29"/>
                  <a:pt x="5026" y="38"/>
                  <a:pt x="5098" y="49"/>
                </a:cubicBezTo>
                <a:cubicBezTo>
                  <a:pt x="5170" y="59"/>
                  <a:pt x="5242" y="72"/>
                  <a:pt x="5313" y="86"/>
                </a:cubicBezTo>
                <a:cubicBezTo>
                  <a:pt x="5385" y="100"/>
                  <a:pt x="5456" y="116"/>
                  <a:pt x="5526" y="134"/>
                </a:cubicBezTo>
                <a:cubicBezTo>
                  <a:pt x="5597" y="151"/>
                  <a:pt x="5667" y="171"/>
                  <a:pt x="5736" y="192"/>
                </a:cubicBezTo>
                <a:cubicBezTo>
                  <a:pt x="5806" y="213"/>
                  <a:pt x="5875" y="236"/>
                  <a:pt x="5944" y="260"/>
                </a:cubicBezTo>
                <a:cubicBezTo>
                  <a:pt x="6012" y="285"/>
                  <a:pt x="6080" y="311"/>
                  <a:pt x="6147" y="339"/>
                </a:cubicBezTo>
                <a:cubicBezTo>
                  <a:pt x="6214" y="367"/>
                  <a:pt x="6281" y="396"/>
                  <a:pt x="6347" y="427"/>
                </a:cubicBezTo>
                <a:cubicBezTo>
                  <a:pt x="6412" y="458"/>
                  <a:pt x="6477" y="491"/>
                  <a:pt x="6542" y="525"/>
                </a:cubicBezTo>
                <a:cubicBezTo>
                  <a:pt x="6606" y="560"/>
                  <a:pt x="6669" y="595"/>
                  <a:pt x="6731" y="633"/>
                </a:cubicBezTo>
                <a:cubicBezTo>
                  <a:pt x="6794" y="670"/>
                  <a:pt x="6855" y="709"/>
                  <a:pt x="6916" y="750"/>
                </a:cubicBezTo>
                <a:cubicBezTo>
                  <a:pt x="6939" y="765"/>
                  <a:pt x="6963" y="781"/>
                  <a:pt x="6986" y="798"/>
                </a:cubicBezTo>
              </a:path>
            </a:pathLst>
          </a:custGeom>
          <a:ln w="456840">
            <a:solidFill>
              <a:srgbClr val="F0EADA"/>
            </a:solidFill>
            <a:miter/>
          </a:ln>
        </p:spPr>
        <p:txBody>
          <a:bodyPr lIns="228240" tIns="228240" rIns="228240" bIns="228240" anchor="t">
            <a:noAutofit/>
          </a:bodyPr>
          <a:lstStyle/>
          <a:p>
            <a:endParaRPr lang="en-US" sz="240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124" name="任意多边形 123"/>
          <p:cNvSpPr/>
          <p:nvPr/>
        </p:nvSpPr>
        <p:spPr>
          <a:xfrm>
            <a:off x="-360" y="0"/>
            <a:ext cx="2095920" cy="2095560"/>
          </a:xfrm>
          <a:custGeom>
            <a:avLst/>
            <a:gdLst/>
            <a:ahLst/>
            <a:cxnLst/>
            <a:rect l="0" t="0" r="r" b="b"/>
            <a:pathLst>
              <a:path w="5822" h="5821" fill="none">
                <a:moveTo>
                  <a:pt x="5158" y="0"/>
                </a:moveTo>
                <a:cubicBezTo>
                  <a:pt x="5172" y="19"/>
                  <a:pt x="5185" y="39"/>
                  <a:pt x="5198" y="58"/>
                </a:cubicBezTo>
                <a:cubicBezTo>
                  <a:pt x="5232" y="109"/>
                  <a:pt x="5264" y="160"/>
                  <a:pt x="5295" y="212"/>
                </a:cubicBezTo>
                <a:cubicBezTo>
                  <a:pt x="5327" y="264"/>
                  <a:pt x="5356" y="317"/>
                  <a:pt x="5385" y="370"/>
                </a:cubicBezTo>
                <a:cubicBezTo>
                  <a:pt x="5414" y="423"/>
                  <a:pt x="5441" y="478"/>
                  <a:pt x="5467" y="532"/>
                </a:cubicBezTo>
                <a:cubicBezTo>
                  <a:pt x="5493" y="587"/>
                  <a:pt x="5517" y="643"/>
                  <a:pt x="5540" y="699"/>
                </a:cubicBezTo>
                <a:cubicBezTo>
                  <a:pt x="5564" y="755"/>
                  <a:pt x="5585" y="811"/>
                  <a:pt x="5606" y="868"/>
                </a:cubicBezTo>
                <a:cubicBezTo>
                  <a:pt x="5626" y="925"/>
                  <a:pt x="5645" y="983"/>
                  <a:pt x="5663" y="1041"/>
                </a:cubicBezTo>
                <a:cubicBezTo>
                  <a:pt x="5680" y="1099"/>
                  <a:pt x="5697" y="1157"/>
                  <a:pt x="5711" y="1216"/>
                </a:cubicBezTo>
                <a:cubicBezTo>
                  <a:pt x="5726" y="1275"/>
                  <a:pt x="5739" y="1334"/>
                  <a:pt x="5751" y="1394"/>
                </a:cubicBezTo>
                <a:cubicBezTo>
                  <a:pt x="5763" y="1453"/>
                  <a:pt x="5773" y="1513"/>
                  <a:pt x="5782" y="1573"/>
                </a:cubicBezTo>
                <a:cubicBezTo>
                  <a:pt x="5791" y="1633"/>
                  <a:pt x="5799" y="1693"/>
                  <a:pt x="5804" y="1753"/>
                </a:cubicBezTo>
                <a:cubicBezTo>
                  <a:pt x="5810" y="1813"/>
                  <a:pt x="5815" y="1874"/>
                  <a:pt x="5818" y="1934"/>
                </a:cubicBezTo>
                <a:cubicBezTo>
                  <a:pt x="5821" y="1995"/>
                  <a:pt x="5822" y="2056"/>
                  <a:pt x="5822" y="2116"/>
                </a:cubicBezTo>
                <a:cubicBezTo>
                  <a:pt x="5822" y="2177"/>
                  <a:pt x="5821" y="2237"/>
                  <a:pt x="5818" y="2298"/>
                </a:cubicBezTo>
                <a:cubicBezTo>
                  <a:pt x="5815" y="2358"/>
                  <a:pt x="5810" y="2419"/>
                  <a:pt x="5804" y="2479"/>
                </a:cubicBezTo>
                <a:cubicBezTo>
                  <a:pt x="5799" y="2540"/>
                  <a:pt x="5791" y="2600"/>
                  <a:pt x="5782" y="2660"/>
                </a:cubicBezTo>
                <a:cubicBezTo>
                  <a:pt x="5773" y="2720"/>
                  <a:pt x="5763" y="2779"/>
                  <a:pt x="5751" y="2839"/>
                </a:cubicBezTo>
                <a:cubicBezTo>
                  <a:pt x="5739" y="2898"/>
                  <a:pt x="5726" y="2958"/>
                  <a:pt x="5711" y="3017"/>
                </a:cubicBezTo>
                <a:cubicBezTo>
                  <a:pt x="5697" y="3076"/>
                  <a:pt x="5680" y="3134"/>
                  <a:pt x="5663" y="3192"/>
                </a:cubicBezTo>
                <a:cubicBezTo>
                  <a:pt x="5645" y="3250"/>
                  <a:pt x="5626" y="3308"/>
                  <a:pt x="5606" y="3365"/>
                </a:cubicBezTo>
                <a:cubicBezTo>
                  <a:pt x="5585" y="3422"/>
                  <a:pt x="5564" y="3479"/>
                  <a:pt x="5540" y="3535"/>
                </a:cubicBezTo>
                <a:cubicBezTo>
                  <a:pt x="5517" y="3591"/>
                  <a:pt x="5493" y="3646"/>
                  <a:pt x="5467" y="3701"/>
                </a:cubicBezTo>
                <a:cubicBezTo>
                  <a:pt x="5441" y="3756"/>
                  <a:pt x="5414" y="3810"/>
                  <a:pt x="5385" y="3863"/>
                </a:cubicBezTo>
                <a:cubicBezTo>
                  <a:pt x="5356" y="3917"/>
                  <a:pt x="5327" y="3969"/>
                  <a:pt x="5295" y="4021"/>
                </a:cubicBezTo>
                <a:cubicBezTo>
                  <a:pt x="5264" y="4073"/>
                  <a:pt x="5232" y="4125"/>
                  <a:pt x="5198" y="4175"/>
                </a:cubicBezTo>
                <a:cubicBezTo>
                  <a:pt x="5164" y="4225"/>
                  <a:pt x="5129" y="4275"/>
                  <a:pt x="5093" y="4324"/>
                </a:cubicBezTo>
                <a:cubicBezTo>
                  <a:pt x="5057" y="4372"/>
                  <a:pt x="5020" y="4420"/>
                  <a:pt x="4982" y="4467"/>
                </a:cubicBezTo>
                <a:cubicBezTo>
                  <a:pt x="4943" y="4514"/>
                  <a:pt x="4903" y="4560"/>
                  <a:pt x="4863" y="4605"/>
                </a:cubicBezTo>
                <a:cubicBezTo>
                  <a:pt x="4822" y="4650"/>
                  <a:pt x="4780" y="4694"/>
                  <a:pt x="4737" y="4736"/>
                </a:cubicBezTo>
                <a:cubicBezTo>
                  <a:pt x="4695" y="4779"/>
                  <a:pt x="4651" y="4821"/>
                  <a:pt x="4606" y="4862"/>
                </a:cubicBezTo>
                <a:cubicBezTo>
                  <a:pt x="4561" y="4902"/>
                  <a:pt x="4515" y="4942"/>
                  <a:pt x="4468" y="4981"/>
                </a:cubicBezTo>
                <a:cubicBezTo>
                  <a:pt x="4421" y="5019"/>
                  <a:pt x="4373" y="5056"/>
                  <a:pt x="4325" y="5092"/>
                </a:cubicBezTo>
                <a:cubicBezTo>
                  <a:pt x="4276" y="5128"/>
                  <a:pt x="4226" y="5163"/>
                  <a:pt x="4176" y="5197"/>
                </a:cubicBezTo>
                <a:cubicBezTo>
                  <a:pt x="4126" y="5231"/>
                  <a:pt x="4074" y="5263"/>
                  <a:pt x="4022" y="5294"/>
                </a:cubicBezTo>
                <a:cubicBezTo>
                  <a:pt x="3970" y="5326"/>
                  <a:pt x="3918" y="5355"/>
                  <a:pt x="3864" y="5384"/>
                </a:cubicBezTo>
                <a:cubicBezTo>
                  <a:pt x="3811" y="5413"/>
                  <a:pt x="3757" y="5440"/>
                  <a:pt x="3702" y="5466"/>
                </a:cubicBezTo>
                <a:cubicBezTo>
                  <a:pt x="3647" y="5492"/>
                  <a:pt x="3592" y="5516"/>
                  <a:pt x="3536" y="5539"/>
                </a:cubicBezTo>
                <a:cubicBezTo>
                  <a:pt x="3480" y="5563"/>
                  <a:pt x="3423" y="5584"/>
                  <a:pt x="3366" y="5605"/>
                </a:cubicBezTo>
                <a:cubicBezTo>
                  <a:pt x="3309" y="5625"/>
                  <a:pt x="3251" y="5644"/>
                  <a:pt x="3193" y="5662"/>
                </a:cubicBezTo>
                <a:cubicBezTo>
                  <a:pt x="3135" y="5679"/>
                  <a:pt x="3077" y="5696"/>
                  <a:pt x="3018" y="5710"/>
                </a:cubicBezTo>
                <a:cubicBezTo>
                  <a:pt x="2959" y="5725"/>
                  <a:pt x="2899" y="5738"/>
                  <a:pt x="2840" y="5750"/>
                </a:cubicBezTo>
                <a:cubicBezTo>
                  <a:pt x="2780" y="5762"/>
                  <a:pt x="2721" y="5772"/>
                  <a:pt x="2661" y="5781"/>
                </a:cubicBezTo>
                <a:cubicBezTo>
                  <a:pt x="2601" y="5790"/>
                  <a:pt x="2541" y="5798"/>
                  <a:pt x="2480" y="5803"/>
                </a:cubicBezTo>
                <a:cubicBezTo>
                  <a:pt x="2420" y="5809"/>
                  <a:pt x="2359" y="5814"/>
                  <a:pt x="2299" y="5817"/>
                </a:cubicBezTo>
                <a:cubicBezTo>
                  <a:pt x="2238" y="5820"/>
                  <a:pt x="2178" y="5821"/>
                  <a:pt x="2117" y="5821"/>
                </a:cubicBezTo>
                <a:cubicBezTo>
                  <a:pt x="2057" y="5821"/>
                  <a:pt x="1996" y="5820"/>
                  <a:pt x="1935" y="5817"/>
                </a:cubicBezTo>
                <a:cubicBezTo>
                  <a:pt x="1875" y="5814"/>
                  <a:pt x="1814" y="5809"/>
                  <a:pt x="1754" y="5803"/>
                </a:cubicBezTo>
                <a:cubicBezTo>
                  <a:pt x="1694" y="5798"/>
                  <a:pt x="1634" y="5790"/>
                  <a:pt x="1574" y="5781"/>
                </a:cubicBezTo>
                <a:cubicBezTo>
                  <a:pt x="1514" y="5772"/>
                  <a:pt x="1454" y="5762"/>
                  <a:pt x="1395" y="5750"/>
                </a:cubicBezTo>
                <a:cubicBezTo>
                  <a:pt x="1335" y="5738"/>
                  <a:pt x="1276" y="5725"/>
                  <a:pt x="1217" y="5710"/>
                </a:cubicBezTo>
                <a:cubicBezTo>
                  <a:pt x="1158" y="5696"/>
                  <a:pt x="1100" y="5679"/>
                  <a:pt x="1042" y="5662"/>
                </a:cubicBezTo>
                <a:cubicBezTo>
                  <a:pt x="984" y="5644"/>
                  <a:pt x="926" y="5625"/>
                  <a:pt x="869" y="5605"/>
                </a:cubicBezTo>
                <a:cubicBezTo>
                  <a:pt x="812" y="5584"/>
                  <a:pt x="756" y="5563"/>
                  <a:pt x="700" y="5539"/>
                </a:cubicBezTo>
                <a:cubicBezTo>
                  <a:pt x="644" y="5516"/>
                  <a:pt x="588" y="5492"/>
                  <a:pt x="533" y="5466"/>
                </a:cubicBezTo>
                <a:cubicBezTo>
                  <a:pt x="479" y="5440"/>
                  <a:pt x="424" y="5413"/>
                  <a:pt x="371" y="5384"/>
                </a:cubicBezTo>
                <a:cubicBezTo>
                  <a:pt x="318" y="5355"/>
                  <a:pt x="265" y="5326"/>
                  <a:pt x="213" y="5294"/>
                </a:cubicBezTo>
                <a:cubicBezTo>
                  <a:pt x="161" y="5263"/>
                  <a:pt x="110" y="5231"/>
                  <a:pt x="59" y="5197"/>
                </a:cubicBezTo>
                <a:cubicBezTo>
                  <a:pt x="40" y="5184"/>
                  <a:pt x="20" y="5171"/>
                  <a:pt x="0" y="5157"/>
                </a:cubicBezTo>
              </a:path>
            </a:pathLst>
          </a:custGeom>
          <a:ln w="380880">
            <a:solidFill>
              <a:srgbClr val="F0EADA"/>
            </a:solidFill>
            <a:miter/>
          </a:ln>
        </p:spPr>
        <p:txBody>
          <a:bodyPr lIns="190440" tIns="190440" rIns="190440" bIns="190440" anchor="t">
            <a:noAutofit/>
          </a:bodyPr>
          <a:lstStyle/>
          <a:p>
            <a:endParaRPr lang="en-US" sz="240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125" name="任意多边形 124"/>
          <p:cNvSpPr/>
          <p:nvPr/>
        </p:nvSpPr>
        <p:spPr>
          <a:xfrm>
            <a:off x="9409070" y="692755"/>
            <a:ext cx="762480" cy="38160"/>
          </a:xfrm>
          <a:custGeom>
            <a:avLst/>
            <a:gdLst/>
            <a:ahLst/>
            <a:cxnLst/>
            <a:rect l="0" t="0" r="r" b="b"/>
            <a:pathLst>
              <a:path w="2118" h="106">
                <a:moveTo>
                  <a:pt x="0" y="0"/>
                </a:moveTo>
                <a:lnTo>
                  <a:pt x="2118" y="0"/>
                </a:lnTo>
                <a:lnTo>
                  <a:pt x="2118" y="106"/>
                </a:lnTo>
                <a:lnTo>
                  <a:pt x="0" y="106"/>
                </a:lnTo>
                <a:lnTo>
                  <a:pt x="0" y="0"/>
                </a:lnTo>
                <a:close/>
              </a:path>
            </a:pathLst>
          </a:custGeom>
          <a:solidFill>
            <a:srgbClr val="E63946"/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400" b="0" u="none" strike="noStrike">
              <a:solidFill>
                <a:srgbClr val="FFFFFF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126" name="文本框 125"/>
          <p:cNvSpPr txBox="1"/>
          <p:nvPr/>
        </p:nvSpPr>
        <p:spPr>
          <a:xfrm>
            <a:off x="9336465" y="253035"/>
            <a:ext cx="1383030" cy="334080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zh-CN" sz="2250" b="1" i="0" u="none" strike="noStrike">
                <a:solidFill>
                  <a:srgbClr val="333333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动作竞猜</a:t>
            </a:r>
            <a:endParaRPr lang="en-US" sz="225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127" name="文本框 126"/>
          <p:cNvSpPr txBox="1"/>
          <p:nvPr/>
        </p:nvSpPr>
        <p:spPr>
          <a:xfrm>
            <a:off x="7248525" y="836295"/>
            <a:ext cx="4419600" cy="368300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noAutofit/>
          </a:bodyPr>
          <a:lstStyle/>
          <a:p>
            <a:r>
              <a:rPr lang="zh-CN" b="0" i="0" u="none" strike="noStrike">
                <a:solidFill>
                  <a:srgbClr val="E63946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提示</a:t>
            </a:r>
            <a:r>
              <a:rPr lang="zh-CN" b="0" i="0" u="none" strike="noStrike">
                <a:solidFill>
                  <a:srgbClr val="4B5563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：敏捷灵活，增强心肺功能、提升反应能力。</a:t>
            </a:r>
          </a:p>
        </p:txBody>
      </p:sp>
      <p:sp>
        <p:nvSpPr>
          <p:cNvPr id="128" name="文本框 127"/>
          <p:cNvSpPr txBox="1"/>
          <p:nvPr/>
        </p:nvSpPr>
        <p:spPr>
          <a:xfrm>
            <a:off x="7608570" y="1844675"/>
            <a:ext cx="4015740" cy="738505"/>
          </a:xfrm>
          <a:prstGeom prst="rect">
            <a:avLst/>
          </a:prstGeom>
          <a:noFill/>
          <a:ln w="0">
            <a:noFill/>
          </a:ln>
        </p:spPr>
        <p:txBody>
          <a:bodyPr wrap="square" lIns="0" tIns="0" rIns="0" bIns="0" anchor="t">
            <a:spAutoFit/>
          </a:bodyPr>
          <a:lstStyle/>
          <a:p>
            <a:r>
              <a:rPr lang="zh-CN" sz="4800" b="1" i="0" u="none" strike="noStrike">
                <a:solidFill>
                  <a:srgbClr val="333333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答案：猿 </a:t>
            </a:r>
            <a:r>
              <a:rPr lang="en-US" sz="4800" b="1" i="0" u="none" strike="noStrike">
                <a:solidFill>
                  <a:srgbClr val="333333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(Ape)</a:t>
            </a:r>
          </a:p>
        </p:txBody>
      </p:sp>
      <p:sp>
        <p:nvSpPr>
          <p:cNvPr id="129" name="文本框 128"/>
          <p:cNvSpPr txBox="1"/>
          <p:nvPr/>
        </p:nvSpPr>
        <p:spPr>
          <a:xfrm>
            <a:off x="9120470" y="2780715"/>
            <a:ext cx="990600" cy="307340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zh-CN" sz="2000" b="0" i="0" u="none" strike="noStrike">
                <a:solidFill>
                  <a:srgbClr val="6B7280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（猿摘</a:t>
            </a:r>
            <a:r>
              <a:rPr lang="zh-CN" sz="1800" b="0" i="0" u="none" strike="noStrike">
                <a:solidFill>
                  <a:srgbClr val="6B7280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）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pic>
        <p:nvPicPr>
          <p:cNvPr id="2" name="图片 1" descr="微信图片_2025102210151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51815" y="2132965"/>
            <a:ext cx="6480175" cy="4123690"/>
          </a:xfrm>
          <a:prstGeom prst="roundRect">
            <a:avLst/>
          </a:prstGeom>
        </p:spPr>
      </p:pic>
      <p:sp>
        <p:nvSpPr>
          <p:cNvPr id="5" name="圆角矩形 4"/>
          <p:cNvSpPr/>
          <p:nvPr/>
        </p:nvSpPr>
        <p:spPr>
          <a:xfrm>
            <a:off x="911860" y="2132965"/>
            <a:ext cx="791845" cy="935990"/>
          </a:xfrm>
          <a:prstGeom prst="roundRect">
            <a:avLst/>
          </a:prstGeom>
          <a:solidFill>
            <a:srgbClr val="F4EBDF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 descr="微信图片_2025102210151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0" t="15750" r="20" b="25454"/>
          <a:stretch>
            <a:fillRect/>
          </a:stretch>
        </p:blipFill>
        <p:spPr>
          <a:xfrm>
            <a:off x="1055370" y="-9525"/>
            <a:ext cx="5427980" cy="69081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" grpId="0"/>
      <p:bldP spid="128" grpId="1"/>
      <p:bldP spid="129" grpId="0"/>
      <p:bldP spid="129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任意多边形 150"/>
          <p:cNvSpPr/>
          <p:nvPr/>
        </p:nvSpPr>
        <p:spPr>
          <a:xfrm>
            <a:off x="4728210" y="4658360"/>
            <a:ext cx="2798445" cy="76200"/>
          </a:xfrm>
          <a:custGeom>
            <a:avLst/>
            <a:gdLst/>
            <a:ahLst/>
            <a:cxnLst/>
            <a:rect l="0" t="0" r="r" b="b"/>
            <a:pathLst>
              <a:path w="2118" h="107">
                <a:moveTo>
                  <a:pt x="0" y="0"/>
                </a:moveTo>
                <a:lnTo>
                  <a:pt x="2118" y="0"/>
                </a:lnTo>
                <a:lnTo>
                  <a:pt x="2118" y="107"/>
                </a:lnTo>
                <a:lnTo>
                  <a:pt x="0" y="107"/>
                </a:lnTo>
                <a:lnTo>
                  <a:pt x="0" y="0"/>
                </a:lnTo>
                <a:close/>
              </a:path>
            </a:pathLst>
          </a:custGeom>
          <a:solidFill>
            <a:srgbClr val="E63946"/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400" b="0" u="none" strike="noStrike">
              <a:solidFill>
                <a:srgbClr val="FFFFFF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152" name="文本框 151"/>
          <p:cNvSpPr txBox="1"/>
          <p:nvPr/>
        </p:nvSpPr>
        <p:spPr>
          <a:xfrm>
            <a:off x="191770" y="3644900"/>
            <a:ext cx="12098655" cy="553720"/>
          </a:xfrm>
          <a:prstGeom prst="rect">
            <a:avLst/>
          </a:prstGeom>
          <a:noFill/>
          <a:ln w="0">
            <a:noFill/>
          </a:ln>
        </p:spPr>
        <p:txBody>
          <a:bodyPr wrap="square" lIns="0" tIns="0" rIns="0" bIns="0" anchor="t">
            <a:spAutoFit/>
          </a:bodyPr>
          <a:lstStyle/>
          <a:p>
            <a:pPr algn="ctr"/>
            <a:r>
              <a:rPr lang="zh-CN" sz="3600" b="1" i="0" u="none" strike="noStrike">
                <a:solidFill>
                  <a:srgbClr val="333333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让我们一起动起来！</a:t>
            </a:r>
          </a:p>
        </p:txBody>
      </p:sp>
      <p:sp>
        <p:nvSpPr>
          <p:cNvPr id="153" name="文本框 152"/>
          <p:cNvSpPr txBox="1"/>
          <p:nvPr/>
        </p:nvSpPr>
        <p:spPr>
          <a:xfrm>
            <a:off x="5160130" y="4149345"/>
            <a:ext cx="2040890" cy="368935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en-US" sz="2000" b="0" i="0" u="none" strike="noStrike">
                <a:solidFill>
                  <a:srgbClr val="6B7280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Let's Get </a:t>
            </a:r>
            <a:r>
              <a:rPr lang="en-US" sz="2400" b="0" i="0" u="none" strike="noStrike">
                <a:solidFill>
                  <a:srgbClr val="6B7280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Moving</a:t>
            </a:r>
            <a:r>
              <a:rPr lang="en-US" sz="1600" b="0" i="0" u="none" strike="noStrike">
                <a:solidFill>
                  <a:srgbClr val="6B7280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!</a:t>
            </a:r>
          </a:p>
        </p:txBody>
      </p:sp>
      <p:sp>
        <p:nvSpPr>
          <p:cNvPr id="154" name="文本框 153"/>
          <p:cNvSpPr txBox="1"/>
          <p:nvPr>
            <p:custDataLst>
              <p:tags r:id="rId1"/>
            </p:custDataLst>
          </p:nvPr>
        </p:nvSpPr>
        <p:spPr>
          <a:xfrm>
            <a:off x="2279650" y="5156725"/>
            <a:ext cx="190080" cy="221400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en-US" sz="1500" b="1" i="0" u="none" strike="noStrike">
                <a:solidFill>
                  <a:srgbClr val="E63946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●</a:t>
            </a:r>
            <a:endParaRPr lang="en-US" sz="150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155" name="文本框 154"/>
          <p:cNvSpPr txBox="1"/>
          <p:nvPr>
            <p:custDataLst>
              <p:tags r:id="rId2"/>
            </p:custDataLst>
          </p:nvPr>
        </p:nvSpPr>
        <p:spPr>
          <a:xfrm>
            <a:off x="2567940" y="5085080"/>
            <a:ext cx="8683625" cy="768985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noAutofit/>
          </a:bodyPr>
          <a:lstStyle/>
          <a:p>
            <a:pPr indent="0" algn="l" fontAlgn="auto">
              <a:lnSpc>
                <a:spcPct val="150000"/>
              </a:lnSpc>
            </a:pPr>
            <a:r>
              <a:rPr lang="en-US" altLang="zh-CN" sz="1500" b="0" i="0" u="none" strike="noStrike">
                <a:solidFill>
                  <a:srgbClr val="333333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Key points for practice: Relax the mind, breathe naturally, and perform movements slowly and evenly.</a:t>
            </a:r>
          </a:p>
          <a:p>
            <a:pPr indent="0" algn="l" fontAlgn="auto">
              <a:lnSpc>
                <a:spcPct val="150000"/>
              </a:lnSpc>
            </a:pPr>
            <a:r>
              <a:rPr lang="zh-CN" sz="1500" b="0" i="0" u="none" strike="noStrike">
                <a:solidFill>
                  <a:srgbClr val="333333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练习要领</a:t>
            </a:r>
            <a:r>
              <a:rPr lang="zh-CN" sz="1500" b="0" i="0" u="none" strike="noStrike">
                <a:solidFill>
                  <a:srgbClr val="374151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：放松心、呼吸自然、动作缓慢均匀。</a:t>
            </a:r>
            <a:endParaRPr lang="en-US" sz="150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pic>
        <p:nvPicPr>
          <p:cNvPr id="186" name="图片 185"/>
          <p:cNvPicPr/>
          <p:nvPr/>
        </p:nvPicPr>
        <p:blipFill>
          <a:blip r:embed="rId4"/>
          <a:stretch>
            <a:fillRect/>
          </a:stretch>
        </p:blipFill>
        <p:spPr>
          <a:xfrm>
            <a:off x="0" y="-99695"/>
            <a:ext cx="12191760" cy="342864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任意多边形 205"/>
          <p:cNvSpPr/>
          <p:nvPr/>
        </p:nvSpPr>
        <p:spPr>
          <a:xfrm>
            <a:off x="0" y="0"/>
            <a:ext cx="12192120" cy="6858000"/>
          </a:xfrm>
          <a:custGeom>
            <a:avLst/>
            <a:gdLst/>
            <a:ahLst/>
            <a:cxnLst/>
            <a:rect l="0" t="0" r="r" b="b"/>
            <a:pathLst>
              <a:path w="33867" h="19050">
                <a:moveTo>
                  <a:pt x="0" y="0"/>
                </a:moveTo>
                <a:lnTo>
                  <a:pt x="33867" y="0"/>
                </a:lnTo>
                <a:lnTo>
                  <a:pt x="33867" y="19050"/>
                </a:lnTo>
                <a:lnTo>
                  <a:pt x="0" y="19050"/>
                </a:lnTo>
                <a:lnTo>
                  <a:pt x="0" y="0"/>
                </a:lnTo>
                <a:close/>
              </a:path>
            </a:pathLst>
          </a:custGeom>
          <a:solidFill>
            <a:srgbClr val="F0EADA"/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40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207" name="任意多边形 206"/>
          <p:cNvSpPr/>
          <p:nvPr/>
        </p:nvSpPr>
        <p:spPr>
          <a:xfrm>
            <a:off x="0" y="0"/>
            <a:ext cx="12192120" cy="6858000"/>
          </a:xfrm>
          <a:custGeom>
            <a:avLst/>
            <a:gdLst/>
            <a:ahLst/>
            <a:cxnLst/>
            <a:rect l="0" t="0" r="r" b="b"/>
            <a:pathLst>
              <a:path w="33867" h="19050">
                <a:moveTo>
                  <a:pt x="0" y="0"/>
                </a:moveTo>
                <a:lnTo>
                  <a:pt x="33867" y="0"/>
                </a:lnTo>
                <a:lnTo>
                  <a:pt x="33867" y="19050"/>
                </a:lnTo>
                <a:lnTo>
                  <a:pt x="0" y="19050"/>
                </a:lnTo>
                <a:lnTo>
                  <a:pt x="0" y="0"/>
                </a:lnTo>
                <a:close/>
              </a:path>
            </a:pathLst>
          </a:custGeom>
          <a:solidFill>
            <a:srgbClr val="1A1A1A"/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400" b="0" u="none" strike="noStrike">
              <a:solidFill>
                <a:srgbClr val="FFFFFF"/>
              </a:solidFill>
              <a:effectLst/>
              <a:uFillTx/>
              <a:latin typeface="Times New Roman" panose="02020603050405020304"/>
            </a:endParaRPr>
          </a:p>
        </p:txBody>
      </p:sp>
      <p:pic>
        <p:nvPicPr>
          <p:cNvPr id="208" name="图片 207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68275" y="332740"/>
            <a:ext cx="12386310" cy="66243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09" name="图片 208"/>
          <p:cNvPicPr/>
          <p:nvPr/>
        </p:nvPicPr>
        <p:blipFill>
          <a:blip r:embed="rId3"/>
          <a:stretch>
            <a:fillRect/>
          </a:stretch>
        </p:blipFill>
        <p:spPr>
          <a:xfrm>
            <a:off x="-96520" y="116840"/>
            <a:ext cx="12386310" cy="6957695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10" name="文本框 209"/>
          <p:cNvSpPr txBox="1"/>
          <p:nvPr/>
        </p:nvSpPr>
        <p:spPr>
          <a:xfrm>
            <a:off x="2975400" y="2157120"/>
            <a:ext cx="7191756" cy="532440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zh-CN" sz="3600" b="1" i="0" u="none" strike="noStrike">
                <a:solidFill>
                  <a:srgbClr val="FFFFFF"/>
                </a:solidFill>
                <a:effectLst>
                  <a:outerShdw blurRad="101600" dist="35921" dir="2700000" algn="tl" rotWithShape="0">
                    <a:prstClr val="black">
                      <a:alpha val="70000"/>
                    </a:prstClr>
                  </a:outerShdw>
                </a:effectLst>
                <a:uFillTx/>
                <a:latin typeface="Noto Sans SC" panose="020B0200000000000000" charset="-122"/>
                <a:ea typeface="Noto Sans SC" panose="020B0200000000000000" charset="-122"/>
              </a:rPr>
              <a:t>传承千年智慧，乐享健康生活</a:t>
            </a:r>
            <a:endParaRPr lang="en-US" sz="360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211" name="任意多边形 210"/>
          <p:cNvSpPr/>
          <p:nvPr/>
        </p:nvSpPr>
        <p:spPr>
          <a:xfrm>
            <a:off x="5486040" y="3524040"/>
            <a:ext cx="1219680" cy="38520"/>
          </a:xfrm>
          <a:custGeom>
            <a:avLst/>
            <a:gdLst/>
            <a:ahLst/>
            <a:cxnLst/>
            <a:rect l="0" t="0" r="r" b="b"/>
            <a:pathLst>
              <a:path w="3388" h="107">
                <a:moveTo>
                  <a:pt x="0" y="0"/>
                </a:moveTo>
                <a:lnTo>
                  <a:pt x="3388" y="0"/>
                </a:lnTo>
                <a:lnTo>
                  <a:pt x="3388" y="107"/>
                </a:lnTo>
                <a:lnTo>
                  <a:pt x="0" y="107"/>
                </a:lnTo>
                <a:lnTo>
                  <a:pt x="0" y="0"/>
                </a:lnTo>
                <a:close/>
              </a:path>
            </a:pathLst>
          </a:custGeom>
          <a:solidFill>
            <a:srgbClr val="E63946"/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400" b="0" u="none" strike="noStrike">
              <a:solidFill>
                <a:srgbClr val="FFFFFF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212" name="文本框 211"/>
          <p:cNvSpPr txBox="1"/>
          <p:nvPr/>
        </p:nvSpPr>
        <p:spPr>
          <a:xfrm>
            <a:off x="2928600" y="2797920"/>
            <a:ext cx="6995160" cy="265680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en-US" sz="1800" b="0" i="0" u="none" strike="noStrike">
                <a:solidFill>
                  <a:srgbClr val="FFFFFF">
                    <a:alpha val="80000"/>
                  </a:srgbClr>
                </a:solidFill>
                <a:effectLst>
                  <a:outerShdw blurRad="50800" dist="17960" dir="2700000" algn="tl" rotWithShape="0">
                    <a:prstClr val="black">
                      <a:alpha val="70000"/>
                    </a:prstClr>
                  </a:outerShdw>
                </a:effectLst>
                <a:uFillTx/>
                <a:latin typeface="Noto Sans SC" panose="020B0200000000000000" charset="-122"/>
                <a:ea typeface="Noto Sans SC" panose="020B0200000000000000" charset="-122"/>
              </a:rPr>
              <a:t>Inherit Millennia-Old Wisdom, Enjoy a Healthy Life.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213" name="文本框 212"/>
          <p:cNvSpPr txBox="1"/>
          <p:nvPr/>
        </p:nvSpPr>
        <p:spPr>
          <a:xfrm>
            <a:off x="4367895" y="3788790"/>
            <a:ext cx="3528060" cy="830580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zh-CN" sz="5400" b="1" i="0" u="none" strike="noStrike">
                <a:solidFill>
                  <a:srgbClr val="FFFFFF"/>
                </a:solidFill>
                <a:effectLst>
                  <a:outerShdw blurRad="127000" dist="53881" dir="2700000" algn="tl" rotWithShape="0">
                    <a:prstClr val="black">
                      <a:alpha val="80000"/>
                    </a:prstClr>
                  </a:outerShdw>
                </a:effectLst>
                <a:uFillTx/>
                <a:latin typeface="Noto Sans SC" panose="020B0200000000000000" charset="-122"/>
                <a:ea typeface="Noto Sans SC" panose="020B0200000000000000" charset="-122"/>
              </a:rPr>
              <a:t> </a:t>
            </a:r>
            <a:r>
              <a:rPr lang="en-US" sz="5400" b="1" i="0" u="none" strike="noStrike">
                <a:solidFill>
                  <a:srgbClr val="FFFFFF"/>
                </a:solidFill>
                <a:effectLst>
                  <a:outerShdw blurRad="127000" dist="53881" dir="2700000" algn="tl" rotWithShape="0">
                    <a:prstClr val="black">
                      <a:alpha val="80000"/>
                    </a:prstClr>
                  </a:outerShdw>
                </a:effectLst>
                <a:uFillTx/>
                <a:latin typeface="Noto Sans SC" panose="020B0200000000000000" charset="-122"/>
                <a:ea typeface="Noto Sans SC" panose="020B0200000000000000" charset="-122"/>
              </a:rPr>
              <a:t>Thank You!</a:t>
            </a:r>
            <a:endParaRPr lang="en-US" sz="540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任意多边形 15"/>
          <p:cNvSpPr/>
          <p:nvPr/>
        </p:nvSpPr>
        <p:spPr>
          <a:xfrm>
            <a:off x="0" y="0"/>
            <a:ext cx="12192120" cy="6858000"/>
          </a:xfrm>
          <a:custGeom>
            <a:avLst/>
            <a:gdLst/>
            <a:ahLst/>
            <a:cxnLst/>
            <a:rect l="0" t="0" r="r" b="b"/>
            <a:pathLst>
              <a:path w="33867" h="19050">
                <a:moveTo>
                  <a:pt x="0" y="0"/>
                </a:moveTo>
                <a:lnTo>
                  <a:pt x="33867" y="0"/>
                </a:lnTo>
                <a:lnTo>
                  <a:pt x="33867" y="19050"/>
                </a:lnTo>
                <a:lnTo>
                  <a:pt x="0" y="19050"/>
                </a:lnTo>
                <a:lnTo>
                  <a:pt x="0" y="0"/>
                </a:lnTo>
                <a:close/>
              </a:path>
            </a:pathLst>
          </a:custGeom>
          <a:solidFill>
            <a:srgbClr val="F0EADA"/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40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17" name="任意多边形 16"/>
          <p:cNvSpPr/>
          <p:nvPr/>
        </p:nvSpPr>
        <p:spPr>
          <a:xfrm>
            <a:off x="300355" y="1741805"/>
            <a:ext cx="8070215" cy="4519930"/>
          </a:xfrm>
          <a:custGeom>
            <a:avLst/>
            <a:gdLst/>
            <a:ahLst/>
            <a:cxnLst/>
            <a:rect l="0" t="0" r="r" b="b"/>
            <a:pathLst>
              <a:path w="33867" h="19050">
                <a:moveTo>
                  <a:pt x="0" y="0"/>
                </a:moveTo>
                <a:lnTo>
                  <a:pt x="33867" y="0"/>
                </a:lnTo>
                <a:lnTo>
                  <a:pt x="33867" y="19050"/>
                </a:lnTo>
                <a:lnTo>
                  <a:pt x="0" y="1905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40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18" name="任意多边形 17"/>
          <p:cNvSpPr/>
          <p:nvPr/>
        </p:nvSpPr>
        <p:spPr>
          <a:xfrm>
            <a:off x="609480" y="1485720"/>
            <a:ext cx="762120" cy="38520"/>
          </a:xfrm>
          <a:custGeom>
            <a:avLst/>
            <a:gdLst/>
            <a:ahLst/>
            <a:cxnLst/>
            <a:rect l="0" t="0" r="r" b="b"/>
            <a:pathLst>
              <a:path w="2117" h="107">
                <a:moveTo>
                  <a:pt x="0" y="0"/>
                </a:moveTo>
                <a:lnTo>
                  <a:pt x="2117" y="0"/>
                </a:lnTo>
                <a:lnTo>
                  <a:pt x="2117" y="107"/>
                </a:lnTo>
                <a:lnTo>
                  <a:pt x="0" y="107"/>
                </a:lnTo>
                <a:lnTo>
                  <a:pt x="0" y="0"/>
                </a:lnTo>
                <a:close/>
              </a:path>
            </a:pathLst>
          </a:custGeom>
          <a:solidFill>
            <a:srgbClr val="E63946"/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400" b="0" u="none" strike="noStrike">
              <a:solidFill>
                <a:srgbClr val="FFFFFF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609480" y="634320"/>
            <a:ext cx="2758440" cy="830580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pPr algn="l">
              <a:buClrTx/>
              <a:buSzTx/>
              <a:buFontTx/>
            </a:pPr>
            <a:r>
              <a:rPr lang="zh-CN" sz="2700" b="1">
                <a:solidFill>
                  <a:srgbClr val="333333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  <a:sym typeface="+mn-ea"/>
              </a:rPr>
              <a:t>What is Wu Qin Xi?</a:t>
            </a:r>
            <a:endParaRPr lang="zh-CN" sz="2700" b="1" u="none" strike="noStrike">
              <a:solidFill>
                <a:srgbClr val="333333"/>
              </a:solidFill>
              <a:effectLst/>
              <a:uFillTx/>
              <a:latin typeface="Noto Sans SC" panose="020B0200000000000000" charset="-122"/>
              <a:ea typeface="Noto Sans SC" panose="020B0200000000000000" charset="-122"/>
            </a:endParaRPr>
          </a:p>
          <a:p>
            <a:pPr algn="l">
              <a:buClrTx/>
              <a:buSzTx/>
              <a:buFontTx/>
            </a:pPr>
            <a:endParaRPr lang="zh-CN" sz="2700" b="1" u="none" strike="noStrike">
              <a:solidFill>
                <a:srgbClr val="333333"/>
              </a:solidFill>
              <a:effectLst/>
              <a:uFillTx/>
              <a:latin typeface="Noto Sans SC" panose="020B0200000000000000" charset="-122"/>
              <a:ea typeface="Noto Sans SC" panose="020B0200000000000000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609480" y="1099440"/>
            <a:ext cx="1143000" cy="230505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pPr algn="l">
              <a:buClrTx/>
              <a:buSzTx/>
              <a:buFontTx/>
            </a:pPr>
            <a:r>
              <a:rPr lang="en-US" sz="1500">
                <a:solidFill>
                  <a:srgbClr val="6B7280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  <a:sym typeface="+mn-ea"/>
              </a:rPr>
              <a:t>何为五禽戏？</a:t>
            </a:r>
            <a:endParaRPr lang="en-US" sz="1500" b="0" u="none" strike="noStrike">
              <a:solidFill>
                <a:srgbClr val="6B7280"/>
              </a:solidFill>
              <a:effectLst/>
              <a:uFillTx/>
              <a:latin typeface="Noto Sans SC" panose="020B0200000000000000" charset="-122"/>
              <a:ea typeface="Noto Sans SC" panose="020B0200000000000000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623570" y="2170430"/>
            <a:ext cx="570865" cy="739775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noAutofit/>
          </a:bodyPr>
          <a:lstStyle/>
          <a:p>
            <a:r>
              <a:rPr lang="en-US" sz="1800" b="1" i="0" u="none" strike="noStrike">
                <a:solidFill>
                  <a:srgbClr val="E63946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●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990600" y="3242310"/>
            <a:ext cx="4667250" cy="1985010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noAutofit/>
          </a:bodyPr>
          <a:lstStyle/>
          <a:p>
            <a:r>
              <a:rPr lang="zh-CN" sz="1500" b="0" i="0" u="none" strike="noStrike">
                <a:solidFill>
                  <a:srgbClr val="333333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起源</a:t>
            </a:r>
            <a:r>
              <a:rPr lang="zh-CN" sz="1500" b="0" i="0" u="none" strike="noStrike">
                <a:solidFill>
                  <a:srgbClr val="374151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：东汉名医华佗创编，传承近</a:t>
            </a:r>
            <a:r>
              <a:rPr lang="en-US" sz="1500" b="0" i="0" u="none" strike="noStrike">
                <a:solidFill>
                  <a:srgbClr val="E63946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1800</a:t>
            </a:r>
            <a:r>
              <a:rPr lang="zh-CN" sz="1500" b="0" i="0" u="none" strike="noStrike">
                <a:solidFill>
                  <a:srgbClr val="E63946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年</a:t>
            </a:r>
            <a:r>
              <a:rPr lang="zh-CN" sz="1500" b="0" i="0" u="none" strike="noStrike">
                <a:solidFill>
                  <a:srgbClr val="374151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的导引养生</a:t>
            </a:r>
            <a:endParaRPr lang="en-US" sz="150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990720" y="3557160"/>
            <a:ext cx="323850" cy="221400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zh-CN" sz="1500" b="0" i="0" u="none" strike="noStrike">
                <a:solidFill>
                  <a:srgbClr val="374151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术。</a:t>
            </a:r>
            <a:endParaRPr lang="en-US" sz="150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609600" y="3933190"/>
            <a:ext cx="500380" cy="534670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noAutofit/>
          </a:bodyPr>
          <a:lstStyle/>
          <a:p>
            <a:r>
              <a:rPr lang="en-US" sz="1800" b="1" i="0" u="none" strike="noStrike">
                <a:solidFill>
                  <a:srgbClr val="E63946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●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990720" y="4090320"/>
            <a:ext cx="4343400" cy="221400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zh-CN" sz="1500" b="0" i="0" u="none" strike="noStrike">
                <a:solidFill>
                  <a:srgbClr val="333333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核心</a:t>
            </a:r>
            <a:r>
              <a:rPr lang="zh-CN" sz="1500" b="0" i="0" u="none" strike="noStrike">
                <a:solidFill>
                  <a:srgbClr val="374151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：模仿虎、鹿、熊、猿、鸟五种动物的神态与动</a:t>
            </a:r>
            <a:endParaRPr lang="en-US" sz="150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990720" y="4404600"/>
            <a:ext cx="3924300" cy="221400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zh-CN" sz="1500" b="0" i="0" u="none" strike="noStrike">
                <a:solidFill>
                  <a:srgbClr val="374151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作，遵循“</a:t>
            </a:r>
            <a:r>
              <a:rPr lang="zh-CN" sz="1500" b="0" i="0" u="none" strike="noStrike">
                <a:solidFill>
                  <a:srgbClr val="E63946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外动内静，动中求静</a:t>
            </a:r>
            <a:r>
              <a:rPr lang="en-US" sz="1500" b="0" i="0" u="none" strike="noStrike">
                <a:solidFill>
                  <a:srgbClr val="374151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”的养生理念。</a:t>
            </a:r>
            <a:endParaRPr lang="en-US" sz="150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pic>
        <p:nvPicPr>
          <p:cNvPr id="27" name="图片 26"/>
          <p:cNvPicPr/>
          <p:nvPr/>
        </p:nvPicPr>
        <p:blipFill>
          <a:blip r:embed="rId2"/>
          <a:stretch>
            <a:fillRect/>
          </a:stretch>
        </p:blipFill>
        <p:spPr>
          <a:xfrm>
            <a:off x="8472170" y="-26670"/>
            <a:ext cx="3329305" cy="39598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" name="矩形 1"/>
          <p:cNvSpPr/>
          <p:nvPr/>
        </p:nvSpPr>
        <p:spPr>
          <a:xfrm>
            <a:off x="997585" y="2987675"/>
            <a:ext cx="4738370" cy="209740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/>
              <a:t>Origin: It was created by the famous physician Hua Tuo in the Eastern Han Dynasty, with a history spanning nearly 1,800 years.</a:t>
            </a:r>
          </a:p>
          <a:p>
            <a:pPr algn="ctr"/>
            <a:r>
              <a:rPr lang="en-US" altLang="zh-CN"/>
              <a:t>Core: It imitates the postures and movements of five animals: the tiger, deer, bear, ape, and bird. It adheres to the health preservation concept of "external movement with internal tranquility, seeking tranquility amidst movement."</a:t>
            </a:r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997585" y="1988820"/>
            <a:ext cx="7082155" cy="36512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indent="-673100" fontAlgn="auto">
              <a:lnSpc>
                <a:spcPts val="3400"/>
              </a:lnSpc>
            </a:pPr>
            <a:r>
              <a:rPr lang="en-US" altLang="zh-CN" sz="2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charset="0"/>
                <a:cs typeface="Arial Rounded MT Bold" panose="020F0704030504030204" charset="0"/>
              </a:rPr>
              <a:t>Origin: </a:t>
            </a:r>
            <a:r>
              <a:rPr lang="en-US" altLang="zh-CN" sz="2000">
                <a:latin typeface="Arial Rounded MT Bold" panose="020F0704030504030204" charset="0"/>
                <a:cs typeface="Arial Rounded MT Bold" panose="020F0704030504030204" charset="0"/>
              </a:rPr>
              <a:t>It was created by the famous physician                 </a:t>
            </a:r>
          </a:p>
          <a:p>
            <a:pPr indent="-673100" fontAlgn="auto">
              <a:lnSpc>
                <a:spcPts val="3400"/>
              </a:lnSpc>
            </a:pPr>
            <a:r>
              <a:rPr lang="en-US" altLang="zh-CN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charset="0"/>
                <a:cs typeface="Arial Rounded MT Bold" panose="020F0704030504030204" charset="0"/>
              </a:rPr>
              <a:t>Hua Tuo</a:t>
            </a:r>
            <a:r>
              <a:rPr lang="en-US" altLang="zh-CN" sz="2000">
                <a:latin typeface="Arial Rounded MT Bold" panose="020F0704030504030204" charset="0"/>
                <a:cs typeface="Arial Rounded MT Bold" panose="020F0704030504030204" charset="0"/>
              </a:rPr>
              <a:t> in the Eastern Han Dynasty, with a history spanning nearly </a:t>
            </a:r>
            <a:r>
              <a:rPr lang="en-US" altLang="zh-CN" sz="2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charset="0"/>
                <a:cs typeface="Arial Rounded MT Bold" panose="020F0704030504030204" charset="0"/>
              </a:rPr>
              <a:t>1,800 years</a:t>
            </a:r>
            <a:r>
              <a:rPr lang="en-US" altLang="zh-CN" sz="2000">
                <a:latin typeface="Arial Rounded MT Bold" panose="020F0704030504030204" charset="0"/>
                <a:cs typeface="Arial Rounded MT Bold" panose="020F0704030504030204" charset="0"/>
              </a:rPr>
              <a:t>.</a:t>
            </a:r>
          </a:p>
          <a:p>
            <a:pPr indent="-457200" fontAlgn="auto">
              <a:lnSpc>
                <a:spcPts val="3400"/>
              </a:lnSpc>
            </a:pPr>
            <a:endParaRPr lang="en-US" altLang="zh-CN" sz="2000">
              <a:latin typeface="Arial Rounded MT Bold" panose="020F0704030504030204" charset="0"/>
              <a:cs typeface="Arial Rounded MT Bold" panose="020F0704030504030204" charset="0"/>
            </a:endParaRPr>
          </a:p>
          <a:p>
            <a:pPr indent="-457200" fontAlgn="auto">
              <a:lnSpc>
                <a:spcPts val="3400"/>
              </a:lnSpc>
            </a:pPr>
            <a:r>
              <a:rPr lang="en-US" altLang="zh-CN" sz="2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charset="0"/>
                <a:cs typeface="Arial Rounded MT Bold" panose="020F0704030504030204" charset="0"/>
              </a:rPr>
              <a:t>Core: </a:t>
            </a:r>
            <a:r>
              <a:rPr lang="en-US" altLang="zh-CN" sz="2000">
                <a:latin typeface="Arial Rounded MT Bold" panose="020F0704030504030204" charset="0"/>
                <a:cs typeface="Arial Rounded MT Bold" panose="020F0704030504030204" charset="0"/>
              </a:rPr>
              <a:t>It imitates the postures and movements of five animals: </a:t>
            </a:r>
            <a:r>
              <a:rPr lang="en-US" altLang="zh-CN" sz="2000" u="sng">
                <a:latin typeface="Arial Rounded MT Bold" panose="020F0704030504030204" charset="0"/>
                <a:cs typeface="Arial Rounded MT Bold" panose="020F0704030504030204" charset="0"/>
              </a:rPr>
              <a:t>the tiger, deer, bear, ape, and bird.</a:t>
            </a:r>
          </a:p>
          <a:p>
            <a:pPr indent="-457200" fontAlgn="auto">
              <a:lnSpc>
                <a:spcPts val="3400"/>
              </a:lnSpc>
            </a:pPr>
            <a:r>
              <a:rPr lang="en-US" altLang="zh-CN" sz="2000">
                <a:latin typeface="Arial Rounded MT Bold" panose="020F0704030504030204" charset="0"/>
                <a:cs typeface="Arial Rounded MT Bold" panose="020F0704030504030204" charset="0"/>
              </a:rPr>
              <a:t> It adheres to the health preservation concept of </a:t>
            </a:r>
            <a:r>
              <a:rPr lang="en-US" altLang="zh-CN" sz="2000" u="sng">
                <a:latin typeface="Arial Rounded MT Bold" panose="020F0704030504030204" charset="0"/>
                <a:cs typeface="Arial Rounded MT Bold" panose="020F0704030504030204" charset="0"/>
              </a:rPr>
              <a:t>"external movement with internal tranquility, seeking tranquility amidst movement."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6225" y="3140710"/>
            <a:ext cx="4241800" cy="352361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任意多边形 28"/>
          <p:cNvSpPr/>
          <p:nvPr/>
        </p:nvSpPr>
        <p:spPr>
          <a:xfrm>
            <a:off x="0" y="0"/>
            <a:ext cx="12192120" cy="6858000"/>
          </a:xfrm>
          <a:custGeom>
            <a:avLst/>
            <a:gdLst/>
            <a:ahLst/>
            <a:cxnLst/>
            <a:rect l="0" t="0" r="r" b="b"/>
            <a:pathLst>
              <a:path w="33867" h="19050">
                <a:moveTo>
                  <a:pt x="0" y="0"/>
                </a:moveTo>
                <a:lnTo>
                  <a:pt x="33867" y="0"/>
                </a:lnTo>
                <a:lnTo>
                  <a:pt x="33867" y="19050"/>
                </a:lnTo>
                <a:lnTo>
                  <a:pt x="0" y="19050"/>
                </a:lnTo>
                <a:lnTo>
                  <a:pt x="0" y="0"/>
                </a:lnTo>
                <a:close/>
              </a:path>
            </a:pathLst>
          </a:custGeom>
          <a:solidFill>
            <a:srgbClr val="F0EADA"/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40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30" name="任意多边形 29"/>
          <p:cNvSpPr/>
          <p:nvPr/>
        </p:nvSpPr>
        <p:spPr>
          <a:xfrm>
            <a:off x="0" y="0"/>
            <a:ext cx="12192120" cy="6858000"/>
          </a:xfrm>
          <a:custGeom>
            <a:avLst/>
            <a:gdLst/>
            <a:ahLst/>
            <a:cxnLst/>
            <a:rect l="0" t="0" r="r" b="b"/>
            <a:pathLst>
              <a:path w="33867" h="19050">
                <a:moveTo>
                  <a:pt x="0" y="0"/>
                </a:moveTo>
                <a:lnTo>
                  <a:pt x="33867" y="0"/>
                </a:lnTo>
                <a:lnTo>
                  <a:pt x="33867" y="19050"/>
                </a:lnTo>
                <a:lnTo>
                  <a:pt x="0" y="19050"/>
                </a:lnTo>
                <a:lnTo>
                  <a:pt x="0" y="0"/>
                </a:lnTo>
                <a:close/>
              </a:path>
            </a:pathLst>
          </a:custGeom>
          <a:solidFill>
            <a:srgbClr val="1A1A1A"/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400" b="0" u="none" strike="noStrike">
              <a:solidFill>
                <a:srgbClr val="FFFFFF"/>
              </a:solidFill>
              <a:effectLst/>
              <a:uFillTx/>
              <a:latin typeface="Times New Roman" panose="02020603050405020304"/>
            </a:endParaRPr>
          </a:p>
        </p:txBody>
      </p:sp>
      <p:pic>
        <p:nvPicPr>
          <p:cNvPr id="31" name="图片 30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760" cy="68576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32" name="任意多边形 31"/>
          <p:cNvSpPr/>
          <p:nvPr/>
        </p:nvSpPr>
        <p:spPr>
          <a:xfrm>
            <a:off x="635" y="116840"/>
            <a:ext cx="12192120" cy="6858000"/>
          </a:xfrm>
          <a:custGeom>
            <a:avLst/>
            <a:gdLst/>
            <a:ahLst/>
            <a:cxnLst/>
            <a:rect l="0" t="0" r="r" b="b"/>
            <a:pathLst>
              <a:path w="33867" h="19050">
                <a:moveTo>
                  <a:pt x="0" y="0"/>
                </a:moveTo>
                <a:lnTo>
                  <a:pt x="33867" y="0"/>
                </a:lnTo>
                <a:lnTo>
                  <a:pt x="33867" y="19050"/>
                </a:lnTo>
                <a:lnTo>
                  <a:pt x="0" y="19050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40000"/>
            </a:srgbClr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400" b="0" u="none" strike="noStrike">
              <a:solidFill>
                <a:srgbClr val="FFFFFF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33" name="任意多边形 32"/>
          <p:cNvSpPr/>
          <p:nvPr/>
        </p:nvSpPr>
        <p:spPr>
          <a:xfrm>
            <a:off x="5638680" y="3638520"/>
            <a:ext cx="914760" cy="38160"/>
          </a:xfrm>
          <a:custGeom>
            <a:avLst/>
            <a:gdLst/>
            <a:ahLst/>
            <a:cxnLst/>
            <a:rect l="0" t="0" r="r" b="b"/>
            <a:pathLst>
              <a:path w="2541" h="106">
                <a:moveTo>
                  <a:pt x="0" y="0"/>
                </a:moveTo>
                <a:lnTo>
                  <a:pt x="2541" y="0"/>
                </a:lnTo>
                <a:lnTo>
                  <a:pt x="2541" y="106"/>
                </a:lnTo>
                <a:lnTo>
                  <a:pt x="0" y="106"/>
                </a:lnTo>
                <a:lnTo>
                  <a:pt x="0" y="0"/>
                </a:lnTo>
                <a:close/>
              </a:path>
            </a:pathLst>
          </a:custGeom>
          <a:solidFill>
            <a:srgbClr val="E63946"/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400" b="0" u="none" strike="noStrike">
              <a:solidFill>
                <a:srgbClr val="FFFFFF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0" y="2780665"/>
            <a:ext cx="12191365" cy="430530"/>
          </a:xfrm>
          <a:prstGeom prst="rect">
            <a:avLst/>
          </a:prstGeom>
          <a:noFill/>
          <a:ln w="0">
            <a:noFill/>
          </a:ln>
        </p:spPr>
        <p:txBody>
          <a:bodyPr wrap="square" lIns="0" tIns="0" rIns="0" bIns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zh-CN" sz="2800" b="1" i="0" u="none" strike="noStrike">
                <a:solidFill>
                  <a:srgbClr val="FFFFFF"/>
                </a:solidFill>
                <a:effectLst>
                  <a:outerShdw blurRad="101600" dist="35921" dir="2700000" algn="tl" rotWithShape="0">
                    <a:prstClr val="black">
                      <a:alpha val="70000"/>
                    </a:prstClr>
                  </a:outerShdw>
                </a:effectLst>
                <a:uFillTx/>
                <a:latin typeface="Noto Sans SC" panose="020B0200000000000000" charset="-122"/>
                <a:ea typeface="Noto Sans SC" panose="020B0200000000000000" charset="-122"/>
              </a:rPr>
              <a:t>核心理念：“天人合一”</a:t>
            </a:r>
            <a:endParaRPr lang="zh-CN" sz="2800" b="1" u="none" strike="noStrike">
              <a:solidFill>
                <a:srgbClr val="FFFFFF"/>
              </a:solidFill>
              <a:effectLst>
                <a:outerShdw blurRad="101600" dist="35921" dir="2700000" algn="tl" rotWithShape="0">
                  <a:prstClr val="black">
                    <a:alpha val="70000"/>
                  </a:prstClr>
                </a:outerShdw>
              </a:effectLst>
              <a:uFillTx/>
              <a:latin typeface="Noto Sans SC" panose="020B0200000000000000" charset="-122"/>
              <a:ea typeface="Noto Sans SC" panose="020B0200000000000000" charset="-122"/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0" y="1196975"/>
            <a:ext cx="12192000" cy="1435735"/>
          </a:xfrm>
          <a:prstGeom prst="rect">
            <a:avLst/>
          </a:prstGeom>
          <a:noFill/>
          <a:ln w="0">
            <a:noFill/>
          </a:ln>
        </p:spPr>
        <p:txBody>
          <a:bodyPr wrap="square" lIns="0" tIns="0" rIns="0" bIns="0" anchor="t">
            <a:spAutoFit/>
          </a:bodyPr>
          <a:lstStyle/>
          <a:p>
            <a:pPr indent="0" algn="ctr" fontAlgn="auto">
              <a:lnSpc>
                <a:spcPts val="5600"/>
              </a:lnSpc>
              <a:buClrTx/>
              <a:buSzTx/>
              <a:buFontTx/>
            </a:pPr>
            <a:r>
              <a:rPr lang="zh-CN" sz="4500" b="1">
                <a:solidFill>
                  <a:srgbClr val="FFFFFF">
                    <a:alpha val="90000"/>
                  </a:srgbClr>
                </a:solidFill>
                <a:effectLst>
                  <a:outerShdw blurRad="50800" dist="17960" dir="2700000" algn="tl" rotWithShape="0">
                    <a:prstClr val="black">
                      <a:alpha val="70000"/>
                    </a:prstClr>
                  </a:outerShdw>
                </a:effectLst>
                <a:uFillTx/>
                <a:latin typeface="Noto Sans SC" panose="020B0200000000000000" charset="-122"/>
                <a:ea typeface="Noto Sans SC" panose="020B0200000000000000" charset="-122"/>
                <a:sym typeface="+mn-ea"/>
              </a:rPr>
              <a:t>Core Philosophy</a:t>
            </a:r>
            <a:r>
              <a:rPr lang="en-US" altLang="zh-CN" sz="4500" b="1">
                <a:solidFill>
                  <a:srgbClr val="FFFFFF">
                    <a:alpha val="90000"/>
                  </a:srgbClr>
                </a:solidFill>
                <a:effectLst>
                  <a:outerShdw blurRad="50800" dist="17960" dir="2700000" algn="tl" rotWithShape="0">
                    <a:prstClr val="black">
                      <a:alpha val="70000"/>
                    </a:prstClr>
                  </a:outerShdw>
                </a:effectLst>
                <a:uFillTx/>
                <a:latin typeface="Noto Sans SC" panose="020B0200000000000000" charset="-122"/>
                <a:ea typeface="Noto Sans SC" panose="020B0200000000000000" charset="-122"/>
                <a:sym typeface="+mn-ea"/>
              </a:rPr>
              <a:t> </a:t>
            </a:r>
            <a:r>
              <a:rPr lang="zh-CN" sz="4500" b="1">
                <a:solidFill>
                  <a:srgbClr val="FFFFFF">
                    <a:alpha val="90000"/>
                  </a:srgbClr>
                </a:solidFill>
                <a:effectLst>
                  <a:outerShdw blurRad="50800" dist="17960" dir="2700000" algn="tl" rotWithShape="0">
                    <a:prstClr val="black">
                      <a:alpha val="70000"/>
                    </a:prstClr>
                  </a:outerShdw>
                </a:effectLst>
                <a:uFillTx/>
                <a:latin typeface="Noto Sans SC" panose="020B0200000000000000" charset="-122"/>
                <a:ea typeface="Noto Sans SC" panose="020B0200000000000000" charset="-122"/>
                <a:sym typeface="+mn-ea"/>
              </a:rPr>
              <a:t>:</a:t>
            </a:r>
          </a:p>
          <a:p>
            <a:pPr indent="0" algn="ctr" fontAlgn="auto">
              <a:lnSpc>
                <a:spcPts val="5600"/>
              </a:lnSpc>
              <a:buClrTx/>
              <a:buSzTx/>
              <a:buFontTx/>
            </a:pPr>
            <a:r>
              <a:rPr lang="zh-CN" sz="4500" b="1" i="0" u="none" strike="noStrike">
                <a:solidFill>
                  <a:srgbClr val="FFFFFF"/>
                </a:solidFill>
                <a:effectLst>
                  <a:outerShdw blurRad="101600" dist="35921" dir="2700000" algn="tl" rotWithShape="0">
                    <a:prstClr val="black">
                      <a:alpha val="70000"/>
                    </a:prstClr>
                  </a:outerShdw>
                </a:effectLst>
                <a:uFillTx/>
                <a:latin typeface="Noto Sans SC" panose="020B0200000000000000" charset="-122"/>
                <a:ea typeface="Noto Sans SC" panose="020B0200000000000000" charset="-122"/>
              </a:rPr>
              <a:t> </a:t>
            </a:r>
            <a:r>
              <a:rPr lang="en-US" altLang="zh-CN" sz="4500" b="1" i="0" u="none" strike="noStrike">
                <a:solidFill>
                  <a:srgbClr val="FFFFFF"/>
                </a:solidFill>
                <a:effectLst>
                  <a:outerShdw blurRad="101600" dist="35921" dir="2700000" algn="tl" rotWithShape="0">
                    <a:prstClr val="black">
                      <a:alpha val="70000"/>
                    </a:prstClr>
                  </a:outerShdw>
                </a:effectLst>
                <a:uFillTx/>
                <a:latin typeface="Noto Sans SC" panose="020B0200000000000000" charset="-122"/>
                <a:ea typeface="Noto Sans SC" panose="020B0200000000000000" charset="-122"/>
              </a:rPr>
              <a:t>“</a:t>
            </a:r>
            <a:r>
              <a:rPr lang="zh-CN" sz="4500" b="1" i="0" u="none" strike="noStrike">
                <a:solidFill>
                  <a:srgbClr val="FFFFFF"/>
                </a:solidFill>
                <a:effectLst>
                  <a:outerShdw blurRad="101600" dist="35921" dir="2700000" algn="tl" rotWithShape="0">
                    <a:prstClr val="black">
                      <a:alpha val="70000"/>
                    </a:prstClr>
                  </a:outerShdw>
                </a:effectLst>
                <a:uFillTx/>
                <a:latin typeface="Noto Sans SC" panose="020B0200000000000000" charset="-122"/>
                <a:ea typeface="Noto Sans SC" panose="020B0200000000000000" charset="-122"/>
              </a:rPr>
              <a:t>Unity of Man and Natur</a:t>
            </a:r>
            <a:r>
              <a:rPr lang="en-US" altLang="zh-CN" sz="4500" b="1" i="0" u="none" strike="noStrike">
                <a:solidFill>
                  <a:srgbClr val="FFFFFF"/>
                </a:solidFill>
                <a:effectLst>
                  <a:outerShdw blurRad="101600" dist="35921" dir="2700000" algn="tl" rotWithShape="0">
                    <a:prstClr val="black">
                      <a:alpha val="70000"/>
                    </a:prstClr>
                  </a:outerShdw>
                </a:effectLst>
                <a:uFillTx/>
                <a:latin typeface="Noto Sans SC" panose="020B0200000000000000" charset="-122"/>
                <a:ea typeface="Noto Sans SC" panose="020B0200000000000000" charset="-122"/>
              </a:rPr>
              <a:t>e”</a:t>
            </a:r>
          </a:p>
        </p:txBody>
      </p:sp>
      <p:pic>
        <p:nvPicPr>
          <p:cNvPr id="37" name="图片 36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6781680"/>
            <a:ext cx="12191760" cy="759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1703705" y="4004945"/>
            <a:ext cx="8953500" cy="20021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indent="0" algn="l" fontAlgn="auto">
              <a:lnSpc>
                <a:spcPts val="2360"/>
              </a:lnSpc>
              <a:buClrTx/>
              <a:buSzTx/>
              <a:buFontTx/>
            </a:pPr>
            <a:r>
              <a:rPr lang="zh-CN" b="1">
                <a:solidFill>
                  <a:srgbClr val="FFFFFF">
                    <a:alpha val="90000"/>
                  </a:srgbClr>
                </a:solidFill>
                <a:effectLst>
                  <a:outerShdw blurRad="50800" dist="17960" dir="2700000" algn="tl" rotWithShape="0">
                    <a:prstClr val="black">
                      <a:alpha val="70000"/>
                    </a:prstClr>
                  </a:outerShdw>
                </a:effectLst>
                <a:uFillTx/>
                <a:latin typeface="Noto Sans SC" panose="020B0200000000000000" charset="-122"/>
                <a:ea typeface="Noto Sans SC" panose="020B0200000000000000" charset="-122"/>
              </a:rPr>
              <a:t>Harmonious unity between humans and nature, embodying the cosmic and life outlook of "</a:t>
            </a:r>
            <a:r>
              <a:rPr lang="en-US" altLang="zh-CN" b="1"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FillTx/>
                <a:latin typeface="Noto Sans SC" panose="020B0200000000000000" charset="-122"/>
                <a:ea typeface="Noto Sans SC" panose="020B0200000000000000" charset="-122"/>
              </a:rPr>
              <a:t> </a:t>
            </a:r>
            <a:r>
              <a:rPr lang="zh-CN" b="1"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FillTx/>
                <a:latin typeface="Noto Sans SC" panose="020B0200000000000000" charset="-122"/>
                <a:ea typeface="Noto Sans SC" panose="020B0200000000000000" charset="-122"/>
              </a:rPr>
              <a:t>f</a:t>
            </a:r>
            <a:r>
              <a:rPr lang="zh-CN" sz="2000" b="1"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FillTx/>
                <a:latin typeface="Noto Sans SC" panose="020B0200000000000000" charset="-122"/>
                <a:ea typeface="Noto Sans SC" panose="020B0200000000000000" charset="-122"/>
              </a:rPr>
              <a:t>ollowing the natural way</a:t>
            </a:r>
            <a:r>
              <a:rPr lang="zh-CN" b="1"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FillTx/>
                <a:latin typeface="Noto Sans SC" panose="020B0200000000000000" charset="-122"/>
                <a:ea typeface="Noto Sans SC" panose="020B0200000000000000" charset="-122"/>
              </a:rPr>
              <a:t> </a:t>
            </a:r>
            <a:r>
              <a:rPr lang="zh-CN" b="1">
                <a:solidFill>
                  <a:srgbClr val="FFFFFF">
                    <a:alpha val="90000"/>
                  </a:srgbClr>
                </a:solidFill>
                <a:effectLst>
                  <a:outerShdw blurRad="50800" dist="17960" dir="2700000" algn="tl" rotWithShape="0">
                    <a:prstClr val="black">
                      <a:alpha val="70000"/>
                    </a:prstClr>
                  </a:outerShdw>
                </a:effectLst>
                <a:uFillTx/>
                <a:latin typeface="Noto Sans SC" panose="020B0200000000000000" charset="-122"/>
                <a:ea typeface="Noto Sans SC" panose="020B0200000000000000" charset="-122"/>
              </a:rPr>
              <a:t>(Dao emulates nature)."</a:t>
            </a:r>
          </a:p>
          <a:p>
            <a:pPr indent="0" algn="l" fontAlgn="auto">
              <a:lnSpc>
                <a:spcPts val="2360"/>
              </a:lnSpc>
              <a:buClrTx/>
              <a:buSzTx/>
              <a:buFontTx/>
            </a:pPr>
            <a:endParaRPr lang="zh-CN" b="1">
              <a:solidFill>
                <a:srgbClr val="FFFFFF">
                  <a:alpha val="90000"/>
                </a:srgbClr>
              </a:solidFill>
              <a:effectLst>
                <a:outerShdw blurRad="50800" dist="17960" dir="2700000" algn="tl" rotWithShape="0">
                  <a:prstClr val="black">
                    <a:alpha val="70000"/>
                  </a:prstClr>
                </a:outerShdw>
              </a:effectLst>
              <a:uFillTx/>
              <a:latin typeface="Noto Sans SC" panose="020B0200000000000000" charset="-122"/>
              <a:ea typeface="Noto Sans SC" panose="020B0200000000000000" charset="-122"/>
            </a:endParaRPr>
          </a:p>
          <a:p>
            <a:pPr indent="0" algn="l" fontAlgn="auto">
              <a:lnSpc>
                <a:spcPts val="2360"/>
              </a:lnSpc>
              <a:buClrTx/>
              <a:buSzTx/>
              <a:buFontTx/>
            </a:pPr>
            <a:r>
              <a:rPr lang="zh-CN" b="1">
                <a:solidFill>
                  <a:srgbClr val="FFFFFF">
                    <a:alpha val="90000"/>
                  </a:srgbClr>
                </a:solidFill>
                <a:effectLst>
                  <a:outerShdw blurRad="50800" dist="17960" dir="2700000" algn="tl" rotWithShape="0">
                    <a:prstClr val="black">
                      <a:alpha val="70000"/>
                    </a:prstClr>
                  </a:outerShdw>
                </a:effectLst>
                <a:uFillTx/>
                <a:latin typeface="Noto Sans SC" panose="020B0200000000000000" charset="-122"/>
                <a:ea typeface="Noto Sans SC" panose="020B0200000000000000" charset="-122"/>
              </a:rPr>
              <a:t> By </a:t>
            </a:r>
            <a:r>
              <a:rPr lang="zh-CN" sz="2000" b="1"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FillTx/>
                <a:latin typeface="Noto Sans SC" panose="020B0200000000000000" charset="-122"/>
                <a:ea typeface="Noto Sans SC" panose="020B0200000000000000" charset="-122"/>
              </a:rPr>
              <a:t>imitating the movements of natural creatures</a:t>
            </a:r>
            <a:r>
              <a:rPr lang="zh-CN" b="1">
                <a:solidFill>
                  <a:srgbClr val="FFFFFF">
                    <a:alpha val="90000"/>
                  </a:srgbClr>
                </a:solidFill>
                <a:effectLst>
                  <a:outerShdw blurRad="50800" dist="17960" dir="2700000" algn="tl" rotWithShape="0">
                    <a:prstClr val="black">
                      <a:alpha val="70000"/>
                    </a:prstClr>
                  </a:outerShdw>
                </a:effectLst>
                <a:uFillTx/>
                <a:latin typeface="Noto Sans SC" panose="020B0200000000000000" charset="-122"/>
                <a:ea typeface="Noto Sans SC" panose="020B0200000000000000" charset="-122"/>
              </a:rPr>
              <a:t>, it achieves alignment between the rhythms of the human body and the laws of nature, thereby attaining physical and mental balance.</a:t>
            </a:r>
          </a:p>
        </p:txBody>
      </p:sp>
      <p:sp>
        <p:nvSpPr>
          <p:cNvPr id="3" name="圆角矩形 2"/>
          <p:cNvSpPr/>
          <p:nvPr/>
        </p:nvSpPr>
        <p:spPr>
          <a:xfrm>
            <a:off x="11064875" y="6309360"/>
            <a:ext cx="1007745" cy="431800"/>
          </a:xfrm>
          <a:prstGeom prst="roundRect">
            <a:avLst/>
          </a:prstGeom>
          <a:solidFill>
            <a:srgbClr val="88867F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任意多边形 38"/>
          <p:cNvSpPr/>
          <p:nvPr/>
        </p:nvSpPr>
        <p:spPr>
          <a:xfrm>
            <a:off x="0" y="0"/>
            <a:ext cx="12192120" cy="6858000"/>
          </a:xfrm>
          <a:custGeom>
            <a:avLst/>
            <a:gdLst/>
            <a:ahLst/>
            <a:cxnLst/>
            <a:rect l="0" t="0" r="r" b="b"/>
            <a:pathLst>
              <a:path w="33867" h="19050">
                <a:moveTo>
                  <a:pt x="0" y="0"/>
                </a:moveTo>
                <a:lnTo>
                  <a:pt x="33867" y="0"/>
                </a:lnTo>
                <a:lnTo>
                  <a:pt x="33867" y="19050"/>
                </a:lnTo>
                <a:lnTo>
                  <a:pt x="0" y="19050"/>
                </a:lnTo>
                <a:lnTo>
                  <a:pt x="0" y="0"/>
                </a:lnTo>
                <a:close/>
              </a:path>
            </a:pathLst>
          </a:custGeom>
          <a:solidFill>
            <a:srgbClr val="F0EADA"/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40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40" name="任意多边形 39"/>
          <p:cNvSpPr/>
          <p:nvPr/>
        </p:nvSpPr>
        <p:spPr>
          <a:xfrm>
            <a:off x="0" y="101600"/>
            <a:ext cx="12153900" cy="7233285"/>
          </a:xfrm>
          <a:custGeom>
            <a:avLst/>
            <a:gdLst/>
            <a:ahLst/>
            <a:cxnLst/>
            <a:rect l="0" t="0" r="r" b="b"/>
            <a:pathLst>
              <a:path w="33867" h="19050">
                <a:moveTo>
                  <a:pt x="0" y="0"/>
                </a:moveTo>
                <a:lnTo>
                  <a:pt x="33867" y="0"/>
                </a:lnTo>
                <a:lnTo>
                  <a:pt x="33867" y="19050"/>
                </a:lnTo>
                <a:lnTo>
                  <a:pt x="0" y="1905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r>
              <a:rPr lang="en-US" sz="2400">
                <a:solidFill>
                  <a:srgbClr val="6B7280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  <a:sym typeface="+mn-ea"/>
              </a:rPr>
              <a:t>Medical Wisdom: "Preventive Healthcare"</a:t>
            </a:r>
            <a:endParaRPr lang="en-US" sz="240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pic>
        <p:nvPicPr>
          <p:cNvPr id="41" name="图片 40"/>
          <p:cNvPicPr/>
          <p:nvPr/>
        </p:nvPicPr>
        <p:blipFill>
          <a:blip r:embed="rId2"/>
          <a:stretch>
            <a:fillRect/>
          </a:stretch>
        </p:blipFill>
        <p:spPr>
          <a:xfrm>
            <a:off x="-168910" y="-27305"/>
            <a:ext cx="5846445" cy="6857365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42" name="任意多边形 41"/>
          <p:cNvSpPr/>
          <p:nvPr/>
        </p:nvSpPr>
        <p:spPr>
          <a:xfrm>
            <a:off x="6239905" y="1758135"/>
            <a:ext cx="762480" cy="38520"/>
          </a:xfrm>
          <a:custGeom>
            <a:avLst/>
            <a:gdLst/>
            <a:ahLst/>
            <a:cxnLst/>
            <a:rect l="0" t="0" r="r" b="b"/>
            <a:pathLst>
              <a:path w="2118" h="107">
                <a:moveTo>
                  <a:pt x="0" y="0"/>
                </a:moveTo>
                <a:lnTo>
                  <a:pt x="2118" y="0"/>
                </a:lnTo>
                <a:lnTo>
                  <a:pt x="2118" y="107"/>
                </a:lnTo>
                <a:lnTo>
                  <a:pt x="0" y="107"/>
                </a:lnTo>
                <a:lnTo>
                  <a:pt x="0" y="0"/>
                </a:lnTo>
                <a:close/>
              </a:path>
            </a:pathLst>
          </a:custGeom>
          <a:solidFill>
            <a:srgbClr val="E63946"/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400" b="0" u="none" strike="noStrike">
              <a:solidFill>
                <a:srgbClr val="FFFFFF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43" name="文本框 42"/>
          <p:cNvSpPr txBox="1"/>
          <p:nvPr/>
        </p:nvSpPr>
        <p:spPr>
          <a:xfrm>
            <a:off x="5807830" y="260940"/>
            <a:ext cx="5338445" cy="1107440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pPr algn="l">
              <a:buClrTx/>
              <a:buSzTx/>
              <a:buFontTx/>
            </a:pPr>
            <a:r>
              <a:rPr lang="en-US" altLang="zh-CN" sz="2700" b="1">
                <a:solidFill>
                  <a:srgbClr val="333333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  <a:sym typeface="+mn-ea"/>
              </a:rPr>
              <a:t>  </a:t>
            </a:r>
            <a:r>
              <a:rPr lang="en-US" altLang="zh-CN" sz="2800" b="1">
                <a:solidFill>
                  <a:srgbClr val="333333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  <a:sym typeface="+mn-ea"/>
              </a:rPr>
              <a:t>  </a:t>
            </a:r>
            <a:r>
              <a:rPr lang="zh-CN" sz="3600" b="1">
                <a:solidFill>
                  <a:srgbClr val="333333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  <a:sym typeface="+mn-ea"/>
              </a:rPr>
              <a:t>Medical Wisdom:</a:t>
            </a:r>
            <a:r>
              <a:rPr lang="en-US" altLang="zh-CN" sz="3600" b="1">
                <a:solidFill>
                  <a:srgbClr val="333333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  <a:sym typeface="+mn-ea"/>
              </a:rPr>
              <a:t> </a:t>
            </a:r>
          </a:p>
          <a:p>
            <a:pPr algn="l">
              <a:buClrTx/>
              <a:buSzTx/>
              <a:buFontTx/>
            </a:pPr>
            <a:r>
              <a:rPr lang="en-US" altLang="zh-CN" sz="3600" b="1">
                <a:solidFill>
                  <a:srgbClr val="333333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  <a:sym typeface="+mn-ea"/>
              </a:rPr>
              <a:t>“</a:t>
            </a:r>
            <a:r>
              <a:rPr lang="zh-CN" sz="3600" b="1">
                <a:solidFill>
                  <a:srgbClr val="333333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  <a:sym typeface="+mn-ea"/>
              </a:rPr>
              <a:t>Preventive Healthcare</a:t>
            </a:r>
            <a:r>
              <a:rPr lang="en-US" altLang="zh-CN" sz="3600" b="1">
                <a:solidFill>
                  <a:srgbClr val="333333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  <a:sym typeface="+mn-ea"/>
              </a:rPr>
              <a:t>”</a:t>
            </a:r>
            <a:endParaRPr lang="en-US" altLang="zh-CN" sz="3600" b="1" u="none" strike="noStrike">
              <a:solidFill>
                <a:srgbClr val="333333"/>
              </a:solidFill>
              <a:effectLst/>
              <a:uFillTx/>
              <a:latin typeface="Noto Sans SC" panose="020B0200000000000000" charset="-122"/>
              <a:ea typeface="Noto Sans SC" panose="020B0200000000000000" charset="-122"/>
              <a:sym typeface="+mn-ea"/>
            </a:endParaRPr>
          </a:p>
        </p:txBody>
      </p:sp>
      <p:sp>
        <p:nvSpPr>
          <p:cNvPr id="44" name="文本框 43"/>
          <p:cNvSpPr txBox="1"/>
          <p:nvPr/>
        </p:nvSpPr>
        <p:spPr>
          <a:xfrm>
            <a:off x="6240265" y="1465835"/>
            <a:ext cx="1905000" cy="230505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pPr algn="l"/>
            <a:r>
              <a:rPr lang="en-US" sz="1500">
                <a:solidFill>
                  <a:srgbClr val="6B7280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  <a:sym typeface="+mn-ea"/>
              </a:rPr>
              <a:t>医学智慧：“治未病”</a:t>
            </a:r>
            <a:endParaRPr lang="en-US" sz="150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47" name="文本框 46"/>
          <p:cNvSpPr txBox="1"/>
          <p:nvPr/>
        </p:nvSpPr>
        <p:spPr>
          <a:xfrm>
            <a:off x="9448560" y="6059520"/>
            <a:ext cx="2346960" cy="178920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zh-CN" sz="1200" b="0" i="0" u="none" strike="noStrike">
                <a:solidFill>
                  <a:srgbClr val="9CA3AF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五禽戏：中华养生文化的活化石</a:t>
            </a:r>
            <a:endParaRPr lang="en-US" sz="120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880100" y="2296160"/>
            <a:ext cx="6389370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en-US" altLang="zh-CN">
                <a:latin typeface="Arial Rounded MT Bold" panose="020F0704030504030204" charset="0"/>
                <a:cs typeface="Arial Rounded MT Bold" panose="020F0704030504030204" charset="0"/>
              </a:rPr>
              <a:t>By guiding and circulating qi and blood, as well as dredging meridians</a:t>
            </a:r>
            <a:r>
              <a:rPr lang="zh-CN" altLang="en-US" sz="1600"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(疏通经络）</a:t>
            </a:r>
            <a:r>
              <a:rPr lang="en-US" altLang="zh-CN">
                <a:latin typeface="Arial Rounded MT Bold" panose="020F0704030504030204" charset="0"/>
                <a:cs typeface="Arial Rounded MT Bold" panose="020F0704030504030204" charset="0"/>
              </a:rPr>
              <a:t>, it strengthens physical constitution and embodies the proactive health management wisdom of "preventing diseases before they occur, and preventing the progression of existing diseases."</a:t>
            </a:r>
            <a:r>
              <a:rPr lang="en-US" altLang="zh-CN" sz="1600"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(“</a:t>
            </a:r>
            <a:r>
              <a:rPr lang="zh-CN" altLang="en-US" sz="1600"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未病先防、既病防变</a:t>
            </a:r>
            <a:r>
              <a:rPr lang="en-US" altLang="zh-CN" sz="1600"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”)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5955" y="4034790"/>
            <a:ext cx="6474460" cy="264858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0100" y="4548505"/>
            <a:ext cx="6080125" cy="23094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任意多边形 47"/>
          <p:cNvSpPr/>
          <p:nvPr/>
        </p:nvSpPr>
        <p:spPr>
          <a:xfrm>
            <a:off x="0" y="0"/>
            <a:ext cx="12192120" cy="6858000"/>
          </a:xfrm>
          <a:custGeom>
            <a:avLst/>
            <a:gdLst/>
            <a:ahLst/>
            <a:cxnLst/>
            <a:rect l="0" t="0" r="r" b="b"/>
            <a:pathLst>
              <a:path w="33867" h="19050">
                <a:moveTo>
                  <a:pt x="0" y="0"/>
                </a:moveTo>
                <a:lnTo>
                  <a:pt x="33867" y="0"/>
                </a:lnTo>
                <a:lnTo>
                  <a:pt x="33867" y="19050"/>
                </a:lnTo>
                <a:lnTo>
                  <a:pt x="0" y="19050"/>
                </a:lnTo>
                <a:lnTo>
                  <a:pt x="0" y="0"/>
                </a:lnTo>
                <a:close/>
              </a:path>
            </a:pathLst>
          </a:custGeom>
          <a:solidFill>
            <a:srgbClr val="F0EADA"/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40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49" name="任意多边形 48"/>
          <p:cNvSpPr/>
          <p:nvPr/>
        </p:nvSpPr>
        <p:spPr>
          <a:xfrm>
            <a:off x="46990" y="-27305"/>
            <a:ext cx="12192120" cy="6858000"/>
          </a:xfrm>
          <a:custGeom>
            <a:avLst/>
            <a:gdLst/>
            <a:ahLst/>
            <a:cxnLst/>
            <a:rect l="0" t="0" r="r" b="b"/>
            <a:pathLst>
              <a:path w="33867" h="19050">
                <a:moveTo>
                  <a:pt x="0" y="0"/>
                </a:moveTo>
                <a:lnTo>
                  <a:pt x="33867" y="0"/>
                </a:lnTo>
                <a:lnTo>
                  <a:pt x="33867" y="19050"/>
                </a:lnTo>
                <a:lnTo>
                  <a:pt x="0" y="1905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40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50" name="任意多边形 49"/>
          <p:cNvSpPr/>
          <p:nvPr/>
        </p:nvSpPr>
        <p:spPr>
          <a:xfrm>
            <a:off x="0" y="456840"/>
            <a:ext cx="457200" cy="274680"/>
          </a:xfrm>
          <a:custGeom>
            <a:avLst/>
            <a:gdLst/>
            <a:ahLst/>
            <a:cxnLst/>
            <a:rect l="0" t="0" r="r" b="b"/>
            <a:pathLst>
              <a:path w="1270" h="763" fill="none">
                <a:moveTo>
                  <a:pt x="1270" y="0"/>
                </a:moveTo>
                <a:cubicBezTo>
                  <a:pt x="762" y="508"/>
                  <a:pt x="253" y="254"/>
                  <a:pt x="0" y="763"/>
                </a:cubicBezTo>
              </a:path>
            </a:pathLst>
          </a:custGeom>
          <a:ln w="36360">
            <a:solidFill>
              <a:srgbClr val="F0EADA"/>
            </a:solidFill>
            <a:miter/>
          </a:ln>
        </p:spPr>
        <p:txBody>
          <a:bodyPr lIns="18000" tIns="18000" rIns="18000" bIns="18000" anchor="t">
            <a:noAutofit/>
          </a:bodyPr>
          <a:lstStyle/>
          <a:p>
            <a:endParaRPr lang="en-US" sz="240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51" name="任意多边形 50"/>
          <p:cNvSpPr/>
          <p:nvPr/>
        </p:nvSpPr>
        <p:spPr>
          <a:xfrm>
            <a:off x="0" y="822600"/>
            <a:ext cx="182880" cy="100080"/>
          </a:xfrm>
          <a:custGeom>
            <a:avLst/>
            <a:gdLst/>
            <a:ahLst/>
            <a:cxnLst/>
            <a:rect l="0" t="0" r="r" b="b"/>
            <a:pathLst>
              <a:path w="508" h="278" fill="none">
                <a:moveTo>
                  <a:pt x="0" y="207"/>
                </a:moveTo>
                <a:cubicBezTo>
                  <a:pt x="117" y="336"/>
                  <a:pt x="358" y="303"/>
                  <a:pt x="508" y="0"/>
                </a:cubicBezTo>
              </a:path>
            </a:pathLst>
          </a:custGeom>
          <a:ln w="27360">
            <a:solidFill>
              <a:srgbClr val="F0EADA"/>
            </a:solidFill>
            <a:miter/>
          </a:ln>
        </p:spPr>
        <p:txBody>
          <a:bodyPr lIns="13680" tIns="13680" rIns="13680" bIns="13680" anchor="t">
            <a:noAutofit/>
          </a:bodyPr>
          <a:lstStyle/>
          <a:p>
            <a:endParaRPr lang="en-US" sz="240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52" name="任意多边形 51"/>
          <p:cNvSpPr/>
          <p:nvPr/>
        </p:nvSpPr>
        <p:spPr>
          <a:xfrm>
            <a:off x="0" y="685440"/>
            <a:ext cx="274320" cy="46080"/>
          </a:xfrm>
          <a:custGeom>
            <a:avLst/>
            <a:gdLst/>
            <a:ahLst/>
            <a:cxnLst/>
            <a:rect l="0" t="0" r="r" b="b"/>
            <a:pathLst>
              <a:path w="762" h="128" fill="none">
                <a:moveTo>
                  <a:pt x="0" y="128"/>
                </a:moveTo>
                <a:cubicBezTo>
                  <a:pt x="253" y="-128"/>
                  <a:pt x="508" y="256"/>
                  <a:pt x="762" y="0"/>
                </a:cubicBezTo>
              </a:path>
            </a:pathLst>
          </a:custGeom>
          <a:ln w="27360">
            <a:solidFill>
              <a:srgbClr val="F0EADA"/>
            </a:solidFill>
            <a:miter/>
          </a:ln>
        </p:spPr>
        <p:txBody>
          <a:bodyPr lIns="13680" tIns="13680" rIns="13680" bIns="13680" anchor="t">
            <a:noAutofit/>
          </a:bodyPr>
          <a:lstStyle/>
          <a:p>
            <a:endParaRPr lang="en-US" sz="240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53" name="任意多边形 52"/>
          <p:cNvSpPr/>
          <p:nvPr/>
        </p:nvSpPr>
        <p:spPr>
          <a:xfrm>
            <a:off x="456840" y="456840"/>
            <a:ext cx="457560" cy="274680"/>
          </a:xfrm>
          <a:custGeom>
            <a:avLst/>
            <a:gdLst/>
            <a:ahLst/>
            <a:cxnLst/>
            <a:rect l="0" t="0" r="r" b="b"/>
            <a:pathLst>
              <a:path w="1271" h="763" fill="none">
                <a:moveTo>
                  <a:pt x="0" y="0"/>
                </a:moveTo>
                <a:cubicBezTo>
                  <a:pt x="508" y="508"/>
                  <a:pt x="1017" y="254"/>
                  <a:pt x="1271" y="763"/>
                </a:cubicBezTo>
              </a:path>
            </a:pathLst>
          </a:custGeom>
          <a:ln w="36360">
            <a:solidFill>
              <a:srgbClr val="F0EADA"/>
            </a:solidFill>
            <a:miter/>
          </a:ln>
        </p:spPr>
        <p:txBody>
          <a:bodyPr lIns="18000" tIns="18000" rIns="18000" bIns="18000" anchor="t">
            <a:noAutofit/>
          </a:bodyPr>
          <a:lstStyle/>
          <a:p>
            <a:endParaRPr lang="en-US" sz="240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54" name="任意多边形 53"/>
          <p:cNvSpPr/>
          <p:nvPr/>
        </p:nvSpPr>
        <p:spPr>
          <a:xfrm>
            <a:off x="731160" y="731160"/>
            <a:ext cx="208080" cy="191520"/>
          </a:xfrm>
          <a:custGeom>
            <a:avLst/>
            <a:gdLst/>
            <a:ahLst/>
            <a:cxnLst/>
            <a:rect l="0" t="0" r="r" b="b"/>
            <a:pathLst>
              <a:path w="578" h="532" fill="none">
                <a:moveTo>
                  <a:pt x="508" y="0"/>
                </a:moveTo>
                <a:cubicBezTo>
                  <a:pt x="763" y="509"/>
                  <a:pt x="254" y="763"/>
                  <a:pt x="0" y="254"/>
                </a:cubicBezTo>
              </a:path>
            </a:pathLst>
          </a:custGeom>
          <a:ln w="27360">
            <a:solidFill>
              <a:srgbClr val="F0EADA"/>
            </a:solidFill>
            <a:miter/>
          </a:ln>
        </p:spPr>
        <p:txBody>
          <a:bodyPr lIns="13680" tIns="13680" rIns="13680" bIns="13680" anchor="t">
            <a:noAutofit/>
          </a:bodyPr>
          <a:lstStyle/>
          <a:p>
            <a:endParaRPr lang="en-US" sz="240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55" name="任意多边形 54"/>
          <p:cNvSpPr/>
          <p:nvPr/>
        </p:nvSpPr>
        <p:spPr>
          <a:xfrm>
            <a:off x="639720" y="685440"/>
            <a:ext cx="274680" cy="46080"/>
          </a:xfrm>
          <a:custGeom>
            <a:avLst/>
            <a:gdLst/>
            <a:ahLst/>
            <a:cxnLst/>
            <a:rect l="0" t="0" r="r" b="b"/>
            <a:pathLst>
              <a:path w="763" h="128" fill="none">
                <a:moveTo>
                  <a:pt x="763" y="128"/>
                </a:moveTo>
                <a:cubicBezTo>
                  <a:pt x="509" y="-128"/>
                  <a:pt x="255" y="256"/>
                  <a:pt x="0" y="0"/>
                </a:cubicBezTo>
              </a:path>
            </a:pathLst>
          </a:custGeom>
          <a:ln w="27360">
            <a:solidFill>
              <a:srgbClr val="F0EADA"/>
            </a:solidFill>
            <a:miter/>
          </a:ln>
        </p:spPr>
        <p:txBody>
          <a:bodyPr lIns="13680" tIns="13680" rIns="13680" bIns="13680" anchor="t">
            <a:noAutofit/>
          </a:bodyPr>
          <a:lstStyle/>
          <a:p>
            <a:endParaRPr lang="en-US" sz="240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56" name="任意多边形 55"/>
          <p:cNvSpPr/>
          <p:nvPr/>
        </p:nvSpPr>
        <p:spPr>
          <a:xfrm flipV="1">
            <a:off x="5714365" y="1168400"/>
            <a:ext cx="1605280" cy="76200"/>
          </a:xfrm>
          <a:custGeom>
            <a:avLst/>
            <a:gdLst/>
            <a:ahLst/>
            <a:cxnLst/>
            <a:rect l="0" t="0" r="r" b="b"/>
            <a:pathLst>
              <a:path w="2118" h="106">
                <a:moveTo>
                  <a:pt x="0" y="0"/>
                </a:moveTo>
                <a:lnTo>
                  <a:pt x="2118" y="0"/>
                </a:lnTo>
                <a:lnTo>
                  <a:pt x="2118" y="106"/>
                </a:lnTo>
                <a:lnTo>
                  <a:pt x="0" y="106"/>
                </a:lnTo>
                <a:lnTo>
                  <a:pt x="0" y="0"/>
                </a:lnTo>
                <a:close/>
              </a:path>
            </a:pathLst>
          </a:custGeom>
          <a:solidFill>
            <a:srgbClr val="E63946"/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400" b="0" u="none" strike="noStrike">
              <a:solidFill>
                <a:srgbClr val="FFFFFF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57" name="文本框 56"/>
          <p:cNvSpPr txBox="1"/>
          <p:nvPr/>
        </p:nvSpPr>
        <p:spPr>
          <a:xfrm>
            <a:off x="2712055" y="337895"/>
            <a:ext cx="7132320" cy="830580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pPr algn="l">
              <a:buClrTx/>
              <a:buSzTx/>
              <a:buFontTx/>
            </a:pPr>
            <a:r>
              <a:rPr lang="zh-CN" sz="2700" b="1">
                <a:solidFill>
                  <a:srgbClr val="333333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  <a:sym typeface="+mn-ea"/>
              </a:rPr>
              <a:t>Aesthetic Connotation: Unity of Form and Spirit</a:t>
            </a:r>
            <a:endParaRPr lang="zh-CN" sz="2700" b="1" u="none" strike="noStrike">
              <a:solidFill>
                <a:srgbClr val="333333"/>
              </a:solidFill>
              <a:effectLst/>
              <a:uFillTx/>
              <a:latin typeface="Noto Sans SC" panose="020B0200000000000000" charset="-122"/>
              <a:ea typeface="Noto Sans SC" panose="020B0200000000000000" charset="-122"/>
            </a:endParaRPr>
          </a:p>
          <a:p>
            <a:pPr algn="l">
              <a:buClrTx/>
              <a:buSzTx/>
              <a:buFontTx/>
            </a:pPr>
            <a:endParaRPr lang="zh-CN" sz="2700" b="1" u="none" strike="noStrike">
              <a:solidFill>
                <a:srgbClr val="333333"/>
              </a:solidFill>
              <a:effectLst/>
              <a:uFillTx/>
              <a:latin typeface="Noto Sans SC" panose="020B0200000000000000" charset="-122"/>
              <a:ea typeface="Noto Sans SC" panose="020B0200000000000000" charset="-122"/>
            </a:endParaRPr>
          </a:p>
        </p:txBody>
      </p:sp>
      <p:sp>
        <p:nvSpPr>
          <p:cNvPr id="58" name="文本框 57"/>
          <p:cNvSpPr txBox="1"/>
          <p:nvPr/>
        </p:nvSpPr>
        <p:spPr>
          <a:xfrm>
            <a:off x="5520055" y="836930"/>
            <a:ext cx="1799590" cy="403225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noAutofit/>
          </a:bodyPr>
          <a:lstStyle/>
          <a:p>
            <a:pPr algn="l">
              <a:buClrTx/>
              <a:buSzTx/>
              <a:buFontTx/>
            </a:pPr>
            <a:r>
              <a:rPr lang="zh-CN" sz="1500" b="0" u="none" strike="noStrike">
                <a:solidFill>
                  <a:srgbClr val="374151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美学底蕴：神形兼备</a:t>
            </a:r>
          </a:p>
        </p:txBody>
      </p:sp>
      <p:pic>
        <p:nvPicPr>
          <p:cNvPr id="60" name="图片 59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525" y="1371600"/>
            <a:ext cx="3876040" cy="236093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61" name="图片 60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7980" y="1168400"/>
            <a:ext cx="3931920" cy="24282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227330" y="3933190"/>
            <a:ext cx="4110990" cy="24841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>
                <a:cs typeface="+mn-lt"/>
              </a:rPr>
              <a:t>It imitates the majestic, vigorous, and coiled-up-for-action(</a:t>
            </a:r>
            <a:r>
              <a:rPr lang="zh-CN" altLang="en-US" sz="1600">
                <a:latin typeface="华文中宋" panose="02010600040101010101" charset="-122"/>
                <a:ea typeface="华文中宋" panose="02010600040101010101" charset="-122"/>
                <a:cs typeface="+mn-lt"/>
              </a:rPr>
              <a:t>蓄势待发</a:t>
            </a:r>
            <a:r>
              <a:rPr lang="zh-CN" altLang="en-US">
                <a:ea typeface="宋体" panose="02010600030101010101" pitchFamily="2" charset="-122"/>
                <a:cs typeface="+mn-lt"/>
              </a:rPr>
              <a:t>）</a:t>
            </a:r>
            <a:r>
              <a:rPr lang="en-US" altLang="zh-CN">
                <a:cs typeface="+mn-lt"/>
              </a:rPr>
              <a:t>power of a tiger. </a:t>
            </a:r>
          </a:p>
          <a:p>
            <a:endParaRPr lang="en-US" altLang="zh-CN">
              <a:cs typeface="+mn-lt"/>
            </a:endParaRPr>
          </a:p>
          <a:p>
            <a:r>
              <a:rPr lang="en-US" altLang="zh-CN">
                <a:cs typeface="+mn-lt"/>
              </a:rPr>
              <a:t>The movements predominantly feature </a:t>
            </a:r>
            <a:r>
              <a:rPr lang="en-US" altLang="zh-CN" b="1">
                <a:cs typeface="+mn-lt"/>
              </a:rPr>
              <a:t>pouncing, grasping, and pressing</a:t>
            </a:r>
            <a:r>
              <a:rPr lang="zh-CN" altLang="en-US" b="1">
                <a:ea typeface="宋体" panose="02010600030101010101" pitchFamily="2" charset="-122"/>
                <a:cs typeface="+mn-lt"/>
              </a:rPr>
              <a:t>（扑、抓、按）</a:t>
            </a:r>
            <a:r>
              <a:rPr lang="en-US" altLang="zh-CN">
                <a:cs typeface="+mn-lt"/>
              </a:rPr>
              <a:t>, as exemplified by the move “Hungry Tiger Pouncing on Its Prey.”</a:t>
            </a:r>
          </a:p>
          <a:p>
            <a:endParaRPr lang="en-US" altLang="zh-CN">
              <a:cs typeface="+mn-lt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8039735" y="3860800"/>
            <a:ext cx="4027170" cy="2584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/>
              <a:t>It imitates the serene, graceful, and light-footed posture of a deer, as well as its </a:t>
            </a:r>
            <a:r>
              <a:rPr lang="en-US" altLang="zh-CN">
                <a:cs typeface="+mn-lt"/>
              </a:rPr>
              <a:t>tendency </a:t>
            </a:r>
            <a:r>
              <a:rPr lang="en-US" altLang="zh-CN"/>
              <a:t>to engage in antler-clashing duels. </a:t>
            </a:r>
          </a:p>
          <a:p>
            <a:endParaRPr lang="en-US" altLang="zh-CN"/>
          </a:p>
          <a:p>
            <a:pPr algn="l">
              <a:buClrTx/>
              <a:buSzTx/>
              <a:buFontTx/>
            </a:pPr>
            <a:r>
              <a:rPr lang="en-US" altLang="zh-CN"/>
              <a:t>The movements mainly consist of </a:t>
            </a:r>
            <a:r>
              <a:rPr lang="en-US" altLang="zh-CN" b="1"/>
              <a:t>lifting legs, running, turning the neck, and clashing </a:t>
            </a:r>
            <a:r>
              <a:rPr lang="en-US" altLang="zh-CN" b="1">
                <a:cs typeface="+mn-lt"/>
              </a:rPr>
              <a:t>antlers</a:t>
            </a:r>
            <a:r>
              <a:rPr lang="zh-CN" altLang="en-US"/>
              <a:t> (提腿、奔跑、转颈、抵角).</a:t>
            </a: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223385" y="1268730"/>
            <a:ext cx="2757170" cy="361251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78"/>
          <a:stretch>
            <a:fillRect/>
          </a:stretch>
        </p:blipFill>
        <p:spPr>
          <a:xfrm>
            <a:off x="5143500" y="3213100"/>
            <a:ext cx="2746375" cy="36010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任意多边形 79"/>
          <p:cNvSpPr/>
          <p:nvPr/>
        </p:nvSpPr>
        <p:spPr>
          <a:xfrm>
            <a:off x="283845" y="-27305"/>
            <a:ext cx="11692890" cy="6858000"/>
          </a:xfrm>
          <a:custGeom>
            <a:avLst/>
            <a:gdLst/>
            <a:ahLst/>
            <a:cxnLst/>
            <a:rect l="0" t="0" r="r" b="b"/>
            <a:pathLst>
              <a:path w="16934" h="19050">
                <a:moveTo>
                  <a:pt x="0" y="0"/>
                </a:moveTo>
                <a:lnTo>
                  <a:pt x="16934" y="0"/>
                </a:lnTo>
                <a:lnTo>
                  <a:pt x="16934" y="19050"/>
                </a:lnTo>
                <a:lnTo>
                  <a:pt x="0" y="19050"/>
                </a:lnTo>
                <a:lnTo>
                  <a:pt x="0" y="0"/>
                </a:lnTo>
                <a:close/>
              </a:path>
            </a:pathLst>
          </a:custGeom>
          <a:solidFill>
            <a:srgbClr val="FAF8F1"/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40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pic>
        <p:nvPicPr>
          <p:cNvPr id="169" name="图片 168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3615" y="116205"/>
            <a:ext cx="2823845" cy="37541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8" name="文本框 7"/>
          <p:cNvSpPr txBox="1"/>
          <p:nvPr/>
        </p:nvSpPr>
        <p:spPr>
          <a:xfrm>
            <a:off x="391795" y="4004945"/>
            <a:ext cx="4769485" cy="29584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/>
              <a:t>It imitates the bear's composed demeanor, robust and powerful essence concealed beneath its heavy and clumsy appearance.</a:t>
            </a:r>
          </a:p>
          <a:p>
            <a:endParaRPr lang="en-US" altLang="zh-CN"/>
          </a:p>
          <a:p>
            <a:r>
              <a:rPr lang="en-US" altLang="zh-CN"/>
              <a:t> The movements primarily focus on </a:t>
            </a:r>
            <a:r>
              <a:rPr lang="en-US" altLang="zh-CN" b="1"/>
              <a:t>swaying, swinging, pushing, and leaning</a:t>
            </a:r>
            <a:r>
              <a:rPr lang="zh-CN" altLang="en-US" sz="1600" b="1">
                <a:latin typeface="华文中宋" panose="02010600040101010101" charset="-122"/>
                <a:ea typeface="华文中宋" panose="02010600040101010101" charset="-122"/>
              </a:rPr>
              <a:t>（</a:t>
            </a:r>
            <a:r>
              <a:rPr lang="zh-CN" altLang="en-US" sz="1600">
                <a:latin typeface="华文中宋" panose="02010600040101010101" charset="-122"/>
                <a:ea typeface="华文中宋" panose="02010600040101010101" charset="-122"/>
              </a:rPr>
              <a:t>晃、摆、推、靠）</a:t>
            </a:r>
            <a:r>
              <a:rPr lang="en-US" altLang="zh-CN"/>
              <a:t>, with the core mimicking the bear's side-to-side body sway and the action of rubbing against trees to scratch an itch as it walks.</a:t>
            </a:r>
          </a:p>
        </p:txBody>
      </p:sp>
      <p:pic>
        <p:nvPicPr>
          <p:cNvPr id="173" name="图片 172"/>
          <p:cNvPicPr/>
          <p:nvPr/>
        </p:nvPicPr>
        <p:blipFill>
          <a:blip r:embed="rId4"/>
          <a:stretch>
            <a:fillRect/>
          </a:stretch>
        </p:blipFill>
        <p:spPr>
          <a:xfrm>
            <a:off x="5375910" y="188595"/>
            <a:ext cx="6095520" cy="34286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" name="矩形 1"/>
          <p:cNvSpPr/>
          <p:nvPr/>
        </p:nvSpPr>
        <p:spPr>
          <a:xfrm>
            <a:off x="10775950" y="3348990"/>
            <a:ext cx="647700" cy="267970"/>
          </a:xfrm>
          <a:prstGeom prst="rect">
            <a:avLst/>
          </a:prstGeom>
          <a:solidFill>
            <a:srgbClr val="E0DACA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5" name="任意多边形 174"/>
          <p:cNvSpPr/>
          <p:nvPr/>
        </p:nvSpPr>
        <p:spPr>
          <a:xfrm rot="10800000">
            <a:off x="9744710" y="4688840"/>
            <a:ext cx="2263775" cy="2141855"/>
          </a:xfrm>
          <a:custGeom>
            <a:avLst/>
            <a:gdLst/>
            <a:ahLst/>
            <a:cxnLst/>
            <a:rect l="0" t="0" r="r" b="b"/>
            <a:pathLst>
              <a:path w="5822" h="5821" fill="none">
                <a:moveTo>
                  <a:pt x="5158" y="0"/>
                </a:moveTo>
                <a:cubicBezTo>
                  <a:pt x="5172" y="19"/>
                  <a:pt x="5185" y="39"/>
                  <a:pt x="5198" y="58"/>
                </a:cubicBezTo>
                <a:cubicBezTo>
                  <a:pt x="5232" y="109"/>
                  <a:pt x="5264" y="160"/>
                  <a:pt x="5295" y="212"/>
                </a:cubicBezTo>
                <a:cubicBezTo>
                  <a:pt x="5327" y="264"/>
                  <a:pt x="5356" y="317"/>
                  <a:pt x="5385" y="370"/>
                </a:cubicBezTo>
                <a:cubicBezTo>
                  <a:pt x="5414" y="423"/>
                  <a:pt x="5441" y="478"/>
                  <a:pt x="5467" y="532"/>
                </a:cubicBezTo>
                <a:cubicBezTo>
                  <a:pt x="5493" y="587"/>
                  <a:pt x="5517" y="643"/>
                  <a:pt x="5540" y="699"/>
                </a:cubicBezTo>
                <a:cubicBezTo>
                  <a:pt x="5564" y="755"/>
                  <a:pt x="5585" y="811"/>
                  <a:pt x="5606" y="868"/>
                </a:cubicBezTo>
                <a:cubicBezTo>
                  <a:pt x="5626" y="925"/>
                  <a:pt x="5645" y="983"/>
                  <a:pt x="5663" y="1041"/>
                </a:cubicBezTo>
                <a:cubicBezTo>
                  <a:pt x="5680" y="1099"/>
                  <a:pt x="5697" y="1157"/>
                  <a:pt x="5711" y="1216"/>
                </a:cubicBezTo>
                <a:cubicBezTo>
                  <a:pt x="5726" y="1275"/>
                  <a:pt x="5739" y="1334"/>
                  <a:pt x="5751" y="1394"/>
                </a:cubicBezTo>
                <a:cubicBezTo>
                  <a:pt x="5763" y="1453"/>
                  <a:pt x="5773" y="1513"/>
                  <a:pt x="5782" y="1573"/>
                </a:cubicBezTo>
                <a:cubicBezTo>
                  <a:pt x="5791" y="1633"/>
                  <a:pt x="5799" y="1693"/>
                  <a:pt x="5804" y="1753"/>
                </a:cubicBezTo>
                <a:cubicBezTo>
                  <a:pt x="5810" y="1813"/>
                  <a:pt x="5815" y="1874"/>
                  <a:pt x="5818" y="1934"/>
                </a:cubicBezTo>
                <a:cubicBezTo>
                  <a:pt x="5821" y="1995"/>
                  <a:pt x="5822" y="2056"/>
                  <a:pt x="5822" y="2116"/>
                </a:cubicBezTo>
                <a:cubicBezTo>
                  <a:pt x="5822" y="2177"/>
                  <a:pt x="5821" y="2237"/>
                  <a:pt x="5818" y="2298"/>
                </a:cubicBezTo>
                <a:cubicBezTo>
                  <a:pt x="5815" y="2358"/>
                  <a:pt x="5810" y="2419"/>
                  <a:pt x="5804" y="2479"/>
                </a:cubicBezTo>
                <a:cubicBezTo>
                  <a:pt x="5799" y="2540"/>
                  <a:pt x="5791" y="2600"/>
                  <a:pt x="5782" y="2660"/>
                </a:cubicBezTo>
                <a:cubicBezTo>
                  <a:pt x="5773" y="2720"/>
                  <a:pt x="5763" y="2779"/>
                  <a:pt x="5751" y="2839"/>
                </a:cubicBezTo>
                <a:cubicBezTo>
                  <a:pt x="5739" y="2898"/>
                  <a:pt x="5726" y="2958"/>
                  <a:pt x="5711" y="3017"/>
                </a:cubicBezTo>
                <a:cubicBezTo>
                  <a:pt x="5697" y="3076"/>
                  <a:pt x="5680" y="3134"/>
                  <a:pt x="5663" y="3192"/>
                </a:cubicBezTo>
                <a:cubicBezTo>
                  <a:pt x="5645" y="3250"/>
                  <a:pt x="5626" y="3308"/>
                  <a:pt x="5606" y="3365"/>
                </a:cubicBezTo>
                <a:cubicBezTo>
                  <a:pt x="5585" y="3422"/>
                  <a:pt x="5564" y="3479"/>
                  <a:pt x="5540" y="3535"/>
                </a:cubicBezTo>
                <a:cubicBezTo>
                  <a:pt x="5517" y="3591"/>
                  <a:pt x="5493" y="3646"/>
                  <a:pt x="5467" y="3701"/>
                </a:cubicBezTo>
                <a:cubicBezTo>
                  <a:pt x="5441" y="3756"/>
                  <a:pt x="5414" y="3810"/>
                  <a:pt x="5385" y="3863"/>
                </a:cubicBezTo>
                <a:cubicBezTo>
                  <a:pt x="5356" y="3917"/>
                  <a:pt x="5327" y="3969"/>
                  <a:pt x="5295" y="4021"/>
                </a:cubicBezTo>
                <a:cubicBezTo>
                  <a:pt x="5264" y="4073"/>
                  <a:pt x="5232" y="4125"/>
                  <a:pt x="5198" y="4175"/>
                </a:cubicBezTo>
                <a:cubicBezTo>
                  <a:pt x="5164" y="4225"/>
                  <a:pt x="5129" y="4275"/>
                  <a:pt x="5093" y="4324"/>
                </a:cubicBezTo>
                <a:cubicBezTo>
                  <a:pt x="5057" y="4372"/>
                  <a:pt x="5020" y="4420"/>
                  <a:pt x="4982" y="4467"/>
                </a:cubicBezTo>
                <a:cubicBezTo>
                  <a:pt x="4943" y="4514"/>
                  <a:pt x="4903" y="4560"/>
                  <a:pt x="4863" y="4605"/>
                </a:cubicBezTo>
                <a:cubicBezTo>
                  <a:pt x="4822" y="4650"/>
                  <a:pt x="4780" y="4694"/>
                  <a:pt x="4737" y="4736"/>
                </a:cubicBezTo>
                <a:cubicBezTo>
                  <a:pt x="4695" y="4779"/>
                  <a:pt x="4651" y="4821"/>
                  <a:pt x="4606" y="4862"/>
                </a:cubicBezTo>
                <a:cubicBezTo>
                  <a:pt x="4561" y="4902"/>
                  <a:pt x="4515" y="4942"/>
                  <a:pt x="4468" y="4981"/>
                </a:cubicBezTo>
                <a:cubicBezTo>
                  <a:pt x="4421" y="5019"/>
                  <a:pt x="4373" y="5056"/>
                  <a:pt x="4325" y="5092"/>
                </a:cubicBezTo>
                <a:cubicBezTo>
                  <a:pt x="4276" y="5128"/>
                  <a:pt x="4226" y="5163"/>
                  <a:pt x="4176" y="5197"/>
                </a:cubicBezTo>
                <a:cubicBezTo>
                  <a:pt x="4126" y="5231"/>
                  <a:pt x="4074" y="5263"/>
                  <a:pt x="4022" y="5294"/>
                </a:cubicBezTo>
                <a:cubicBezTo>
                  <a:pt x="3970" y="5326"/>
                  <a:pt x="3918" y="5355"/>
                  <a:pt x="3864" y="5384"/>
                </a:cubicBezTo>
                <a:cubicBezTo>
                  <a:pt x="3811" y="5413"/>
                  <a:pt x="3757" y="5440"/>
                  <a:pt x="3702" y="5466"/>
                </a:cubicBezTo>
                <a:cubicBezTo>
                  <a:pt x="3647" y="5492"/>
                  <a:pt x="3592" y="5516"/>
                  <a:pt x="3536" y="5539"/>
                </a:cubicBezTo>
                <a:cubicBezTo>
                  <a:pt x="3480" y="5563"/>
                  <a:pt x="3423" y="5584"/>
                  <a:pt x="3366" y="5605"/>
                </a:cubicBezTo>
                <a:cubicBezTo>
                  <a:pt x="3309" y="5625"/>
                  <a:pt x="3251" y="5644"/>
                  <a:pt x="3193" y="5662"/>
                </a:cubicBezTo>
                <a:cubicBezTo>
                  <a:pt x="3135" y="5679"/>
                  <a:pt x="3077" y="5696"/>
                  <a:pt x="3018" y="5710"/>
                </a:cubicBezTo>
                <a:cubicBezTo>
                  <a:pt x="2959" y="5725"/>
                  <a:pt x="2899" y="5738"/>
                  <a:pt x="2840" y="5750"/>
                </a:cubicBezTo>
                <a:cubicBezTo>
                  <a:pt x="2780" y="5762"/>
                  <a:pt x="2721" y="5772"/>
                  <a:pt x="2661" y="5781"/>
                </a:cubicBezTo>
                <a:cubicBezTo>
                  <a:pt x="2601" y="5790"/>
                  <a:pt x="2541" y="5798"/>
                  <a:pt x="2480" y="5803"/>
                </a:cubicBezTo>
                <a:cubicBezTo>
                  <a:pt x="2420" y="5809"/>
                  <a:pt x="2359" y="5814"/>
                  <a:pt x="2299" y="5817"/>
                </a:cubicBezTo>
                <a:cubicBezTo>
                  <a:pt x="2238" y="5820"/>
                  <a:pt x="2178" y="5821"/>
                  <a:pt x="2117" y="5821"/>
                </a:cubicBezTo>
                <a:cubicBezTo>
                  <a:pt x="2057" y="5821"/>
                  <a:pt x="1996" y="5820"/>
                  <a:pt x="1935" y="5817"/>
                </a:cubicBezTo>
                <a:cubicBezTo>
                  <a:pt x="1875" y="5814"/>
                  <a:pt x="1814" y="5809"/>
                  <a:pt x="1754" y="5803"/>
                </a:cubicBezTo>
                <a:cubicBezTo>
                  <a:pt x="1694" y="5798"/>
                  <a:pt x="1634" y="5790"/>
                  <a:pt x="1574" y="5781"/>
                </a:cubicBezTo>
                <a:cubicBezTo>
                  <a:pt x="1514" y="5772"/>
                  <a:pt x="1454" y="5762"/>
                  <a:pt x="1395" y="5750"/>
                </a:cubicBezTo>
                <a:cubicBezTo>
                  <a:pt x="1335" y="5738"/>
                  <a:pt x="1276" y="5725"/>
                  <a:pt x="1217" y="5710"/>
                </a:cubicBezTo>
                <a:cubicBezTo>
                  <a:pt x="1158" y="5696"/>
                  <a:pt x="1100" y="5679"/>
                  <a:pt x="1042" y="5662"/>
                </a:cubicBezTo>
                <a:cubicBezTo>
                  <a:pt x="984" y="5644"/>
                  <a:pt x="926" y="5625"/>
                  <a:pt x="869" y="5605"/>
                </a:cubicBezTo>
                <a:cubicBezTo>
                  <a:pt x="812" y="5584"/>
                  <a:pt x="756" y="5563"/>
                  <a:pt x="700" y="5539"/>
                </a:cubicBezTo>
                <a:cubicBezTo>
                  <a:pt x="644" y="5516"/>
                  <a:pt x="588" y="5492"/>
                  <a:pt x="533" y="5466"/>
                </a:cubicBezTo>
                <a:cubicBezTo>
                  <a:pt x="479" y="5440"/>
                  <a:pt x="424" y="5413"/>
                  <a:pt x="371" y="5384"/>
                </a:cubicBezTo>
                <a:cubicBezTo>
                  <a:pt x="318" y="5355"/>
                  <a:pt x="265" y="5326"/>
                  <a:pt x="213" y="5294"/>
                </a:cubicBezTo>
                <a:cubicBezTo>
                  <a:pt x="161" y="5263"/>
                  <a:pt x="110" y="5231"/>
                  <a:pt x="59" y="5197"/>
                </a:cubicBezTo>
                <a:cubicBezTo>
                  <a:pt x="40" y="5184"/>
                  <a:pt x="20" y="5171"/>
                  <a:pt x="0" y="5157"/>
                </a:cubicBezTo>
              </a:path>
            </a:pathLst>
          </a:custGeom>
          <a:ln w="380880">
            <a:solidFill>
              <a:srgbClr val="F0EADA"/>
            </a:solidFill>
            <a:miter/>
          </a:ln>
        </p:spPr>
        <p:txBody>
          <a:bodyPr lIns="190440" tIns="190440" rIns="190440" bIns="190440" anchor="t">
            <a:noAutofit/>
          </a:bodyPr>
          <a:lstStyle/>
          <a:p>
            <a:endParaRPr lang="en-US" sz="240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520055" y="4149090"/>
            <a:ext cx="6119495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/>
              <a:t>The Bird Play takes the crane as its prototype, imitating the stretched posture and breathing rhythm of birds during flight. </a:t>
            </a:r>
          </a:p>
          <a:p>
            <a:r>
              <a:rPr lang="en-US" altLang="zh-CN"/>
              <a:t>The movements mainly include those mimicking a crane </a:t>
            </a:r>
            <a:r>
              <a:rPr lang="en-US" altLang="zh-CN" b="1"/>
              <a:t>spreading its wings, tucking its neck, and puffing out its chest</a:t>
            </a:r>
            <a:r>
              <a:rPr lang="zh-CN" altLang="en-US" sz="1600">
                <a:latin typeface="华文中宋" panose="02010600040101010101" charset="-122"/>
                <a:ea typeface="华文中宋" panose="02010600040101010101" charset="-122"/>
              </a:rPr>
              <a:t>（展翅、缩颈、挺胸）</a:t>
            </a:r>
            <a:r>
              <a:rPr lang="en-US" altLang="zh-CN"/>
              <a:t>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任意多边形 79"/>
          <p:cNvSpPr/>
          <p:nvPr/>
        </p:nvSpPr>
        <p:spPr>
          <a:xfrm>
            <a:off x="47505" y="-27305"/>
            <a:ext cx="6096240" cy="6858000"/>
          </a:xfrm>
          <a:custGeom>
            <a:avLst/>
            <a:gdLst/>
            <a:ahLst/>
            <a:cxnLst/>
            <a:rect l="0" t="0" r="r" b="b"/>
            <a:pathLst>
              <a:path w="16934" h="19050">
                <a:moveTo>
                  <a:pt x="0" y="0"/>
                </a:moveTo>
                <a:lnTo>
                  <a:pt x="16934" y="0"/>
                </a:lnTo>
                <a:lnTo>
                  <a:pt x="16934" y="19050"/>
                </a:lnTo>
                <a:lnTo>
                  <a:pt x="0" y="19050"/>
                </a:lnTo>
                <a:lnTo>
                  <a:pt x="0" y="0"/>
                </a:lnTo>
                <a:close/>
              </a:path>
            </a:pathLst>
          </a:custGeom>
          <a:solidFill>
            <a:srgbClr val="FAF8F1"/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40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79425" y="276860"/>
            <a:ext cx="4640580" cy="610425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805295" y="294640"/>
            <a:ext cx="4592320" cy="610679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任意多边形 15"/>
          <p:cNvSpPr/>
          <p:nvPr/>
        </p:nvSpPr>
        <p:spPr>
          <a:xfrm>
            <a:off x="1631315" y="-99060"/>
            <a:ext cx="8930005" cy="6858000"/>
          </a:xfrm>
          <a:custGeom>
            <a:avLst/>
            <a:gdLst/>
            <a:ahLst/>
            <a:cxnLst/>
            <a:rect l="0" t="0" r="r" b="b"/>
            <a:pathLst>
              <a:path w="33867" h="19050">
                <a:moveTo>
                  <a:pt x="0" y="0"/>
                </a:moveTo>
                <a:lnTo>
                  <a:pt x="33867" y="0"/>
                </a:lnTo>
                <a:lnTo>
                  <a:pt x="33867" y="19050"/>
                </a:lnTo>
                <a:lnTo>
                  <a:pt x="0" y="19050"/>
                </a:lnTo>
                <a:lnTo>
                  <a:pt x="0" y="0"/>
                </a:lnTo>
                <a:close/>
              </a:path>
            </a:pathLst>
          </a:custGeom>
          <a:solidFill>
            <a:srgbClr val="EDE5DC"/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40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187690" y="1419225"/>
            <a:ext cx="3985260" cy="5324475"/>
          </a:xfrm>
          <a:prstGeom prst="rect">
            <a:avLst/>
          </a:prstGeom>
        </p:spPr>
      </p:pic>
      <p:pic>
        <p:nvPicPr>
          <p:cNvPr id="3" name="图片 2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-99060"/>
            <a:ext cx="5464810" cy="3846195"/>
          </a:xfrm>
          <a:prstGeom prst="rect">
            <a:avLst/>
          </a:prstGeom>
        </p:spPr>
      </p:pic>
      <p:sp>
        <p:nvSpPr>
          <p:cNvPr id="175" name="任意多边形 174"/>
          <p:cNvSpPr/>
          <p:nvPr/>
        </p:nvSpPr>
        <p:spPr>
          <a:xfrm rot="5940000">
            <a:off x="5805805" y="1535430"/>
            <a:ext cx="2283460" cy="2552065"/>
          </a:xfrm>
          <a:custGeom>
            <a:avLst/>
            <a:gdLst/>
            <a:ahLst/>
            <a:cxnLst/>
            <a:rect l="0" t="0" r="r" b="b"/>
            <a:pathLst>
              <a:path w="5822" h="5821" fill="none">
                <a:moveTo>
                  <a:pt x="5158" y="0"/>
                </a:moveTo>
                <a:cubicBezTo>
                  <a:pt x="5172" y="19"/>
                  <a:pt x="5185" y="39"/>
                  <a:pt x="5198" y="58"/>
                </a:cubicBezTo>
                <a:cubicBezTo>
                  <a:pt x="5232" y="109"/>
                  <a:pt x="5264" y="160"/>
                  <a:pt x="5295" y="212"/>
                </a:cubicBezTo>
                <a:cubicBezTo>
                  <a:pt x="5327" y="264"/>
                  <a:pt x="5356" y="317"/>
                  <a:pt x="5385" y="370"/>
                </a:cubicBezTo>
                <a:cubicBezTo>
                  <a:pt x="5414" y="423"/>
                  <a:pt x="5441" y="478"/>
                  <a:pt x="5467" y="532"/>
                </a:cubicBezTo>
                <a:cubicBezTo>
                  <a:pt x="5493" y="587"/>
                  <a:pt x="5517" y="643"/>
                  <a:pt x="5540" y="699"/>
                </a:cubicBezTo>
                <a:cubicBezTo>
                  <a:pt x="5564" y="755"/>
                  <a:pt x="5585" y="811"/>
                  <a:pt x="5606" y="868"/>
                </a:cubicBezTo>
                <a:cubicBezTo>
                  <a:pt x="5626" y="925"/>
                  <a:pt x="5645" y="983"/>
                  <a:pt x="5663" y="1041"/>
                </a:cubicBezTo>
                <a:cubicBezTo>
                  <a:pt x="5680" y="1099"/>
                  <a:pt x="5697" y="1157"/>
                  <a:pt x="5711" y="1216"/>
                </a:cubicBezTo>
                <a:cubicBezTo>
                  <a:pt x="5726" y="1275"/>
                  <a:pt x="5739" y="1334"/>
                  <a:pt x="5751" y="1394"/>
                </a:cubicBezTo>
                <a:cubicBezTo>
                  <a:pt x="5763" y="1453"/>
                  <a:pt x="5773" y="1513"/>
                  <a:pt x="5782" y="1573"/>
                </a:cubicBezTo>
                <a:cubicBezTo>
                  <a:pt x="5791" y="1633"/>
                  <a:pt x="5799" y="1693"/>
                  <a:pt x="5804" y="1753"/>
                </a:cubicBezTo>
                <a:cubicBezTo>
                  <a:pt x="5810" y="1813"/>
                  <a:pt x="5815" y="1874"/>
                  <a:pt x="5818" y="1934"/>
                </a:cubicBezTo>
                <a:cubicBezTo>
                  <a:pt x="5821" y="1995"/>
                  <a:pt x="5822" y="2056"/>
                  <a:pt x="5822" y="2116"/>
                </a:cubicBezTo>
                <a:cubicBezTo>
                  <a:pt x="5822" y="2177"/>
                  <a:pt x="5821" y="2237"/>
                  <a:pt x="5818" y="2298"/>
                </a:cubicBezTo>
                <a:cubicBezTo>
                  <a:pt x="5815" y="2358"/>
                  <a:pt x="5810" y="2419"/>
                  <a:pt x="5804" y="2479"/>
                </a:cubicBezTo>
                <a:cubicBezTo>
                  <a:pt x="5799" y="2540"/>
                  <a:pt x="5791" y="2600"/>
                  <a:pt x="5782" y="2660"/>
                </a:cubicBezTo>
                <a:cubicBezTo>
                  <a:pt x="5773" y="2720"/>
                  <a:pt x="5763" y="2779"/>
                  <a:pt x="5751" y="2839"/>
                </a:cubicBezTo>
                <a:cubicBezTo>
                  <a:pt x="5739" y="2898"/>
                  <a:pt x="5726" y="2958"/>
                  <a:pt x="5711" y="3017"/>
                </a:cubicBezTo>
                <a:cubicBezTo>
                  <a:pt x="5697" y="3076"/>
                  <a:pt x="5680" y="3134"/>
                  <a:pt x="5663" y="3192"/>
                </a:cubicBezTo>
                <a:cubicBezTo>
                  <a:pt x="5645" y="3250"/>
                  <a:pt x="5626" y="3308"/>
                  <a:pt x="5606" y="3365"/>
                </a:cubicBezTo>
                <a:cubicBezTo>
                  <a:pt x="5585" y="3422"/>
                  <a:pt x="5564" y="3479"/>
                  <a:pt x="5540" y="3535"/>
                </a:cubicBezTo>
                <a:cubicBezTo>
                  <a:pt x="5517" y="3591"/>
                  <a:pt x="5493" y="3646"/>
                  <a:pt x="5467" y="3701"/>
                </a:cubicBezTo>
                <a:cubicBezTo>
                  <a:pt x="5441" y="3756"/>
                  <a:pt x="5414" y="3810"/>
                  <a:pt x="5385" y="3863"/>
                </a:cubicBezTo>
                <a:cubicBezTo>
                  <a:pt x="5356" y="3917"/>
                  <a:pt x="5327" y="3969"/>
                  <a:pt x="5295" y="4021"/>
                </a:cubicBezTo>
                <a:cubicBezTo>
                  <a:pt x="5264" y="4073"/>
                  <a:pt x="5232" y="4125"/>
                  <a:pt x="5198" y="4175"/>
                </a:cubicBezTo>
                <a:cubicBezTo>
                  <a:pt x="5164" y="4225"/>
                  <a:pt x="5129" y="4275"/>
                  <a:pt x="5093" y="4324"/>
                </a:cubicBezTo>
                <a:cubicBezTo>
                  <a:pt x="5057" y="4372"/>
                  <a:pt x="5020" y="4420"/>
                  <a:pt x="4982" y="4467"/>
                </a:cubicBezTo>
                <a:cubicBezTo>
                  <a:pt x="4943" y="4514"/>
                  <a:pt x="4903" y="4560"/>
                  <a:pt x="4863" y="4605"/>
                </a:cubicBezTo>
                <a:cubicBezTo>
                  <a:pt x="4822" y="4650"/>
                  <a:pt x="4780" y="4694"/>
                  <a:pt x="4737" y="4736"/>
                </a:cubicBezTo>
                <a:cubicBezTo>
                  <a:pt x="4695" y="4779"/>
                  <a:pt x="4651" y="4821"/>
                  <a:pt x="4606" y="4862"/>
                </a:cubicBezTo>
                <a:cubicBezTo>
                  <a:pt x="4561" y="4902"/>
                  <a:pt x="4515" y="4942"/>
                  <a:pt x="4468" y="4981"/>
                </a:cubicBezTo>
                <a:cubicBezTo>
                  <a:pt x="4421" y="5019"/>
                  <a:pt x="4373" y="5056"/>
                  <a:pt x="4325" y="5092"/>
                </a:cubicBezTo>
                <a:cubicBezTo>
                  <a:pt x="4276" y="5128"/>
                  <a:pt x="4226" y="5163"/>
                  <a:pt x="4176" y="5197"/>
                </a:cubicBezTo>
                <a:cubicBezTo>
                  <a:pt x="4126" y="5231"/>
                  <a:pt x="4074" y="5263"/>
                  <a:pt x="4022" y="5294"/>
                </a:cubicBezTo>
                <a:cubicBezTo>
                  <a:pt x="3970" y="5326"/>
                  <a:pt x="3918" y="5355"/>
                  <a:pt x="3864" y="5384"/>
                </a:cubicBezTo>
                <a:cubicBezTo>
                  <a:pt x="3811" y="5413"/>
                  <a:pt x="3757" y="5440"/>
                  <a:pt x="3702" y="5466"/>
                </a:cubicBezTo>
                <a:cubicBezTo>
                  <a:pt x="3647" y="5492"/>
                  <a:pt x="3592" y="5516"/>
                  <a:pt x="3536" y="5539"/>
                </a:cubicBezTo>
                <a:cubicBezTo>
                  <a:pt x="3480" y="5563"/>
                  <a:pt x="3423" y="5584"/>
                  <a:pt x="3366" y="5605"/>
                </a:cubicBezTo>
                <a:cubicBezTo>
                  <a:pt x="3309" y="5625"/>
                  <a:pt x="3251" y="5644"/>
                  <a:pt x="3193" y="5662"/>
                </a:cubicBezTo>
                <a:cubicBezTo>
                  <a:pt x="3135" y="5679"/>
                  <a:pt x="3077" y="5696"/>
                  <a:pt x="3018" y="5710"/>
                </a:cubicBezTo>
                <a:cubicBezTo>
                  <a:pt x="2959" y="5725"/>
                  <a:pt x="2899" y="5738"/>
                  <a:pt x="2840" y="5750"/>
                </a:cubicBezTo>
                <a:cubicBezTo>
                  <a:pt x="2780" y="5762"/>
                  <a:pt x="2721" y="5772"/>
                  <a:pt x="2661" y="5781"/>
                </a:cubicBezTo>
                <a:cubicBezTo>
                  <a:pt x="2601" y="5790"/>
                  <a:pt x="2541" y="5798"/>
                  <a:pt x="2480" y="5803"/>
                </a:cubicBezTo>
                <a:cubicBezTo>
                  <a:pt x="2420" y="5809"/>
                  <a:pt x="2359" y="5814"/>
                  <a:pt x="2299" y="5817"/>
                </a:cubicBezTo>
                <a:cubicBezTo>
                  <a:pt x="2238" y="5820"/>
                  <a:pt x="2178" y="5821"/>
                  <a:pt x="2117" y="5821"/>
                </a:cubicBezTo>
                <a:cubicBezTo>
                  <a:pt x="2057" y="5821"/>
                  <a:pt x="1996" y="5820"/>
                  <a:pt x="1935" y="5817"/>
                </a:cubicBezTo>
                <a:cubicBezTo>
                  <a:pt x="1875" y="5814"/>
                  <a:pt x="1814" y="5809"/>
                  <a:pt x="1754" y="5803"/>
                </a:cubicBezTo>
                <a:cubicBezTo>
                  <a:pt x="1694" y="5798"/>
                  <a:pt x="1634" y="5790"/>
                  <a:pt x="1574" y="5781"/>
                </a:cubicBezTo>
                <a:cubicBezTo>
                  <a:pt x="1514" y="5772"/>
                  <a:pt x="1454" y="5762"/>
                  <a:pt x="1395" y="5750"/>
                </a:cubicBezTo>
                <a:cubicBezTo>
                  <a:pt x="1335" y="5738"/>
                  <a:pt x="1276" y="5725"/>
                  <a:pt x="1217" y="5710"/>
                </a:cubicBezTo>
                <a:cubicBezTo>
                  <a:pt x="1158" y="5696"/>
                  <a:pt x="1100" y="5679"/>
                  <a:pt x="1042" y="5662"/>
                </a:cubicBezTo>
                <a:cubicBezTo>
                  <a:pt x="984" y="5644"/>
                  <a:pt x="926" y="5625"/>
                  <a:pt x="869" y="5605"/>
                </a:cubicBezTo>
                <a:cubicBezTo>
                  <a:pt x="812" y="5584"/>
                  <a:pt x="756" y="5563"/>
                  <a:pt x="700" y="5539"/>
                </a:cubicBezTo>
                <a:cubicBezTo>
                  <a:pt x="644" y="5516"/>
                  <a:pt x="588" y="5492"/>
                  <a:pt x="533" y="5466"/>
                </a:cubicBezTo>
                <a:cubicBezTo>
                  <a:pt x="479" y="5440"/>
                  <a:pt x="424" y="5413"/>
                  <a:pt x="371" y="5384"/>
                </a:cubicBezTo>
                <a:cubicBezTo>
                  <a:pt x="318" y="5355"/>
                  <a:pt x="265" y="5326"/>
                  <a:pt x="213" y="5294"/>
                </a:cubicBezTo>
                <a:cubicBezTo>
                  <a:pt x="161" y="5263"/>
                  <a:pt x="110" y="5231"/>
                  <a:pt x="59" y="5197"/>
                </a:cubicBezTo>
                <a:cubicBezTo>
                  <a:pt x="40" y="5184"/>
                  <a:pt x="20" y="5171"/>
                  <a:pt x="0" y="5157"/>
                </a:cubicBezTo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 w="380880">
            <a:solidFill>
              <a:srgbClr val="F0EADA"/>
            </a:solidFill>
            <a:miter/>
          </a:ln>
        </p:spPr>
        <p:txBody>
          <a:bodyPr lIns="190440" tIns="190440" rIns="190440" bIns="190440" anchor="t">
            <a:noAutofit/>
          </a:bodyPr>
          <a:lstStyle/>
          <a:p>
            <a:endParaRPr lang="en-US" sz="240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5" name="任意多边形 4"/>
          <p:cNvSpPr/>
          <p:nvPr/>
        </p:nvSpPr>
        <p:spPr>
          <a:xfrm rot="16200000">
            <a:off x="124460" y="4455795"/>
            <a:ext cx="2241550" cy="2682875"/>
          </a:xfrm>
          <a:custGeom>
            <a:avLst/>
            <a:gdLst/>
            <a:ahLst/>
            <a:cxnLst/>
            <a:rect l="0" t="0" r="r" b="b"/>
            <a:pathLst>
              <a:path w="5822" h="5821" fill="none">
                <a:moveTo>
                  <a:pt x="5158" y="0"/>
                </a:moveTo>
                <a:cubicBezTo>
                  <a:pt x="5172" y="19"/>
                  <a:pt x="5185" y="39"/>
                  <a:pt x="5198" y="58"/>
                </a:cubicBezTo>
                <a:cubicBezTo>
                  <a:pt x="5232" y="109"/>
                  <a:pt x="5264" y="160"/>
                  <a:pt x="5295" y="212"/>
                </a:cubicBezTo>
                <a:cubicBezTo>
                  <a:pt x="5327" y="264"/>
                  <a:pt x="5356" y="317"/>
                  <a:pt x="5385" y="370"/>
                </a:cubicBezTo>
                <a:cubicBezTo>
                  <a:pt x="5414" y="423"/>
                  <a:pt x="5441" y="478"/>
                  <a:pt x="5467" y="532"/>
                </a:cubicBezTo>
                <a:cubicBezTo>
                  <a:pt x="5493" y="587"/>
                  <a:pt x="5517" y="643"/>
                  <a:pt x="5540" y="699"/>
                </a:cubicBezTo>
                <a:cubicBezTo>
                  <a:pt x="5564" y="755"/>
                  <a:pt x="5585" y="811"/>
                  <a:pt x="5606" y="868"/>
                </a:cubicBezTo>
                <a:cubicBezTo>
                  <a:pt x="5626" y="925"/>
                  <a:pt x="5645" y="983"/>
                  <a:pt x="5663" y="1041"/>
                </a:cubicBezTo>
                <a:cubicBezTo>
                  <a:pt x="5680" y="1099"/>
                  <a:pt x="5697" y="1157"/>
                  <a:pt x="5711" y="1216"/>
                </a:cubicBezTo>
                <a:cubicBezTo>
                  <a:pt x="5726" y="1275"/>
                  <a:pt x="5739" y="1334"/>
                  <a:pt x="5751" y="1394"/>
                </a:cubicBezTo>
                <a:cubicBezTo>
                  <a:pt x="5763" y="1453"/>
                  <a:pt x="5773" y="1513"/>
                  <a:pt x="5782" y="1573"/>
                </a:cubicBezTo>
                <a:cubicBezTo>
                  <a:pt x="5791" y="1633"/>
                  <a:pt x="5799" y="1693"/>
                  <a:pt x="5804" y="1753"/>
                </a:cubicBezTo>
                <a:cubicBezTo>
                  <a:pt x="5810" y="1813"/>
                  <a:pt x="5815" y="1874"/>
                  <a:pt x="5818" y="1934"/>
                </a:cubicBezTo>
                <a:cubicBezTo>
                  <a:pt x="5821" y="1995"/>
                  <a:pt x="5822" y="2056"/>
                  <a:pt x="5822" y="2116"/>
                </a:cubicBezTo>
                <a:cubicBezTo>
                  <a:pt x="5822" y="2177"/>
                  <a:pt x="5821" y="2237"/>
                  <a:pt x="5818" y="2298"/>
                </a:cubicBezTo>
                <a:cubicBezTo>
                  <a:pt x="5815" y="2358"/>
                  <a:pt x="5810" y="2419"/>
                  <a:pt x="5804" y="2479"/>
                </a:cubicBezTo>
                <a:cubicBezTo>
                  <a:pt x="5799" y="2540"/>
                  <a:pt x="5791" y="2600"/>
                  <a:pt x="5782" y="2660"/>
                </a:cubicBezTo>
                <a:cubicBezTo>
                  <a:pt x="5773" y="2720"/>
                  <a:pt x="5763" y="2779"/>
                  <a:pt x="5751" y="2839"/>
                </a:cubicBezTo>
                <a:cubicBezTo>
                  <a:pt x="5739" y="2898"/>
                  <a:pt x="5726" y="2958"/>
                  <a:pt x="5711" y="3017"/>
                </a:cubicBezTo>
                <a:cubicBezTo>
                  <a:pt x="5697" y="3076"/>
                  <a:pt x="5680" y="3134"/>
                  <a:pt x="5663" y="3192"/>
                </a:cubicBezTo>
                <a:cubicBezTo>
                  <a:pt x="5645" y="3250"/>
                  <a:pt x="5626" y="3308"/>
                  <a:pt x="5606" y="3365"/>
                </a:cubicBezTo>
                <a:cubicBezTo>
                  <a:pt x="5585" y="3422"/>
                  <a:pt x="5564" y="3479"/>
                  <a:pt x="5540" y="3535"/>
                </a:cubicBezTo>
                <a:cubicBezTo>
                  <a:pt x="5517" y="3591"/>
                  <a:pt x="5493" y="3646"/>
                  <a:pt x="5467" y="3701"/>
                </a:cubicBezTo>
                <a:cubicBezTo>
                  <a:pt x="5441" y="3756"/>
                  <a:pt x="5414" y="3810"/>
                  <a:pt x="5385" y="3863"/>
                </a:cubicBezTo>
                <a:cubicBezTo>
                  <a:pt x="5356" y="3917"/>
                  <a:pt x="5327" y="3969"/>
                  <a:pt x="5295" y="4021"/>
                </a:cubicBezTo>
                <a:cubicBezTo>
                  <a:pt x="5264" y="4073"/>
                  <a:pt x="5232" y="4125"/>
                  <a:pt x="5198" y="4175"/>
                </a:cubicBezTo>
                <a:cubicBezTo>
                  <a:pt x="5164" y="4225"/>
                  <a:pt x="5129" y="4275"/>
                  <a:pt x="5093" y="4324"/>
                </a:cubicBezTo>
                <a:cubicBezTo>
                  <a:pt x="5057" y="4372"/>
                  <a:pt x="5020" y="4420"/>
                  <a:pt x="4982" y="4467"/>
                </a:cubicBezTo>
                <a:cubicBezTo>
                  <a:pt x="4943" y="4514"/>
                  <a:pt x="4903" y="4560"/>
                  <a:pt x="4863" y="4605"/>
                </a:cubicBezTo>
                <a:cubicBezTo>
                  <a:pt x="4822" y="4650"/>
                  <a:pt x="4780" y="4694"/>
                  <a:pt x="4737" y="4736"/>
                </a:cubicBezTo>
                <a:cubicBezTo>
                  <a:pt x="4695" y="4779"/>
                  <a:pt x="4651" y="4821"/>
                  <a:pt x="4606" y="4862"/>
                </a:cubicBezTo>
                <a:cubicBezTo>
                  <a:pt x="4561" y="4902"/>
                  <a:pt x="4515" y="4942"/>
                  <a:pt x="4468" y="4981"/>
                </a:cubicBezTo>
                <a:cubicBezTo>
                  <a:pt x="4421" y="5019"/>
                  <a:pt x="4373" y="5056"/>
                  <a:pt x="4325" y="5092"/>
                </a:cubicBezTo>
                <a:cubicBezTo>
                  <a:pt x="4276" y="5128"/>
                  <a:pt x="4226" y="5163"/>
                  <a:pt x="4176" y="5197"/>
                </a:cubicBezTo>
                <a:cubicBezTo>
                  <a:pt x="4126" y="5231"/>
                  <a:pt x="4074" y="5263"/>
                  <a:pt x="4022" y="5294"/>
                </a:cubicBezTo>
                <a:cubicBezTo>
                  <a:pt x="3970" y="5326"/>
                  <a:pt x="3918" y="5355"/>
                  <a:pt x="3864" y="5384"/>
                </a:cubicBezTo>
                <a:cubicBezTo>
                  <a:pt x="3811" y="5413"/>
                  <a:pt x="3757" y="5440"/>
                  <a:pt x="3702" y="5466"/>
                </a:cubicBezTo>
                <a:cubicBezTo>
                  <a:pt x="3647" y="5492"/>
                  <a:pt x="3592" y="5516"/>
                  <a:pt x="3536" y="5539"/>
                </a:cubicBezTo>
                <a:cubicBezTo>
                  <a:pt x="3480" y="5563"/>
                  <a:pt x="3423" y="5584"/>
                  <a:pt x="3366" y="5605"/>
                </a:cubicBezTo>
                <a:cubicBezTo>
                  <a:pt x="3309" y="5625"/>
                  <a:pt x="3251" y="5644"/>
                  <a:pt x="3193" y="5662"/>
                </a:cubicBezTo>
                <a:cubicBezTo>
                  <a:pt x="3135" y="5679"/>
                  <a:pt x="3077" y="5696"/>
                  <a:pt x="3018" y="5710"/>
                </a:cubicBezTo>
                <a:cubicBezTo>
                  <a:pt x="2959" y="5725"/>
                  <a:pt x="2899" y="5738"/>
                  <a:pt x="2840" y="5750"/>
                </a:cubicBezTo>
                <a:cubicBezTo>
                  <a:pt x="2780" y="5762"/>
                  <a:pt x="2721" y="5772"/>
                  <a:pt x="2661" y="5781"/>
                </a:cubicBezTo>
                <a:cubicBezTo>
                  <a:pt x="2601" y="5790"/>
                  <a:pt x="2541" y="5798"/>
                  <a:pt x="2480" y="5803"/>
                </a:cubicBezTo>
                <a:cubicBezTo>
                  <a:pt x="2420" y="5809"/>
                  <a:pt x="2359" y="5814"/>
                  <a:pt x="2299" y="5817"/>
                </a:cubicBezTo>
                <a:cubicBezTo>
                  <a:pt x="2238" y="5820"/>
                  <a:pt x="2178" y="5821"/>
                  <a:pt x="2117" y="5821"/>
                </a:cubicBezTo>
                <a:cubicBezTo>
                  <a:pt x="2057" y="5821"/>
                  <a:pt x="1996" y="5820"/>
                  <a:pt x="1935" y="5817"/>
                </a:cubicBezTo>
                <a:cubicBezTo>
                  <a:pt x="1875" y="5814"/>
                  <a:pt x="1814" y="5809"/>
                  <a:pt x="1754" y="5803"/>
                </a:cubicBezTo>
                <a:cubicBezTo>
                  <a:pt x="1694" y="5798"/>
                  <a:pt x="1634" y="5790"/>
                  <a:pt x="1574" y="5781"/>
                </a:cubicBezTo>
                <a:cubicBezTo>
                  <a:pt x="1514" y="5772"/>
                  <a:pt x="1454" y="5762"/>
                  <a:pt x="1395" y="5750"/>
                </a:cubicBezTo>
                <a:cubicBezTo>
                  <a:pt x="1335" y="5738"/>
                  <a:pt x="1276" y="5725"/>
                  <a:pt x="1217" y="5710"/>
                </a:cubicBezTo>
                <a:cubicBezTo>
                  <a:pt x="1158" y="5696"/>
                  <a:pt x="1100" y="5679"/>
                  <a:pt x="1042" y="5662"/>
                </a:cubicBezTo>
                <a:cubicBezTo>
                  <a:pt x="984" y="5644"/>
                  <a:pt x="926" y="5625"/>
                  <a:pt x="869" y="5605"/>
                </a:cubicBezTo>
                <a:cubicBezTo>
                  <a:pt x="812" y="5584"/>
                  <a:pt x="756" y="5563"/>
                  <a:pt x="700" y="5539"/>
                </a:cubicBezTo>
                <a:cubicBezTo>
                  <a:pt x="644" y="5516"/>
                  <a:pt x="588" y="5492"/>
                  <a:pt x="533" y="5466"/>
                </a:cubicBezTo>
                <a:cubicBezTo>
                  <a:pt x="479" y="5440"/>
                  <a:pt x="424" y="5413"/>
                  <a:pt x="371" y="5384"/>
                </a:cubicBezTo>
                <a:cubicBezTo>
                  <a:pt x="318" y="5355"/>
                  <a:pt x="265" y="5326"/>
                  <a:pt x="213" y="5294"/>
                </a:cubicBezTo>
                <a:cubicBezTo>
                  <a:pt x="161" y="5263"/>
                  <a:pt x="110" y="5231"/>
                  <a:pt x="59" y="5197"/>
                </a:cubicBezTo>
                <a:cubicBezTo>
                  <a:pt x="40" y="5184"/>
                  <a:pt x="20" y="5171"/>
                  <a:pt x="0" y="5157"/>
                </a:cubicBezTo>
              </a:path>
            </a:pathLst>
          </a:custGeom>
          <a:solidFill>
            <a:srgbClr val="EEE8DA"/>
          </a:solidFill>
          <a:ln w="380880">
            <a:solidFill>
              <a:srgbClr val="F0EADA"/>
            </a:solidFill>
            <a:miter/>
          </a:ln>
        </p:spPr>
        <p:txBody>
          <a:bodyPr lIns="190440" tIns="190440" rIns="190440" bIns="190440" anchor="t">
            <a:noAutofit/>
          </a:bodyPr>
          <a:lstStyle/>
          <a:p>
            <a:endParaRPr lang="en-US" sz="240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919605" y="4221480"/>
            <a:ext cx="6108700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The Monkey Play</a:t>
            </a:r>
            <a:r>
              <a:rPr lang="en-US" altLang="zh-CN" sz="2000">
                <a:latin typeface="Arial Rounded MT Bold" panose="020F0704030504030204" charset="0"/>
                <a:cs typeface="Arial Rounded MT Bold" panose="020F0704030504030204" charset="0"/>
              </a:rPr>
              <a:t> is modeled on the</a:t>
            </a:r>
            <a:r>
              <a:rPr lang="en-US" altLang="zh-CN" sz="2000" b="1">
                <a:latin typeface="Arial Rounded MT Bold" panose="020F0704030504030204" charset="0"/>
                <a:cs typeface="Arial Rounded MT Bold" panose="020F0704030504030204" charset="0"/>
              </a:rPr>
              <a:t> agility and alertness</a:t>
            </a:r>
            <a:r>
              <a:rPr lang="en-US" altLang="zh-CN" sz="2000">
                <a:latin typeface="Arial Rounded MT Bold" panose="020F0704030504030204" charset="0"/>
                <a:cs typeface="Arial Rounded MT Bold" panose="020F0704030504030204" charset="0"/>
              </a:rPr>
              <a:t> of monkeys.</a:t>
            </a:r>
          </a:p>
          <a:p>
            <a:endParaRPr lang="en-US" altLang="zh-CN" sz="2000">
              <a:latin typeface="Arial Rounded MT Bold" panose="020F0704030504030204" charset="0"/>
              <a:cs typeface="Arial Rounded MT Bold" panose="020F0704030504030204" charset="0"/>
            </a:endParaRPr>
          </a:p>
          <a:p>
            <a:r>
              <a:rPr lang="en-US" altLang="zh-CN" sz="2000">
                <a:latin typeface="Arial Rounded MT Bold" panose="020F0704030504030204" charset="0"/>
                <a:cs typeface="Arial Rounded MT Bold" panose="020F0704030504030204" charset="0"/>
              </a:rPr>
              <a:t> It involves imitating the movements of monkeys scratching their ears and cheeks, lightly leaping, or mimicking the actions of monkeys picking fruits.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任意多边形 62"/>
          <p:cNvSpPr/>
          <p:nvPr/>
        </p:nvSpPr>
        <p:spPr>
          <a:xfrm>
            <a:off x="0" y="0"/>
            <a:ext cx="12192120" cy="6858000"/>
          </a:xfrm>
          <a:custGeom>
            <a:avLst/>
            <a:gdLst/>
            <a:ahLst/>
            <a:cxnLst/>
            <a:rect l="0" t="0" r="r" b="b"/>
            <a:pathLst>
              <a:path w="33867" h="19050">
                <a:moveTo>
                  <a:pt x="0" y="0"/>
                </a:moveTo>
                <a:lnTo>
                  <a:pt x="33867" y="0"/>
                </a:lnTo>
                <a:lnTo>
                  <a:pt x="33867" y="19050"/>
                </a:lnTo>
                <a:lnTo>
                  <a:pt x="0" y="19050"/>
                </a:lnTo>
                <a:lnTo>
                  <a:pt x="0" y="0"/>
                </a:lnTo>
                <a:close/>
              </a:path>
            </a:pathLst>
          </a:custGeom>
          <a:solidFill>
            <a:srgbClr val="F0EADA"/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40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64" name="任意多边形 63"/>
          <p:cNvSpPr/>
          <p:nvPr/>
        </p:nvSpPr>
        <p:spPr>
          <a:xfrm>
            <a:off x="0" y="0"/>
            <a:ext cx="12192120" cy="6858000"/>
          </a:xfrm>
          <a:custGeom>
            <a:avLst/>
            <a:gdLst/>
            <a:ahLst/>
            <a:cxnLst/>
            <a:rect l="0" t="0" r="r" b="b"/>
            <a:pathLst>
              <a:path w="33867" h="19050">
                <a:moveTo>
                  <a:pt x="0" y="0"/>
                </a:moveTo>
                <a:lnTo>
                  <a:pt x="33867" y="0"/>
                </a:lnTo>
                <a:lnTo>
                  <a:pt x="33867" y="19050"/>
                </a:lnTo>
                <a:lnTo>
                  <a:pt x="0" y="1905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40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65" name="任意多边形 64"/>
          <p:cNvSpPr/>
          <p:nvPr/>
        </p:nvSpPr>
        <p:spPr>
          <a:xfrm>
            <a:off x="0" y="456840"/>
            <a:ext cx="457200" cy="274680"/>
          </a:xfrm>
          <a:custGeom>
            <a:avLst/>
            <a:gdLst/>
            <a:ahLst/>
            <a:cxnLst/>
            <a:rect l="0" t="0" r="r" b="b"/>
            <a:pathLst>
              <a:path w="1270" h="763" fill="none">
                <a:moveTo>
                  <a:pt x="1270" y="0"/>
                </a:moveTo>
                <a:cubicBezTo>
                  <a:pt x="762" y="508"/>
                  <a:pt x="253" y="254"/>
                  <a:pt x="0" y="763"/>
                </a:cubicBezTo>
              </a:path>
            </a:pathLst>
          </a:custGeom>
          <a:ln w="36360">
            <a:solidFill>
              <a:srgbClr val="F0EADA"/>
            </a:solidFill>
            <a:miter/>
          </a:ln>
        </p:spPr>
        <p:txBody>
          <a:bodyPr lIns="18000" tIns="18000" rIns="18000" bIns="18000" anchor="t">
            <a:noAutofit/>
          </a:bodyPr>
          <a:lstStyle/>
          <a:p>
            <a:endParaRPr lang="en-US" sz="240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66" name="任意多边形 65"/>
          <p:cNvSpPr/>
          <p:nvPr/>
        </p:nvSpPr>
        <p:spPr>
          <a:xfrm>
            <a:off x="0" y="822600"/>
            <a:ext cx="182880" cy="100080"/>
          </a:xfrm>
          <a:custGeom>
            <a:avLst/>
            <a:gdLst/>
            <a:ahLst/>
            <a:cxnLst/>
            <a:rect l="0" t="0" r="r" b="b"/>
            <a:pathLst>
              <a:path w="508" h="278" fill="none">
                <a:moveTo>
                  <a:pt x="0" y="207"/>
                </a:moveTo>
                <a:cubicBezTo>
                  <a:pt x="117" y="336"/>
                  <a:pt x="358" y="303"/>
                  <a:pt x="508" y="0"/>
                </a:cubicBezTo>
              </a:path>
            </a:pathLst>
          </a:custGeom>
          <a:ln w="27360">
            <a:solidFill>
              <a:srgbClr val="F0EADA"/>
            </a:solidFill>
            <a:miter/>
          </a:ln>
        </p:spPr>
        <p:txBody>
          <a:bodyPr lIns="13680" tIns="13680" rIns="13680" bIns="13680" anchor="t">
            <a:noAutofit/>
          </a:bodyPr>
          <a:lstStyle/>
          <a:p>
            <a:endParaRPr lang="en-US" sz="240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67" name="任意多边形 66"/>
          <p:cNvSpPr/>
          <p:nvPr/>
        </p:nvSpPr>
        <p:spPr>
          <a:xfrm>
            <a:off x="0" y="685440"/>
            <a:ext cx="274320" cy="46080"/>
          </a:xfrm>
          <a:custGeom>
            <a:avLst/>
            <a:gdLst/>
            <a:ahLst/>
            <a:cxnLst/>
            <a:rect l="0" t="0" r="r" b="b"/>
            <a:pathLst>
              <a:path w="762" h="128" fill="none">
                <a:moveTo>
                  <a:pt x="0" y="128"/>
                </a:moveTo>
                <a:cubicBezTo>
                  <a:pt x="253" y="-128"/>
                  <a:pt x="508" y="256"/>
                  <a:pt x="762" y="0"/>
                </a:cubicBezTo>
              </a:path>
            </a:pathLst>
          </a:custGeom>
          <a:ln w="27360">
            <a:solidFill>
              <a:srgbClr val="F0EADA"/>
            </a:solidFill>
            <a:miter/>
          </a:ln>
        </p:spPr>
        <p:txBody>
          <a:bodyPr lIns="13680" tIns="13680" rIns="13680" bIns="13680" anchor="t">
            <a:noAutofit/>
          </a:bodyPr>
          <a:lstStyle/>
          <a:p>
            <a:endParaRPr lang="en-US" sz="240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68" name="任意多边形 67"/>
          <p:cNvSpPr/>
          <p:nvPr/>
        </p:nvSpPr>
        <p:spPr>
          <a:xfrm>
            <a:off x="456840" y="456840"/>
            <a:ext cx="457560" cy="274680"/>
          </a:xfrm>
          <a:custGeom>
            <a:avLst/>
            <a:gdLst/>
            <a:ahLst/>
            <a:cxnLst/>
            <a:rect l="0" t="0" r="r" b="b"/>
            <a:pathLst>
              <a:path w="1271" h="763" fill="none">
                <a:moveTo>
                  <a:pt x="0" y="0"/>
                </a:moveTo>
                <a:cubicBezTo>
                  <a:pt x="508" y="508"/>
                  <a:pt x="1017" y="254"/>
                  <a:pt x="1271" y="763"/>
                </a:cubicBezTo>
              </a:path>
            </a:pathLst>
          </a:custGeom>
          <a:ln w="36360">
            <a:solidFill>
              <a:srgbClr val="F0EADA"/>
            </a:solidFill>
            <a:miter/>
          </a:ln>
        </p:spPr>
        <p:txBody>
          <a:bodyPr lIns="18000" tIns="18000" rIns="18000" bIns="18000" anchor="t">
            <a:noAutofit/>
          </a:bodyPr>
          <a:lstStyle/>
          <a:p>
            <a:endParaRPr lang="en-US" sz="240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69" name="任意多边形 68"/>
          <p:cNvSpPr/>
          <p:nvPr/>
        </p:nvSpPr>
        <p:spPr>
          <a:xfrm>
            <a:off x="731160" y="731160"/>
            <a:ext cx="208080" cy="191520"/>
          </a:xfrm>
          <a:custGeom>
            <a:avLst/>
            <a:gdLst/>
            <a:ahLst/>
            <a:cxnLst/>
            <a:rect l="0" t="0" r="r" b="b"/>
            <a:pathLst>
              <a:path w="578" h="532" fill="none">
                <a:moveTo>
                  <a:pt x="508" y="0"/>
                </a:moveTo>
                <a:cubicBezTo>
                  <a:pt x="763" y="509"/>
                  <a:pt x="254" y="763"/>
                  <a:pt x="0" y="254"/>
                </a:cubicBezTo>
              </a:path>
            </a:pathLst>
          </a:custGeom>
          <a:ln w="27360">
            <a:solidFill>
              <a:srgbClr val="F0EADA"/>
            </a:solidFill>
            <a:miter/>
          </a:ln>
        </p:spPr>
        <p:txBody>
          <a:bodyPr lIns="13680" tIns="13680" rIns="13680" bIns="13680" anchor="t">
            <a:noAutofit/>
          </a:bodyPr>
          <a:lstStyle/>
          <a:p>
            <a:endParaRPr lang="en-US" sz="240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70" name="任意多边形 69"/>
          <p:cNvSpPr/>
          <p:nvPr/>
        </p:nvSpPr>
        <p:spPr>
          <a:xfrm>
            <a:off x="639720" y="685440"/>
            <a:ext cx="274680" cy="46080"/>
          </a:xfrm>
          <a:custGeom>
            <a:avLst/>
            <a:gdLst/>
            <a:ahLst/>
            <a:cxnLst/>
            <a:rect l="0" t="0" r="r" b="b"/>
            <a:pathLst>
              <a:path w="763" h="128" fill="none">
                <a:moveTo>
                  <a:pt x="763" y="128"/>
                </a:moveTo>
                <a:cubicBezTo>
                  <a:pt x="509" y="-128"/>
                  <a:pt x="255" y="256"/>
                  <a:pt x="0" y="0"/>
                </a:cubicBezTo>
              </a:path>
            </a:pathLst>
          </a:custGeom>
          <a:ln w="27360">
            <a:solidFill>
              <a:srgbClr val="F0EADA"/>
            </a:solidFill>
            <a:miter/>
          </a:ln>
        </p:spPr>
        <p:txBody>
          <a:bodyPr lIns="13680" tIns="13680" rIns="13680" bIns="13680" anchor="t">
            <a:noAutofit/>
          </a:bodyPr>
          <a:lstStyle/>
          <a:p>
            <a:endParaRPr lang="en-US" sz="240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pic>
        <p:nvPicPr>
          <p:cNvPr id="71" name="图片 70"/>
          <p:cNvPicPr/>
          <p:nvPr/>
        </p:nvPicPr>
        <p:blipFill>
          <a:blip r:embed="rId2"/>
          <a:stretch>
            <a:fillRect/>
          </a:stretch>
        </p:blipFill>
        <p:spPr>
          <a:xfrm>
            <a:off x="3657600" y="819000"/>
            <a:ext cx="4876560" cy="27428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72" name="文本框 71"/>
          <p:cNvSpPr txBox="1"/>
          <p:nvPr/>
        </p:nvSpPr>
        <p:spPr>
          <a:xfrm>
            <a:off x="4952880" y="3947760"/>
            <a:ext cx="2766060" cy="532440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r>
              <a:rPr lang="zh-CN" sz="3600" b="1" i="0" u="none" strike="noStrike">
                <a:solidFill>
                  <a:srgbClr val="333333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慧眼识禽戏</a:t>
            </a:r>
            <a:endParaRPr lang="en-US" sz="360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73" name="任意多边形 72"/>
          <p:cNvSpPr/>
          <p:nvPr/>
        </p:nvSpPr>
        <p:spPr>
          <a:xfrm>
            <a:off x="5638680" y="5086080"/>
            <a:ext cx="914760" cy="38520"/>
          </a:xfrm>
          <a:custGeom>
            <a:avLst/>
            <a:gdLst/>
            <a:ahLst/>
            <a:cxnLst/>
            <a:rect l="0" t="0" r="r" b="b"/>
            <a:pathLst>
              <a:path w="2541" h="107">
                <a:moveTo>
                  <a:pt x="0" y="0"/>
                </a:moveTo>
                <a:lnTo>
                  <a:pt x="2541" y="0"/>
                </a:lnTo>
                <a:lnTo>
                  <a:pt x="2541" y="107"/>
                </a:lnTo>
                <a:lnTo>
                  <a:pt x="0" y="107"/>
                </a:lnTo>
                <a:lnTo>
                  <a:pt x="0" y="0"/>
                </a:lnTo>
                <a:close/>
              </a:path>
            </a:pathLst>
          </a:custGeom>
          <a:solidFill>
            <a:srgbClr val="E63946"/>
          </a:solidFill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en-US" sz="2400" b="0" u="none" strike="noStrike">
              <a:solidFill>
                <a:srgbClr val="FFFFFF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74" name="文本框 73"/>
          <p:cNvSpPr txBox="1"/>
          <p:nvPr/>
        </p:nvSpPr>
        <p:spPr>
          <a:xfrm>
            <a:off x="4583720" y="4518590"/>
            <a:ext cx="3059430" cy="276860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lstStyle/>
          <a:p>
            <a:pPr algn="l"/>
            <a:r>
              <a:rPr lang="en-US" sz="1800" b="0" i="0" u="none" strike="noStrike">
                <a:solidFill>
                  <a:srgbClr val="6B7280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Guess the </a:t>
            </a:r>
            <a:r>
              <a:rPr lang="en-US">
                <a:solidFill>
                  <a:srgbClr val="6B7280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  <a:sym typeface="+mn-ea"/>
              </a:rPr>
              <a:t>Wuqinxi</a:t>
            </a:r>
            <a:r>
              <a:rPr lang="en-US" sz="1800" b="0" i="0" u="none" strike="noStrike">
                <a:solidFill>
                  <a:srgbClr val="6B7280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 Movements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75" name="文本框 74"/>
          <p:cNvSpPr txBox="1"/>
          <p:nvPr/>
        </p:nvSpPr>
        <p:spPr>
          <a:xfrm>
            <a:off x="-635" y="5373370"/>
            <a:ext cx="12162790" cy="844550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noAutofit/>
          </a:bodyPr>
          <a:lstStyle/>
          <a:p>
            <a:pPr algn="ctr"/>
            <a:r>
              <a:rPr lang="en-US" altLang="zh-CN" b="0" u="none" strike="noStrike">
                <a:solidFill>
                  <a:srgbClr val="FF0000"/>
                </a:solidFill>
                <a:effectLst/>
                <a:uFillTx/>
                <a:latin typeface="Times New Roman" panose="02020603050405020304"/>
              </a:rPr>
              <a:t>Interaction Rules</a:t>
            </a:r>
            <a:r>
              <a:rPr lang="en-US" altLang="zh-CN" b="0" u="none" strike="noStrike">
                <a:solidFill>
                  <a:srgbClr val="000000"/>
                </a:solidFill>
                <a:effectLst/>
                <a:uFillTx/>
                <a:latin typeface="Times New Roman" panose="02020603050405020304"/>
              </a:rPr>
              <a:t>: I will present three images capturing key poses from the Wuqinxi. </a:t>
            </a:r>
          </a:p>
          <a:p>
            <a:pPr algn="ctr"/>
            <a:r>
              <a:rPr lang="en-US" altLang="zh-CN" b="0" u="none" strike="noStrike">
                <a:solidFill>
                  <a:srgbClr val="000000"/>
                </a:solidFill>
                <a:effectLst/>
                <a:uFillTx/>
                <a:latin typeface="Times New Roman" panose="02020603050405020304"/>
              </a:rPr>
              <a:t>After seeing each image, please identify which animal's movement it represents. </a:t>
            </a:r>
          </a:p>
          <a:p>
            <a:pPr algn="ctr"/>
            <a:r>
              <a:rPr lang="en-US" altLang="zh-CN" b="0" u="none" strike="noStrike">
                <a:solidFill>
                  <a:srgbClr val="000000"/>
                </a:solidFill>
                <a:effectLst/>
                <a:uFillTx/>
                <a:latin typeface="Times New Roman" panose="02020603050405020304"/>
              </a:rPr>
              <a:t>Those who answer correctly will receive small prizes.</a:t>
            </a:r>
          </a:p>
        </p:txBody>
      </p:sp>
      <p:sp>
        <p:nvSpPr>
          <p:cNvPr id="2" name="矩形 1"/>
          <p:cNvSpPr/>
          <p:nvPr/>
        </p:nvSpPr>
        <p:spPr>
          <a:xfrm>
            <a:off x="7967980" y="3292475"/>
            <a:ext cx="575945" cy="280670"/>
          </a:xfrm>
          <a:prstGeom prst="rect">
            <a:avLst/>
          </a:prstGeom>
          <a:solidFill>
            <a:srgbClr val="ECE9E0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74.72362204724408,&quot;left&quot;:236.2,&quot;top&quot;:277.0866141732283,&quot;width&quot;:693.7858267716535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74.72362204724408,&quot;left&quot;:236.2,&quot;top&quot;:277.0866141732283,&quot;width&quot;:693.7858267716535}"/>
</p:tagLst>
</file>

<file path=ppt/theme/theme1.xml><?xml version="1.0" encoding="utf-8"?>
<a:theme xmlns:a="http://schemas.openxmlformats.org/drawingml/2006/main" name="Offic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848</Words>
  <Application>Microsoft Office PowerPoint</Application>
  <PresentationFormat>宽屏</PresentationFormat>
  <Paragraphs>79</Paragraphs>
  <Slides>14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14</vt:i4>
      </vt:variant>
    </vt:vector>
  </HeadingPairs>
  <TitlesOfParts>
    <vt:vector size="24" baseType="lpstr">
      <vt:lpstr>Symbol</vt:lpstr>
      <vt:lpstr>Calibri</vt:lpstr>
      <vt:lpstr>华文中宋</vt:lpstr>
      <vt:lpstr>Arial</vt:lpstr>
      <vt:lpstr>宋体</vt:lpstr>
      <vt:lpstr>Noto Sans SC</vt:lpstr>
      <vt:lpstr>Arial Rounded MT Bold</vt:lpstr>
      <vt:lpstr>Wingdings</vt:lpstr>
      <vt:lpstr>Times New Roman</vt:lpstr>
      <vt:lpstr>Office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快乐人Laura子</dc:creator>
  <cp:lastModifiedBy>Laura子 快乐人</cp:lastModifiedBy>
  <cp:revision>16</cp:revision>
  <dcterms:created xsi:type="dcterms:W3CDTF">2025-10-22T02:26:00Z</dcterms:created>
  <dcterms:modified xsi:type="dcterms:W3CDTF">2025-12-14T13:52:36Z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884E46DEE7AE40C580994D5455A1FF3E_13</vt:lpwstr>
  </property>
  <property fmtid="{D5CDD505-2E9C-101B-9397-08002B2CF9AE}" pid="3" name="KSOProductBuildVer">
    <vt:lpwstr>2052-12.1.0.24034</vt:lpwstr>
  </property>
</Properties>
</file>