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87" r:id="rId3"/>
    <p:sldId id="265" r:id="rId4"/>
    <p:sldId id="258" r:id="rId5"/>
    <p:sldId id="267" r:id="rId6"/>
    <p:sldId id="810" r:id="rId7"/>
    <p:sldId id="828" r:id="rId8"/>
    <p:sldId id="270" r:id="rId9"/>
    <p:sldId id="827" r:id="rId10"/>
    <p:sldId id="829" r:id="rId11"/>
    <p:sldId id="812" r:id="rId12"/>
    <p:sldId id="830" r:id="rId13"/>
    <p:sldId id="814" r:id="rId14"/>
    <p:sldId id="815" r:id="rId15"/>
    <p:sldId id="816" r:id="rId16"/>
    <p:sldId id="817" r:id="rId17"/>
    <p:sldId id="821" r:id="rId18"/>
    <p:sldId id="818" r:id="rId19"/>
    <p:sldId id="822" r:id="rId20"/>
    <p:sldId id="825" r:id="rId21"/>
    <p:sldId id="826" r:id="rId22"/>
    <p:sldId id="823" r:id="rId23"/>
  </p:sldIdLst>
  <p:sldSz cx="12192000" cy="6858000"/>
  <p:notesSz cx="6858000" cy="9144000"/>
  <p:embeddedFontLst>
    <p:embeddedFont>
      <p:font typeface="汉仪书魂体简" panose="02010600000101010101" charset="-122"/>
      <p:regular r:id="rId29"/>
    </p:embeddedFont>
    <p:embeddedFont>
      <p:font typeface="绝地求生冠军体" panose="0201060001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Wen" initials="BW" lastIdx="0" clrIdx="0"/>
  <p:cmAuthor id="2" name="Administrat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99"/>
    <a:srgbClr val="5B9BD5"/>
    <a:srgbClr val="84AAD1"/>
    <a:srgbClr val="A5BCF6"/>
    <a:srgbClr val="DFF0FC"/>
    <a:srgbClr val="FF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57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 flipV="1">
            <a:off x="2667001" y="-2667002"/>
            <a:ext cx="6858000" cy="121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 flipV="1">
            <a:off x="2667001" y="-2667002"/>
            <a:ext cx="6858000" cy="1219200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B21C-CB5D-46AC-96F1-A56B7E80F6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6A17-901A-4C5B-82BC-EE3A19D764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jpe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image" Target="../media/image24.png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48000"/>
            <a:lum bright="-24000" contrast="2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296039" y="316790"/>
            <a:ext cx="11598979" cy="6274577"/>
          </a:xfrm>
          <a:prstGeom prst="rect">
            <a:avLst/>
          </a:prstGeom>
          <a:gradFill flip="none" rotWithShape="1">
            <a:gsLst>
              <a:gs pos="65013">
                <a:srgbClr val="CDDAEF">
                  <a:alpha val="29000"/>
                </a:srgbClr>
              </a:gs>
              <a:gs pos="100000">
                <a:schemeClr val="bg1">
                  <a:alpha val="0"/>
                </a:schemeClr>
              </a:gs>
              <a:gs pos="41000">
                <a:schemeClr val="accent1">
                  <a:lumMod val="45000"/>
                  <a:lumOff val="55000"/>
                  <a:alpha val="44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9625" y="2351405"/>
            <a:ext cx="10868660" cy="279336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Harbin Ice  and  Snow World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endParaRPr lang="en-US" altLang="zh-CN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8333740" y="5643880"/>
            <a:ext cx="2100580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2025-4-25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05" y="4357054"/>
            <a:ext cx="661988" cy="5706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895961" y="-2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6562246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0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21156" y="-81663"/>
            <a:ext cx="18556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5316172" y="-59886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37328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36306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0" y="652323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21156" y="6493922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16172" y="6515699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37328" y="652323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36306" y="652323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16200000">
            <a:off x="-815532" y="1008477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rot="16200000">
            <a:off x="-815533" y="317742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16200000">
            <a:off x="-814141" y="541016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rot="5400000">
            <a:off x="11116133" y="111279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 rot="5400000">
            <a:off x="11116133" y="30756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726045" y="4995545"/>
            <a:ext cx="2708910" cy="459105"/>
          </a:xfrm>
          <a:prstGeom prst="roundRect">
            <a:avLst/>
          </a:prstGeom>
          <a:solidFill>
            <a:srgbClr val="5B9BD5">
              <a:alpha val="9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 rot="5400000">
            <a:off x="11116133" y="5400549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937500" y="4995545"/>
            <a:ext cx="380365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38" tIns="60918" rIns="121838" bIns="6091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  <a:cs typeface="绝地求生冠军体" panose="02010600010101010101" charset="-122"/>
                <a:sym typeface="+mn-lt"/>
              </a:rPr>
              <a:t>汇报人：</a:t>
            </a:r>
            <a:r>
              <a:rPr lang="zh-CN" altLang="en-US" sz="2200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  <a:cs typeface="绝地求生冠军体" panose="02010600010101010101" charset="-122"/>
                <a:sym typeface="+mn-lt"/>
              </a:rPr>
              <a:t>许馨文</a:t>
            </a:r>
            <a:endParaRPr lang="zh-CN" altLang="en-US" sz="2200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  <a:cs typeface="绝地求生冠军体" panose="0201060001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sp>
        <p:nvSpPr>
          <p:cNvPr id="20" name="PA_剪去单角的矩形 21"/>
          <p:cNvSpPr/>
          <p:nvPr/>
        </p:nvSpPr>
        <p:spPr>
          <a:xfrm flipV="1">
            <a:off x="3162038" y="3379248"/>
            <a:ext cx="2247900" cy="3054985"/>
          </a:xfrm>
          <a:prstGeom prst="snip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204259" y="2780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596669" y="536180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 r="11389"/>
          <a:stretch>
            <a:fillRect/>
          </a:stretch>
        </p:blipFill>
        <p:spPr>
          <a:xfrm>
            <a:off x="535305" y="568325"/>
            <a:ext cx="6076950" cy="5721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rcRect t="4688" b="3091"/>
          <a:stretch>
            <a:fillRect/>
          </a:stretch>
        </p:blipFill>
        <p:spPr>
          <a:xfrm>
            <a:off x="7145020" y="568325"/>
            <a:ext cx="4464050" cy="572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alphaModFix amt="58000"/>
          </a:blip>
          <a:srcRect t="14474" b="14474"/>
          <a:stretch>
            <a:fillRect/>
          </a:stretch>
        </p:blipFill>
        <p:spPr>
          <a:xfrm>
            <a:off x="5915025" y="0"/>
            <a:ext cx="62769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0" y="597186"/>
            <a:ext cx="4746654" cy="5529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927" t="91283" r="39910"/>
          <a:stretch>
            <a:fillRect/>
          </a:stretch>
        </p:blipFill>
        <p:spPr>
          <a:xfrm>
            <a:off x="3516923" y="5001240"/>
            <a:ext cx="3014506" cy="1856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62825" t="74564"/>
          <a:stretch>
            <a:fillRect/>
          </a:stretch>
        </p:blipFill>
        <p:spPr>
          <a:xfrm flipH="1">
            <a:off x="-1" y="3876869"/>
            <a:ext cx="2450842" cy="29811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287020" y="3180715"/>
            <a:ext cx="1040320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Snow Ferrris Wheel</a:t>
            </a:r>
            <a:endParaRPr lang="en-US" altLang="zh-CN" sz="5400" spc="-1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213" y="4491858"/>
            <a:ext cx="661988" cy="57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sp>
        <p:nvSpPr>
          <p:cNvPr id="20" name="PA_剪去单角的矩形 21"/>
          <p:cNvSpPr/>
          <p:nvPr/>
        </p:nvSpPr>
        <p:spPr>
          <a:xfrm flipV="1">
            <a:off x="3162038" y="3379248"/>
            <a:ext cx="2247900" cy="3054985"/>
          </a:xfrm>
          <a:prstGeom prst="snip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204259" y="2780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526184" y="550785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 r="2960" b="7864"/>
          <a:stretch>
            <a:fillRect/>
          </a:stretch>
        </p:blipFill>
        <p:spPr>
          <a:xfrm>
            <a:off x="637540" y="601980"/>
            <a:ext cx="4606925" cy="5832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620" y="641985"/>
            <a:ext cx="5175250" cy="5792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4474" b="14474"/>
          <a:stretch>
            <a:fillRect/>
          </a:stretch>
        </p:blipFill>
        <p:spPr>
          <a:xfrm>
            <a:off x="5915025" y="0"/>
            <a:ext cx="62769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0" y="597186"/>
            <a:ext cx="4746654" cy="5529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927" t="91283" r="39910"/>
          <a:stretch>
            <a:fillRect/>
          </a:stretch>
        </p:blipFill>
        <p:spPr>
          <a:xfrm>
            <a:off x="3516923" y="5001240"/>
            <a:ext cx="3014506" cy="1856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62825" t="74564"/>
          <a:stretch>
            <a:fillRect/>
          </a:stretch>
        </p:blipFill>
        <p:spPr>
          <a:xfrm flipH="1">
            <a:off x="-1" y="3876869"/>
            <a:ext cx="2450842" cy="29811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492760" y="2776855"/>
            <a:ext cx="10403205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Fusion of </a:t>
            </a:r>
            <a:endParaRPr lang="en-US" altLang="zh-CN" sz="48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  <a:p>
            <a:pPr algn="ctr"/>
            <a:r>
              <a:rPr lang="en-US" altLang="zh-CN" sz="48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Chinese and Western Culture</a:t>
            </a:r>
            <a:endParaRPr lang="en-US" altLang="zh-CN" sz="4800" spc="-1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213" y="4491858"/>
            <a:ext cx="661988" cy="57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sp>
        <p:nvSpPr>
          <p:cNvPr id="20" name="PA_剪去单角的矩形 21"/>
          <p:cNvSpPr/>
          <p:nvPr/>
        </p:nvSpPr>
        <p:spPr>
          <a:xfrm flipV="1">
            <a:off x="3162038" y="3379248"/>
            <a:ext cx="2247900" cy="3054985"/>
          </a:xfrm>
          <a:prstGeom prst="snip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204259" y="2780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379499" y="533513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07835" y="541020"/>
            <a:ext cx="4526915" cy="5776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8485" y="577215"/>
            <a:ext cx="4897120" cy="574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204259" y="2780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596669" y="492619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/>
          <p:nvPr/>
        </p:nvPicPr>
        <p:blipFill>
          <a:blip r:embed="rId8"/>
          <a:stretch>
            <a:fillRect/>
          </a:stretch>
        </p:blipFill>
        <p:spPr>
          <a:xfrm>
            <a:off x="622300" y="641350"/>
            <a:ext cx="5831205" cy="450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58380" y="455930"/>
            <a:ext cx="4204970" cy="544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4474" b="14474"/>
          <a:stretch>
            <a:fillRect/>
          </a:stretch>
        </p:blipFill>
        <p:spPr>
          <a:xfrm>
            <a:off x="5915025" y="0"/>
            <a:ext cx="62769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0" y="597186"/>
            <a:ext cx="4746654" cy="5529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927" t="91283" r="39910"/>
          <a:stretch>
            <a:fillRect/>
          </a:stretch>
        </p:blipFill>
        <p:spPr>
          <a:xfrm>
            <a:off x="3516923" y="5001240"/>
            <a:ext cx="3014506" cy="1856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62825" t="74564"/>
          <a:stretch>
            <a:fillRect/>
          </a:stretch>
        </p:blipFill>
        <p:spPr>
          <a:xfrm flipH="1">
            <a:off x="-1" y="3876869"/>
            <a:ext cx="2450842" cy="29811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443230" y="2466340"/>
            <a:ext cx="10403205" cy="148018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Culture Exchange </a:t>
            </a:r>
            <a:endParaRPr lang="en-US" altLang="zh-CN" sz="5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and Internationalization</a:t>
            </a:r>
            <a:endParaRPr lang="en-US" altLang="zh-CN" sz="5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  <a:p>
            <a:pPr algn="ctr"/>
            <a:endParaRPr lang="en-US" altLang="zh-CN" sz="5400" spc="-1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213" y="4491858"/>
            <a:ext cx="661988" cy="57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204259" y="2780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596669" y="531735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49525" y="1681480"/>
            <a:ext cx="6336030" cy="4374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0425" y="455930"/>
            <a:ext cx="1013269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</a:rPr>
              <a:t> The 36th Harbin International Ice Sculpture Competition</a:t>
            </a:r>
            <a:endParaRPr lang="en-US" altLang="zh-CN" sz="32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204259" y="1129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774469" y="550785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3280" y="1099185"/>
            <a:ext cx="4320540" cy="5483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0860" y="515620"/>
            <a:ext cx="1013269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</a:rPr>
              <a:t> The</a:t>
            </a:r>
            <a:r>
              <a:rPr lang="en-US" altLang="zh-CN" sz="32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ea"/>
              </a:rPr>
              <a:t> 9th Asian Winter Games</a:t>
            </a:r>
            <a:endParaRPr lang="en-US" altLang="zh-CN" sz="32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39535" y="2890520"/>
            <a:ext cx="4821555" cy="132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+mn-ea"/>
              </a:rPr>
              <a:t>Dream of Winter, </a:t>
            </a:r>
            <a:endParaRPr lang="en-US" altLang="zh-CN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+mn-ea"/>
              </a:rPr>
              <a:t>Love Among Asia</a:t>
            </a:r>
            <a:endParaRPr lang="en-US" altLang="zh-CN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1094529" y="19554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9305714" y="531227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85620" y="660400"/>
            <a:ext cx="8032115" cy="553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r="12813"/>
          <a:stretch>
            <a:fillRect/>
          </a:stretch>
        </p:blipFill>
        <p:spPr>
          <a:xfrm>
            <a:off x="0" y="448824"/>
            <a:ext cx="12192000" cy="640917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85" y="597186"/>
            <a:ext cx="4746654" cy="55292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7885" y="1059815"/>
            <a:ext cx="3585845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绝地求生冠军体" panose="02010600010101010101" charset="-122"/>
                <a:cs typeface="Times New Roman" panose="02020603050405020304" pitchFamily="18" charset="0"/>
                <a:sym typeface="+mn-lt"/>
              </a:rPr>
              <a:t>Content</a:t>
            </a:r>
            <a:endParaRPr lang="en-US" altLang="zh-CN" sz="8000" dirty="0">
              <a:solidFill>
                <a:srgbClr val="0070C0"/>
              </a:solidFill>
              <a:uFillTx/>
              <a:latin typeface="Times New Roman" panose="02020603050405020304" pitchFamily="18" charset="0"/>
              <a:ea typeface="绝地求生冠军体" panose="0201060001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23" y="2529501"/>
            <a:ext cx="714189" cy="71418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81835" y="2630170"/>
            <a:ext cx="4200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Origin and D</a:t>
            </a:r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evelopment 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23" y="3295050"/>
            <a:ext cx="714189" cy="71418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17700" y="3416935"/>
            <a:ext cx="4857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Main Attraction</a:t>
            </a:r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s 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84" y="4085886"/>
            <a:ext cx="714189" cy="7141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84" y="4799813"/>
            <a:ext cx="714189" cy="71418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81835" y="4203700"/>
            <a:ext cx="6316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Fusion of Chinese and Western Culture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95961" y="-2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rot="5400000">
            <a:off x="11116133" y="111279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5400000">
            <a:off x="11116133" y="30756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rot="5400000">
            <a:off x="11116133" y="5400549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55470" y="4949190"/>
            <a:ext cx="661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Culture Exchange and Internationalization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rot="16200000">
            <a:off x="-815532" y="1008477"/>
            <a:ext cx="18556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rot="16200000">
            <a:off x="-815533" y="317742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16200000">
            <a:off x="-814141" y="541016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1156" y="-8166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16172" y="-59886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37328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36306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62800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0" y="651044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21156" y="6481137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16172" y="6502914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37328" y="651044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36306" y="651044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8" grpId="0"/>
      <p:bldP spid="15" grpId="0"/>
      <p:bldP spid="17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189019" y="19554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726844" y="549007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96570" y="2941320"/>
            <a:ext cx="10403205" cy="148018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pPr algn="ctr"/>
            <a:r>
              <a:rPr lang="en-US" altLang="zh-CN" sz="5400" dirty="0">
                <a:solidFill>
                  <a:srgbClr val="FF000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Keep Warm!</a:t>
            </a:r>
            <a:endParaRPr lang="en-US" altLang="zh-CN" sz="5400" dirty="0">
              <a:solidFill>
                <a:srgbClr val="FF000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48000"/>
            <a:lum bright="-24000" contrast="2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296039" y="316790"/>
            <a:ext cx="11598979" cy="6274577"/>
          </a:xfrm>
          <a:prstGeom prst="rect">
            <a:avLst/>
          </a:prstGeom>
          <a:gradFill flip="none" rotWithShape="1">
            <a:gsLst>
              <a:gs pos="65013">
                <a:srgbClr val="CDDAEF">
                  <a:alpha val="29000"/>
                </a:srgbClr>
              </a:gs>
              <a:gs pos="100000">
                <a:schemeClr val="bg1">
                  <a:alpha val="0"/>
                </a:schemeClr>
              </a:gs>
              <a:gs pos="41000">
                <a:schemeClr val="accent1">
                  <a:lumMod val="45000"/>
                  <a:lumOff val="55000"/>
                  <a:alpha val="44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820" y="2537460"/>
            <a:ext cx="11411585" cy="279336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8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Thank You for Listening!</a:t>
            </a:r>
            <a:endParaRPr lang="en-US" altLang="zh-CN" sz="8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8333740" y="5643880"/>
            <a:ext cx="2100580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2025-4-25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05" y="4357054"/>
            <a:ext cx="661988" cy="5706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895961" y="-2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6562246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0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21156" y="-81663"/>
            <a:ext cx="18556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5316172" y="-59886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37328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36306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0" y="652323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21156" y="6493922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16172" y="6515699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37328" y="652323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36306" y="652323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16200000">
            <a:off x="-815532" y="1008477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rot="16200000">
            <a:off x="-815533" y="317742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16200000">
            <a:off x="-814141" y="541016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rot="5400000">
            <a:off x="11116133" y="111279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 rot="5400000">
            <a:off x="11116133" y="30756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726045" y="4995545"/>
            <a:ext cx="2708910" cy="459105"/>
          </a:xfrm>
          <a:prstGeom prst="roundRect">
            <a:avLst/>
          </a:prstGeom>
          <a:solidFill>
            <a:srgbClr val="5B9BD5">
              <a:alpha val="9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 rot="5400000">
            <a:off x="11116133" y="5400549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937500" y="4995545"/>
            <a:ext cx="380365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38" tIns="60918" rIns="121838" bIns="6091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  <a:cs typeface="绝地求生冠军体" panose="02010600010101010101" charset="-122"/>
                <a:sym typeface="+mn-lt"/>
              </a:rPr>
              <a:t>汇报人：</a:t>
            </a:r>
            <a:r>
              <a:rPr lang="zh-CN" altLang="en-US" sz="2200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  <a:cs typeface="绝地求生冠军体" panose="02010600010101010101" charset="-122"/>
                <a:sym typeface="+mn-lt"/>
              </a:rPr>
              <a:t>许馨文</a:t>
            </a:r>
            <a:endParaRPr lang="zh-CN" altLang="en-US" sz="2200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  <a:cs typeface="绝地求生冠军体" panose="0201060001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4474" b="14474"/>
          <a:stretch>
            <a:fillRect/>
          </a:stretch>
        </p:blipFill>
        <p:spPr>
          <a:xfrm>
            <a:off x="5915025" y="0"/>
            <a:ext cx="62769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0" y="597186"/>
            <a:ext cx="4746654" cy="5529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927" t="91283" r="39910"/>
          <a:stretch>
            <a:fillRect/>
          </a:stretch>
        </p:blipFill>
        <p:spPr>
          <a:xfrm>
            <a:off x="3516923" y="5001240"/>
            <a:ext cx="3014506" cy="1856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62825" t="74564"/>
          <a:stretch>
            <a:fillRect/>
          </a:stretch>
        </p:blipFill>
        <p:spPr>
          <a:xfrm flipH="1">
            <a:off x="-1" y="3876869"/>
            <a:ext cx="2450842" cy="29811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443230" y="2466340"/>
            <a:ext cx="10403205" cy="175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Origin and </a:t>
            </a:r>
            <a:endParaRPr lang="en-US" altLang="zh-CN" sz="5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Development</a:t>
            </a:r>
            <a:endParaRPr lang="en-US" altLang="zh-CN" sz="5400" spc="-1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213" y="4491858"/>
            <a:ext cx="661988" cy="57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r="34269"/>
          <a:stretch>
            <a:fillRect/>
          </a:stretch>
        </p:blipFill>
        <p:spPr>
          <a:xfrm flipH="1">
            <a:off x="8058309" y="55244"/>
            <a:ext cx="4069554" cy="3095633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1840865" y="1069975"/>
            <a:ext cx="7435850" cy="4718050"/>
          </a:xfrm>
          <a:custGeom>
            <a:avLst/>
            <a:gdLst>
              <a:gd name="connisteX0" fmla="*/ 0 w 7435850"/>
              <a:gd name="connsiteY0" fmla="*/ 3978910 h 4718284"/>
              <a:gd name="connisteX1" fmla="*/ 4657725 w 7435850"/>
              <a:gd name="connsiteY1" fmla="*/ 4629785 h 4718284"/>
              <a:gd name="connisteX2" fmla="*/ 2576195 w 7435850"/>
              <a:gd name="connsiteY2" fmla="*/ 2190750 h 4718284"/>
              <a:gd name="connisteX3" fmla="*/ 7435850 w 7435850"/>
              <a:gd name="connsiteY3" fmla="*/ 0 h 47182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435850" h="4718284">
                <a:moveTo>
                  <a:pt x="0" y="3978910"/>
                </a:moveTo>
                <a:cubicBezTo>
                  <a:pt x="973455" y="4157980"/>
                  <a:pt x="4142740" y="4987290"/>
                  <a:pt x="4657725" y="4629785"/>
                </a:cubicBezTo>
                <a:cubicBezTo>
                  <a:pt x="5172710" y="4272280"/>
                  <a:pt x="2020570" y="3116580"/>
                  <a:pt x="2576195" y="2190750"/>
                </a:cubicBezTo>
                <a:cubicBezTo>
                  <a:pt x="3131820" y="1264920"/>
                  <a:pt x="6422390" y="389255"/>
                  <a:pt x="7435850" y="0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等腰三角形 15"/>
          <p:cNvSpPr/>
          <p:nvPr/>
        </p:nvSpPr>
        <p:spPr>
          <a:xfrm rot="3900000">
            <a:off x="9251950" y="798195"/>
            <a:ext cx="302260" cy="46736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1992630" y="4794250"/>
            <a:ext cx="521970" cy="310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7860000">
            <a:off x="1992630" y="4373245"/>
            <a:ext cx="486410" cy="47688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TextBox 19"/>
          <p:cNvSpPr txBox="1"/>
          <p:nvPr/>
        </p:nvSpPr>
        <p:spPr>
          <a:xfrm>
            <a:off x="1290955" y="5325110"/>
            <a:ext cx="2549525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Qing D</a:t>
            </a:r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ynasty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V="1">
            <a:off x="5853430" y="5443855"/>
            <a:ext cx="521970" cy="310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 rot="7860000">
            <a:off x="5853430" y="5022850"/>
            <a:ext cx="486410" cy="476885"/>
          </a:xfrm>
          <a:prstGeom prst="teardrop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TextBox 19"/>
          <p:cNvSpPr txBox="1"/>
          <p:nvPr/>
        </p:nvSpPr>
        <p:spPr>
          <a:xfrm>
            <a:off x="5756910" y="5901055"/>
            <a:ext cx="2631440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chemeClr val="accent2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1999</a:t>
            </a:r>
            <a:endParaRPr lang="en-US" altLang="zh-CN" sz="2200" spc="300" dirty="0">
              <a:solidFill>
                <a:schemeClr val="accent2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4601845" y="2976880"/>
            <a:ext cx="2549525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2013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V="1">
            <a:off x="3825875" y="2976880"/>
            <a:ext cx="521970" cy="310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泪滴形 29"/>
          <p:cNvSpPr/>
          <p:nvPr/>
        </p:nvSpPr>
        <p:spPr>
          <a:xfrm rot="7860000">
            <a:off x="3825875" y="2555875"/>
            <a:ext cx="486410" cy="47688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V="1">
            <a:off x="8227060" y="912495"/>
            <a:ext cx="521970" cy="310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泪滴形 31"/>
          <p:cNvSpPr/>
          <p:nvPr/>
        </p:nvSpPr>
        <p:spPr>
          <a:xfrm rot="7860000">
            <a:off x="8227060" y="491490"/>
            <a:ext cx="486410" cy="476885"/>
          </a:xfrm>
          <a:prstGeom prst="teardrop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TextBox 19"/>
          <p:cNvSpPr txBox="1"/>
          <p:nvPr/>
        </p:nvSpPr>
        <p:spPr>
          <a:xfrm>
            <a:off x="8387715" y="1443355"/>
            <a:ext cx="2631440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chemeClr val="accent2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2024</a:t>
            </a:r>
            <a:endParaRPr lang="en-US" altLang="zh-CN" sz="2200" spc="300" dirty="0">
              <a:solidFill>
                <a:schemeClr val="accent2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980440" y="5754370"/>
            <a:ext cx="3566160" cy="105727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A Tradition of Making Ice Lantern and Snow Sculpture</a:t>
            </a:r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6704965" y="5901055"/>
            <a:ext cx="3749040" cy="718820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chemeClr val="tx1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A fun winter activity for locals</a:t>
            </a:r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4684395" y="3408680"/>
            <a:ext cx="4126230" cy="718820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Organized by Harbin Ice and Snow World Co.</a:t>
            </a:r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8387715" y="1823720"/>
            <a:ext cx="4126230" cy="380365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p>
            <a:r>
              <a:rPr lang="en-US" altLang="zh-CN" sz="22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26th </a:t>
            </a:r>
            <a:r>
              <a:rPr lang="en-US" altLang="zh-CN" sz="2200" spc="3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</a:t>
            </a:r>
            <a:endParaRPr lang="en-US" altLang="zh-CN" sz="2200" spc="3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34" grpId="0"/>
      <p:bldP spid="17" grpId="1" animBg="1"/>
      <p:bldP spid="18" grpId="1" animBg="1"/>
      <p:bldP spid="19" grpId="1"/>
      <p:bldP spid="34" grpId="1"/>
      <p:bldP spid="20" grpId="0" animBg="1"/>
      <p:bldP spid="22" grpId="0" animBg="1"/>
      <p:bldP spid="24" grpId="0"/>
      <p:bldP spid="28" grpId="0"/>
      <p:bldP spid="29" grpId="0" animBg="1"/>
      <p:bldP spid="30" grpId="0" animBg="1"/>
      <p:bldP spid="35" grpId="0"/>
      <p:bldP spid="36" grpId="0"/>
      <p:bldP spid="32" grpId="0" animBg="1"/>
      <p:bldP spid="31" grpId="0" animBg="1"/>
      <p:bldP spid="33" grpId="0"/>
      <p:bldP spid="37" grpId="0"/>
      <p:bldP spid="20" grpId="1" animBg="1"/>
      <p:bldP spid="22" grpId="1" animBg="1"/>
      <p:bldP spid="24" grpId="1"/>
      <p:bldP spid="28" grpId="1"/>
      <p:bldP spid="29" grpId="1" animBg="1"/>
      <p:bldP spid="30" grpId="1" animBg="1"/>
      <p:bldP spid="35" grpId="1"/>
      <p:bldP spid="36" grpId="1"/>
      <p:bldP spid="32" grpId="1" animBg="1"/>
      <p:bldP spid="31" grpId="1" animBg="1"/>
      <p:bldP spid="33" grpId="1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r="12813"/>
          <a:stretch>
            <a:fillRect/>
          </a:stretch>
        </p:blipFill>
        <p:spPr>
          <a:xfrm>
            <a:off x="0" y="448824"/>
            <a:ext cx="12192000" cy="640917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85" y="597186"/>
            <a:ext cx="4746654" cy="55292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9105" y="1791970"/>
            <a:ext cx="753745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Main A</a:t>
            </a:r>
            <a:r>
              <a:rPr lang="en-US" altLang="zh-CN" sz="60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ttractions</a:t>
            </a:r>
            <a:endParaRPr lang="en-US" altLang="zh-CN" sz="6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23" y="3033691"/>
            <a:ext cx="714189" cy="71418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81835" y="3134360"/>
            <a:ext cx="4200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Fantasy Ice and Snow P</a:t>
            </a:r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ark 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23" y="3799240"/>
            <a:ext cx="714189" cy="71418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55470" y="4684395"/>
            <a:ext cx="4857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Ice and Snow Showground 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84" y="4590076"/>
            <a:ext cx="714189" cy="71418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81835" y="5430520"/>
            <a:ext cx="6316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Snow Ferrris Wheel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95961" y="-2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rot="5400000">
            <a:off x="11116133" y="111279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5400000">
            <a:off x="11116133" y="30756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rot="5400000">
            <a:off x="11116133" y="5400549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296039" cy="68579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rot="16200000">
            <a:off x="-815532" y="1008477"/>
            <a:ext cx="18556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rot="16200000">
            <a:off x="-815533" y="3177420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16200000">
            <a:off x="-814141" y="541016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1156" y="-81663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16172" y="-59886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37328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36306" y="-5235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62800"/>
            <a:ext cx="12192000" cy="295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0" y="651044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21156" y="6481137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16172" y="6502914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37328" y="651044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36306" y="6510445"/>
            <a:ext cx="185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cap="all" dirty="0">
                <a:solidFill>
                  <a:schemeClr val="bg1"/>
                </a:solidFill>
                <a:latin typeface="绝地求生冠军体" panose="02010600010101010101" charset="-122"/>
                <a:ea typeface="绝地求生冠军体" panose="02010600010101010101" charset="-122"/>
              </a:rPr>
              <a:t>snow     world</a:t>
            </a:r>
            <a:endParaRPr lang="en-US" altLang="zh-CN" cap="all" dirty="0">
              <a:solidFill>
                <a:schemeClr val="bg1"/>
              </a:solidFill>
              <a:latin typeface="绝地求生冠军体" panose="02010600010101010101" charset="-122"/>
              <a:ea typeface="绝地求生冠军体" panose="0201060001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5470" y="3938270"/>
            <a:ext cx="4857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 I</a:t>
            </a:r>
            <a:r>
              <a:rPr lang="en-US" altLang="zh-CN" sz="2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ce and Snow Theme Food Hall </a:t>
            </a:r>
            <a:endParaRPr lang="en-US" altLang="zh-CN" sz="2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84" y="5304451"/>
            <a:ext cx="714189" cy="714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8" grpId="0"/>
      <p:bldP spid="15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alphaModFix amt="58000"/>
          </a:blip>
          <a:srcRect t="14474" b="14474"/>
          <a:stretch>
            <a:fillRect/>
          </a:stretch>
        </p:blipFill>
        <p:spPr>
          <a:xfrm>
            <a:off x="5915025" y="0"/>
            <a:ext cx="62769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0" y="597186"/>
            <a:ext cx="4746654" cy="5529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927" t="91283" r="39910"/>
          <a:stretch>
            <a:fillRect/>
          </a:stretch>
        </p:blipFill>
        <p:spPr>
          <a:xfrm>
            <a:off x="3516923" y="5001240"/>
            <a:ext cx="3014506" cy="1856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62825" t="74564"/>
          <a:stretch>
            <a:fillRect/>
          </a:stretch>
        </p:blipFill>
        <p:spPr>
          <a:xfrm flipH="1">
            <a:off x="-1" y="3876869"/>
            <a:ext cx="2450842" cy="29811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415925" y="2340610"/>
            <a:ext cx="10403205" cy="175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Fantasy </a:t>
            </a:r>
            <a:endParaRPr lang="en-US" altLang="zh-CN" sz="54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Ice and Snow Park</a:t>
            </a:r>
            <a:endParaRPr lang="en-US" altLang="zh-CN" sz="5400" spc="-1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213" y="4491858"/>
            <a:ext cx="661988" cy="57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sp>
        <p:nvSpPr>
          <p:cNvPr id="20" name="PA_剪去单角的矩形 21"/>
          <p:cNvSpPr/>
          <p:nvPr/>
        </p:nvSpPr>
        <p:spPr>
          <a:xfrm flipV="1">
            <a:off x="3162038" y="3379248"/>
            <a:ext cx="2247900" cy="3054985"/>
          </a:xfrm>
          <a:prstGeom prst="snip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4337685" y="3627120"/>
            <a:ext cx="1062990" cy="2560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84AAD1"/>
                </a:solidFill>
                <a:latin typeface="江西拙楷2.0" panose="00000500000000000000" charset="-122"/>
                <a:ea typeface="江西拙楷2.0" panose="00000500000000000000" charset="-122"/>
              </a:rPr>
              <a:t>冰雪奇遇</a:t>
            </a:r>
            <a:endParaRPr lang="zh-CN" altLang="en-US" sz="4000" dirty="0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  <a:p>
            <a:pPr algn="ctr"/>
            <a:endParaRPr lang="zh-CN" altLang="en-US" sz="4000" dirty="0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sp>
        <p:nvSpPr>
          <p:cNvPr id="23" name="文本框 50"/>
          <p:cNvSpPr txBox="1"/>
          <p:nvPr/>
        </p:nvSpPr>
        <p:spPr>
          <a:xfrm>
            <a:off x="3706372" y="4254485"/>
            <a:ext cx="83395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84AAD1"/>
                </a:solidFill>
                <a:latin typeface="江西拙楷2.0" panose="00000500000000000000" charset="-122"/>
                <a:ea typeface="江西拙楷2.0" panose="00000500000000000000" charset="-122"/>
              </a:rPr>
              <a:t>雪夜</a:t>
            </a:r>
            <a:endParaRPr lang="zh-CN" altLang="en-US" sz="3200" dirty="0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sp>
        <p:nvSpPr>
          <p:cNvPr id="24" name="文本框 51"/>
          <p:cNvSpPr txBox="1"/>
          <p:nvPr/>
        </p:nvSpPr>
        <p:spPr>
          <a:xfrm>
            <a:off x="3334000" y="4973738"/>
            <a:ext cx="83395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84AAD1"/>
                </a:solidFill>
                <a:latin typeface="江西拙楷2.0" panose="00000500000000000000" charset="-122"/>
                <a:ea typeface="江西拙楷2.0" panose="00000500000000000000" charset="-122"/>
              </a:rPr>
              <a:t>星梦</a:t>
            </a:r>
            <a:endParaRPr lang="zh-CN" altLang="en-US" sz="3200" dirty="0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grpSp>
        <p:nvGrpSpPr>
          <p:cNvPr id="36" name="PA_组合 35"/>
          <p:cNvGrpSpPr/>
          <p:nvPr>
            <p:custDataLst>
              <p:tags r:id="rId2"/>
            </p:custDataLst>
          </p:nvPr>
        </p:nvGrpSpPr>
        <p:grpSpPr>
          <a:xfrm>
            <a:off x="103294" y="278096"/>
            <a:ext cx="1350010" cy="1350010"/>
            <a:chOff x="261" y="255"/>
            <a:chExt cx="2126" cy="2126"/>
          </a:xfrm>
        </p:grpSpPr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4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PA_组合 41"/>
          <p:cNvGrpSpPr/>
          <p:nvPr>
            <p:custDataLst>
              <p:tags r:id="rId5"/>
            </p:custDataLst>
          </p:nvPr>
        </p:nvGrpSpPr>
        <p:grpSpPr>
          <a:xfrm flipH="1" flipV="1">
            <a:off x="10576349" y="5346568"/>
            <a:ext cx="1350010" cy="1350010"/>
            <a:chOff x="261" y="255"/>
            <a:chExt cx="2126" cy="2126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80" y="680085"/>
            <a:ext cx="5726430" cy="56978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706235" y="680085"/>
            <a:ext cx="4892675" cy="576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8614" y="854951"/>
            <a:ext cx="1195623" cy="1195623"/>
          </a:xfrm>
          <a:prstGeom prst="rect">
            <a:avLst/>
          </a:prstGeom>
        </p:spPr>
      </p:pic>
      <p:sp>
        <p:nvSpPr>
          <p:cNvPr id="20" name="PA_剪去单角的矩形 21"/>
          <p:cNvSpPr/>
          <p:nvPr/>
        </p:nvSpPr>
        <p:spPr>
          <a:xfrm flipV="1">
            <a:off x="-262" y="3802793"/>
            <a:ext cx="2247900" cy="3054985"/>
          </a:xfrm>
          <a:prstGeom prst="snip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84AAD1"/>
              </a:solidFill>
              <a:latin typeface="江西拙楷2.0" panose="00000500000000000000" charset="-122"/>
              <a:ea typeface="江西拙楷2.0" panose="000005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8545" y="74930"/>
            <a:ext cx="5393690" cy="66198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3510" y="31375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Ice and Snow Theme Food Hall</a:t>
            </a:r>
            <a:endParaRPr lang="en-US" altLang="zh-CN" sz="32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62825" t="74564"/>
          <a:stretch>
            <a:fillRect/>
          </a:stretch>
        </p:blipFill>
        <p:spPr>
          <a:xfrm flipH="1">
            <a:off x="-1" y="-182686"/>
            <a:ext cx="2450842" cy="2981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alphaModFix amt="58000"/>
          </a:blip>
          <a:srcRect t="14474" b="14474"/>
          <a:stretch>
            <a:fillRect/>
          </a:stretch>
        </p:blipFill>
        <p:spPr>
          <a:xfrm>
            <a:off x="5915025" y="0"/>
            <a:ext cx="62769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0" y="597186"/>
            <a:ext cx="4746654" cy="5529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927" t="91283" r="39910"/>
          <a:stretch>
            <a:fillRect/>
          </a:stretch>
        </p:blipFill>
        <p:spPr>
          <a:xfrm>
            <a:off x="3516923" y="5001240"/>
            <a:ext cx="3014506" cy="1856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62825" t="74564"/>
          <a:stretch>
            <a:fillRect/>
          </a:stretch>
        </p:blipFill>
        <p:spPr>
          <a:xfrm flipH="1">
            <a:off x="-1" y="3876869"/>
            <a:ext cx="2450842" cy="29811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287020" y="3180715"/>
            <a:ext cx="1040320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latin typeface="汉仪书魂体简" panose="02010600000101010101" charset="-122"/>
                <a:ea typeface="汉仪书魂体简" panose="02010600000101010101" charset="-122"/>
                <a:cs typeface="+mn-ea"/>
                <a:sym typeface="+mn-lt"/>
              </a:rPr>
              <a:t>Ice and Snow Showground</a:t>
            </a:r>
            <a:endParaRPr lang="en-US" altLang="zh-CN" sz="5400" spc="-1000" dirty="0">
              <a:solidFill>
                <a:srgbClr val="0070C0"/>
              </a:solidFill>
              <a:latin typeface="汉仪书魂体简" panose="02010600000101010101" charset="-122"/>
              <a:ea typeface="汉仪书魂体简" panose="0201060000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213" y="4491858"/>
            <a:ext cx="661988" cy="57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MH_OLD_SHAPE_ID" val="19"/>
  <p:tag name="REFSHAPE" val="314257792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MH_OLD_SHAPE_ID" val="19"/>
  <p:tag name="REFSHAPE" val="314257792"/>
</p:tagLst>
</file>

<file path=ppt/tags/tag57.xml><?xml version="1.0" encoding="utf-8"?>
<p:tagLst xmlns:p="http://schemas.openxmlformats.org/presentationml/2006/main">
  <p:tag name="commondata" val="eyJoZGlkIjoiMWU3OWFlMWYwNTY3NzlmOGIzOTIxZmIyYjhkOTE4NTk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dfqrs3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WPS 演示</Application>
  <PresentationFormat>宽屏</PresentationFormat>
  <Paragraphs>212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汉仪书魂体简</vt:lpstr>
      <vt:lpstr>绝地求生冠军体</vt:lpstr>
      <vt:lpstr>Calibri</vt:lpstr>
      <vt:lpstr>江西拙楷2.0</vt:lpstr>
      <vt:lpstr>思源黑体</vt:lpstr>
      <vt:lpstr>黑体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Cynthia</cp:lastModifiedBy>
  <cp:revision>12</cp:revision>
  <dcterms:created xsi:type="dcterms:W3CDTF">2025-03-10T13:52:00Z</dcterms:created>
  <dcterms:modified xsi:type="dcterms:W3CDTF">2025-06-18T06:01:36Z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CFF873C8339747EBBC93493C171CDCB9_13</vt:lpwstr>
  </property>
  <property fmtid="{D5CDD505-2E9C-101B-9397-08002B2CF9AE}" pid="3" name="KSOProductBuildVer">
    <vt:lpwstr>2052-12.1.0.21541</vt:lpwstr>
  </property>
</Properties>
</file>