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71" r:id="rId12"/>
    <p:sldId id="272" r:id="rId13"/>
    <p:sldId id="273" r:id="rId14"/>
    <p:sldId id="266" r:id="rId15"/>
    <p:sldId id="267" r:id="rId16"/>
    <p:sldId id="268" r:id="rId17"/>
    <p:sldId id="269"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333" autoAdjust="0"/>
  </p:normalViewPr>
  <p:slideViewPr>
    <p:cSldViewPr>
      <p:cViewPr varScale="1">
        <p:scale>
          <a:sx n="67" d="100"/>
          <a:sy n="67" d="100"/>
        </p:scale>
        <p:origin x="-696" y="-96"/>
      </p:cViewPr>
      <p:guideLst>
        <p:guide orient="horz" pos="2160"/>
        <p:guide pos="2880"/>
      </p:guideLst>
    </p:cSldViewPr>
  </p:slideViewPr>
  <p:notesTextViewPr>
    <p:cViewPr>
      <p:scale>
        <a:sx n="100" d="100"/>
        <a:sy n="100" d="100"/>
      </p:scale>
      <p:origin x="0" y="12"/>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870C99-A186-4068-89DB-ECEEB9D0A2C9}" type="datetimeFigureOut">
              <a:rPr lang="en-US" smtClean="0"/>
              <a:t>2/13/2012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69C7BE-036D-4D30-9D65-F2730F12F16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r>
              <a:rPr lang="en-US" dirty="0" smtClean="0"/>
              <a:t>Somewhere in Central Asia</a:t>
            </a:r>
          </a:p>
          <a:p>
            <a:pPr>
              <a:buFontTx/>
              <a:buChar char="-"/>
            </a:pPr>
            <a:r>
              <a:rPr lang="en-US" dirty="0" smtClean="0"/>
              <a:t>- Evidence suggests that my family was banished during</a:t>
            </a:r>
            <a:r>
              <a:rPr lang="en-US" baseline="0" dirty="0" smtClean="0"/>
              <a:t> the Sui Dynasty, (due to a crime) and thus moved from Gansu.</a:t>
            </a:r>
          </a:p>
          <a:p>
            <a:pPr>
              <a:buFontTx/>
              <a:buChar char="-"/>
            </a:pPr>
            <a:r>
              <a:rPr lang="en-US" dirty="0" smtClean="0"/>
              <a:t>I spend my childhood in Sichuan</a:t>
            </a:r>
          </a:p>
          <a:p>
            <a:pPr>
              <a:buFontTx/>
              <a:buChar char="-"/>
            </a:pPr>
            <a:endParaRPr lang="en-US" dirty="0" smtClean="0"/>
          </a:p>
          <a:p>
            <a:pPr>
              <a:buFontTx/>
              <a:buChar char="-"/>
            </a:pPr>
            <a:r>
              <a:rPr lang="en-US" dirty="0" smtClean="0"/>
              <a:t>While not entirely known where I was born, the brashness and bravado of my poetic voice are characteristics of poets from this region, like the great</a:t>
            </a:r>
            <a:r>
              <a:rPr lang="en-US" baseline="0" dirty="0" smtClean="0"/>
              <a:t> Song poet Su Shi. </a:t>
            </a:r>
            <a:endParaRPr lang="en-US" dirty="0" smtClean="0"/>
          </a:p>
          <a:p>
            <a:pPr>
              <a:buFontTx/>
              <a:buChar char="-"/>
            </a:pPr>
            <a:endParaRPr lang="en-US" dirty="0" smtClean="0"/>
          </a:p>
          <a:p>
            <a:pPr>
              <a:buFontTx/>
              <a:buChar char="-"/>
            </a:pPr>
            <a:r>
              <a:rPr lang="en-US" dirty="0" smtClean="0"/>
              <a:t>- was</a:t>
            </a:r>
            <a:r>
              <a:rPr lang="en-US" baseline="0" dirty="0" smtClean="0"/>
              <a:t> proficient in martial arts. </a:t>
            </a:r>
          </a:p>
          <a:p>
            <a:pPr>
              <a:buFontTx/>
              <a:buChar char="-"/>
            </a:pPr>
            <a:r>
              <a:rPr lang="en-US" baseline="0" dirty="0" smtClean="0"/>
              <a:t>Quote from one of my autobiographies </a:t>
            </a:r>
            <a:endParaRPr lang="en-US" dirty="0" smtClean="0"/>
          </a:p>
          <a:p>
            <a:pPr>
              <a:buFontTx/>
              <a:buChar char="-"/>
            </a:pPr>
            <a:endParaRPr lang="en-US" dirty="0" smtClean="0"/>
          </a:p>
          <a:p>
            <a:pPr>
              <a:buFontTx/>
              <a:buChar char="-"/>
            </a:pPr>
            <a:r>
              <a:rPr lang="en-US" dirty="0" smtClean="0"/>
              <a:t>I read very extensively,</a:t>
            </a:r>
            <a:r>
              <a:rPr lang="en-US" baseline="0" dirty="0" smtClean="0"/>
              <a:t> such as the Confucian Classics, to even works they abstained from, such as astrological and metaphysical texts. </a:t>
            </a:r>
            <a:endParaRPr lang="en-US"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6569C7BE-036D-4D30-9D65-F2730F12F164}" type="slidenum">
              <a:rPr lang="en-US" smtClean="0"/>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This encomium is engraved in stone above a portrait of </a:t>
            </a:r>
            <a:r>
              <a:rPr lang="en-US" b="1" dirty="0" smtClean="0"/>
              <a:t>Li</a:t>
            </a:r>
            <a:r>
              <a:rPr lang="en-US" dirty="0" smtClean="0"/>
              <a:t> </a:t>
            </a:r>
            <a:r>
              <a:rPr lang="en-US" b="1" dirty="0" err="1" smtClean="0"/>
              <a:t>Bai</a:t>
            </a:r>
            <a:r>
              <a:rPr lang="en-US" dirty="0" smtClean="0"/>
              <a:t> wearing the cap and garments of a Tang official and holding a wine cup in one hand</a:t>
            </a:r>
          </a:p>
          <a:p>
            <a:endParaRPr lang="en-US" dirty="0" smtClean="0"/>
          </a:p>
          <a:p>
            <a:r>
              <a:rPr lang="en-US" dirty="0" smtClean="0"/>
              <a:t>The last line refers to two stories.</a:t>
            </a:r>
          </a:p>
          <a:p>
            <a:r>
              <a:rPr lang="en-US" dirty="0" smtClean="0"/>
              <a:t> The first part of the line portrays </a:t>
            </a:r>
            <a:r>
              <a:rPr lang="en-US" b="1" dirty="0" smtClean="0"/>
              <a:t>Li</a:t>
            </a:r>
            <a:r>
              <a:rPr lang="en-US" dirty="0" smtClean="0"/>
              <a:t> </a:t>
            </a:r>
            <a:r>
              <a:rPr lang="en-US" b="1" dirty="0" err="1" smtClean="0"/>
              <a:t>Bai</a:t>
            </a:r>
            <a:r>
              <a:rPr lang="en-US" dirty="0" smtClean="0"/>
              <a:t> as the man who saved </a:t>
            </a:r>
            <a:r>
              <a:rPr lang="en-US" dirty="0" err="1" smtClean="0"/>
              <a:t>Guo</a:t>
            </a:r>
            <a:r>
              <a:rPr lang="en-US" dirty="0" smtClean="0"/>
              <a:t> </a:t>
            </a:r>
            <a:r>
              <a:rPr lang="en-US" dirty="0" err="1" smtClean="0"/>
              <a:t>Ziyi</a:t>
            </a:r>
            <a:r>
              <a:rPr lang="en-US" dirty="0" smtClean="0"/>
              <a:t> , enabling him to rise in the ranks to become a general who played a major role in quelling the An </a:t>
            </a:r>
            <a:r>
              <a:rPr lang="en-US" dirty="0" err="1" smtClean="0"/>
              <a:t>Lushan</a:t>
            </a:r>
            <a:r>
              <a:rPr lang="en-US" dirty="0" smtClean="0"/>
              <a:t> Rebellion. </a:t>
            </a:r>
          </a:p>
          <a:p>
            <a:endParaRPr lang="en-US" dirty="0" smtClean="0"/>
          </a:p>
          <a:p>
            <a:r>
              <a:rPr lang="en-US" dirty="0" smtClean="0"/>
              <a:t>Earlier, </a:t>
            </a:r>
            <a:r>
              <a:rPr lang="en-US" b="1" dirty="0" smtClean="0"/>
              <a:t>Li</a:t>
            </a:r>
            <a:r>
              <a:rPr lang="en-US" dirty="0" smtClean="0"/>
              <a:t> was said to have chanced upon </a:t>
            </a:r>
            <a:r>
              <a:rPr lang="en-US" dirty="0" err="1" smtClean="0"/>
              <a:t>Guo</a:t>
            </a:r>
            <a:r>
              <a:rPr lang="en-US" dirty="0" smtClean="0"/>
              <a:t> </a:t>
            </a:r>
            <a:r>
              <a:rPr lang="en-US" dirty="0" err="1" smtClean="0"/>
              <a:t>Ziyi</a:t>
            </a:r>
            <a:r>
              <a:rPr lang="en-US" dirty="0" smtClean="0"/>
              <a:t>, who had been shackled for some offense. Recognizing the soldier's courage and inner worth from his demeanor and physiognomy, </a:t>
            </a:r>
            <a:r>
              <a:rPr lang="en-US" b="1" dirty="0" smtClean="0"/>
              <a:t>Li</a:t>
            </a:r>
            <a:r>
              <a:rPr lang="en-US" dirty="0" smtClean="0"/>
              <a:t> intervened to have him released. </a:t>
            </a:r>
          </a:p>
          <a:p>
            <a:endParaRPr lang="en-US" dirty="0" smtClean="0"/>
          </a:p>
          <a:p>
            <a:r>
              <a:rPr lang="en-US" dirty="0" smtClean="0"/>
              <a:t>The second half of the final poetic line alludes to </a:t>
            </a:r>
            <a:r>
              <a:rPr lang="en-US" b="1" dirty="0" smtClean="0"/>
              <a:t>Li</a:t>
            </a:r>
            <a:r>
              <a:rPr lang="en-US" dirty="0" smtClean="0"/>
              <a:t> </a:t>
            </a:r>
            <a:r>
              <a:rPr lang="en-US" b="1" dirty="0" err="1" smtClean="0"/>
              <a:t>Bai's</a:t>
            </a:r>
            <a:r>
              <a:rPr lang="en-US" dirty="0" smtClean="0"/>
              <a:t> courage in scolding </a:t>
            </a:r>
            <a:r>
              <a:rPr lang="en-US" dirty="0" err="1" smtClean="0"/>
              <a:t>Gao</a:t>
            </a:r>
            <a:r>
              <a:rPr lang="en-US" dirty="0" smtClean="0"/>
              <a:t> </a:t>
            </a:r>
            <a:r>
              <a:rPr lang="en-US" dirty="0" err="1" smtClean="0"/>
              <a:t>Lishi</a:t>
            </a:r>
            <a:r>
              <a:rPr lang="en-US" dirty="0" smtClean="0"/>
              <a:t>, a eunuch serving Emperor </a:t>
            </a:r>
            <a:r>
              <a:rPr lang="en-US" dirty="0" err="1" smtClean="0"/>
              <a:t>Xuanzong</a:t>
            </a:r>
            <a:r>
              <a:rPr lang="en-US" dirty="0" smtClean="0"/>
              <a:t> as his trusted adviser, who came to embody all eunuchs who abused power at court. </a:t>
            </a:r>
          </a:p>
          <a:p>
            <a:endParaRPr lang="en-US" dirty="0" smtClean="0"/>
          </a:p>
          <a:p>
            <a:r>
              <a:rPr lang="en-US" dirty="0" smtClean="0"/>
              <a:t>To the best of my knowledge, the first story rarely served as the theme of an art object; it does occur as a woodblock illustration to a Qing dynasty novel, Romance of the Sui and Tang Dynasties.</a:t>
            </a:r>
          </a:p>
          <a:p>
            <a:endParaRPr lang="en-US" dirty="0" smtClean="0"/>
          </a:p>
          <a:p>
            <a:r>
              <a:rPr lang="en-US" dirty="0" smtClean="0"/>
              <a:t>The second was a much more popular theme. To these two accounts of </a:t>
            </a:r>
            <a:r>
              <a:rPr lang="en-US" b="1" dirty="0" smtClean="0"/>
              <a:t>Li's</a:t>
            </a:r>
            <a:r>
              <a:rPr lang="en-US" dirty="0" smtClean="0"/>
              <a:t> heroism we might add stories of </a:t>
            </a:r>
            <a:r>
              <a:rPr lang="en-US" b="1" dirty="0" smtClean="0"/>
              <a:t>Li</a:t>
            </a:r>
            <a:r>
              <a:rPr lang="en-US" dirty="0" smtClean="0"/>
              <a:t> </a:t>
            </a:r>
            <a:r>
              <a:rPr lang="en-US" b="1" dirty="0" err="1" smtClean="0"/>
              <a:t>Bai</a:t>
            </a:r>
            <a:r>
              <a:rPr lang="en-US" dirty="0" smtClean="0"/>
              <a:t> reforming a magistrate of </a:t>
            </a:r>
            <a:r>
              <a:rPr lang="en-US" dirty="0" err="1" smtClean="0"/>
              <a:t>Huayin</a:t>
            </a:r>
            <a:r>
              <a:rPr lang="en-US" dirty="0" smtClean="0"/>
              <a:t>, Shanxi. Behaving outrageously astride a donkey, </a:t>
            </a:r>
            <a:r>
              <a:rPr lang="en-US" b="1" dirty="0" smtClean="0"/>
              <a:t>Li</a:t>
            </a:r>
            <a:r>
              <a:rPr lang="en-US" dirty="0" smtClean="0"/>
              <a:t> purposely offended this arrogant magistrate and then, once arrested, terrified the official by demonstrating his own close relationship with the emperor.</a:t>
            </a:r>
          </a:p>
          <a:p>
            <a:endParaRPr lang="en-US" dirty="0" smtClean="0"/>
          </a:p>
          <a:p>
            <a:r>
              <a:rPr lang="en-US" dirty="0" smtClean="0"/>
              <a:t> </a:t>
            </a:r>
            <a:r>
              <a:rPr lang="en-US" b="1" dirty="0" smtClean="0"/>
              <a:t>Li</a:t>
            </a:r>
            <a:r>
              <a:rPr lang="en-US" dirty="0" smtClean="0"/>
              <a:t> was portrayed tiding on a donkey, but poems written for such paintings do not seem related to this confrontation.</a:t>
            </a:r>
            <a:endParaRPr lang="en-US" dirty="0"/>
          </a:p>
        </p:txBody>
      </p:sp>
      <p:sp>
        <p:nvSpPr>
          <p:cNvPr id="4" name="Slide Number Placeholder 3"/>
          <p:cNvSpPr>
            <a:spLocks noGrp="1"/>
          </p:cNvSpPr>
          <p:nvPr>
            <p:ph type="sldNum" sz="quarter" idx="10"/>
          </p:nvPr>
        </p:nvSpPr>
        <p:spPr/>
        <p:txBody>
          <a:bodyPr/>
          <a:lstStyle/>
          <a:p>
            <a:fld id="{6569C7BE-036D-4D30-9D65-F2730F12F164}" type="slidenum">
              <a:rPr lang="en-US" smtClean="0"/>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An ordinary death works poorly as an iconic event, but in time stories began to circulate claiming that Li </a:t>
            </a:r>
            <a:r>
              <a:rPr lang="en-US" sz="1200" kern="1200" baseline="0" dirty="0" err="1" smtClean="0">
                <a:solidFill>
                  <a:schemeClr val="tx1"/>
                </a:solidFill>
                <a:latin typeface="+mn-lt"/>
                <a:ea typeface="+mn-ea"/>
                <a:cs typeface="+mn-cs"/>
              </a:rPr>
              <a:t>Bai</a:t>
            </a:r>
            <a:r>
              <a:rPr lang="en-US" sz="1200" kern="1200" baseline="0" dirty="0" smtClean="0">
                <a:solidFill>
                  <a:schemeClr val="tx1"/>
                </a:solidFill>
                <a:latin typeface="+mn-lt"/>
                <a:ea typeface="+mn-ea"/>
                <a:cs typeface="+mn-cs"/>
              </a:rPr>
              <a:t> had drowned while drunkenly attempting to embrace the moon reflected in the Yangzi River at Stone Quarry Jetty. In some versions, he did not drown but was instead trans- formed into an immortal while in the river. For literati who later commented on this iconic event, there were various contested issues: Had he reached for the moon, or was this a fanciful legend? If he had done so, did it result in his death or in his aquatic metamorphosis. </a:t>
            </a:r>
            <a:endParaRPr lang="en-US" dirty="0"/>
          </a:p>
        </p:txBody>
      </p:sp>
      <p:sp>
        <p:nvSpPr>
          <p:cNvPr id="4" name="Slide Number Placeholder 3"/>
          <p:cNvSpPr>
            <a:spLocks noGrp="1"/>
          </p:cNvSpPr>
          <p:nvPr>
            <p:ph type="sldNum" sz="quarter" idx="10"/>
          </p:nvPr>
        </p:nvSpPr>
        <p:spPr/>
        <p:txBody>
          <a:bodyPr/>
          <a:lstStyle/>
          <a:p>
            <a:fld id="{6569C7BE-036D-4D30-9D65-F2730F12F164}" type="slidenum">
              <a:rPr lang="en-US" smtClean="0"/>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One</a:t>
            </a:r>
            <a:r>
              <a:rPr lang="en-US" baseline="0" dirty="0" smtClean="0"/>
              <a:t> source says that he has killed several men before the age of 20, due to chivalry reasons.</a:t>
            </a:r>
          </a:p>
          <a:p>
            <a:r>
              <a:rPr lang="en-US" baseline="0" dirty="0" smtClean="0"/>
              <a:t> - I couldn’t find more about it.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-marriage to the granddaughter of a retired Prime Minister, </a:t>
            </a:r>
            <a:r>
              <a:rPr lang="en-US" baseline="0" dirty="0" err="1" smtClean="0"/>
              <a:t>Xu</a:t>
            </a:r>
            <a:r>
              <a:rPr lang="en-US" baseline="0" dirty="0" smtClean="0"/>
              <a:t> </a:t>
            </a:r>
            <a:r>
              <a:rPr lang="en-US" baseline="0" dirty="0" err="1" smtClean="0"/>
              <a:t>Yushi</a:t>
            </a:r>
            <a:r>
              <a:rPr lang="en-US" baseline="0" dirty="0" smtClean="0"/>
              <a:t>. Brief interlude. </a:t>
            </a:r>
          </a:p>
          <a:p>
            <a:endParaRPr lang="en-US" baseline="0" dirty="0" smtClean="0"/>
          </a:p>
          <a:p>
            <a:r>
              <a:rPr lang="en-US" baseline="0" dirty="0" smtClean="0"/>
              <a:t>-wanted to be an official but never took the examination. One of the few great Tang Poets that never took the Imperial Examination.</a:t>
            </a:r>
          </a:p>
          <a:p>
            <a:endParaRPr lang="en-US" baseline="0" dirty="0" smtClean="0"/>
          </a:p>
          <a:p>
            <a:r>
              <a:rPr lang="en-US" dirty="0" smtClean="0"/>
              <a:t>I did travel to the capital to get</a:t>
            </a:r>
            <a:r>
              <a:rPr lang="en-US" baseline="0" dirty="0" smtClean="0"/>
              <a:t> a position (cough find connections to get one cough). But failed. </a:t>
            </a:r>
          </a:p>
        </p:txBody>
      </p:sp>
      <p:sp>
        <p:nvSpPr>
          <p:cNvPr id="4" name="Slide Number Placeholder 3"/>
          <p:cNvSpPr>
            <a:spLocks noGrp="1"/>
          </p:cNvSpPr>
          <p:nvPr>
            <p:ph type="sldNum" sz="quarter" idx="10"/>
          </p:nvPr>
        </p:nvSpPr>
        <p:spPr/>
        <p:txBody>
          <a:bodyPr/>
          <a:lstStyle/>
          <a:p>
            <a:fld id="{6569C7BE-036D-4D30-9D65-F2730F12F164}"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baseline="0" dirty="0" smtClean="0"/>
              <a:t>Made friends with the famous </a:t>
            </a:r>
            <a:r>
              <a:rPr lang="en-US" baseline="0" dirty="0" err="1" smtClean="0"/>
              <a:t>Daioist</a:t>
            </a:r>
            <a:r>
              <a:rPr lang="en-US" baseline="0" dirty="0" smtClean="0"/>
              <a:t> Priest, Wu </a:t>
            </a:r>
            <a:r>
              <a:rPr lang="en-US" baseline="0" dirty="0" err="1" smtClean="0"/>
              <a:t>Yun</a:t>
            </a:r>
            <a:r>
              <a:rPr lang="en-US" baseline="0" dirty="0" smtClean="0"/>
              <a:t>. He was summoned to court and praised a lot about me, which prompted the Emperor to summon me. </a:t>
            </a:r>
          </a:p>
          <a:p>
            <a:endParaRPr lang="en-US" baseline="0" dirty="0" smtClean="0"/>
          </a:p>
          <a:p>
            <a:endParaRPr lang="en-US" baseline="0" dirty="0" smtClean="0"/>
          </a:p>
          <a:p>
            <a:r>
              <a:rPr lang="en-US" dirty="0" smtClean="0"/>
              <a:t>In 742, he was summoned to the court of Emperor </a:t>
            </a:r>
            <a:r>
              <a:rPr lang="en-US" dirty="0" err="1" smtClean="0"/>
              <a:t>Xuanzong</a:t>
            </a:r>
            <a:r>
              <a:rPr lang="en-US" dirty="0" smtClean="0"/>
              <a:t> (r. 712-56)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My</a:t>
            </a:r>
            <a:r>
              <a:rPr lang="en-US" baseline="0" dirty="0" smtClean="0"/>
              <a:t> personality fascinated everyone. This lead the Taoist Poet He </a:t>
            </a:r>
            <a:r>
              <a:rPr lang="en-US" baseline="0" dirty="0" err="1" smtClean="0"/>
              <a:t>Zhizhang</a:t>
            </a:r>
            <a:r>
              <a:rPr lang="en-US" baseline="0" dirty="0" smtClean="0"/>
              <a:t> </a:t>
            </a:r>
            <a:endParaRPr lang="en-US" dirty="0" smtClean="0"/>
          </a:p>
          <a:p>
            <a:endParaRPr lang="en-US" dirty="0" smtClean="0"/>
          </a:p>
          <a:p>
            <a:r>
              <a:rPr lang="en-US" dirty="0" smtClean="0"/>
              <a:t>The emperor</a:t>
            </a:r>
            <a:r>
              <a:rPr lang="en-US" baseline="0" dirty="0" smtClean="0"/>
              <a:t> was so impressed he threw a giant banquet and even seasoned my soup! </a:t>
            </a:r>
            <a:r>
              <a:rPr lang="en-US" baseline="0" dirty="0" err="1" smtClean="0"/>
              <a:t>Bwahaha</a:t>
            </a:r>
            <a:endParaRPr lang="en-US" baseline="0" dirty="0" smtClean="0"/>
          </a:p>
          <a:p>
            <a:endParaRPr lang="en-US" dirty="0" smtClean="0"/>
          </a:p>
          <a:p>
            <a:r>
              <a:rPr lang="en-US" dirty="0" smtClean="0"/>
              <a:t>Because I knew</a:t>
            </a:r>
            <a:r>
              <a:rPr lang="en-US" baseline="0" dirty="0" smtClean="0"/>
              <a:t> other languages, I was hired as a translator (what those languages were wasn’t very clear). </a:t>
            </a:r>
            <a:endParaRPr lang="en-US" dirty="0" smtClean="0"/>
          </a:p>
          <a:p>
            <a:r>
              <a:rPr lang="en-US" dirty="0" smtClean="0"/>
              <a:t>was later given a post in the new </a:t>
            </a:r>
            <a:r>
              <a:rPr lang="en-US" dirty="0" err="1" smtClean="0"/>
              <a:t>Hanlin</a:t>
            </a:r>
            <a:r>
              <a:rPr lang="en-US" dirty="0" smtClean="0"/>
              <a:t> Academy, where he worked primarily as a court </a:t>
            </a:r>
            <a:r>
              <a:rPr lang="en-US" b="0" dirty="0" smtClean="0"/>
              <a:t>poet</a:t>
            </a:r>
            <a:r>
              <a:rPr lang="en-US" dirty="0" smtClean="0"/>
              <a:t>, but by 744 he had been expelled from court.</a:t>
            </a:r>
          </a:p>
          <a:p>
            <a:endParaRPr lang="en-US" dirty="0" smtClean="0"/>
          </a:p>
          <a:p>
            <a:r>
              <a:rPr lang="en-US" dirty="0" smtClean="0"/>
              <a:t>When the Emperor</a:t>
            </a:r>
            <a:r>
              <a:rPr lang="en-US" baseline="0" dirty="0" smtClean="0"/>
              <a:t> summoned me to court, I was often drunk, but still very capable of doing poetry!</a:t>
            </a:r>
          </a:p>
          <a:p>
            <a:r>
              <a:rPr lang="en-US" baseline="0" dirty="0" smtClean="0"/>
              <a:t>@ -</a:t>
            </a:r>
            <a:r>
              <a:rPr lang="en-US" dirty="0" smtClean="0"/>
              <a:t>refusal to be bound by conventional rules of courtly decorum.</a:t>
            </a:r>
            <a:endParaRPr lang="en-US" baseline="0" dirty="0" smtClean="0"/>
          </a:p>
          <a:p>
            <a:endParaRPr lang="en-US" baseline="0" dirty="0" smtClean="0"/>
          </a:p>
          <a:p>
            <a:r>
              <a:rPr lang="en-US" dirty="0" smtClean="0"/>
              <a:t>Li </a:t>
            </a:r>
            <a:r>
              <a:rPr lang="en-US" dirty="0" err="1" smtClean="0"/>
              <a:t>Bai</a:t>
            </a:r>
            <a:r>
              <a:rPr lang="en-US" dirty="0" smtClean="0"/>
              <a:t> wrote several poems about the Emperor's beautiful and beloved Yang </a:t>
            </a:r>
            <a:r>
              <a:rPr lang="en-US" dirty="0" err="1" smtClean="0"/>
              <a:t>Guifei</a:t>
            </a:r>
            <a:r>
              <a:rPr lang="en-US" dirty="0" smtClean="0"/>
              <a:t>, the favorite royal consort.</a:t>
            </a:r>
          </a:p>
          <a:p>
            <a:endParaRPr lang="en-US" dirty="0" smtClean="0"/>
          </a:p>
          <a:p>
            <a:r>
              <a:rPr lang="en-US" dirty="0" smtClean="0"/>
              <a:t>Once, while drunk, Li </a:t>
            </a:r>
            <a:r>
              <a:rPr lang="en-US" dirty="0" err="1" smtClean="0"/>
              <a:t>Bai</a:t>
            </a:r>
            <a:r>
              <a:rPr lang="en-US" dirty="0" smtClean="0"/>
              <a:t> had gotten his boots muddy, and </a:t>
            </a:r>
            <a:r>
              <a:rPr lang="en-US" dirty="0" err="1" smtClean="0"/>
              <a:t>Gao</a:t>
            </a:r>
            <a:r>
              <a:rPr lang="en-US" dirty="0" smtClean="0"/>
              <a:t> </a:t>
            </a:r>
            <a:r>
              <a:rPr lang="en-US" dirty="0" err="1" smtClean="0"/>
              <a:t>Lishi</a:t>
            </a:r>
            <a:r>
              <a:rPr lang="en-US" dirty="0" smtClean="0"/>
              <a:t>, the most politically powerful eunuch in the palace, was asked to assist in the removal of these, in front of the emperor. </a:t>
            </a:r>
          </a:p>
          <a:p>
            <a:endParaRPr lang="en-US" dirty="0" smtClean="0"/>
          </a:p>
          <a:p>
            <a:r>
              <a:rPr lang="en-US" dirty="0" err="1" smtClean="0"/>
              <a:t>Gao</a:t>
            </a:r>
            <a:r>
              <a:rPr lang="en-US" dirty="0" smtClean="0"/>
              <a:t>, took offense at being asked to perform this menial service, and later managed to persuade Yang </a:t>
            </a:r>
            <a:r>
              <a:rPr lang="en-US" dirty="0" err="1" smtClean="0"/>
              <a:t>Guifei</a:t>
            </a:r>
            <a:r>
              <a:rPr lang="en-US" dirty="0" smtClean="0"/>
              <a:t> to take offense at Li's poems concerning her.</a:t>
            </a:r>
          </a:p>
          <a:p>
            <a:endParaRPr lang="en-US" dirty="0" smtClean="0"/>
          </a:p>
          <a:p>
            <a:r>
              <a:rPr lang="en-US" dirty="0" smtClean="0"/>
              <a:t>At the persuasion of Yang </a:t>
            </a:r>
            <a:r>
              <a:rPr lang="en-US" dirty="0" err="1" smtClean="0"/>
              <a:t>Guifei</a:t>
            </a:r>
            <a:r>
              <a:rPr lang="en-US" dirty="0" smtClean="0"/>
              <a:t> and </a:t>
            </a:r>
            <a:r>
              <a:rPr lang="en-US" dirty="0" err="1" smtClean="0"/>
              <a:t>Gao</a:t>
            </a:r>
            <a:r>
              <a:rPr lang="en-US" dirty="0" smtClean="0"/>
              <a:t> </a:t>
            </a:r>
            <a:r>
              <a:rPr lang="en-US" dirty="0" err="1" smtClean="0"/>
              <a:t>Lishi</a:t>
            </a:r>
            <a:r>
              <a:rPr lang="en-US" dirty="0" smtClean="0"/>
              <a:t>, Ming Huang reluctantly, but politely, and with large gifts of gold and silver, sent Li </a:t>
            </a:r>
            <a:r>
              <a:rPr lang="en-US" dirty="0" err="1" smtClean="0"/>
              <a:t>Bai</a:t>
            </a:r>
            <a:r>
              <a:rPr lang="en-US" dirty="0" smtClean="0"/>
              <a:t> away from the royal court.</a:t>
            </a:r>
          </a:p>
          <a:p>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Allusions to the boot removal incident also occur in poems from as early as the Song dynasty, which now provide our only documentation for most of the many portraits made of </a:t>
            </a:r>
            <a:r>
              <a:rPr lang="en-US" b="1" dirty="0" smtClean="0"/>
              <a:t>Li</a:t>
            </a:r>
            <a:r>
              <a:rPr lang="en-US" dirty="0" smtClean="0"/>
              <a:t> </a:t>
            </a:r>
            <a:r>
              <a:rPr lang="en-US" b="1" dirty="0" err="1" smtClean="0"/>
              <a:t>Bai</a:t>
            </a:r>
            <a:r>
              <a:rPr lang="en-US" dirty="0" smtClean="0"/>
              <a:t> over the centuries.(n27) However, because such poems also refer to other key "events" associated with </a:t>
            </a:r>
            <a:r>
              <a:rPr lang="en-US" b="1" dirty="0" smtClean="0"/>
              <a:t>Li</a:t>
            </a:r>
            <a:r>
              <a:rPr lang="en-US" dirty="0" smtClean="0"/>
              <a:t> </a:t>
            </a:r>
            <a:r>
              <a:rPr lang="en-US" b="1" dirty="0" err="1" smtClean="0"/>
              <a:t>Bai's</a:t>
            </a:r>
            <a:r>
              <a:rPr lang="en-US" dirty="0" smtClean="0"/>
              <a:t> life, there is no guarantee that the paintings actually represented the boot removal incident. When portraitists excluded references to such "biographical" details, viewers could envision multiple events more effectively than if one story was singled out pictorially. The poems nonetheless suggest that audacious courage was an important component of </a:t>
            </a:r>
            <a:r>
              <a:rPr lang="en-US" b="1" dirty="0" smtClean="0"/>
              <a:t>Li</a:t>
            </a:r>
            <a:r>
              <a:rPr lang="en-US" dirty="0" smtClean="0"/>
              <a:t> </a:t>
            </a:r>
            <a:r>
              <a:rPr lang="en-US" b="1" dirty="0" err="1" smtClean="0"/>
              <a:t>Bai's</a:t>
            </a:r>
            <a:r>
              <a:rPr lang="en-US" dirty="0" smtClean="0"/>
              <a:t> persona in the minds of many well-educated men. </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569C7BE-036D-4D30-9D65-F2730F12F164}"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a:t>
            </a:r>
            <a:r>
              <a:rPr lang="en-US" baseline="0" dirty="0" smtClean="0"/>
              <a:t> were the only times they met.</a:t>
            </a:r>
            <a:endParaRPr lang="en-US" dirty="0"/>
          </a:p>
        </p:txBody>
      </p:sp>
      <p:sp>
        <p:nvSpPr>
          <p:cNvPr id="4" name="Slide Number Placeholder 3"/>
          <p:cNvSpPr>
            <a:spLocks noGrp="1"/>
          </p:cNvSpPr>
          <p:nvPr>
            <p:ph type="sldNum" sz="quarter" idx="10"/>
          </p:nvPr>
        </p:nvSpPr>
        <p:spPr/>
        <p:txBody>
          <a:bodyPr/>
          <a:lstStyle/>
          <a:p>
            <a:fld id="{6569C7BE-036D-4D30-9D65-F2730F12F164}" type="slidenum">
              <a:rPr lang="en-US" smtClean="0"/>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Advisor:</a:t>
            </a:r>
            <a:r>
              <a:rPr lang="en-US" baseline="0" dirty="0" smtClean="0"/>
              <a:t> to one of the lower sons. </a:t>
            </a:r>
            <a:endParaRPr lang="en-US" dirty="0"/>
          </a:p>
        </p:txBody>
      </p:sp>
      <p:sp>
        <p:nvSpPr>
          <p:cNvPr id="4" name="Slide Number Placeholder 3"/>
          <p:cNvSpPr>
            <a:spLocks noGrp="1"/>
          </p:cNvSpPr>
          <p:nvPr>
            <p:ph type="sldNum" sz="quarter" idx="10"/>
          </p:nvPr>
        </p:nvSpPr>
        <p:spPr/>
        <p:txBody>
          <a:bodyPr/>
          <a:lstStyle/>
          <a:p>
            <a:fld id="{6569C7BE-036D-4D30-9D65-F2730F12F164}" type="slidenum">
              <a:rPr lang="en-US" smtClean="0"/>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Wandered off to </a:t>
            </a:r>
            <a:r>
              <a:rPr lang="en-US" dirty="0" err="1" smtClean="0"/>
              <a:t>Yelang</a:t>
            </a:r>
            <a:r>
              <a:rPr lang="en-US" dirty="0" smtClean="0"/>
              <a:t>,</a:t>
            </a:r>
            <a:r>
              <a:rPr lang="en-US" baseline="0" dirty="0" smtClean="0"/>
              <a:t> all the while writing poems. </a:t>
            </a:r>
            <a:endParaRPr lang="en-US" dirty="0"/>
          </a:p>
        </p:txBody>
      </p:sp>
      <p:sp>
        <p:nvSpPr>
          <p:cNvPr id="4" name="Slide Number Placeholder 3"/>
          <p:cNvSpPr>
            <a:spLocks noGrp="1"/>
          </p:cNvSpPr>
          <p:nvPr>
            <p:ph type="sldNum" sz="quarter" idx="10"/>
          </p:nvPr>
        </p:nvSpPr>
        <p:spPr/>
        <p:txBody>
          <a:bodyPr/>
          <a:lstStyle/>
          <a:p>
            <a:fld id="{6569C7BE-036D-4D30-9D65-F2730F12F164}" type="slidenum">
              <a:rPr lang="en-US" smtClean="0"/>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 accounts of his final days claim that he drowned when drunkenly attempting to embrace the reflection of the moon, while others assert that he was an immortal who returned to his heavenly abode, having completed his term of exile to earth to live among mortals.</a:t>
            </a:r>
            <a:endParaRPr lang="en-US" dirty="0"/>
          </a:p>
        </p:txBody>
      </p:sp>
      <p:sp>
        <p:nvSpPr>
          <p:cNvPr id="4" name="Slide Number Placeholder 3"/>
          <p:cNvSpPr>
            <a:spLocks noGrp="1"/>
          </p:cNvSpPr>
          <p:nvPr>
            <p:ph type="sldNum" sz="quarter" idx="10"/>
          </p:nvPr>
        </p:nvSpPr>
        <p:spPr/>
        <p:txBody>
          <a:bodyPr/>
          <a:lstStyle/>
          <a:p>
            <a:fld id="{6569C7BE-036D-4D30-9D65-F2730F12F164}" type="slidenum">
              <a:rPr lang="en-US" smtClean="0"/>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Although distinguishing fact from fiction is not vital to the purposes of this study, it is worth noting that there is no solid evidence supporting various claims </a:t>
            </a:r>
            <a:r>
              <a:rPr lang="en-US" b="1" dirty="0" smtClean="0"/>
              <a:t>Li</a:t>
            </a:r>
            <a:r>
              <a:rPr lang="en-US" dirty="0" smtClean="0"/>
              <a:t> </a:t>
            </a:r>
            <a:r>
              <a:rPr lang="en-US" b="1" dirty="0" err="1" smtClean="0"/>
              <a:t>Bai</a:t>
            </a:r>
            <a:r>
              <a:rPr lang="en-US" dirty="0" smtClean="0"/>
              <a:t> was a brave advocate for the people or a key player in the events linked with a rebellion that nearly toppled the Tang dynasty.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Evidence suggests that during the An </a:t>
            </a:r>
            <a:r>
              <a:rPr lang="en-US" dirty="0" err="1" smtClean="0"/>
              <a:t>Lushan</a:t>
            </a:r>
            <a:r>
              <a:rPr lang="en-US" dirty="0" smtClean="0"/>
              <a:t> Rebellion </a:t>
            </a:r>
            <a:r>
              <a:rPr lang="en-US" b="1" dirty="0" smtClean="0"/>
              <a:t>Li</a:t>
            </a:r>
            <a:r>
              <a:rPr lang="en-US" dirty="0" smtClean="0"/>
              <a:t> either was forced to take sides in a dispute between two imperial princes or chose to do so in the hope of obtaining a position of power in government. In either case, the result was that when the crown prince triumphed, </a:t>
            </a:r>
            <a:r>
              <a:rPr lang="en-US" b="1" dirty="0" smtClean="0"/>
              <a:t>Li</a:t>
            </a:r>
            <a:r>
              <a:rPr lang="en-US" dirty="0" smtClean="0"/>
              <a:t> </a:t>
            </a:r>
            <a:r>
              <a:rPr lang="en-US" b="1" dirty="0" err="1" smtClean="0"/>
              <a:t>Bai</a:t>
            </a:r>
            <a:r>
              <a:rPr lang="en-US" dirty="0" smtClean="0"/>
              <a:t>, accused of treason, was fortunate to be exiled rather than executed.</a:t>
            </a:r>
          </a:p>
          <a:p>
            <a:endParaRPr lang="en-US" dirty="0"/>
          </a:p>
        </p:txBody>
      </p:sp>
      <p:sp>
        <p:nvSpPr>
          <p:cNvPr id="4" name="Slide Number Placeholder 3"/>
          <p:cNvSpPr>
            <a:spLocks noGrp="1"/>
          </p:cNvSpPr>
          <p:nvPr>
            <p:ph type="sldNum" sz="quarter" idx="10"/>
          </p:nvPr>
        </p:nvSpPr>
        <p:spPr/>
        <p:txBody>
          <a:bodyPr/>
          <a:lstStyle/>
          <a:p>
            <a:fld id="{6569C7BE-036D-4D30-9D65-F2730F12F164}" type="slidenum">
              <a:rPr lang="en-US" smtClean="0"/>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dirty="0" smtClean="0"/>
              <a:t>Only one work</a:t>
            </a:r>
            <a:r>
              <a:rPr lang="en-US" baseline="0" dirty="0" smtClean="0"/>
              <a:t> remains. Of </a:t>
            </a:r>
            <a:r>
              <a:rPr lang="en-US" baseline="0" dirty="0" err="1" smtClean="0"/>
              <a:t>clligrapgy</a:t>
            </a:r>
            <a:endParaRPr lang="en-US" baseline="0" dirty="0" smtClean="0"/>
          </a:p>
          <a:p>
            <a:endParaRPr lang="en-US" baseline="0" dirty="0" smtClean="0"/>
          </a:p>
          <a:p>
            <a:r>
              <a:rPr lang="en-US" baseline="0" dirty="0" smtClean="0"/>
              <a:t>I entrusted a manuscript to a relative. Many have been lost. Lots attributed to me are just intimidators. </a:t>
            </a:r>
          </a:p>
          <a:p>
            <a:endParaRPr lang="en-US" baseline="0" dirty="0" smtClean="0"/>
          </a:p>
          <a:p>
            <a:r>
              <a:rPr lang="en-US" baseline="0" dirty="0" smtClean="0"/>
              <a:t>Great </a:t>
            </a:r>
            <a:r>
              <a:rPr lang="en-US" baseline="0" dirty="0" err="1" smtClean="0"/>
              <a:t>imagry</a:t>
            </a:r>
            <a:endParaRPr lang="en-US" baseline="0" dirty="0" smtClean="0"/>
          </a:p>
          <a:p>
            <a:endParaRPr lang="en-US" baseline="0" dirty="0" smtClean="0"/>
          </a:p>
          <a:p>
            <a:r>
              <a:rPr lang="en-US" baseline="0" dirty="0" smtClean="0"/>
              <a:t>Even wrote from the persona of a woman</a:t>
            </a:r>
          </a:p>
          <a:p>
            <a:endParaRPr lang="en-US" dirty="0" smtClean="0"/>
          </a:p>
          <a:p>
            <a:endParaRPr lang="en-US" dirty="0" smtClean="0"/>
          </a:p>
          <a:p>
            <a:r>
              <a:rPr lang="en-US" dirty="0" smtClean="0"/>
              <a:t>In the East</a:t>
            </a:r>
          </a:p>
          <a:p>
            <a:r>
              <a:rPr lang="en-US" dirty="0" smtClean="0"/>
              <a:t>Li </a:t>
            </a:r>
            <a:r>
              <a:rPr lang="en-US" dirty="0" err="1" smtClean="0"/>
              <a:t>Bai's</a:t>
            </a:r>
            <a:r>
              <a:rPr lang="en-US" dirty="0" smtClean="0"/>
              <a:t> poetry was immensely influential in his own time, as well as for subsequent generations in China. His influence has also been demonstrated in the immediate geographical area of Chinese cultural influence, being known as </a:t>
            </a:r>
            <a:r>
              <a:rPr lang="en-US" dirty="0" err="1" smtClean="0"/>
              <a:t>Ri</a:t>
            </a:r>
            <a:r>
              <a:rPr lang="en-US" dirty="0" smtClean="0"/>
              <a:t> </a:t>
            </a:r>
            <a:r>
              <a:rPr lang="en-US" dirty="0" err="1" smtClean="0"/>
              <a:t>Haku</a:t>
            </a:r>
            <a:r>
              <a:rPr lang="en-US" dirty="0" smtClean="0"/>
              <a:t> in Japan. This influence continues even today. Examples range from poetry to painting and to literature.</a:t>
            </a:r>
          </a:p>
          <a:p>
            <a:r>
              <a:rPr lang="en-US" dirty="0" smtClean="0"/>
              <a:t>In his own lifetime, during his many wanderings and while he was attending court in </a:t>
            </a:r>
            <a:r>
              <a:rPr lang="en-US" dirty="0" err="1" smtClean="0"/>
              <a:t>Chang'an</a:t>
            </a:r>
            <a:r>
              <a:rPr lang="en-US" dirty="0" smtClean="0"/>
              <a:t>, met and parted from various contemporary poets. These meetings and separations were a typical occasion for versification in the tradition of the literate Chinese of the time, a prime example being his relationship with Du Fu.</a:t>
            </a:r>
          </a:p>
          <a:p>
            <a:r>
              <a:rPr lang="en-US" dirty="0" smtClean="0"/>
              <a:t>After his lifetime, his influence continued to grow. Some four centuries later, during the Song Dynasty, for example, just in the case of his poem that is sometimes translated "Drinking Alone Beneath the Moon", the poet Yang </a:t>
            </a:r>
            <a:r>
              <a:rPr lang="en-US" dirty="0" err="1" smtClean="0"/>
              <a:t>Wanli</a:t>
            </a:r>
            <a:r>
              <a:rPr lang="en-US" dirty="0" smtClean="0"/>
              <a:t> wrote a whole poem alluding to it (and to two other Li </a:t>
            </a:r>
            <a:r>
              <a:rPr lang="en-US" dirty="0" err="1" smtClean="0"/>
              <a:t>Bai</a:t>
            </a:r>
            <a:r>
              <a:rPr lang="en-US" dirty="0" smtClean="0"/>
              <a:t> poems), in the same </a:t>
            </a:r>
            <a:r>
              <a:rPr lang="en-US" dirty="0" err="1" smtClean="0"/>
              <a:t>gushi</a:t>
            </a:r>
            <a:r>
              <a:rPr lang="en-US" dirty="0" smtClean="0"/>
              <a:t>, or Old-style Poetry form.[28] In the Ming Dynasty, </a:t>
            </a:r>
            <a:r>
              <a:rPr lang="en-US" dirty="0" err="1" smtClean="0"/>
              <a:t>Duan</a:t>
            </a:r>
            <a:r>
              <a:rPr lang="en-US" dirty="0" smtClean="0"/>
              <a:t> </a:t>
            </a:r>
            <a:r>
              <a:rPr lang="en-US" dirty="0" err="1" smtClean="0"/>
              <a:t>shuqing</a:t>
            </a:r>
            <a:r>
              <a:rPr lang="en-US" dirty="0" smtClean="0"/>
              <a:t>, dedicated her poem </a:t>
            </a:r>
            <a:r>
              <a:rPr lang="en-US" dirty="0" err="1" smtClean="0"/>
              <a:t>Taibai</a:t>
            </a:r>
            <a:r>
              <a:rPr lang="en-US" dirty="0" smtClean="0"/>
              <a:t> Tower to him. In the Twentieth century, Li </a:t>
            </a:r>
            <a:r>
              <a:rPr lang="en-US" dirty="0" err="1" smtClean="0"/>
              <a:t>Bai</a:t>
            </a:r>
            <a:r>
              <a:rPr lang="en-US" dirty="0" smtClean="0"/>
              <a:t> even influenced the poetry of the long time leader of China, Mao Zedong.</a:t>
            </a:r>
          </a:p>
          <a:p>
            <a:r>
              <a:rPr lang="en-US" dirty="0" smtClean="0"/>
              <a:t>In China, his poem "Quiet Night Thoughts", reflecting a nostalgia of a </a:t>
            </a:r>
            <a:r>
              <a:rPr lang="en-US" dirty="0" err="1" smtClean="0"/>
              <a:t>traveller</a:t>
            </a:r>
            <a:r>
              <a:rPr lang="en-US" dirty="0" smtClean="0"/>
              <a:t> away from home,[29] has been widely "memorized by school children and quoted by adults".[30]</a:t>
            </a:r>
          </a:p>
          <a:p>
            <a:r>
              <a:rPr lang="en-US" dirty="0" smtClean="0"/>
              <a:t>[edit] In the West</a:t>
            </a:r>
          </a:p>
          <a:p>
            <a:r>
              <a:rPr lang="en-US" dirty="0" smtClean="0"/>
              <a:t>The ideas underlying Li </a:t>
            </a:r>
            <a:r>
              <a:rPr lang="en-US" dirty="0" err="1" smtClean="0"/>
              <a:t>Bai's</a:t>
            </a:r>
            <a:r>
              <a:rPr lang="en-US" dirty="0" smtClean="0"/>
              <a:t> poetry had a profound impact in shaping American Imagist and Modernist poetry through the 20th Century. Also, Gustav Mahler integrated four of Li </a:t>
            </a:r>
            <a:r>
              <a:rPr lang="en-US" dirty="0" err="1" smtClean="0"/>
              <a:t>Bai's</a:t>
            </a:r>
            <a:r>
              <a:rPr lang="en-US" dirty="0" smtClean="0"/>
              <a:t> works into his symphonic song cycle Das Lied von </a:t>
            </a:r>
            <a:r>
              <a:rPr lang="en-US" dirty="0" err="1" smtClean="0"/>
              <a:t>der</a:t>
            </a:r>
            <a:r>
              <a:rPr lang="en-US" dirty="0" smtClean="0"/>
              <a:t> </a:t>
            </a:r>
            <a:r>
              <a:rPr lang="en-US" dirty="0" err="1" smtClean="0"/>
              <a:t>Erde</a:t>
            </a:r>
            <a:r>
              <a:rPr lang="en-US" dirty="0" smtClean="0"/>
              <a:t>. These were derived from a free German translation by Hans </a:t>
            </a:r>
            <a:r>
              <a:rPr lang="en-US" dirty="0" err="1" smtClean="0"/>
              <a:t>Bethge</a:t>
            </a:r>
            <a:r>
              <a:rPr lang="en-US" dirty="0" smtClean="0"/>
              <a:t>, published in an anthology called Die </a:t>
            </a:r>
            <a:r>
              <a:rPr lang="en-US" dirty="0" err="1" smtClean="0"/>
              <a:t>chinesische</a:t>
            </a:r>
            <a:r>
              <a:rPr lang="en-US" dirty="0" smtClean="0"/>
              <a:t> </a:t>
            </a:r>
            <a:r>
              <a:rPr lang="en-US" dirty="0" err="1" smtClean="0"/>
              <a:t>Flöte</a:t>
            </a:r>
            <a:r>
              <a:rPr lang="en-US" dirty="0" smtClean="0"/>
              <a:t> (The Chinese Flute), [31] </a:t>
            </a:r>
            <a:r>
              <a:rPr lang="en-US" dirty="0" err="1" smtClean="0"/>
              <a:t>Bethge</a:t>
            </a:r>
            <a:r>
              <a:rPr lang="en-US" dirty="0" smtClean="0"/>
              <a:t> based his version on the pioneering translation into French by Saint-Denys.[32] There is another striking musical setting of Li </a:t>
            </a:r>
            <a:r>
              <a:rPr lang="en-US" dirty="0" err="1" smtClean="0"/>
              <a:t>Bai's</a:t>
            </a:r>
            <a:r>
              <a:rPr lang="en-US" dirty="0" smtClean="0"/>
              <a:t> verse by the American composer Harry </a:t>
            </a:r>
            <a:r>
              <a:rPr lang="en-US" dirty="0" err="1" smtClean="0"/>
              <a:t>Partch</a:t>
            </a:r>
            <a:r>
              <a:rPr lang="en-US" dirty="0" smtClean="0"/>
              <a:t>, whose Seventeen Lyrics by Li Po for intoning voice and Adapted Viola (an instrument of </a:t>
            </a:r>
            <a:r>
              <a:rPr lang="en-US" dirty="0" err="1" smtClean="0"/>
              <a:t>Partch's</a:t>
            </a:r>
            <a:r>
              <a:rPr lang="en-US" dirty="0" smtClean="0"/>
              <a:t> own invention) are based on the texts in The Works of Li Po, the Chinese Poet translated by Shigeyoshi Obata.[33</a:t>
            </a:r>
          </a:p>
          <a:p>
            <a:endParaRPr lang="en-US" dirty="0"/>
          </a:p>
        </p:txBody>
      </p:sp>
      <p:sp>
        <p:nvSpPr>
          <p:cNvPr id="4" name="Slide Number Placeholder 3"/>
          <p:cNvSpPr>
            <a:spLocks noGrp="1"/>
          </p:cNvSpPr>
          <p:nvPr>
            <p:ph type="sldNum" sz="quarter" idx="10"/>
          </p:nvPr>
        </p:nvSpPr>
        <p:spPr/>
        <p:txBody>
          <a:bodyPr/>
          <a:lstStyle/>
          <a:p>
            <a:fld id="{6569C7BE-036D-4D30-9D65-F2730F12F164}" type="slidenum">
              <a:rPr lang="en-US" smtClean="0"/>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BD78249-B9CE-4E02-BB4F-E8A212E4071B}" type="datetimeFigureOut">
              <a:rPr lang="en-US" smtClean="0"/>
              <a:t>2/13/2012</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FCAB2C7-9C24-4D30-8638-C5E20257B9DE}"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BD78249-B9CE-4E02-BB4F-E8A212E4071B}" type="datetimeFigureOut">
              <a:rPr lang="en-US" smtClean="0"/>
              <a:t>2/13/2012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FCAB2C7-9C24-4D30-8638-C5E20257B9D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BD78249-B9CE-4E02-BB4F-E8A212E4071B}" type="datetimeFigureOut">
              <a:rPr lang="en-US" smtClean="0"/>
              <a:t>2/13/2012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FCAB2C7-9C24-4D30-8638-C5E20257B9D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BD78249-B9CE-4E02-BB4F-E8A212E4071B}" type="datetimeFigureOut">
              <a:rPr lang="en-US" smtClean="0"/>
              <a:t>2/13/2012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FCAB2C7-9C24-4D30-8638-C5E20257B9D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BD78249-B9CE-4E02-BB4F-E8A212E4071B}" type="datetimeFigureOut">
              <a:rPr lang="en-US" smtClean="0"/>
              <a:t>2/13/2012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FCAB2C7-9C24-4D30-8638-C5E20257B9DE}"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BD78249-B9CE-4E02-BB4F-E8A212E4071B}" type="datetimeFigureOut">
              <a:rPr lang="en-US" smtClean="0"/>
              <a:t>2/13/2012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FCAB2C7-9C24-4D30-8638-C5E20257B9D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BD78249-B9CE-4E02-BB4F-E8A212E4071B}" type="datetimeFigureOut">
              <a:rPr lang="en-US" smtClean="0"/>
              <a:t>2/13/2012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FCAB2C7-9C24-4D30-8638-C5E20257B9D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BD78249-B9CE-4E02-BB4F-E8A212E4071B}" type="datetimeFigureOut">
              <a:rPr lang="en-US" smtClean="0"/>
              <a:t>2/13/2012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FCAB2C7-9C24-4D30-8638-C5E20257B9D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BD78249-B9CE-4E02-BB4F-E8A212E4071B}" type="datetimeFigureOut">
              <a:rPr lang="en-US" smtClean="0"/>
              <a:t>2/13/2012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FCAB2C7-9C24-4D30-8638-C5E20257B9DE}"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BD78249-B9CE-4E02-BB4F-E8A212E4071B}" type="datetimeFigureOut">
              <a:rPr lang="en-US" smtClean="0"/>
              <a:t>2/13/2012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FCAB2C7-9C24-4D30-8638-C5E20257B9D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BD78249-B9CE-4E02-BB4F-E8A212E4071B}" type="datetimeFigureOut">
              <a:rPr lang="en-US" smtClean="0"/>
              <a:t>2/13/2012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FCAB2C7-9C24-4D30-8638-C5E20257B9DE}"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BD78249-B9CE-4E02-BB4F-E8A212E4071B}" type="datetimeFigureOut">
              <a:rPr lang="en-US" smtClean="0"/>
              <a:t>2/13/2012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FCAB2C7-9C24-4D30-8638-C5E20257B9DE}"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133600" y="2857500"/>
            <a:ext cx="2329704" cy="4000500"/>
          </a:xfrm>
          <a:prstGeom prst="rect">
            <a:avLst/>
          </a:prstGeom>
          <a:noFill/>
          <a:ln w="9525">
            <a:noFill/>
            <a:miter lim="800000"/>
            <a:headEnd/>
            <a:tailEnd/>
          </a:ln>
        </p:spPr>
      </p:pic>
      <p:sp>
        <p:nvSpPr>
          <p:cNvPr id="6" name="Oval Callout 5"/>
          <p:cNvSpPr/>
          <p:nvPr/>
        </p:nvSpPr>
        <p:spPr>
          <a:xfrm>
            <a:off x="2438400" y="0"/>
            <a:ext cx="5486400" cy="2667000"/>
          </a:xfrm>
          <a:prstGeom prst="wedgeEllipseCallou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228600"/>
            <a:ext cx="7406640" cy="1472184"/>
          </a:xfrm>
        </p:spPr>
        <p:txBody>
          <a:bodyPr/>
          <a:lstStyle/>
          <a:p>
            <a:pPr algn="r"/>
            <a:r>
              <a:rPr lang="en-US" dirty="0" smtClean="0"/>
              <a:t>Li </a:t>
            </a:r>
            <a:r>
              <a:rPr lang="en-US" dirty="0" err="1" smtClean="0"/>
              <a:t>Bai</a:t>
            </a:r>
            <a:r>
              <a:rPr lang="en-US" dirty="0" smtClean="0"/>
              <a:t> </a:t>
            </a:r>
            <a:r>
              <a:rPr lang="en-US" dirty="0" err="1" smtClean="0"/>
              <a:t>李白</a:t>
            </a:r>
            <a:endParaRPr lang="en-US" dirty="0"/>
          </a:p>
        </p:txBody>
      </p:sp>
      <p:sp>
        <p:nvSpPr>
          <p:cNvPr id="3" name="Subtitle 2"/>
          <p:cNvSpPr>
            <a:spLocks noGrp="1"/>
          </p:cNvSpPr>
          <p:nvPr>
            <p:ph type="subTitle" idx="1"/>
          </p:nvPr>
        </p:nvSpPr>
        <p:spPr>
          <a:xfrm>
            <a:off x="-1066800" y="1676400"/>
            <a:ext cx="7406640" cy="1752600"/>
          </a:xfrm>
        </p:spPr>
        <p:txBody>
          <a:bodyPr/>
          <a:lstStyle/>
          <a:p>
            <a:pPr algn="r"/>
            <a:r>
              <a:rPr lang="en-US" dirty="0" smtClean="0"/>
              <a:t>By: Arnold Qin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Clarifications</a:t>
            </a:r>
            <a:endParaRPr lang="en-US" dirty="0"/>
          </a:p>
        </p:txBody>
      </p:sp>
      <p:sp>
        <p:nvSpPr>
          <p:cNvPr id="3" name="Content Placeholder 2"/>
          <p:cNvSpPr>
            <a:spLocks noGrp="1"/>
          </p:cNvSpPr>
          <p:nvPr>
            <p:ph idx="1"/>
          </p:nvPr>
        </p:nvSpPr>
        <p:spPr/>
        <p:txBody>
          <a:bodyPr>
            <a:normAutofit/>
          </a:bodyPr>
          <a:lstStyle/>
          <a:p>
            <a:r>
              <a:rPr lang="en-US" dirty="0" smtClean="0"/>
              <a:t>I wasn’t a brave advocate for the people.</a:t>
            </a:r>
          </a:p>
          <a:p>
            <a:r>
              <a:rPr lang="en-US" dirty="0" smtClean="0"/>
              <a:t>Not a key player in political events either.</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a:t>
            </a:r>
            <a:endParaRPr lang="en-US" dirty="0"/>
          </a:p>
        </p:txBody>
      </p:sp>
      <p:sp>
        <p:nvSpPr>
          <p:cNvPr id="3" name="Content Placeholder 2"/>
          <p:cNvSpPr>
            <a:spLocks noGrp="1"/>
          </p:cNvSpPr>
          <p:nvPr>
            <p:ph idx="1"/>
          </p:nvPr>
        </p:nvSpPr>
        <p:spPr>
          <a:xfrm>
            <a:off x="1066800" y="1447800"/>
            <a:ext cx="7498080" cy="4800600"/>
          </a:xfrm>
        </p:spPr>
        <p:txBody>
          <a:bodyPr>
            <a:normAutofit fontScale="92500" lnSpcReduction="10000"/>
          </a:bodyPr>
          <a:lstStyle/>
          <a:p>
            <a:r>
              <a:rPr lang="en-US" dirty="0" smtClean="0"/>
              <a:t>Calligraphy</a:t>
            </a:r>
          </a:p>
          <a:p>
            <a:endParaRPr lang="en-US" dirty="0" smtClean="0"/>
          </a:p>
          <a:p>
            <a:r>
              <a:rPr lang="en-US" dirty="0" smtClean="0"/>
              <a:t>Many preserved works, but still lost a lot.</a:t>
            </a:r>
          </a:p>
          <a:p>
            <a:endParaRPr lang="en-US" dirty="0" smtClean="0"/>
          </a:p>
          <a:p>
            <a:r>
              <a:rPr lang="en-US" dirty="0" smtClean="0"/>
              <a:t>Strong sense of poetic tradition </a:t>
            </a:r>
          </a:p>
          <a:p>
            <a:pPr lvl="1"/>
            <a:r>
              <a:rPr lang="en-US" dirty="0" smtClean="0"/>
              <a:t>1/6 are </a:t>
            </a:r>
            <a:r>
              <a:rPr lang="en-US" dirty="0" err="1" smtClean="0"/>
              <a:t>yuefu</a:t>
            </a:r>
            <a:r>
              <a:rPr lang="en-US" dirty="0" smtClean="0"/>
              <a:t> </a:t>
            </a:r>
          </a:p>
          <a:p>
            <a:pPr lvl="1"/>
            <a:endParaRPr lang="en-US" dirty="0" smtClean="0"/>
          </a:p>
          <a:p>
            <a:pPr lvl="1"/>
            <a:r>
              <a:rPr lang="en-US" dirty="0" smtClean="0"/>
              <a:t>Admirations for </a:t>
            </a:r>
            <a:r>
              <a:rPr lang="en-US" dirty="0" smtClean="0"/>
              <a:t>certain particular poets </a:t>
            </a:r>
            <a:r>
              <a:rPr lang="en-US" dirty="0" smtClean="0"/>
              <a:t>shown by </a:t>
            </a:r>
            <a:r>
              <a:rPr lang="en-US" dirty="0" smtClean="0"/>
              <a:t>specific </a:t>
            </a:r>
            <a:r>
              <a:rPr lang="en-US" dirty="0" smtClean="0"/>
              <a:t>allusions.</a:t>
            </a:r>
          </a:p>
          <a:p>
            <a:pPr lvl="2"/>
            <a:r>
              <a:rPr lang="en-US" dirty="0" smtClean="0"/>
              <a:t>for </a:t>
            </a:r>
            <a:r>
              <a:rPr lang="en-US" dirty="0" smtClean="0"/>
              <a:t>example to </a:t>
            </a:r>
            <a:r>
              <a:rPr lang="en-US" dirty="0" err="1" smtClean="0"/>
              <a:t>Qu</a:t>
            </a:r>
            <a:r>
              <a:rPr lang="en-US" dirty="0" smtClean="0"/>
              <a:t> Yuan or Tao </a:t>
            </a:r>
            <a:r>
              <a:rPr lang="en-US" dirty="0" err="1" smtClean="0"/>
              <a:t>Yuanming</a:t>
            </a:r>
            <a:r>
              <a:rPr lang="en-US" dirty="0" smtClean="0"/>
              <a:t>, and occasionally by name, for example Du Fu.</a:t>
            </a:r>
            <a:endParaRPr lang="en-US" dirty="0"/>
          </a:p>
        </p:txBody>
      </p:sp>
      <p:pic>
        <p:nvPicPr>
          <p:cNvPr id="4098" name="Picture 2"/>
          <p:cNvPicPr>
            <a:picLocks noChangeAspect="1" noChangeArrowheads="1"/>
          </p:cNvPicPr>
          <p:nvPr/>
        </p:nvPicPr>
        <p:blipFill>
          <a:blip r:embed="rId3" cstate="print"/>
          <a:srcRect/>
          <a:stretch>
            <a:fillRect/>
          </a:stretch>
        </p:blipFill>
        <p:spPr bwMode="auto">
          <a:xfrm>
            <a:off x="3542270" y="0"/>
            <a:ext cx="5601730" cy="2590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Wine</a:t>
            </a:r>
            <a:endParaRPr lang="en-US" dirty="0"/>
          </a:p>
        </p:txBody>
      </p:sp>
      <p:sp>
        <p:nvSpPr>
          <p:cNvPr id="3" name="Content Placeholder 2"/>
          <p:cNvSpPr>
            <a:spLocks noGrp="1"/>
          </p:cNvSpPr>
          <p:nvPr>
            <p:ph idx="1"/>
          </p:nvPr>
        </p:nvSpPr>
        <p:spPr/>
        <p:txBody>
          <a:bodyPr/>
          <a:lstStyle/>
          <a:p>
            <a:r>
              <a:rPr lang="en-US" dirty="0" smtClean="0"/>
              <a:t>"Eight Immortals of the Wine </a:t>
            </a:r>
            <a:r>
              <a:rPr lang="en-US" dirty="0" smtClean="0"/>
              <a:t>Cup“</a:t>
            </a:r>
          </a:p>
          <a:p>
            <a:r>
              <a:rPr lang="en-US" dirty="0" smtClean="0"/>
              <a:t>Some may have drank more wine, but no one has written as much about wine!</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312" y="228600"/>
            <a:ext cx="8933688" cy="6629400"/>
          </a:xfrm>
        </p:spPr>
        <p:txBody>
          <a:bodyPr>
            <a:normAutofit/>
          </a:bodyPr>
          <a:lstStyle/>
          <a:p>
            <a:r>
              <a:rPr lang="en-US" b="1" dirty="0" smtClean="0"/>
              <a:t>Waking From Drunkenness on a Spring Day </a:t>
            </a:r>
            <a:endParaRPr lang="en-US" b="1" dirty="0" smtClean="0"/>
          </a:p>
          <a:p>
            <a:pPr>
              <a:buNone/>
            </a:pPr>
            <a:r>
              <a:rPr lang="ja-JP" altLang="en-US" sz="2600" b="1" smtClean="0"/>
              <a:t>春</a:t>
            </a:r>
            <a:r>
              <a:rPr lang="ja-JP" altLang="en-US" sz="2600" b="1" smtClean="0"/>
              <a:t>日醉起言志</a:t>
            </a:r>
            <a:r>
              <a:rPr lang="ja-JP" altLang="en-US" sz="2600" smtClean="0"/>
              <a:t> 處世若大夢</a:t>
            </a:r>
            <a:r>
              <a:rPr lang="en-US" altLang="ja-JP" sz="2600" dirty="0" smtClean="0"/>
              <a:t>, </a:t>
            </a:r>
            <a:r>
              <a:rPr lang="en-US" sz="2600" i="1" dirty="0" smtClean="0"/>
              <a:t>Life in the World is but a big dream;</a:t>
            </a:r>
            <a:r>
              <a:rPr lang="en-US" sz="2600" dirty="0" smtClean="0"/>
              <a:t> </a:t>
            </a:r>
            <a:endParaRPr lang="en-US" sz="2600" dirty="0" smtClean="0"/>
          </a:p>
          <a:p>
            <a:pPr>
              <a:buNone/>
            </a:pPr>
            <a:r>
              <a:rPr lang="ja-JP" altLang="en-US" sz="2600" smtClean="0"/>
              <a:t>胡</a:t>
            </a:r>
            <a:r>
              <a:rPr lang="ja-JP" altLang="en-US" sz="2600" smtClean="0"/>
              <a:t>爲勞其生</a:t>
            </a:r>
            <a:r>
              <a:rPr lang="en-US" altLang="ja-JP" sz="2600" dirty="0" smtClean="0"/>
              <a:t>. </a:t>
            </a:r>
            <a:r>
              <a:rPr lang="en-US" sz="2600" i="1" dirty="0" smtClean="0"/>
              <a:t>I will not spoil it by any </a:t>
            </a:r>
            <a:r>
              <a:rPr lang="en-US" sz="2600" i="1" dirty="0" err="1" smtClean="0"/>
              <a:t>labour</a:t>
            </a:r>
            <a:r>
              <a:rPr lang="en-US" sz="2600" i="1" dirty="0" smtClean="0"/>
              <a:t> or care.</a:t>
            </a:r>
            <a:r>
              <a:rPr lang="en-US" sz="2600" dirty="0" smtClean="0"/>
              <a:t> </a:t>
            </a:r>
            <a:endParaRPr lang="en-US" sz="2600" dirty="0" smtClean="0"/>
          </a:p>
          <a:p>
            <a:pPr>
              <a:buNone/>
            </a:pPr>
            <a:r>
              <a:rPr lang="ja-JP" altLang="en-US" sz="2600" smtClean="0"/>
              <a:t>所</a:t>
            </a:r>
            <a:r>
              <a:rPr lang="ja-JP" altLang="en-US" sz="2600" smtClean="0"/>
              <a:t>以終日醉</a:t>
            </a:r>
            <a:r>
              <a:rPr lang="en-US" altLang="ja-JP" sz="2600" dirty="0" smtClean="0"/>
              <a:t>, </a:t>
            </a:r>
            <a:r>
              <a:rPr lang="en-US" sz="2600" i="1" dirty="0" smtClean="0"/>
              <a:t>So saying, I was drunk all the day,</a:t>
            </a:r>
            <a:r>
              <a:rPr lang="en-US" sz="2600" dirty="0" smtClean="0"/>
              <a:t> </a:t>
            </a:r>
            <a:endParaRPr lang="en-US" sz="2600" dirty="0" smtClean="0"/>
          </a:p>
          <a:p>
            <a:pPr>
              <a:buNone/>
            </a:pPr>
            <a:r>
              <a:rPr lang="ja-JP" altLang="en-US" sz="2600" smtClean="0"/>
              <a:t>頹</a:t>
            </a:r>
            <a:r>
              <a:rPr lang="ja-JP" altLang="en-US" sz="2600" smtClean="0"/>
              <a:t>然臥前楹</a:t>
            </a:r>
            <a:r>
              <a:rPr lang="en-US" altLang="ja-JP" sz="2600" dirty="0" smtClean="0"/>
              <a:t>. </a:t>
            </a:r>
            <a:r>
              <a:rPr lang="en-US" sz="2600" i="1" dirty="0" smtClean="0"/>
              <a:t>Lying helpless at the porch in front of my door.</a:t>
            </a:r>
            <a:r>
              <a:rPr lang="en-US" sz="2600" dirty="0" smtClean="0"/>
              <a:t> </a:t>
            </a:r>
            <a:endParaRPr lang="en-US" sz="2600" dirty="0" smtClean="0"/>
          </a:p>
          <a:p>
            <a:pPr>
              <a:buNone/>
            </a:pPr>
            <a:r>
              <a:rPr lang="ja-JP" altLang="en-US" sz="2600" smtClean="0"/>
              <a:t>覺</a:t>
            </a:r>
            <a:r>
              <a:rPr lang="ja-JP" altLang="en-US" sz="2600" smtClean="0"/>
              <a:t>來盼庭前</a:t>
            </a:r>
            <a:r>
              <a:rPr lang="en-US" altLang="ja-JP" sz="2600" dirty="0" smtClean="0"/>
              <a:t>, </a:t>
            </a:r>
            <a:r>
              <a:rPr lang="en-US" sz="2600" i="1" dirty="0" smtClean="0"/>
              <a:t>When I woke up, I blinked at the garden-lawn;</a:t>
            </a:r>
            <a:r>
              <a:rPr lang="en-US" sz="2600" dirty="0" smtClean="0"/>
              <a:t> </a:t>
            </a:r>
            <a:endParaRPr lang="en-US" sz="2600" dirty="0" smtClean="0"/>
          </a:p>
          <a:p>
            <a:pPr>
              <a:buNone/>
            </a:pPr>
            <a:r>
              <a:rPr lang="ja-JP" altLang="en-US" sz="2600" smtClean="0"/>
              <a:t>一</a:t>
            </a:r>
            <a:r>
              <a:rPr lang="ja-JP" altLang="en-US" sz="2600" smtClean="0"/>
              <a:t>鳥花間鳴</a:t>
            </a:r>
            <a:r>
              <a:rPr lang="en-US" altLang="ja-JP" sz="2600" dirty="0" smtClean="0"/>
              <a:t>. </a:t>
            </a:r>
            <a:r>
              <a:rPr lang="en-US" sz="2600" i="1" dirty="0" smtClean="0"/>
              <a:t>A lonely bird was singing amid the flowers.</a:t>
            </a:r>
            <a:r>
              <a:rPr lang="en-US" sz="2600" dirty="0" smtClean="0"/>
              <a:t> </a:t>
            </a:r>
            <a:endParaRPr lang="en-US" sz="2600" dirty="0" smtClean="0"/>
          </a:p>
          <a:p>
            <a:pPr>
              <a:buNone/>
            </a:pPr>
            <a:r>
              <a:rPr lang="ja-JP" altLang="en-US" sz="2600" smtClean="0"/>
              <a:t>借</a:t>
            </a:r>
            <a:r>
              <a:rPr lang="ja-JP" altLang="en-US" sz="2600" smtClean="0"/>
              <a:t>問此何時</a:t>
            </a:r>
            <a:r>
              <a:rPr lang="en-US" altLang="ja-JP" sz="2600" dirty="0" smtClean="0"/>
              <a:t>, </a:t>
            </a:r>
            <a:r>
              <a:rPr lang="en-US" sz="2600" i="1" dirty="0" smtClean="0"/>
              <a:t>I asked myself, had the day been wet or fine?</a:t>
            </a:r>
            <a:r>
              <a:rPr lang="en-US" sz="2600" dirty="0" smtClean="0"/>
              <a:t> </a:t>
            </a:r>
            <a:endParaRPr lang="en-US" sz="2600" dirty="0" smtClean="0"/>
          </a:p>
          <a:p>
            <a:pPr>
              <a:buNone/>
            </a:pPr>
            <a:r>
              <a:rPr lang="ja-JP" altLang="en-US" sz="2600" smtClean="0"/>
              <a:t>春</a:t>
            </a:r>
            <a:r>
              <a:rPr lang="ja-JP" altLang="en-US" sz="2600" smtClean="0"/>
              <a:t>風語流鶯</a:t>
            </a:r>
            <a:r>
              <a:rPr lang="en-US" altLang="ja-JP" sz="2600" dirty="0" smtClean="0"/>
              <a:t>. </a:t>
            </a:r>
            <a:r>
              <a:rPr lang="en-US" sz="2600" i="1" dirty="0" smtClean="0"/>
              <a:t>The Spring wind was telling the mango-bird.</a:t>
            </a:r>
            <a:r>
              <a:rPr lang="en-US" sz="2600" dirty="0" smtClean="0"/>
              <a:t> </a:t>
            </a:r>
            <a:endParaRPr lang="en-US" sz="2600" dirty="0" smtClean="0"/>
          </a:p>
          <a:p>
            <a:pPr>
              <a:buNone/>
            </a:pPr>
            <a:r>
              <a:rPr lang="ja-JP" altLang="en-US" sz="2600" smtClean="0"/>
              <a:t>感</a:t>
            </a:r>
            <a:r>
              <a:rPr lang="ja-JP" altLang="en-US" sz="2600" smtClean="0"/>
              <a:t>之欲嘆息</a:t>
            </a:r>
            <a:r>
              <a:rPr lang="en-US" altLang="ja-JP" sz="2600" dirty="0" smtClean="0"/>
              <a:t>, </a:t>
            </a:r>
            <a:r>
              <a:rPr lang="en-US" sz="2600" i="1" dirty="0" smtClean="0"/>
              <a:t>Moved by its song I soon began to sigh,</a:t>
            </a:r>
            <a:r>
              <a:rPr lang="en-US" sz="2600" dirty="0" smtClean="0"/>
              <a:t> </a:t>
            </a:r>
            <a:endParaRPr lang="en-US" sz="2600" dirty="0" smtClean="0"/>
          </a:p>
          <a:p>
            <a:pPr>
              <a:buNone/>
            </a:pPr>
            <a:r>
              <a:rPr lang="ja-JP" altLang="en-US" sz="2600" smtClean="0"/>
              <a:t>對</a:t>
            </a:r>
            <a:r>
              <a:rPr lang="ja-JP" altLang="en-US" sz="2600" smtClean="0"/>
              <a:t>酒還自傾</a:t>
            </a:r>
            <a:r>
              <a:rPr lang="en-US" altLang="ja-JP" sz="2600" dirty="0" smtClean="0"/>
              <a:t>. </a:t>
            </a:r>
            <a:r>
              <a:rPr lang="en-US" sz="2600" i="1" dirty="0" smtClean="0"/>
              <a:t>And as wine was there I filled my own cup.</a:t>
            </a:r>
            <a:r>
              <a:rPr lang="en-US" sz="2600" dirty="0" smtClean="0"/>
              <a:t> </a:t>
            </a:r>
            <a:endParaRPr lang="en-US" sz="2600" dirty="0" smtClean="0"/>
          </a:p>
          <a:p>
            <a:pPr>
              <a:buNone/>
            </a:pPr>
            <a:r>
              <a:rPr lang="ja-JP" altLang="en-US" sz="2600" smtClean="0"/>
              <a:t>浩</a:t>
            </a:r>
            <a:r>
              <a:rPr lang="ja-JP" altLang="en-US" sz="2600" smtClean="0"/>
              <a:t>歌待明月</a:t>
            </a:r>
            <a:r>
              <a:rPr lang="en-US" altLang="ja-JP" sz="2600" dirty="0" smtClean="0"/>
              <a:t>, </a:t>
            </a:r>
            <a:r>
              <a:rPr lang="en-US" sz="2600" i="1" dirty="0" smtClean="0"/>
              <a:t>Wildly singing I waited for the moon to rise;</a:t>
            </a:r>
            <a:r>
              <a:rPr lang="en-US" sz="2600" dirty="0" smtClean="0"/>
              <a:t> </a:t>
            </a:r>
            <a:endParaRPr lang="en-US" sz="2600" dirty="0" smtClean="0"/>
          </a:p>
          <a:p>
            <a:pPr>
              <a:buNone/>
            </a:pPr>
            <a:r>
              <a:rPr lang="ja-JP" altLang="en-US" sz="2600" smtClean="0"/>
              <a:t>曲</a:t>
            </a:r>
            <a:r>
              <a:rPr lang="ja-JP" altLang="en-US" sz="2600" smtClean="0"/>
              <a:t>盡已忘情</a:t>
            </a:r>
            <a:r>
              <a:rPr lang="en-US" altLang="ja-JP" sz="2600" dirty="0" smtClean="0"/>
              <a:t>. </a:t>
            </a:r>
            <a:r>
              <a:rPr lang="en-US" sz="2600" i="1" dirty="0" smtClean="0"/>
              <a:t>When my song was over, all my senses had gone.</a:t>
            </a:r>
            <a:r>
              <a:rPr lang="en-US" sz="2600" dirty="0" smtClean="0"/>
              <a:t> </a:t>
            </a:r>
            <a:endParaRPr lang="en-US" sz="2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Significance Poem</a:t>
            </a:r>
            <a:endParaRPr lang="en-US" dirty="0"/>
          </a:p>
        </p:txBody>
      </p:sp>
      <p:sp>
        <p:nvSpPr>
          <p:cNvPr id="3" name="Content Placeholder 2"/>
          <p:cNvSpPr>
            <a:spLocks noGrp="1"/>
          </p:cNvSpPr>
          <p:nvPr>
            <p:ph idx="1"/>
          </p:nvPr>
        </p:nvSpPr>
        <p:spPr>
          <a:xfrm>
            <a:off x="838200" y="1447800"/>
            <a:ext cx="8095488" cy="4800600"/>
          </a:xfrm>
        </p:spPr>
        <p:txBody>
          <a:bodyPr/>
          <a:lstStyle/>
          <a:p>
            <a:pPr>
              <a:buNone/>
            </a:pPr>
            <a:r>
              <a:rPr lang="en-US" dirty="0" smtClean="0">
                <a:latin typeface="Univers Bold" pitchFamily="34" charset="0"/>
              </a:rPr>
              <a:t>He named himself the Immortal of Wine, </a:t>
            </a:r>
            <a:endParaRPr lang="en-US" dirty="0" smtClean="0">
              <a:latin typeface="Univers Bold" pitchFamily="34" charset="0"/>
            </a:endParaRPr>
          </a:p>
          <a:p>
            <a:pPr>
              <a:buNone/>
            </a:pPr>
            <a:r>
              <a:rPr lang="en-US" dirty="0" smtClean="0">
                <a:latin typeface="Univers Bold" pitchFamily="34" charset="0"/>
              </a:rPr>
              <a:t>People </a:t>
            </a:r>
            <a:r>
              <a:rPr lang="en-US" dirty="0" smtClean="0">
                <a:latin typeface="Univers Bold" pitchFamily="34" charset="0"/>
              </a:rPr>
              <a:t>called him a Hero among </a:t>
            </a:r>
            <a:r>
              <a:rPr lang="en-US" dirty="0" smtClean="0">
                <a:latin typeface="Univers Bold" pitchFamily="34" charset="0"/>
              </a:rPr>
              <a:t>Poets.</a:t>
            </a:r>
          </a:p>
          <a:p>
            <a:pPr>
              <a:buNone/>
            </a:pPr>
            <a:r>
              <a:rPr lang="en-US" dirty="0" smtClean="0">
                <a:latin typeface="Univers Bold" pitchFamily="34" charset="0"/>
              </a:rPr>
              <a:t>Good </a:t>
            </a:r>
            <a:r>
              <a:rPr lang="en-US" dirty="0" smtClean="0">
                <a:latin typeface="Univers Bold" pitchFamily="34" charset="0"/>
              </a:rPr>
              <a:t>and evil he distinguished; </a:t>
            </a:r>
            <a:endParaRPr lang="en-US" dirty="0" smtClean="0">
              <a:latin typeface="Univers Bold" pitchFamily="34" charset="0"/>
            </a:endParaRPr>
          </a:p>
          <a:p>
            <a:pPr>
              <a:buNone/>
            </a:pPr>
            <a:r>
              <a:rPr lang="en-US" dirty="0" smtClean="0">
                <a:latin typeface="Univers Bold" pitchFamily="34" charset="0"/>
              </a:rPr>
              <a:t>Praising </a:t>
            </a:r>
            <a:r>
              <a:rPr lang="en-US" dirty="0" err="1" smtClean="0">
                <a:latin typeface="Univers Bold" pitchFamily="34" charset="0"/>
              </a:rPr>
              <a:t>Guo</a:t>
            </a:r>
            <a:r>
              <a:rPr lang="en-US" dirty="0" smtClean="0">
                <a:latin typeface="Univers Bold" pitchFamily="34" charset="0"/>
              </a:rPr>
              <a:t> and upbraiding </a:t>
            </a:r>
            <a:r>
              <a:rPr lang="en-US" dirty="0" err="1" smtClean="0">
                <a:latin typeface="Univers Bold" pitchFamily="34" charset="0"/>
              </a:rPr>
              <a:t>Gao</a:t>
            </a:r>
            <a:r>
              <a:rPr lang="en-US" dirty="0" smtClean="0">
                <a:latin typeface="Univers Bold" pitchFamily="34" charset="0"/>
              </a:rPr>
              <a:t>.</a:t>
            </a:r>
            <a:endParaRPr lang="en-US" dirty="0">
              <a:latin typeface="Univers Bold"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Supernatural </a:t>
            </a:r>
            <a:r>
              <a:rPr lang="en-US" dirty="0" err="1" smtClean="0"/>
              <a:t>vs</a:t>
            </a:r>
            <a:r>
              <a:rPr lang="en-US" dirty="0" smtClean="0"/>
              <a:t> </a:t>
            </a:r>
            <a:r>
              <a:rPr lang="en-US" dirty="0" err="1" smtClean="0"/>
              <a:t>Definate</a:t>
            </a:r>
            <a:r>
              <a:rPr lang="en-US" dirty="0" smtClean="0"/>
              <a:t> </a:t>
            </a:r>
            <a:endParaRPr lang="en-US" dirty="0"/>
          </a:p>
        </p:txBody>
      </p:sp>
      <p:sp>
        <p:nvSpPr>
          <p:cNvPr id="3" name="Content Placeholder 2"/>
          <p:cNvSpPr>
            <a:spLocks noGrp="1"/>
          </p:cNvSpPr>
          <p:nvPr>
            <p:ph idx="1"/>
          </p:nvPr>
        </p:nvSpPr>
        <p:spPr/>
        <p:txBody>
          <a:bodyPr/>
          <a:lstStyle/>
          <a:p>
            <a:r>
              <a:rPr lang="en-US" dirty="0" smtClean="0"/>
              <a:t>The concept </a:t>
            </a:r>
            <a:r>
              <a:rPr lang="en-US" dirty="0" smtClean="0"/>
              <a:t>of a "Taoist spirit condemned to spend a spell on earth for the infraction of some celestial </a:t>
            </a:r>
            <a:r>
              <a:rPr lang="en-US" dirty="0" smtClean="0"/>
              <a:t>taboo…” is </a:t>
            </a:r>
            <a:r>
              <a:rPr lang="en-US" dirty="0" smtClean="0"/>
              <a:t>a commonplace of Tang lore and </a:t>
            </a:r>
            <a:r>
              <a:rPr lang="en-US" dirty="0" smtClean="0"/>
              <a:t>literature. Also used for poets with “supernatural talent.” </a:t>
            </a:r>
          </a:p>
          <a:p>
            <a:endParaRPr lang="en-US" dirty="0" smtClean="0"/>
          </a:p>
          <a:p>
            <a:r>
              <a:rPr lang="en-US" dirty="0" smtClean="0"/>
              <a:t>Li </a:t>
            </a:r>
            <a:r>
              <a:rPr lang="en-US" dirty="0" err="1" smtClean="0"/>
              <a:t>Bai</a:t>
            </a:r>
            <a:r>
              <a:rPr lang="en-US" dirty="0" smtClean="0"/>
              <a:t> fits.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Taoist Immortal – Poet Icon</a:t>
            </a:r>
            <a:endParaRPr lang="en-US" dirty="0"/>
          </a:p>
        </p:txBody>
      </p:sp>
      <p:sp>
        <p:nvSpPr>
          <p:cNvPr id="3" name="Content Placeholder 2"/>
          <p:cNvSpPr>
            <a:spLocks noGrp="1"/>
          </p:cNvSpPr>
          <p:nvPr>
            <p:ph idx="1"/>
          </p:nvPr>
        </p:nvSpPr>
        <p:spPr/>
        <p:txBody>
          <a:bodyPr/>
          <a:lstStyle/>
          <a:p>
            <a:r>
              <a:rPr lang="en-US" dirty="0" smtClean="0"/>
              <a:t>Li </a:t>
            </a:r>
            <a:r>
              <a:rPr lang="en-US" dirty="0" smtClean="0"/>
              <a:t>represented the concept of </a:t>
            </a:r>
            <a:r>
              <a:rPr lang="en-US" i="1" dirty="0" err="1" smtClean="0"/>
              <a:t>xu</a:t>
            </a:r>
            <a:r>
              <a:rPr lang="en-US" dirty="0" smtClean="0"/>
              <a:t> </a:t>
            </a:r>
            <a:r>
              <a:rPr lang="en-US" dirty="0" smtClean="0"/>
              <a:t>, </a:t>
            </a:r>
          </a:p>
          <a:p>
            <a:r>
              <a:rPr lang="en-US" dirty="0" smtClean="0"/>
              <a:t>Term </a:t>
            </a:r>
            <a:r>
              <a:rPr lang="en-US" dirty="0" smtClean="0"/>
              <a:t>used to convey that which is numinous, or at least elusive, and not founded in an easily fathomable concept of </a:t>
            </a:r>
            <a:r>
              <a:rPr lang="en-US" dirty="0" smtClean="0"/>
              <a:t>reality.</a:t>
            </a:r>
          </a:p>
          <a:p>
            <a:r>
              <a:rPr lang="en-US" dirty="0" smtClean="0"/>
              <a:t>In contrast, Du Fu was </a:t>
            </a:r>
            <a:r>
              <a:rPr lang="en-US" i="1" dirty="0" err="1" smtClean="0"/>
              <a:t>shi</a:t>
            </a:r>
            <a:r>
              <a:rPr lang="en-US" dirty="0" smtClean="0"/>
              <a:t>: </a:t>
            </a:r>
            <a:r>
              <a:rPr lang="en-US" dirty="0" smtClean="0"/>
              <a:t>substance, reality and "the fixity of definite form</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Poet Icon continued: </a:t>
            </a:r>
            <a:endParaRPr lang="en-US" dirty="0"/>
          </a:p>
        </p:txBody>
      </p:sp>
      <p:sp>
        <p:nvSpPr>
          <p:cNvPr id="3" name="Content Placeholder 2"/>
          <p:cNvSpPr>
            <a:spLocks noGrp="1"/>
          </p:cNvSpPr>
          <p:nvPr>
            <p:ph idx="1"/>
          </p:nvPr>
        </p:nvSpPr>
        <p:spPr/>
        <p:txBody>
          <a:bodyPr/>
          <a:lstStyle/>
          <a:p>
            <a:r>
              <a:rPr lang="en-US" dirty="0" smtClean="0"/>
              <a:t>Not just the poet themselves, but a cultural product created from generations of inventive interpretations of authors responding to the poet’s works, characteristics, and public image.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Aquatic Metamorphosis </a:t>
            </a:r>
            <a:endParaRPr lang="en-US" dirty="0"/>
          </a:p>
        </p:txBody>
      </p:sp>
      <p:sp>
        <p:nvSpPr>
          <p:cNvPr id="3" name="Content Placeholder 2"/>
          <p:cNvSpPr>
            <a:spLocks noGrp="1"/>
          </p:cNvSpPr>
          <p:nvPr>
            <p:ph idx="1"/>
          </p:nvPr>
        </p:nvSpPr>
        <p:spPr/>
        <p:txBody>
          <a:bodyPr/>
          <a:lstStyle/>
          <a:p>
            <a:r>
              <a:rPr lang="en-US" dirty="0" smtClean="0"/>
              <a:t>Normal death is boring.</a:t>
            </a:r>
          </a:p>
          <a:p>
            <a:r>
              <a:rPr lang="en-US" dirty="0" smtClean="0"/>
              <a:t>Drowned while trying to embrace the moon.</a:t>
            </a:r>
          </a:p>
          <a:p>
            <a:r>
              <a:rPr lang="en-US" dirty="0" smtClean="0"/>
              <a:t>Some versions: transformed to an immortal?</a:t>
            </a:r>
          </a:p>
          <a:p>
            <a:endParaRPr lang="en-US" dirty="0" smtClean="0"/>
          </a:p>
          <a:p>
            <a:r>
              <a:rPr lang="en-US" dirty="0" smtClean="0"/>
              <a:t>Later versions:</a:t>
            </a:r>
          </a:p>
          <a:p>
            <a:pPr>
              <a:buNone/>
            </a:pPr>
            <a:r>
              <a:rPr lang="en-US" dirty="0" smtClean="0"/>
              <a:t>Drunk &gt; became immortal &gt; riding dragon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Life</a:t>
            </a:r>
            <a:endParaRPr lang="en-US" dirty="0"/>
          </a:p>
        </p:txBody>
      </p:sp>
      <p:sp>
        <p:nvSpPr>
          <p:cNvPr id="3" name="Content Placeholder 2"/>
          <p:cNvSpPr>
            <a:spLocks noGrp="1"/>
          </p:cNvSpPr>
          <p:nvPr>
            <p:ph idx="1"/>
          </p:nvPr>
        </p:nvSpPr>
        <p:spPr/>
        <p:txBody>
          <a:bodyPr>
            <a:normAutofit lnSpcReduction="10000"/>
          </a:bodyPr>
          <a:lstStyle/>
          <a:p>
            <a:r>
              <a:rPr lang="en-US" dirty="0" smtClean="0"/>
              <a:t>Born in 701</a:t>
            </a:r>
          </a:p>
          <a:p>
            <a:r>
              <a:rPr lang="en-US" dirty="0" smtClean="0"/>
              <a:t>Family dwelt in what is now Gansu</a:t>
            </a:r>
          </a:p>
          <a:p>
            <a:r>
              <a:rPr lang="en-US" dirty="0" smtClean="0"/>
              <a:t>705 – secretly moved to Sichuan </a:t>
            </a:r>
          </a:p>
          <a:p>
            <a:r>
              <a:rPr lang="en-US" dirty="0" smtClean="0"/>
              <a:t>Turkish (?)</a:t>
            </a:r>
          </a:p>
          <a:p>
            <a:r>
              <a:rPr lang="en-US" dirty="0" smtClean="0"/>
              <a:t>Read everything! </a:t>
            </a:r>
          </a:p>
          <a:p>
            <a:r>
              <a:rPr lang="en-US" dirty="0" smtClean="0"/>
              <a:t>Enjoyed taming birds and sword play.</a:t>
            </a:r>
          </a:p>
          <a:p>
            <a:r>
              <a:rPr lang="en-US" dirty="0" smtClean="0"/>
              <a:t>“When </a:t>
            </a:r>
            <a:r>
              <a:rPr lang="en-US" dirty="0" smtClean="0"/>
              <a:t>I was fifteen, I was fond of sword play, and with that art I challenged quite a few great men</a:t>
            </a:r>
            <a:r>
              <a:rPr lang="en-US" dirty="0" smtClean="0"/>
              <a:t>.</a:t>
            </a:r>
            <a:r>
              <a:rPr lang="en-US" b="1" dirty="0" smtClean="0"/>
              <a:t>”</a:t>
            </a:r>
            <a:r>
              <a:rPr lang="en-US" dirty="0" smtClean="0"/>
              <a:t> </a:t>
            </a:r>
            <a:r>
              <a:rPr lang="en-US" dirty="0" smtClean="0"/>
              <a:t>-- Li </a:t>
            </a:r>
            <a:r>
              <a:rPr lang="en-US" dirty="0" err="1" smtClean="0"/>
              <a:t>Bai</a:t>
            </a:r>
            <a:r>
              <a:rPr lang="en-US" dirty="0" smtClean="0"/>
              <a:t> [Wu 58]</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cont.</a:t>
            </a:r>
            <a:endParaRPr lang="en-US" dirty="0"/>
          </a:p>
        </p:txBody>
      </p:sp>
      <p:sp>
        <p:nvSpPr>
          <p:cNvPr id="3" name="Content Placeholder 2"/>
          <p:cNvSpPr>
            <a:spLocks noGrp="1"/>
          </p:cNvSpPr>
          <p:nvPr>
            <p:ph idx="1"/>
          </p:nvPr>
        </p:nvSpPr>
        <p:spPr/>
        <p:txBody>
          <a:bodyPr/>
          <a:lstStyle/>
          <a:p>
            <a:r>
              <a:rPr lang="en-US" dirty="0" smtClean="0"/>
              <a:t>Even before 20: accomplished killer (?)</a:t>
            </a:r>
          </a:p>
          <a:p>
            <a:r>
              <a:rPr lang="en-US" dirty="0" smtClean="0"/>
              <a:t>Wanted to become an official.</a:t>
            </a:r>
          </a:p>
          <a:p>
            <a:r>
              <a:rPr lang="en-US" dirty="0" smtClean="0"/>
              <a:t>725: Left home to wander – Yangzi River</a:t>
            </a:r>
          </a:p>
          <a:p>
            <a:pPr lvl="1"/>
            <a:r>
              <a:rPr lang="en-US" dirty="0" smtClean="0"/>
              <a:t>Wrote lots of poetry during this time</a:t>
            </a:r>
          </a:p>
          <a:p>
            <a:pPr lvl="1"/>
            <a:r>
              <a:rPr lang="en-US" dirty="0" smtClean="0"/>
              <a:t>Got married. </a:t>
            </a:r>
            <a:r>
              <a:rPr lang="en-US" dirty="0" err="1" smtClean="0"/>
              <a:t>Meh</a:t>
            </a:r>
            <a:r>
              <a:rPr lang="en-US" dirty="0" smtClean="0"/>
              <a:t>. </a:t>
            </a:r>
          </a:p>
          <a:p>
            <a:pPr lvl="1"/>
            <a:r>
              <a:rPr lang="en-US" dirty="0" smtClean="0"/>
              <a:t>Made lots of friends… </a:t>
            </a:r>
          </a:p>
          <a:p>
            <a:pPr lvl="1"/>
            <a:r>
              <a:rPr lang="en-US" dirty="0" smtClean="0"/>
              <a:t>735: </a:t>
            </a:r>
            <a:r>
              <a:rPr lang="en-US" dirty="0" smtClean="0"/>
              <a:t>Saved </a:t>
            </a:r>
            <a:r>
              <a:rPr lang="en-US" dirty="0" err="1" smtClean="0"/>
              <a:t>Guo</a:t>
            </a:r>
            <a:r>
              <a:rPr lang="en-US" dirty="0" smtClean="0"/>
              <a:t> </a:t>
            </a:r>
            <a:r>
              <a:rPr lang="en-US" dirty="0" err="1" smtClean="0"/>
              <a:t>Ziyi</a:t>
            </a:r>
            <a:r>
              <a:rPr lang="en-US" dirty="0" smtClean="0"/>
              <a:t> from a court marshal!</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p:cNvPicPr>
            <a:picLocks noGrp="1" noChangeAspect="1" noChangeArrowheads="1"/>
          </p:cNvPicPr>
          <p:nvPr>
            <p:ph idx="1"/>
          </p:nvPr>
        </p:nvPicPr>
        <p:blipFill>
          <a:blip r:embed="rId2" cstate="print"/>
          <a:srcRect/>
          <a:stretch>
            <a:fillRect/>
          </a:stretch>
        </p:blipFill>
        <p:spPr bwMode="auto">
          <a:xfrm>
            <a:off x="1752600" y="1066800"/>
            <a:ext cx="6242052" cy="491677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t>
            </a:r>
            <a:r>
              <a:rPr lang="en-US" dirty="0" err="1" smtClean="0"/>
              <a:t>Chang’an</a:t>
            </a:r>
            <a:endParaRPr lang="en-US" dirty="0"/>
          </a:p>
        </p:txBody>
      </p:sp>
      <p:sp>
        <p:nvSpPr>
          <p:cNvPr id="3" name="Content Placeholder 2"/>
          <p:cNvSpPr>
            <a:spLocks noGrp="1"/>
          </p:cNvSpPr>
          <p:nvPr>
            <p:ph idx="1"/>
          </p:nvPr>
        </p:nvSpPr>
        <p:spPr/>
        <p:txBody>
          <a:bodyPr/>
          <a:lstStyle/>
          <a:p>
            <a:pPr marL="365760" lvl="1" indent="-283464">
              <a:spcBef>
                <a:spcPts val="600"/>
              </a:spcBef>
              <a:buSzPct val="80000"/>
              <a:buFont typeface="Wingdings 2"/>
              <a:buChar char=""/>
            </a:pPr>
            <a:r>
              <a:rPr lang="en-US" dirty="0" smtClean="0"/>
              <a:t>742:  Wu </a:t>
            </a:r>
            <a:r>
              <a:rPr lang="en-US" dirty="0" err="1" smtClean="0"/>
              <a:t>Yun</a:t>
            </a:r>
            <a:r>
              <a:rPr lang="en-US" dirty="0" smtClean="0"/>
              <a:t> spoke favorably when he was summoned. </a:t>
            </a:r>
          </a:p>
          <a:p>
            <a:r>
              <a:rPr lang="en-US" dirty="0" smtClean="0"/>
              <a:t>He </a:t>
            </a:r>
            <a:r>
              <a:rPr lang="en-US" dirty="0" err="1" smtClean="0"/>
              <a:t>Zhizhang</a:t>
            </a:r>
            <a:r>
              <a:rPr lang="en-US" dirty="0" smtClean="0"/>
              <a:t> – “Immortal Exiled from </a:t>
            </a:r>
            <a:r>
              <a:rPr lang="en-US" dirty="0" smtClean="0"/>
              <a:t>Heaven” nickname</a:t>
            </a:r>
          </a:p>
          <a:p>
            <a:r>
              <a:rPr lang="en-US" dirty="0" err="1" smtClean="0"/>
              <a:t>Hanlin</a:t>
            </a:r>
            <a:r>
              <a:rPr lang="en-US" dirty="0" smtClean="0"/>
              <a:t> Academy</a:t>
            </a:r>
          </a:p>
          <a:p>
            <a:r>
              <a:rPr lang="en-US" dirty="0" smtClean="0"/>
              <a:t>744- kicked out: “</a:t>
            </a:r>
            <a:r>
              <a:rPr lang="en-US" dirty="0" err="1" smtClean="0"/>
              <a:t>ahh</a:t>
            </a:r>
            <a:r>
              <a:rPr lang="en-US" dirty="0" smtClean="0"/>
              <a:t>, powerful enemies” </a:t>
            </a:r>
          </a:p>
          <a:p>
            <a:endParaRPr lang="en-US" dirty="0" smtClean="0"/>
          </a:p>
          <a:p>
            <a:r>
              <a:rPr lang="en-US" dirty="0" smtClean="0"/>
              <a:t>Boot event.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love to wander</a:t>
            </a:r>
            <a:endParaRPr lang="en-US" dirty="0"/>
          </a:p>
        </p:txBody>
      </p:sp>
      <p:sp>
        <p:nvSpPr>
          <p:cNvPr id="3" name="Content Placeholder 2"/>
          <p:cNvSpPr>
            <a:spLocks noGrp="1"/>
          </p:cNvSpPr>
          <p:nvPr>
            <p:ph idx="1"/>
          </p:nvPr>
        </p:nvSpPr>
        <p:spPr/>
        <p:txBody>
          <a:bodyPr/>
          <a:lstStyle/>
          <a:p>
            <a:r>
              <a:rPr lang="en-US" dirty="0" smtClean="0"/>
              <a:t>After being kicked out, I became a Taoist and wandered some more.  </a:t>
            </a:r>
          </a:p>
          <a:p>
            <a:pPr lvl="1"/>
            <a:r>
              <a:rPr lang="en-US" dirty="0" smtClean="0"/>
              <a:t>Wrote more poems. </a:t>
            </a:r>
          </a:p>
          <a:p>
            <a:pPr lvl="1">
              <a:buNone/>
            </a:pPr>
            <a:r>
              <a:rPr lang="en-US" dirty="0" smtClean="0"/>
              <a:t>Met Du Fu:</a:t>
            </a:r>
          </a:p>
          <a:p>
            <a:pPr lvl="1">
              <a:buNone/>
            </a:pPr>
            <a:r>
              <a:rPr lang="en-US" dirty="0" smtClean="0"/>
              <a:t>	</a:t>
            </a:r>
            <a:r>
              <a:rPr lang="en-US" dirty="0" smtClean="0"/>
              <a:t>In the </a:t>
            </a:r>
            <a:r>
              <a:rPr lang="en-US" dirty="0" smtClean="0"/>
              <a:t>autumn of 744, and again the following year. </a:t>
            </a:r>
            <a:r>
              <a:rPr lang="en-US" dirty="0" smtClean="0"/>
              <a:t> </a:t>
            </a:r>
          </a:p>
          <a:p>
            <a:pPr lvl="1">
              <a:buNone/>
            </a:pPr>
            <a:r>
              <a:rPr lang="en-US" dirty="0" smtClean="0"/>
              <a:t>A </a:t>
            </a:r>
            <a:r>
              <a:rPr lang="en-US" dirty="0" smtClean="0"/>
              <a:t>dozen of Du Fu's poems to or about Li </a:t>
            </a:r>
            <a:r>
              <a:rPr lang="en-US" dirty="0" err="1" smtClean="0"/>
              <a:t>Bai</a:t>
            </a:r>
            <a:r>
              <a:rPr lang="en-US" dirty="0" smtClean="0"/>
              <a:t> survive, while only one from Li </a:t>
            </a:r>
            <a:r>
              <a:rPr lang="en-US" dirty="0" err="1" smtClean="0"/>
              <a:t>Bai</a:t>
            </a:r>
            <a:r>
              <a:rPr lang="en-US" dirty="0" smtClean="0"/>
              <a:t> to Du Fu remains.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a:t>
            </a:r>
            <a:endParaRPr lang="en-US" dirty="0"/>
          </a:p>
        </p:txBody>
      </p:sp>
      <p:sp>
        <p:nvSpPr>
          <p:cNvPr id="3" name="Content Placeholder 2"/>
          <p:cNvSpPr>
            <a:spLocks noGrp="1"/>
          </p:cNvSpPr>
          <p:nvPr>
            <p:ph idx="1"/>
          </p:nvPr>
        </p:nvSpPr>
        <p:spPr/>
        <p:txBody>
          <a:bodyPr/>
          <a:lstStyle/>
          <a:p>
            <a:r>
              <a:rPr lang="en-US" dirty="0" smtClean="0"/>
              <a:t>End of 756: start of An </a:t>
            </a:r>
            <a:r>
              <a:rPr lang="en-US" dirty="0" err="1" smtClean="0"/>
              <a:t>Lushan</a:t>
            </a:r>
            <a:r>
              <a:rPr lang="en-US" dirty="0" smtClean="0"/>
              <a:t>, disorder burst upon the land!</a:t>
            </a:r>
          </a:p>
          <a:p>
            <a:r>
              <a:rPr lang="en-US" dirty="0" smtClean="0"/>
              <a:t>In a nutshell:</a:t>
            </a:r>
          </a:p>
          <a:p>
            <a:pPr lvl="1"/>
            <a:r>
              <a:rPr lang="en-US" dirty="0" smtClean="0"/>
              <a:t>Emperor fled.</a:t>
            </a:r>
          </a:p>
          <a:p>
            <a:pPr lvl="1"/>
            <a:r>
              <a:rPr lang="en-US" dirty="0" smtClean="0"/>
              <a:t>Crown Prince declared himself head.</a:t>
            </a:r>
          </a:p>
          <a:p>
            <a:pPr lvl="1"/>
            <a:r>
              <a:rPr lang="en-US" dirty="0" smtClean="0"/>
              <a:t>I became an advisor to a son.</a:t>
            </a:r>
          </a:p>
          <a:p>
            <a:pPr lvl="1"/>
            <a:r>
              <a:rPr lang="en-US" dirty="0" smtClean="0"/>
              <a:t>Son lost, I escaped. Captured.  Imprisoned in </a:t>
            </a:r>
            <a:r>
              <a:rPr lang="en-US" dirty="0" err="1" smtClean="0"/>
              <a:t>Juijiang</a:t>
            </a:r>
            <a:r>
              <a:rPr lang="en-US" dirty="0" smtClean="0"/>
              <a:t>.  Sentenced to death</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Karma!</a:t>
            </a:r>
            <a:endParaRPr lang="en-US" dirty="0"/>
          </a:p>
        </p:txBody>
      </p:sp>
      <p:sp>
        <p:nvSpPr>
          <p:cNvPr id="3" name="Content Placeholder 2"/>
          <p:cNvSpPr>
            <a:spLocks noGrp="1"/>
          </p:cNvSpPr>
          <p:nvPr>
            <p:ph idx="1"/>
          </p:nvPr>
        </p:nvSpPr>
        <p:spPr/>
        <p:txBody>
          <a:bodyPr/>
          <a:lstStyle/>
          <a:p>
            <a:r>
              <a:rPr lang="en-US" dirty="0" smtClean="0"/>
              <a:t>Remember </a:t>
            </a:r>
            <a:r>
              <a:rPr lang="en-US" dirty="0" err="1" smtClean="0"/>
              <a:t>Guo</a:t>
            </a:r>
            <a:r>
              <a:rPr lang="en-US" dirty="0" smtClean="0"/>
              <a:t> </a:t>
            </a:r>
            <a:r>
              <a:rPr lang="en-US" dirty="0" err="1" smtClean="0"/>
              <a:t>Ziyi</a:t>
            </a:r>
            <a:r>
              <a:rPr lang="en-US" dirty="0" smtClean="0"/>
              <a:t>, the person I rescued several decades ago?</a:t>
            </a:r>
          </a:p>
          <a:p>
            <a:r>
              <a:rPr lang="en-US" dirty="0" smtClean="0"/>
              <a:t>He became a powerful general. </a:t>
            </a:r>
          </a:p>
          <a:p>
            <a:r>
              <a:rPr lang="en-US" dirty="0" smtClean="0"/>
              <a:t>Exchanged his rank for my life. </a:t>
            </a:r>
          </a:p>
          <a:p>
            <a:r>
              <a:rPr lang="en-US" dirty="0" smtClean="0"/>
              <a:t>I was sent to exile in </a:t>
            </a:r>
            <a:r>
              <a:rPr lang="en-US" dirty="0" err="1" smtClean="0"/>
              <a:t>Yelang</a:t>
            </a:r>
            <a:r>
              <a:rPr lang="en-US" dirty="0" smtClean="0"/>
              <a:t>.</a:t>
            </a:r>
          </a:p>
          <a:p>
            <a:r>
              <a:rPr lang="en-US" dirty="0" smtClean="0"/>
              <a:t>Pardoned before I got there. (I was slow)</a:t>
            </a:r>
            <a:endParaRPr lang="en-US" dirty="0"/>
          </a:p>
        </p:txBody>
      </p:sp>
      <p:pic>
        <p:nvPicPr>
          <p:cNvPr id="3074" name="Picture 2"/>
          <p:cNvPicPr>
            <a:picLocks noChangeAspect="1" noChangeArrowheads="1"/>
          </p:cNvPicPr>
          <p:nvPr/>
        </p:nvPicPr>
        <p:blipFill>
          <a:blip r:embed="rId3" cstate="print"/>
          <a:srcRect/>
          <a:stretch>
            <a:fillRect/>
          </a:stretch>
        </p:blipFill>
        <p:spPr bwMode="auto">
          <a:xfrm>
            <a:off x="1066800" y="5000625"/>
            <a:ext cx="2457450" cy="18573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nodeType="clickEffect">
                                  <p:stCondLst>
                                    <p:cond delay="0"/>
                                  </p:stCondLst>
                                  <p:childTnLst>
                                    <p:animMotion origin="layout" path="M -0.39271 0.00209 L 0.61563 0.00209 " pathEditMode="relative" rAng="0" ptsTypes="AA">
                                      <p:cBhvr>
                                        <p:cTn id="6" dur="2000" fill="hold"/>
                                        <p:tgtEl>
                                          <p:spTgt spid="3074"/>
                                        </p:tgtEl>
                                        <p:attrNameLst>
                                          <p:attrName>ppt_x</p:attrName>
                                          <p:attrName>ppt_y</p:attrName>
                                        </p:attrNameLst>
                                      </p:cBhvr>
                                      <p:rCtr x="504"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Death 762</a:t>
            </a:r>
            <a:endParaRPr lang="en-US" dirty="0"/>
          </a:p>
        </p:txBody>
      </p:sp>
      <p:sp>
        <p:nvSpPr>
          <p:cNvPr id="3" name="Content Placeholder 2"/>
          <p:cNvSpPr>
            <a:spLocks noGrp="1"/>
          </p:cNvSpPr>
          <p:nvPr>
            <p:ph idx="1"/>
          </p:nvPr>
        </p:nvSpPr>
        <p:spPr/>
        <p:txBody>
          <a:bodyPr/>
          <a:lstStyle/>
          <a:p>
            <a:r>
              <a:rPr lang="en-US" dirty="0" smtClean="0"/>
              <a:t>Returned, but continued my wandering lifestyle. </a:t>
            </a:r>
          </a:p>
          <a:p>
            <a:pPr lvl="1"/>
            <a:r>
              <a:rPr lang="en-US" dirty="0" smtClean="0"/>
              <a:t>Didn’t go as far as before. </a:t>
            </a:r>
          </a:p>
          <a:p>
            <a:pPr lvl="1"/>
            <a:endParaRPr lang="en-US" dirty="0" smtClean="0"/>
          </a:p>
          <a:p>
            <a:pPr lvl="1"/>
            <a:r>
              <a:rPr lang="en-US" dirty="0" smtClean="0"/>
              <a:t>Emperor </a:t>
            </a:r>
            <a:r>
              <a:rPr lang="en-US" dirty="0" err="1" smtClean="0"/>
              <a:t>Daizong</a:t>
            </a:r>
            <a:r>
              <a:rPr lang="en-US" dirty="0" smtClean="0"/>
              <a:t> made me a registrar but I died before the edict arrived.</a:t>
            </a:r>
          </a:p>
          <a:p>
            <a:pPr lvl="1"/>
            <a:r>
              <a:rPr lang="en-US" dirty="0" smtClean="0"/>
              <a:t>Natural death, probably from all the drinking. </a:t>
            </a:r>
            <a:endParaRPr lang="en-US" dirty="0" smtClean="0"/>
          </a:p>
          <a:p>
            <a:pPr lvl="1"/>
            <a:r>
              <a:rPr lang="en-US" dirty="0" smtClean="0"/>
              <a:t>Silly death stories.</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117</TotalTime>
  <Words>2503</Words>
  <Application>Microsoft Office PowerPoint</Application>
  <PresentationFormat>On-screen Show (4:3)</PresentationFormat>
  <Paragraphs>194</Paragraphs>
  <Slides>18</Slides>
  <Notes>11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Solstice</vt:lpstr>
      <vt:lpstr>Li Bai 李白</vt:lpstr>
      <vt:lpstr>My Life</vt:lpstr>
      <vt:lpstr>Life cont.</vt:lpstr>
      <vt:lpstr>Slide 4</vt:lpstr>
      <vt:lpstr>At Chang’an</vt:lpstr>
      <vt:lpstr>My love to wander</vt:lpstr>
      <vt:lpstr>War</vt:lpstr>
      <vt:lpstr>Karma!</vt:lpstr>
      <vt:lpstr>Death 762</vt:lpstr>
      <vt:lpstr>Clarifications</vt:lpstr>
      <vt:lpstr>Works</vt:lpstr>
      <vt:lpstr>Wine</vt:lpstr>
      <vt:lpstr>Slide 13</vt:lpstr>
      <vt:lpstr>Historical Significance Poem</vt:lpstr>
      <vt:lpstr>Supernatural vs Definate </vt:lpstr>
      <vt:lpstr>Taoist Immortal – Poet Icon</vt:lpstr>
      <vt:lpstr>Poet Icon continued: </vt:lpstr>
      <vt:lpstr>Aquatic Metamorphosis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 Bai 李白</dc:title>
  <dc:creator>qina</dc:creator>
  <cp:lastModifiedBy>qina</cp:lastModifiedBy>
  <cp:revision>16</cp:revision>
  <dcterms:created xsi:type="dcterms:W3CDTF">2012-02-13T17:59:10Z</dcterms:created>
  <dcterms:modified xsi:type="dcterms:W3CDTF">2012-02-13T19:56:15Z</dcterms:modified>
</cp:coreProperties>
</file>