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1" r:id="rId6"/>
    <p:sldId id="260" r:id="rId7"/>
    <p:sldId id="263" r:id="rId8"/>
    <p:sldId id="265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D79"/>
    <a:srgbClr val="8DC589"/>
    <a:srgbClr val="9ECE9A"/>
    <a:srgbClr val="A9C571"/>
    <a:srgbClr val="F8C984"/>
    <a:srgbClr val="FDDBAD"/>
    <a:srgbClr val="85C280"/>
    <a:srgbClr val="AAD99F"/>
    <a:srgbClr val="94ECA5"/>
    <a:srgbClr val="03A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87"/>
  </p:normalViewPr>
  <p:slideViewPr>
    <p:cSldViewPr snapToObjects="1">
      <p:cViewPr varScale="1">
        <p:scale>
          <a:sx n="70" d="100"/>
          <a:sy n="70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BA9-FE26-437B-A047-0CC98E1D1BBA}" type="datetimeFigureOut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EC-2ACB-4D70-830F-5EDBC755A6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499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BA9-FE26-437B-A047-0CC98E1D1BBA}" type="datetimeFigureOut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EC-2ACB-4D70-830F-5EDBC755A6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597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BA9-FE26-437B-A047-0CC98E1D1BBA}" type="datetimeFigureOut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EC-2ACB-4D70-830F-5EDBC755A6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55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BA9-FE26-437B-A047-0CC98E1D1BBA}" type="datetimeFigureOut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EC-2ACB-4D70-830F-5EDBC755A6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44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BA9-FE26-437B-A047-0CC98E1D1BBA}" type="datetimeFigureOut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EC-2ACB-4D70-830F-5EDBC755A6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65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BA9-FE26-437B-A047-0CC98E1D1BBA}" type="datetimeFigureOut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EC-2ACB-4D70-830F-5EDBC755A6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70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BA9-FE26-437B-A047-0CC98E1D1BBA}" type="datetimeFigureOut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EC-2ACB-4D70-830F-5EDBC755A6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12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BA9-FE26-437B-A047-0CC98E1D1BBA}" type="datetimeFigureOut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EC-2ACB-4D70-830F-5EDBC755A6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669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BA9-FE26-437B-A047-0CC98E1D1BBA}" type="datetimeFigureOut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EC-2ACB-4D70-830F-5EDBC755A6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6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BA9-FE26-437B-A047-0CC98E1D1BBA}" type="datetimeFigureOut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EC-2ACB-4D70-830F-5EDBC755A6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21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BA9-FE26-437B-A047-0CC98E1D1BBA}" type="datetimeFigureOut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C4EC-2ACB-4D70-830F-5EDBC755A6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86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B6BA9-FE26-437B-A047-0CC98E1D1BBA}" type="datetimeFigureOut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EC4EC-2ACB-4D70-830F-5EDBC755A6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1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~$201219080076.pptx" TargetMode="External"/><Relationship Id="rId2" Type="http://schemas.openxmlformats.org/officeDocument/2006/relationships/hyperlink" Target="http://baishi.baidu.com/watch/8786426185046573513.html?frm=FuzzySearch&amp;page=videoMultiNee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daum.net/uinyrxp3rt/157" TargetMode="External"/><Relationship Id="rId4" Type="http://schemas.openxmlformats.org/officeDocument/2006/relationships/hyperlink" Target="http://www.naver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aishi.baidu.com/watch/8786426185046573513.html?frm=FuzzySearch&amp;page=videoMultiNeed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~$201219080076.pptx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6611" y="2060848"/>
            <a:ext cx="88088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/>
              <a:t>春香传比较</a:t>
            </a:r>
            <a:r>
              <a:rPr lang="en-US" altLang="zh-CN" sz="6000" dirty="0" err="1"/>
              <a:t>Romeo&amp;juliet</a:t>
            </a:r>
            <a:endParaRPr lang="en-US" altLang="zh-CN" sz="6000" b="1" spc="-450" dirty="0" smtClean="0">
              <a:solidFill>
                <a:srgbClr val="7FC4D7">
                  <a:alpha val="98000"/>
                </a:srgbClr>
              </a:soli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" name="텍스트 상자 1"/>
          <p:cNvSpPr txBox="1"/>
          <p:nvPr/>
        </p:nvSpPr>
        <p:spPr>
          <a:xfrm>
            <a:off x="5022050" y="5119847"/>
            <a:ext cx="4356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201219080076</a:t>
            </a:r>
            <a:r>
              <a:rPr kumimoji="1" lang="zh-CN" altLang="en-US" sz="3200" dirty="0" smtClean="0"/>
              <a:t>朴钟贤</a:t>
            </a:r>
            <a:endParaRPr kumimoji="1"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281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参考资料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600" dirty="0" smtClean="0"/>
              <a:t>文献类</a:t>
            </a:r>
            <a:r>
              <a:rPr lang="en-US" altLang="zh-CN" sz="2600" dirty="0" smtClean="0"/>
              <a:t>-</a:t>
            </a:r>
            <a:r>
              <a:rPr lang="en-US" altLang="zh-CN" sz="2600" b="1" dirty="0"/>
              <a:t>《</a:t>
            </a:r>
            <a:r>
              <a:rPr lang="zh-CN" altLang="en-US" sz="2600" b="1" dirty="0"/>
              <a:t>春香传</a:t>
            </a:r>
            <a:r>
              <a:rPr lang="en-US" altLang="zh-CN" sz="2600" b="1" dirty="0"/>
              <a:t>-</a:t>
            </a:r>
            <a:r>
              <a:rPr lang="zh-CN" altLang="en-US" sz="2600" b="1" dirty="0"/>
              <a:t>爱歌</a:t>
            </a:r>
            <a:r>
              <a:rPr lang="en-US" altLang="zh-CN" sz="2600" b="1" dirty="0"/>
              <a:t>》</a:t>
            </a:r>
            <a:r>
              <a:rPr lang="ko-KR" altLang="en-US" sz="2600" dirty="0">
                <a:hlinkClick r:id="rId2"/>
              </a:rPr>
              <a:t>http://</a:t>
            </a:r>
            <a:r>
              <a:rPr lang="ko-KR" altLang="en-US" sz="2600" dirty="0" smtClean="0">
                <a:hlinkClick r:id="rId2"/>
              </a:rPr>
              <a:t>baishi.baidu.com/watch/8786426185046573513.html?frm=FuzzySearch&amp;page=videoMultiNeed</a:t>
            </a:r>
            <a:endParaRPr lang="en-US" altLang="ko-KR" sz="2600" dirty="0" smtClean="0"/>
          </a:p>
          <a:p>
            <a:r>
              <a:rPr lang="en-US" altLang="zh-CN" sz="2600" b="1" dirty="0" err="1"/>
              <a:t>Romeo&amp;juliet</a:t>
            </a:r>
            <a:r>
              <a:rPr lang="zh-CN" altLang="en-US" sz="2600" b="1" dirty="0"/>
              <a:t>视频</a:t>
            </a:r>
            <a:endParaRPr lang="en-US" altLang="zh-CN" sz="2600" b="1" spc="-450" dirty="0">
              <a:solidFill>
                <a:srgbClr val="7FC4D7">
                  <a:alpha val="98000"/>
                </a:srgbClr>
              </a:solidFill>
              <a:latin typeface="아리따B" pitchFamily="18" charset="-127"/>
              <a:ea typeface="아리따B" pitchFamily="18" charset="-127"/>
            </a:endParaRPr>
          </a:p>
          <a:p>
            <a:r>
              <a:rPr lang="ko-KR" altLang="en-US" sz="2600" dirty="0">
                <a:hlinkClick r:id="rId3" action="ppaction://hlinkpres?slideindex=1&amp;slidetitle="/>
              </a:rPr>
              <a:t>http://video.tudou.com/v/XMjIwMjIwMjU1Ng==.html</a:t>
            </a:r>
            <a:endParaRPr lang="ko-KR" altLang="en-US" sz="2600" dirty="0"/>
          </a:p>
          <a:p>
            <a:endParaRPr lang="ko-KR" altLang="en-US" sz="2600" dirty="0"/>
          </a:p>
          <a:p>
            <a:r>
              <a:rPr lang="zh-CN" altLang="en-US" sz="2600" dirty="0" smtClean="0"/>
              <a:t>图片的资料是在</a:t>
            </a:r>
            <a:r>
              <a:rPr lang="en-US" altLang="zh-CN" sz="2600" dirty="0" smtClean="0">
                <a:hlinkClick r:id="rId4"/>
              </a:rPr>
              <a:t>www.naver.com</a:t>
            </a:r>
            <a:r>
              <a:rPr lang="zh-CN" altLang="en-US" sz="2600" dirty="0" smtClean="0"/>
              <a:t>索的</a:t>
            </a:r>
            <a:endParaRPr lang="en-US" altLang="zh-CN" sz="2600" dirty="0" smtClean="0"/>
          </a:p>
          <a:p>
            <a:r>
              <a:rPr lang="zh-CN" altLang="en-US" sz="2600" dirty="0"/>
              <a:t>内</a:t>
            </a:r>
            <a:r>
              <a:rPr lang="zh-CN" altLang="en-US" sz="2600" dirty="0" smtClean="0"/>
              <a:t>容参考的在看</a:t>
            </a:r>
            <a:r>
              <a:rPr lang="en-US" altLang="zh-CN" sz="2600" dirty="0" smtClean="0">
                <a:hlinkClick r:id="rId5"/>
              </a:rPr>
              <a:t>http</a:t>
            </a:r>
            <a:r>
              <a:rPr lang="en-US" altLang="zh-CN" sz="2600" dirty="0">
                <a:hlinkClick r:id="rId5"/>
              </a:rPr>
              <a:t>://</a:t>
            </a:r>
            <a:r>
              <a:rPr lang="en-US" altLang="zh-CN" sz="2600" dirty="0" smtClean="0">
                <a:hlinkClick r:id="rId5"/>
              </a:rPr>
              <a:t>blog.daum.net/uinyrxp3rt/157</a:t>
            </a:r>
            <a:r>
              <a:rPr lang="zh-CN" altLang="en-US" sz="2600" dirty="0"/>
              <a:t>还有</a:t>
            </a:r>
            <a:r>
              <a:rPr lang="zh-CN" altLang="en-US" sz="2600" dirty="0" smtClean="0"/>
              <a:t>我想写的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83258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740961"/>
            <a:ext cx="61926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200" b="1" spc="-450" dirty="0" smtClean="0">
                <a:solidFill>
                  <a:srgbClr val="00B050">
                    <a:alpha val="99000"/>
                  </a:srgbClr>
                </a:solidFill>
                <a:latin typeface="아리따B" pitchFamily="18" charset="-127"/>
                <a:ea typeface="아리따B" pitchFamily="18" charset="-127"/>
              </a:rPr>
              <a:t>Thank You</a:t>
            </a:r>
            <a:r>
              <a:rPr lang="zh-CN" altLang="en-US" sz="8200" b="1" spc="-450" dirty="0" smtClean="0">
                <a:solidFill>
                  <a:srgbClr val="00B050">
                    <a:alpha val="99000"/>
                  </a:srgbClr>
                </a:solidFill>
                <a:latin typeface="아리따B" pitchFamily="18" charset="-127"/>
                <a:ea typeface="아리따B" pitchFamily="18" charset="-127"/>
              </a:rPr>
              <a:t>！</a:t>
            </a:r>
            <a:endParaRPr lang="ko-KR" altLang="en-US" sz="8200" b="1" spc="-450" dirty="0">
              <a:solidFill>
                <a:srgbClr val="00B050">
                  <a:alpha val="99000"/>
                </a:srgbClr>
              </a:soli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67544" y="476672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比较文学研究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26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7" y="89295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spc="-450" dirty="0" smtClean="0">
                <a:solidFill>
                  <a:srgbClr val="FF0000">
                    <a:alpha val="99000"/>
                  </a:srgbClr>
                </a:solidFill>
                <a:latin typeface="아리따B" pitchFamily="18" charset="-127"/>
                <a:ea typeface="아리따B" pitchFamily="18" charset="-127"/>
              </a:rPr>
              <a:t>Index</a:t>
            </a:r>
            <a:r>
              <a:rPr lang="en-US" altLang="zh-CN" sz="8000" b="1" spc="-450" dirty="0">
                <a:solidFill>
                  <a:srgbClr val="FF0000">
                    <a:alpha val="99000"/>
                  </a:srgbClr>
                </a:solidFill>
                <a:latin typeface="아리따B" pitchFamily="18" charset="-127"/>
                <a:ea typeface="아리따B" pitchFamily="18" charset="-127"/>
              </a:rPr>
              <a:t>&amp;</a:t>
            </a:r>
            <a:r>
              <a:rPr lang="zh-CN" altLang="en-US" sz="8000" b="1" spc="-450" dirty="0" smtClean="0">
                <a:solidFill>
                  <a:srgbClr val="FF0000">
                    <a:alpha val="99000"/>
                  </a:srgbClr>
                </a:solidFill>
                <a:latin typeface="아리따B" pitchFamily="18" charset="-127"/>
                <a:ea typeface="아리따B" pitchFamily="18" charset="-127"/>
              </a:rPr>
              <a:t>目录</a:t>
            </a:r>
            <a:endParaRPr lang="ko-KR" altLang="en-US" sz="8000" b="1" spc="-450" dirty="0">
              <a:solidFill>
                <a:srgbClr val="FF0000">
                  <a:alpha val="99000"/>
                </a:srgbClr>
              </a:soli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79712" y="2333114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spc="-180" dirty="0" smtClean="0">
                <a:solidFill>
                  <a:srgbClr val="FDDE91">
                    <a:alpha val="98000"/>
                  </a:srgbClr>
                </a:solidFill>
                <a:latin typeface="아리따B" pitchFamily="18" charset="-127"/>
                <a:ea typeface="아리따B" pitchFamily="18" charset="-127"/>
              </a:rPr>
              <a:t>★</a:t>
            </a:r>
            <a:r>
              <a:rPr lang="en-US" altLang="ko-KR" sz="2800" dirty="0" smtClean="0"/>
              <a:t>1</a:t>
            </a:r>
            <a:r>
              <a:rPr lang="en-US" altLang="ko-KR" sz="2800" dirty="0"/>
              <a:t>.</a:t>
            </a:r>
            <a:r>
              <a:rPr lang="zh-CN" altLang="en-US" sz="2800" dirty="0"/>
              <a:t>春香传介绍</a:t>
            </a:r>
            <a:endParaRPr lang="ko-KR" altLang="en-US" sz="2800" spc="-180" dirty="0">
              <a:solidFill>
                <a:srgbClr val="FDDE91">
                  <a:alpha val="98000"/>
                </a:srgbClr>
              </a:soli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79712" y="3054355"/>
            <a:ext cx="3846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spc="-180" dirty="0" smtClean="0">
                <a:solidFill>
                  <a:srgbClr val="FDDE91">
                    <a:alpha val="98000"/>
                  </a:srgbClr>
                </a:solidFill>
                <a:latin typeface="아리따B" pitchFamily="18" charset="-127"/>
                <a:ea typeface="아리따B" pitchFamily="18" charset="-127"/>
              </a:rPr>
              <a:t>★  </a:t>
            </a:r>
            <a:r>
              <a:rPr lang="zh-CN" altLang="en-US" sz="2800" dirty="0" smtClean="0"/>
              <a:t>春</a:t>
            </a:r>
            <a:r>
              <a:rPr lang="zh-CN" altLang="en-US" sz="2800" dirty="0"/>
              <a:t>香传简介</a:t>
            </a:r>
            <a:endParaRPr lang="ko-KR" altLang="en-US" sz="2800" spc="-180" dirty="0">
              <a:solidFill>
                <a:srgbClr val="FDDE91">
                  <a:alpha val="98000"/>
                </a:srgbClr>
              </a:soli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3774435"/>
            <a:ext cx="2916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spc="-180" dirty="0" smtClean="0">
                <a:solidFill>
                  <a:srgbClr val="FDDE91">
                    <a:alpha val="98000"/>
                  </a:srgbClr>
                </a:solidFill>
                <a:latin typeface="아리따B" pitchFamily="18" charset="-127"/>
                <a:ea typeface="아리따B" pitchFamily="18" charset="-127"/>
              </a:rPr>
              <a:t>★  </a:t>
            </a:r>
            <a:r>
              <a:rPr lang="zh-CN" altLang="en-US" sz="2800" dirty="0" smtClean="0"/>
              <a:t>文</a:t>
            </a:r>
            <a:r>
              <a:rPr lang="zh-CN" altLang="en-US" sz="2800" dirty="0"/>
              <a:t>献</a:t>
            </a:r>
            <a:endParaRPr lang="ko-KR" altLang="en-US" sz="2800" spc="-180" dirty="0">
              <a:solidFill>
                <a:srgbClr val="FDDE91">
                  <a:alpha val="98000"/>
                </a:srgbClr>
              </a:soli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979713" y="4494515"/>
            <a:ext cx="7476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spc="-180" dirty="0" smtClean="0">
                <a:solidFill>
                  <a:srgbClr val="FDDE91">
                    <a:alpha val="98000"/>
                  </a:srgbClr>
                </a:solidFill>
                <a:latin typeface="아리따B" pitchFamily="18" charset="-127"/>
                <a:ea typeface="아리따B" pitchFamily="18" charset="-127"/>
              </a:rPr>
              <a:t>★ </a:t>
            </a:r>
            <a:r>
              <a:rPr lang="en-US" altLang="zh-CN" sz="2800" dirty="0"/>
              <a:t>2.(</a:t>
            </a:r>
            <a:r>
              <a:rPr lang="zh-CN" altLang="en-US" sz="2800" dirty="0"/>
              <a:t>罗密欧与朱丽叶</a:t>
            </a:r>
            <a:r>
              <a:rPr lang="en-US" altLang="zh-CN" sz="2800" dirty="0"/>
              <a:t>)</a:t>
            </a:r>
            <a:r>
              <a:rPr lang="en-US" altLang="zh-CN" sz="2800" dirty="0" err="1"/>
              <a:t>Romeo&amp;juliet</a:t>
            </a:r>
            <a:r>
              <a:rPr lang="zh-CN" altLang="en-US" sz="2800" dirty="0"/>
              <a:t>简介</a:t>
            </a:r>
            <a:endParaRPr lang="ko-KR" altLang="en-US" sz="2800" spc="-180" dirty="0">
              <a:solidFill>
                <a:srgbClr val="FDDE91">
                  <a:alpha val="98000"/>
                </a:srgbClr>
              </a:soli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979713" y="5214595"/>
            <a:ext cx="3836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spc="-180" dirty="0" smtClean="0">
                <a:solidFill>
                  <a:srgbClr val="FDDE91">
                    <a:alpha val="98000"/>
                  </a:srgbClr>
                </a:solidFill>
                <a:latin typeface="아리따B" pitchFamily="18" charset="-127"/>
                <a:ea typeface="아리따B" pitchFamily="18" charset="-127"/>
              </a:rPr>
              <a:t>★ </a:t>
            </a:r>
            <a:r>
              <a:rPr lang="zh-CN" altLang="en-US" sz="2800" dirty="0" smtClean="0"/>
              <a:t>两</a:t>
            </a:r>
            <a:r>
              <a:rPr lang="zh-CN" altLang="en-US" sz="2800" dirty="0"/>
              <a:t>作品比较</a:t>
            </a:r>
            <a:endParaRPr lang="ko-KR" altLang="en-US" sz="2800" spc="-180" dirty="0">
              <a:solidFill>
                <a:srgbClr val="FDDE91">
                  <a:alpha val="98000"/>
                </a:srgbClr>
              </a:solidFill>
              <a:latin typeface="아리따B" pitchFamily="18" charset="-127"/>
              <a:ea typeface="아리따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14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/>
              <a:t>春香传简介</a:t>
            </a:r>
            <a:endParaRPr lang="ko-KR" altLang="en-US" sz="4800" b="1" spc="-450" dirty="0">
              <a:solidFill>
                <a:schemeClr val="accent1">
                  <a:lumMod val="60000"/>
                  <a:lumOff val="40000"/>
                </a:schemeClr>
              </a:soli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3507" y="1720840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dirty="0" err="1">
                <a:latin typeface="Yu Gothic UI Semilight" panose="020B0400000000000000" pitchFamily="34" charset="-128"/>
                <a:ea typeface="바탕체" panose="02030609000101010101" pitchFamily="17" charset="-127"/>
              </a:rPr>
              <a:t>南原丈结</a:t>
            </a:r>
            <a:r>
              <a:rPr lang="zh-CN" altLang="en-US" sz="36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的</a:t>
            </a:r>
            <a:r>
              <a:rPr lang="ko-KR" altLang="en-US" sz="3600" b="1" dirty="0" err="1">
                <a:latin typeface="Yu Gothic UI Semilight" panose="020B0400000000000000" pitchFamily="34" charset="-128"/>
                <a:ea typeface="바탕체" panose="02030609000101010101" pitchFamily="17" charset="-127"/>
              </a:rPr>
              <a:t>儿子</a:t>
            </a:r>
            <a:r>
              <a:rPr lang="ko-KR" altLang="ko-KR" sz="3600" b="1" dirty="0" err="1">
                <a:latin typeface="Yu Gothic UI Semilight" panose="020B0400000000000000" pitchFamily="34" charset="-128"/>
                <a:ea typeface="바탕체" panose="02030609000101010101" pitchFamily="17" charset="-127"/>
              </a:rPr>
              <a:t>李梦龙</a:t>
            </a:r>
            <a:r>
              <a:rPr lang="ko-KR" altLang="en-US" sz="3600" b="1" dirty="0" err="1">
                <a:latin typeface="Yu Gothic UI Semilight" panose="020B0400000000000000" pitchFamily="34" charset="-128"/>
                <a:ea typeface="바탕체" panose="02030609000101010101" pitchFamily="17" charset="-127"/>
              </a:rPr>
              <a:t>和</a:t>
            </a:r>
            <a:r>
              <a:rPr lang="ko-KR" altLang="ko-KR" sz="3600" b="1" dirty="0" err="1">
                <a:latin typeface="Yu Gothic UI Semilight" panose="020B0400000000000000" pitchFamily="34" charset="-128"/>
                <a:ea typeface="바탕체" panose="02030609000101010101" pitchFamily="17" charset="-127"/>
              </a:rPr>
              <a:t>月梅</a:t>
            </a:r>
            <a:r>
              <a:rPr lang="zh-CN" altLang="en-US" sz="36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的</a:t>
            </a:r>
            <a:r>
              <a:rPr lang="ko-KR" altLang="en-US" sz="3600" b="1" dirty="0" err="1">
                <a:latin typeface="Yu Gothic UI Semilight" panose="020B0400000000000000" pitchFamily="34" charset="-128"/>
                <a:ea typeface="바탕체" panose="02030609000101010101" pitchFamily="17" charset="-127"/>
              </a:rPr>
              <a:t>女儿</a:t>
            </a:r>
            <a:r>
              <a:rPr lang="ko-KR" altLang="ko-KR" sz="3600" b="1" dirty="0" err="1">
                <a:latin typeface="Yu Gothic UI Semilight" panose="020B0400000000000000" pitchFamily="34" charset="-128"/>
                <a:ea typeface="바탕체" panose="02030609000101010101" pitchFamily="17" charset="-127"/>
              </a:rPr>
              <a:t>成春香</a:t>
            </a:r>
            <a:r>
              <a:rPr lang="ko-KR" altLang="en-US" sz="3600" b="1" dirty="0" err="1">
                <a:latin typeface="Yu Gothic UI Semilight" panose="020B0400000000000000" pitchFamily="34" charset="-128"/>
                <a:ea typeface="바탕체" panose="02030609000101010101" pitchFamily="17" charset="-127"/>
              </a:rPr>
              <a:t>相爱</a:t>
            </a:r>
            <a:r>
              <a:rPr lang="ko-KR" altLang="en-US" sz="3600" b="1" dirty="0">
                <a:latin typeface="Yu Gothic UI Semilight" panose="020B0400000000000000" pitchFamily="34" charset="-128"/>
                <a:ea typeface="바탕체" panose="02030609000101010101" pitchFamily="17" charset="-127"/>
              </a:rPr>
              <a:t>。 </a:t>
            </a:r>
            <a:r>
              <a:rPr lang="ko-KR" altLang="ko-KR" sz="3600" b="1" dirty="0" err="1">
                <a:latin typeface="Yu Gothic UI Semilight" panose="020B0400000000000000" pitchFamily="34" charset="-128"/>
                <a:ea typeface="바탕체" panose="02030609000101010101" pitchFamily="17" charset="-127"/>
              </a:rPr>
              <a:t>李梦龙</a:t>
            </a:r>
            <a:r>
              <a:rPr lang="ko-KR" altLang="en-US" sz="3600" b="1" dirty="0" err="1">
                <a:latin typeface="Yu Gothic UI Semilight" panose="020B0400000000000000" pitchFamily="34" charset="-128"/>
                <a:ea typeface="바탕체" panose="02030609000101010101" pitchFamily="17" charset="-127"/>
              </a:rPr>
              <a:t>的父亲南原丈结束</a:t>
            </a:r>
            <a:r>
              <a:rPr lang="zh-CN" altLang="en-US" sz="36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任务</a:t>
            </a:r>
            <a:r>
              <a:rPr lang="ko-KR" altLang="en-US" sz="3600" b="1" dirty="0">
                <a:latin typeface="Yu Gothic UI Semilight" panose="020B0400000000000000" pitchFamily="34" charset="-128"/>
                <a:ea typeface="바탕체" panose="02030609000101010101" pitchFamily="17" charset="-127"/>
              </a:rPr>
              <a:t>期后</a:t>
            </a:r>
            <a:r>
              <a:rPr lang="zh-CN" altLang="en-US" sz="36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回来</a:t>
            </a:r>
            <a:r>
              <a:rPr lang="ko-KR" altLang="en-US" sz="3600" b="1" dirty="0" err="1">
                <a:latin typeface="Yu Gothic UI Semilight" panose="020B0400000000000000" pitchFamily="34" charset="-128"/>
                <a:ea typeface="바탕체" panose="02030609000101010101" pitchFamily="17" charset="-127"/>
              </a:rPr>
              <a:t>首尔</a:t>
            </a:r>
            <a:r>
              <a:rPr lang="en-US" altLang="ko-KR" sz="36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</a:t>
            </a:r>
            <a:r>
              <a:rPr lang="ko-KR" altLang="en-US" sz="3600" b="1" dirty="0">
                <a:latin typeface="Yu Gothic UI Semilight" panose="020B0400000000000000" pitchFamily="34" charset="-128"/>
                <a:ea typeface="바탕체" panose="02030609000101010101" pitchFamily="17" charset="-127"/>
              </a:rPr>
              <a:t>两人</a:t>
            </a:r>
            <a:r>
              <a:rPr lang="zh-CN" altLang="en-US" sz="36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就分手了。</a:t>
            </a:r>
            <a:r>
              <a:rPr lang="ko-KR" altLang="ko-KR" sz="3600" b="1" dirty="0">
                <a:latin typeface="Yu Gothic UI Semilight" panose="020B0400000000000000" pitchFamily="34" charset="-128"/>
                <a:ea typeface="바탕체" panose="02030609000101010101" pitchFamily="17" charset="-127"/>
              </a:rPr>
              <a:t>成</a:t>
            </a:r>
            <a:r>
              <a:rPr lang="zh-CN" altLang="en-US" sz="36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春香拒绝从南边走来的新任官员的随员被关在监狱</a:t>
            </a:r>
            <a:r>
              <a:rPr lang="en-US" altLang="zh-CN" sz="36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(</a:t>
            </a:r>
            <a:r>
              <a:rPr lang="en-US" altLang="ko-KR" sz="36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Prison)</a:t>
            </a:r>
            <a:r>
              <a:rPr lang="zh-CN" altLang="en-US" sz="36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里</a:t>
            </a:r>
            <a:r>
              <a:rPr lang="en-US" altLang="zh-CN" sz="36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</a:t>
            </a:r>
            <a:r>
              <a:rPr lang="zh-CN" altLang="en-US" sz="36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濒临绝境</a:t>
            </a:r>
            <a:r>
              <a:rPr lang="en-US" altLang="zh-CN" sz="36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</a:t>
            </a:r>
            <a:r>
              <a:rPr lang="ko-KR" altLang="en-US" sz="3600" b="1" dirty="0">
                <a:latin typeface="Yu Gothic UI Semilight" panose="020B0400000000000000" pitchFamily="34" charset="-128"/>
                <a:ea typeface="바탕체" panose="02030609000101010101" pitchFamily="17" charset="-127"/>
              </a:rPr>
              <a:t> </a:t>
            </a:r>
            <a:r>
              <a:rPr lang="zh-CN" altLang="en-US" sz="36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这时成为</a:t>
            </a:r>
            <a:r>
              <a:rPr lang="ko-KR" altLang="en-US" sz="3600" b="1" dirty="0">
                <a:latin typeface="Yu Gothic UI Semilight" panose="020B0400000000000000" pitchFamily="34" charset="-128"/>
                <a:ea typeface="바탕체" panose="02030609000101010101" pitchFamily="17" charset="-127"/>
              </a:rPr>
              <a:t>全</a:t>
            </a:r>
            <a:r>
              <a:rPr lang="zh-CN" altLang="en-US" sz="36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罗</a:t>
            </a:r>
            <a:r>
              <a:rPr lang="ko-KR" altLang="en-US" sz="3600" b="1" dirty="0" err="1">
                <a:latin typeface="Yu Gothic UI Semilight" panose="020B0400000000000000" pitchFamily="34" charset="-128"/>
                <a:ea typeface="바탕체" panose="02030609000101010101" pitchFamily="17" charset="-127"/>
              </a:rPr>
              <a:t>道御史</a:t>
            </a:r>
            <a:r>
              <a:rPr lang="zh-CN" altLang="en-US" sz="36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归来</a:t>
            </a:r>
            <a:r>
              <a:rPr lang="ko-KR" altLang="en-US" sz="3600" b="1" dirty="0" err="1">
                <a:latin typeface="Yu Gothic UI Semilight" panose="020B0400000000000000" pitchFamily="34" charset="-128"/>
                <a:ea typeface="바탕체" panose="02030609000101010101" pitchFamily="17" charset="-127"/>
              </a:rPr>
              <a:t>的</a:t>
            </a:r>
            <a:r>
              <a:rPr lang="ko-KR" altLang="ko-KR" sz="3600" b="1" dirty="0" err="1">
                <a:latin typeface="Yu Gothic UI Semilight" panose="020B0400000000000000" pitchFamily="34" charset="-128"/>
                <a:ea typeface="바탕체" panose="02030609000101010101" pitchFamily="17" charset="-127"/>
              </a:rPr>
              <a:t>李梦龙</a:t>
            </a:r>
            <a:r>
              <a:rPr lang="ko-KR" altLang="en-US" sz="3600" b="1" dirty="0" err="1">
                <a:latin typeface="Yu Gothic UI Semilight" panose="020B0400000000000000" pitchFamily="34" charset="-128"/>
                <a:ea typeface="바탕체" panose="02030609000101010101" pitchFamily="17" charset="-127"/>
              </a:rPr>
              <a:t>救出春香</a:t>
            </a:r>
            <a:endParaRPr lang="ko-KR" altLang="en-US" sz="3600" b="1" dirty="0">
              <a:latin typeface="Yu Gothic UI Semilight" panose="020B0400000000000000" pitchFamily="34" charset="-128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10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7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/>
              <a:t>春</a:t>
            </a:r>
            <a:r>
              <a:rPr lang="zh-CN" altLang="en-US" sz="4800" dirty="0"/>
              <a:t>香传介绍</a:t>
            </a:r>
            <a:endParaRPr lang="ko-KR" altLang="en-US" sz="4800" b="1" spc="-450" dirty="0">
              <a:solidFill>
                <a:schemeClr val="accent2">
                  <a:lumMod val="40000"/>
                  <a:lumOff val="60000"/>
                  <a:alpha val="98000"/>
                </a:schemeClr>
              </a:soli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95536" y="1997839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春香传是一部传统作品</a:t>
            </a:r>
            <a:r>
              <a:rPr lang="en-US" altLang="zh-CN" sz="2800" dirty="0"/>
              <a:t>,</a:t>
            </a:r>
            <a:r>
              <a:rPr lang="zh-CN" altLang="en-US" sz="2800" dirty="0"/>
              <a:t>深受广大读者喜</a:t>
            </a:r>
            <a:r>
              <a:rPr lang="zh-CN" altLang="en-US" sz="2800" dirty="0" smtClean="0"/>
              <a:t>爱</a:t>
            </a:r>
            <a:r>
              <a:rPr lang="en-US" altLang="ko-KR" sz="2800" dirty="0" err="1" smtClean="0"/>
              <a:t>Chunhyangjeon</a:t>
            </a:r>
            <a:r>
              <a:rPr lang="en-US" altLang="ko-KR" sz="2800" dirty="0" smtClean="0"/>
              <a:t> </a:t>
            </a:r>
            <a:r>
              <a:rPr lang="en-US" altLang="ko-KR" sz="2800" dirty="0"/>
              <a:t>is loved by many readers as a traditional piece of work</a:t>
            </a:r>
            <a:r>
              <a:rPr lang="ko-KR" altLang="en-US" sz="2800" dirty="0"/>
              <a:t> 。</a:t>
            </a:r>
            <a:endParaRPr lang="en-US" altLang="ko-KR" sz="2800" dirty="0"/>
          </a:p>
          <a:p>
            <a:r>
              <a:rPr lang="zh-CN" altLang="en-US" sz="2800" dirty="0"/>
              <a:t>这部作品备受喜爱的理</a:t>
            </a:r>
            <a:r>
              <a:rPr lang="zh-CN" altLang="en-US" sz="2800" dirty="0" smtClean="0"/>
              <a:t>由主</a:t>
            </a:r>
            <a:r>
              <a:rPr lang="zh-CN" altLang="en-US" sz="2800" dirty="0"/>
              <a:t>要是首先讲述了青年男女之间的爱情故事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en-US" altLang="ko-KR" sz="2800" dirty="0" smtClean="0"/>
              <a:t>The </a:t>
            </a:r>
            <a:r>
              <a:rPr lang="en-US" altLang="ko-KR" sz="2800" dirty="0"/>
              <a:t>first reason why this product has been adored largely is that it deals with love between young men and women</a:t>
            </a:r>
            <a:r>
              <a:rPr lang="ko-KR" altLang="en-US" sz="2800" dirty="0"/>
              <a:t> 。</a:t>
            </a:r>
            <a:r>
              <a:rPr lang="zh-CN" altLang="en-US" sz="2800" dirty="0"/>
              <a:t> </a:t>
            </a:r>
            <a:endParaRPr lang="en-US" altLang="zh-CN" sz="2800" dirty="0" smtClean="0"/>
          </a:p>
          <a:p>
            <a:r>
              <a:rPr lang="zh-CN" altLang="en-US" sz="2800" dirty="0" smtClean="0"/>
              <a:t>这</a:t>
            </a:r>
            <a:r>
              <a:rPr lang="zh-CN" altLang="en-US" sz="2800" dirty="0"/>
              <a:t>就是我们克服了身份差</a:t>
            </a:r>
            <a:r>
              <a:rPr lang="zh-CN" altLang="en-US" sz="2800" dirty="0" smtClean="0"/>
              <a:t>异</a:t>
            </a:r>
            <a:r>
              <a:rPr lang="ko-KR" altLang="en-US" sz="2800" dirty="0" smtClean="0"/>
              <a:t>。</a:t>
            </a:r>
            <a:endParaRPr lang="en-US" altLang="ko-KR" sz="2800" dirty="0" smtClean="0"/>
          </a:p>
          <a:p>
            <a:r>
              <a:rPr lang="en-US" altLang="ko-KR" sz="2800" dirty="0" smtClean="0"/>
              <a:t>This </a:t>
            </a:r>
            <a:r>
              <a:rPr lang="en-US" altLang="ko-KR" sz="2800" dirty="0"/>
              <a:t>is why it overcame the disparity of identity gaps</a:t>
            </a:r>
            <a:r>
              <a:rPr lang="ko-KR" altLang="en-US" sz="2800" dirty="0"/>
              <a:t> 。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30989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/>
              <a:t>文献</a:t>
            </a:r>
            <a:endParaRPr lang="ko-KR" altLang="en-US" sz="4800" b="1" spc="-450" dirty="0">
              <a:solidFill>
                <a:schemeClr val="accent4">
                  <a:lumMod val="40000"/>
                  <a:lumOff val="60000"/>
                  <a:alpha val="99000"/>
                </a:schemeClr>
              </a:soli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06808" y="141277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作为</a:t>
            </a:r>
            <a:r>
              <a:rPr lang="en-US" altLang="zh-CN" sz="3200" dirty="0"/>
              <a:t>《</a:t>
            </a:r>
            <a:r>
              <a:rPr lang="zh-CN" altLang="en-US" sz="3200" dirty="0"/>
              <a:t>春香传</a:t>
            </a:r>
            <a:r>
              <a:rPr lang="en-US" altLang="zh-CN" sz="3200" dirty="0"/>
              <a:t>》</a:t>
            </a:r>
            <a:r>
              <a:rPr lang="zh-CN" altLang="en-US" sz="3200" dirty="0"/>
              <a:t>背景的南原</a:t>
            </a:r>
            <a:r>
              <a:rPr lang="en-US" altLang="zh-CN" sz="3200" dirty="0"/>
              <a:t>,</a:t>
            </a:r>
            <a:r>
              <a:rPr lang="zh-CN" altLang="en-US" sz="3200" dirty="0"/>
              <a:t>自古以来就是</a:t>
            </a:r>
            <a:r>
              <a:rPr lang="en-US" altLang="zh-CN" sz="3200" dirty="0"/>
              <a:t>“</a:t>
            </a:r>
            <a:r>
              <a:rPr lang="zh-CN" altLang="en-US" sz="3200" dirty="0"/>
              <a:t>天定上天的土地</a:t>
            </a:r>
            <a:r>
              <a:rPr lang="en-US" altLang="zh-CN" sz="3200" dirty="0"/>
              <a:t>,</a:t>
            </a:r>
            <a:r>
              <a:rPr lang="zh-CN" altLang="en-US" sz="3200" dirty="0"/>
              <a:t>又是肥沃土地的广阔天地</a:t>
            </a:r>
            <a:r>
              <a:rPr lang="en-US" altLang="zh-CN" sz="3200" dirty="0"/>
              <a:t>”</a:t>
            </a:r>
            <a:r>
              <a:rPr lang="zh-CN" altLang="en-US" sz="3200" dirty="0"/>
              <a:t>。与春香传书</a:t>
            </a:r>
            <a:endParaRPr lang="en-US" altLang="zh-CN" sz="32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08" y="2987795"/>
            <a:ext cx="4524375" cy="32670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925" y="2982436"/>
            <a:ext cx="4175670" cy="326707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4275768" y="29088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/>
              <a:t>《</a:t>
            </a:r>
            <a:r>
              <a:rPr lang="zh-CN" altLang="en-US" b="1" dirty="0" smtClean="0"/>
              <a:t>春香传</a:t>
            </a:r>
            <a:r>
              <a:rPr lang="en-US" altLang="zh-CN" b="1" dirty="0" smtClean="0"/>
              <a:t>-</a:t>
            </a:r>
            <a:r>
              <a:rPr lang="zh-CN" altLang="en-US" b="1" dirty="0" smtClean="0"/>
              <a:t>爱歌</a:t>
            </a:r>
            <a:r>
              <a:rPr lang="en-US" altLang="zh-CN" b="1" dirty="0" smtClean="0"/>
              <a:t>》</a:t>
            </a:r>
            <a:r>
              <a:rPr lang="ko-KR" altLang="en-US" dirty="0" smtClean="0">
                <a:hlinkClick r:id="rId5"/>
              </a:rPr>
              <a:t>http</a:t>
            </a:r>
            <a:r>
              <a:rPr lang="ko-KR" altLang="en-US" dirty="0">
                <a:hlinkClick r:id="rId5"/>
              </a:rPr>
              <a:t>://baishi.baidu.com/watch/8786426185046573513.html?frm=FuzzySearch&amp;page=videoMultiNeed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67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5" name="TextBox 14"/>
          <p:cNvSpPr txBox="1"/>
          <p:nvPr/>
        </p:nvSpPr>
        <p:spPr>
          <a:xfrm>
            <a:off x="0" y="0"/>
            <a:ext cx="9110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/>
              <a:t>(</a:t>
            </a:r>
            <a:r>
              <a:rPr lang="zh-CN" altLang="en-US" sz="4400" dirty="0"/>
              <a:t>罗密欧与朱丽叶</a:t>
            </a:r>
            <a:r>
              <a:rPr lang="en-US" altLang="zh-CN" sz="4400" dirty="0"/>
              <a:t>)</a:t>
            </a:r>
            <a:r>
              <a:rPr lang="en-US" altLang="zh-CN" sz="4400" dirty="0" err="1"/>
              <a:t>Romeo&amp;juliet</a:t>
            </a:r>
            <a:r>
              <a:rPr lang="zh-CN" altLang="en-US" sz="4400" dirty="0"/>
              <a:t>简介</a:t>
            </a:r>
            <a:endParaRPr lang="ko-KR" altLang="en-US" sz="4400" b="1" spc="-450" dirty="0">
              <a:solidFill>
                <a:srgbClr val="F8C984">
                  <a:alpha val="99000"/>
                </a:srgbClr>
              </a:soli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07504" y="1028343"/>
            <a:ext cx="87849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充满</a:t>
            </a:r>
            <a:r>
              <a:rPr lang="ko-KR" altLang="en-US" sz="26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异国情调的城市</a:t>
            </a:r>
            <a:r>
              <a:rPr lang="en-US" altLang="ko-KR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Verona</a:t>
            </a:r>
            <a:r>
              <a:rPr lang="ko-KR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与</a:t>
            </a:r>
            <a:r>
              <a:rPr lang="zh-CN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曾经</a:t>
            </a:r>
            <a:r>
              <a:rPr lang="ko-KR" altLang="en-US" sz="26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互相敌视的两个家族</a:t>
            </a:r>
            <a:r>
              <a:rPr lang="en-US" altLang="ko-KR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26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Montague,Kaplet</a:t>
            </a:r>
            <a:r>
              <a:rPr lang="en-US" altLang="ko-KR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展开激烈的血战</a:t>
            </a:r>
            <a:r>
              <a:rPr lang="en-US" altLang="ko-KR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针锋相对地展开着激烈的对立</a:t>
            </a:r>
            <a:r>
              <a:rPr lang="ko-KR" altLang="en-US" sz="2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。</a:t>
            </a:r>
            <a:r>
              <a:rPr lang="en-US" altLang="ko-KR" sz="2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The </a:t>
            </a:r>
            <a:r>
              <a:rPr lang="en-US" altLang="ko-KR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two families, Montague and </a:t>
            </a:r>
            <a:r>
              <a:rPr lang="en-US" altLang="ko-KR" sz="26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Kaplet</a:t>
            </a:r>
            <a:r>
              <a:rPr lang="en-US" altLang="ko-KR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, fiercely fight each other in an exotic and passionate city, fiercely fight against each other.</a:t>
            </a:r>
            <a:r>
              <a:rPr lang="zh-CN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endParaRPr lang="en-US" altLang="zh-CN" sz="26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有一天</a:t>
            </a:r>
            <a:r>
              <a:rPr lang="en-US" altLang="ko-KR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偷偷参加</a:t>
            </a:r>
            <a:r>
              <a:rPr lang="en-US" altLang="ko-KR" sz="26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Kaplet</a:t>
            </a:r>
            <a:r>
              <a:rPr lang="ko-KR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庆典</a:t>
            </a:r>
            <a:r>
              <a:rPr lang="en-US" altLang="ko-KR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(festival)</a:t>
            </a:r>
            <a:r>
              <a:rPr lang="ko-KR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的</a:t>
            </a:r>
            <a:r>
              <a:rPr lang="en-US" altLang="ko-KR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Montague</a:t>
            </a:r>
            <a:r>
              <a:rPr lang="ko-KR" altLang="en-US" sz="26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的罗密欧遇见了美丽可爱的朱丽叶</a:t>
            </a:r>
            <a:r>
              <a:rPr lang="en-US" altLang="ko-KR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一见钟情</a:t>
            </a:r>
            <a:r>
              <a:rPr lang="zh-CN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非常爱的感情</a:t>
            </a:r>
            <a:r>
              <a:rPr lang="ko-KR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。</a:t>
            </a:r>
            <a:r>
              <a:rPr lang="zh-CN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第二天</a:t>
            </a:r>
            <a:r>
              <a:rPr lang="en-US" altLang="zh-CN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zh-CN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罗密欧与朱丽叶悄悄地在教堂</a:t>
            </a:r>
            <a:r>
              <a:rPr lang="en-US" altLang="zh-CN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en-US" altLang="ko-KR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Catholic church)</a:t>
            </a:r>
            <a:r>
              <a:rPr lang="zh-CN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举行婚礼</a:t>
            </a:r>
            <a:r>
              <a:rPr lang="en-US" altLang="zh-CN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(marry),</a:t>
            </a:r>
            <a:r>
              <a:rPr lang="zh-CN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相信两人的结合会给两人带来两人的和解。</a:t>
            </a:r>
            <a:r>
              <a:rPr lang="ko-KR" altLang="en-US" sz="26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但罗密欧被卷入朋友的战争中</a:t>
            </a:r>
            <a:r>
              <a:rPr lang="en-US" altLang="ko-KR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杀死朱丽叶的表妹</a:t>
            </a:r>
            <a:r>
              <a:rPr lang="en-US" altLang="ko-KR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Tybalt,</a:t>
            </a:r>
            <a:r>
              <a:rPr lang="ko-KR" altLang="en-US" sz="26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被逐出</a:t>
            </a:r>
            <a:r>
              <a:rPr lang="en-US" altLang="ko-KR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Verona </a:t>
            </a:r>
            <a:r>
              <a:rPr lang="ko-KR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。</a:t>
            </a:r>
            <a:r>
              <a:rPr lang="zh-CN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endParaRPr lang="en-US" altLang="zh-CN" sz="26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zh-CN" altLang="en-US" sz="2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朱</a:t>
            </a:r>
            <a:r>
              <a:rPr lang="zh-CN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丽叶的父</a:t>
            </a:r>
            <a:r>
              <a:rPr lang="zh-CN" altLang="en-US" sz="2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母们</a:t>
            </a:r>
            <a:r>
              <a:rPr lang="zh-CN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为了让她嫁给家人</a:t>
            </a:r>
            <a:r>
              <a:rPr lang="en-US" altLang="zh-CN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zh-CN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想要和她结婚</a:t>
            </a:r>
            <a:r>
              <a:rPr lang="en-US" altLang="zh-CN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zh-CN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朱丽叶为了逃避安眠药的折磨</a:t>
            </a:r>
            <a:r>
              <a:rPr lang="en-US" altLang="zh-CN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zh-CN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假装死了。</a:t>
            </a:r>
            <a:endParaRPr lang="ko-KR" altLang="en-US" sz="26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7659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因为非常有名所以放映电影</a:t>
            </a:r>
            <a:r>
              <a:rPr lang="en-US" altLang="zh-CN" sz="4000" dirty="0" smtClean="0"/>
              <a:t>,</a:t>
            </a:r>
            <a:r>
              <a:rPr lang="ko-KR" altLang="en-US" sz="4000" dirty="0" smtClean="0"/>
              <a:t> </a:t>
            </a:r>
            <a:r>
              <a:rPr lang="ko-KR" altLang="en-US" sz="4000" dirty="0" err="1" smtClean="0"/>
              <a:t>话剧</a:t>
            </a:r>
            <a:endParaRPr lang="ko-KR" altLang="en-US" sz="4000" b="1" spc="-450" dirty="0">
              <a:solidFill>
                <a:srgbClr val="A9C571">
                  <a:alpha val="99000"/>
                </a:srgbClr>
              </a:solidFill>
              <a:latin typeface="아리따B" pitchFamily="18" charset="-127"/>
              <a:ea typeface="아리따B" pitchFamily="18" charset="-127"/>
            </a:endParaRPr>
          </a:p>
        </p:txBody>
      </p:sp>
      <p:pic>
        <p:nvPicPr>
          <p:cNvPr id="4" name="내용 개체 틀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4" y="1611243"/>
            <a:ext cx="4467225" cy="43434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853" y="1582433"/>
            <a:ext cx="3204291" cy="437221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3087469" y="7078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err="1" smtClean="0"/>
              <a:t>Romeo&amp;juliet</a:t>
            </a:r>
            <a:r>
              <a:rPr lang="zh-CN" altLang="en-US" b="1" dirty="0" smtClean="0"/>
              <a:t>视频</a:t>
            </a:r>
            <a:endParaRPr lang="en-US" altLang="zh-CN" b="1" spc="-450" dirty="0">
              <a:solidFill>
                <a:srgbClr val="7FC4D7">
                  <a:alpha val="98000"/>
                </a:srgbClr>
              </a:solidFill>
              <a:latin typeface="아리따B" pitchFamily="18" charset="-127"/>
              <a:ea typeface="아리따B" pitchFamily="18" charset="-127"/>
            </a:endParaRPr>
          </a:p>
          <a:p>
            <a:r>
              <a:rPr lang="ko-KR" altLang="en-US" dirty="0" smtClean="0">
                <a:hlinkClick r:id="rId5" action="ppaction://hlinkpres?slideindex=1&amp;slidetitle="/>
              </a:rPr>
              <a:t>http</a:t>
            </a:r>
            <a:r>
              <a:rPr lang="ko-KR" altLang="en-US" dirty="0">
                <a:hlinkClick r:id="rId5" action="ppaction://hlinkpres?slideindex=1&amp;slidetitle="/>
              </a:rPr>
              <a:t>://video.tudou.com/v/XMjIwMjIwMjU1Ng==.html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9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两作品比较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4837" cy="5251722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3500" dirty="0"/>
              <a:t>提起</a:t>
            </a:r>
            <a:r>
              <a:rPr lang="en-US" altLang="zh-CN" sz="3500" dirty="0"/>
              <a:t>《</a:t>
            </a:r>
            <a:r>
              <a:rPr lang="zh-CN" altLang="en-US" sz="3500" dirty="0"/>
              <a:t>春香传</a:t>
            </a:r>
            <a:r>
              <a:rPr lang="en-US" altLang="zh-CN" sz="3500" dirty="0"/>
              <a:t>》,</a:t>
            </a:r>
            <a:r>
              <a:rPr lang="zh-CN" altLang="en-US" sz="3500" dirty="0"/>
              <a:t>很多人都会想到</a:t>
            </a:r>
            <a:r>
              <a:rPr lang="en-US" altLang="zh-CN" sz="3500" dirty="0"/>
              <a:t>《</a:t>
            </a:r>
            <a:r>
              <a:rPr lang="zh-CN" altLang="en-US" sz="3500" dirty="0"/>
              <a:t>罗密欧与朱丽叶</a:t>
            </a:r>
            <a:r>
              <a:rPr lang="en-US" altLang="zh-CN" sz="3500" dirty="0"/>
              <a:t>》</a:t>
            </a:r>
            <a:r>
              <a:rPr lang="zh-CN" altLang="en-US" sz="3500" dirty="0"/>
              <a:t>中的罗密欧与朱丽叶。 这两个故事都是因为年轻的年轻人的爱情故事成为主要主题。</a:t>
            </a:r>
            <a:r>
              <a:rPr lang="en-US" altLang="ko-KR" sz="3500" dirty="0"/>
              <a:t> Many people think of " Romeo and Juliet " on the same line</a:t>
            </a:r>
            <a:r>
              <a:rPr lang="zh-CN" altLang="en-US" sz="3500" dirty="0"/>
              <a:t> 。</a:t>
            </a:r>
            <a:r>
              <a:rPr lang="en-US" altLang="ko-KR" sz="3500" dirty="0"/>
              <a:t> Both stories are because the love story of young people is the main theme of the theme</a:t>
            </a:r>
            <a:r>
              <a:rPr lang="zh-CN" altLang="en-US" sz="3500" dirty="0"/>
              <a:t> 。 </a:t>
            </a:r>
            <a:endParaRPr lang="en-US" altLang="zh-CN" sz="3500" dirty="0" smtClean="0"/>
          </a:p>
          <a:p>
            <a:r>
              <a:rPr lang="zh-CN" altLang="en-US" sz="3500" dirty="0" smtClean="0"/>
              <a:t>与</a:t>
            </a:r>
            <a:r>
              <a:rPr lang="zh-CN" altLang="en-US" sz="3500" dirty="0"/>
              <a:t>春香和朱丽叶相比</a:t>
            </a:r>
            <a:r>
              <a:rPr lang="en-US" altLang="zh-CN" sz="3500" dirty="0"/>
              <a:t>,《</a:t>
            </a:r>
            <a:r>
              <a:rPr lang="zh-CN" altLang="en-US" sz="3500" dirty="0"/>
              <a:t>春香传</a:t>
            </a:r>
            <a:r>
              <a:rPr lang="en-US" altLang="zh-CN" sz="3500" dirty="0"/>
              <a:t>》</a:t>
            </a:r>
            <a:r>
              <a:rPr lang="zh-CN" altLang="en-US" sz="3500" dirty="0"/>
              <a:t>与</a:t>
            </a:r>
            <a:r>
              <a:rPr lang="en-US" altLang="zh-CN" sz="3500" dirty="0"/>
              <a:t>《</a:t>
            </a:r>
            <a:r>
              <a:rPr lang="zh-CN" altLang="en-US" sz="3500" dirty="0"/>
              <a:t>罗密欧与朱丽叶</a:t>
            </a:r>
            <a:r>
              <a:rPr lang="en-US" altLang="zh-CN" sz="3500" dirty="0"/>
              <a:t>》</a:t>
            </a:r>
            <a:r>
              <a:rPr lang="zh-CN" altLang="en-US" sz="3500" dirty="0"/>
              <a:t>相媲美的</a:t>
            </a:r>
            <a:r>
              <a:rPr lang="en-US" altLang="zh-CN" sz="3500" dirty="0"/>
              <a:t>《</a:t>
            </a:r>
            <a:r>
              <a:rPr lang="zh-CN" altLang="en-US" sz="3500" dirty="0"/>
              <a:t>春香传</a:t>
            </a:r>
            <a:r>
              <a:rPr lang="en-US" altLang="zh-CN" sz="3500" dirty="0"/>
              <a:t>》</a:t>
            </a:r>
            <a:r>
              <a:rPr lang="zh-CN" altLang="en-US" sz="3500" dirty="0"/>
              <a:t>和</a:t>
            </a:r>
            <a:r>
              <a:rPr lang="en-US" altLang="zh-CN" sz="3500" dirty="0" smtClean="0"/>
              <a:t>《</a:t>
            </a:r>
            <a:r>
              <a:rPr lang="zh-CN" altLang="en-US" sz="3500" dirty="0"/>
              <a:t>罗密欧与朱丽叶</a:t>
            </a:r>
            <a:r>
              <a:rPr lang="en-US" altLang="zh-CN" sz="3500" dirty="0" smtClean="0"/>
              <a:t>》</a:t>
            </a:r>
            <a:r>
              <a:rPr lang="zh-CN" altLang="en-US" sz="3500" dirty="0"/>
              <a:t>相比</a:t>
            </a:r>
            <a:r>
              <a:rPr lang="en-US" altLang="zh-CN" sz="3500" dirty="0"/>
              <a:t>,《</a:t>
            </a:r>
            <a:r>
              <a:rPr lang="zh-CN" altLang="en-US" sz="3500" dirty="0"/>
              <a:t>春香传</a:t>
            </a:r>
            <a:r>
              <a:rPr lang="en-US" altLang="zh-CN" sz="3500" dirty="0"/>
              <a:t>》</a:t>
            </a:r>
            <a:r>
              <a:rPr lang="zh-CN" altLang="en-US" sz="3500" dirty="0"/>
              <a:t>更是让人高兴。</a:t>
            </a:r>
            <a:r>
              <a:rPr lang="ko-KR" altLang="en-US" sz="3500" dirty="0"/>
              <a:t> </a:t>
            </a:r>
            <a:r>
              <a:rPr lang="en-US" altLang="ko-KR" sz="3500" dirty="0"/>
              <a:t>《</a:t>
            </a:r>
            <a:r>
              <a:rPr lang="ko-KR" altLang="en-US" sz="3500" dirty="0"/>
              <a:t>春香传</a:t>
            </a:r>
            <a:r>
              <a:rPr lang="en-US" altLang="ko-KR" sz="3500" dirty="0"/>
              <a:t>》</a:t>
            </a:r>
            <a:r>
              <a:rPr lang="ko-KR" altLang="en-US" sz="3500" dirty="0" err="1"/>
              <a:t>讲述的是即使是在拷打</a:t>
            </a:r>
            <a:r>
              <a:rPr lang="en-US" altLang="ko-KR" sz="3500" dirty="0"/>
              <a:t>,</a:t>
            </a:r>
            <a:r>
              <a:rPr lang="ko-KR" altLang="en-US" sz="3500" dirty="0" err="1"/>
              <a:t>也盼着</a:t>
            </a:r>
            <a:r>
              <a:rPr lang="ko-KR" altLang="ko-KR" sz="3500" dirty="0" err="1">
                <a:latin typeface="Yu Gothic UI Semilight" panose="020B0400000000000000" pitchFamily="34" charset="-128"/>
                <a:ea typeface="바탕체" panose="02030609000101010101" pitchFamily="17" charset="-127"/>
              </a:rPr>
              <a:t>梦龙</a:t>
            </a:r>
            <a:r>
              <a:rPr lang="en-US" altLang="ko-KR" sz="3500" dirty="0"/>
              <a:t>,</a:t>
            </a:r>
            <a:r>
              <a:rPr lang="ko-KR" altLang="en-US" sz="3500" dirty="0" err="1"/>
              <a:t>最终成为</a:t>
            </a:r>
            <a:r>
              <a:rPr lang="ko-KR" altLang="ko-KR" sz="3500" dirty="0" err="1">
                <a:latin typeface="Yu Gothic UI Semilight" panose="020B0400000000000000" pitchFamily="34" charset="-128"/>
                <a:ea typeface="바탕체" panose="02030609000101010101" pitchFamily="17" charset="-127"/>
              </a:rPr>
              <a:t>梦龙</a:t>
            </a:r>
            <a:r>
              <a:rPr lang="ko-KR" altLang="en-US" sz="3500" dirty="0" err="1"/>
              <a:t>皇后</a:t>
            </a:r>
            <a:r>
              <a:rPr lang="en-US" altLang="ko-KR" sz="3500" dirty="0"/>
              <a:t>,</a:t>
            </a:r>
            <a:r>
              <a:rPr lang="ko-KR" altLang="en-US" sz="3500" dirty="0" err="1"/>
              <a:t>来救春香的故事</a:t>
            </a:r>
            <a:r>
              <a:rPr lang="ko-KR" altLang="en-US" sz="3500" dirty="0"/>
              <a:t>。</a:t>
            </a:r>
            <a:r>
              <a:rPr lang="zh-CN" altLang="en-US" sz="3500" dirty="0"/>
              <a:t>表现出东方女人坚强内心的故</a:t>
            </a:r>
            <a:r>
              <a:rPr lang="zh-CN" altLang="en-US" sz="3500" dirty="0" smtClean="0"/>
              <a:t>事</a:t>
            </a:r>
            <a:endParaRPr lang="en-US" altLang="zh-CN" sz="3500" dirty="0" smtClean="0"/>
          </a:p>
          <a:p>
            <a:r>
              <a:rPr lang="en-US" altLang="ko-KR" sz="3500" dirty="0" smtClean="0"/>
              <a:t>The </a:t>
            </a:r>
            <a:r>
              <a:rPr lang="en-US" altLang="ko-KR" sz="3500" dirty="0"/>
              <a:t>content of the strong hearts of Oriental women</a:t>
            </a:r>
            <a:r>
              <a:rPr lang="zh-CN" altLang="en-US" sz="3500" dirty="0"/>
              <a:t> </a:t>
            </a:r>
            <a:r>
              <a:rPr lang="zh-CN" altLang="en-US" dirty="0"/>
              <a:t>。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484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接着比较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9714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在罗</a:t>
            </a:r>
            <a:r>
              <a:rPr lang="zh-CN" altLang="en-US" dirty="0"/>
              <a:t>密欧与朱丽叶中</a:t>
            </a:r>
            <a:r>
              <a:rPr lang="en-US" altLang="zh-CN" dirty="0"/>
              <a:t>,</a:t>
            </a:r>
            <a:r>
              <a:rPr lang="zh-CN" altLang="en-US" dirty="0"/>
              <a:t>像仇人一样的家庭的珍贵的</a:t>
            </a:r>
            <a:r>
              <a:rPr lang="zh-CN" altLang="en-US" dirty="0" smtClean="0"/>
              <a:t>子女</a:t>
            </a:r>
            <a:r>
              <a:rPr lang="zh-CN" altLang="en-US" dirty="0"/>
              <a:t>们一见钟情</a:t>
            </a:r>
            <a:r>
              <a:rPr lang="en-US" altLang="zh-CN" dirty="0"/>
              <a:t>,</a:t>
            </a:r>
            <a:r>
              <a:rPr lang="zh-CN" altLang="en-US" dirty="0"/>
              <a:t>谈了恋爱</a:t>
            </a:r>
            <a:r>
              <a:rPr lang="ko-KR" altLang="en-US" dirty="0" smtClean="0"/>
              <a:t>。</a:t>
            </a:r>
            <a:endParaRPr lang="en-US" altLang="ko-KR" dirty="0" smtClean="0"/>
          </a:p>
          <a:p>
            <a:r>
              <a:rPr lang="en-US" altLang="ko-KR" dirty="0" smtClean="0"/>
              <a:t>In </a:t>
            </a:r>
            <a:r>
              <a:rPr lang="en-US" altLang="ko-KR" dirty="0"/>
              <a:t>Romeo and Juliet, the most powerful children in the opposite sex were in love with each other in love</a:t>
            </a:r>
            <a:r>
              <a:rPr lang="ko-KR" altLang="en-US" dirty="0"/>
              <a:t> </a:t>
            </a:r>
            <a:r>
              <a:rPr lang="ko-KR" altLang="en-US" dirty="0" smtClean="0"/>
              <a:t>。</a:t>
            </a:r>
            <a:endParaRPr lang="en-US" altLang="ko-KR" dirty="0" smtClean="0"/>
          </a:p>
          <a:p>
            <a:r>
              <a:rPr lang="zh-CN" altLang="en-US" dirty="0" smtClean="0"/>
              <a:t>这</a:t>
            </a:r>
            <a:r>
              <a:rPr lang="zh-CN" altLang="en-US" dirty="0"/>
              <a:t>本书是一部描写家庭命运分离的小说</a:t>
            </a:r>
            <a:r>
              <a:rPr lang="en-US" altLang="zh-CN" dirty="0"/>
              <a:t>,</a:t>
            </a:r>
            <a:r>
              <a:rPr lang="zh-CN" altLang="en-US" dirty="0"/>
              <a:t>它是一本让人看到他们死去的样子的小说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ko-KR" dirty="0" smtClean="0"/>
              <a:t>It's </a:t>
            </a:r>
            <a:r>
              <a:rPr lang="en-US" altLang="ko-KR" dirty="0"/>
              <a:t>a novel that tells us that the fates try to separate them, and that they will die together</a:t>
            </a:r>
            <a:r>
              <a:rPr lang="ko-KR" altLang="en-US" dirty="0"/>
              <a:t> 。</a:t>
            </a:r>
            <a:r>
              <a:rPr lang="zh-CN" altLang="en-US" dirty="0"/>
              <a:t> </a:t>
            </a:r>
            <a:endParaRPr lang="en-US" altLang="zh-CN" dirty="0" smtClean="0"/>
          </a:p>
          <a:p>
            <a:r>
              <a:rPr lang="zh-CN" altLang="en-US" dirty="0" smtClean="0"/>
              <a:t>超</a:t>
            </a:r>
            <a:r>
              <a:rPr lang="zh-CN" altLang="en-US" dirty="0"/>
              <a:t>越具有鲜明性格的家庭壁</a:t>
            </a:r>
            <a:r>
              <a:rPr lang="zh-CN" altLang="en-US" dirty="0" smtClean="0"/>
              <a:t>垒</a:t>
            </a:r>
            <a:r>
              <a:rPr lang="en-US" altLang="ko-KR" dirty="0"/>
              <a:t>[</a:t>
            </a:r>
            <a:r>
              <a:rPr lang="en-US" altLang="ko-KR" dirty="0" err="1"/>
              <a:t>bìlěi</a:t>
            </a:r>
            <a:r>
              <a:rPr lang="en-US" altLang="ko-KR" dirty="0"/>
              <a:t>]</a:t>
            </a:r>
            <a:r>
              <a:rPr lang="en-US" altLang="zh-CN" dirty="0" smtClean="0"/>
              <a:t>,</a:t>
            </a:r>
            <a:r>
              <a:rPr lang="zh-CN" altLang="en-US" dirty="0"/>
              <a:t>展现出恋爱的西方自由价值观。从大部分人的观点来看</a:t>
            </a:r>
            <a:r>
              <a:rPr lang="en-US" altLang="zh-CN" dirty="0"/>
              <a:t>,</a:t>
            </a:r>
            <a:r>
              <a:rPr lang="zh-CN" altLang="en-US" dirty="0"/>
              <a:t>东亚的这种价值观确实截然不同。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1001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906</Words>
  <Application>Microsoft Office PowerPoint</Application>
  <PresentationFormat>화면 슬라이드 쇼(4:3)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宋体</vt:lpstr>
      <vt:lpstr>Yu Gothic UI Semilight</vt:lpstr>
      <vt:lpstr>맑은 고딕</vt:lpstr>
      <vt:lpstr>바탕체</vt:lpstr>
      <vt:lpstr>아리따B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两作品比较</vt:lpstr>
      <vt:lpstr>接着比较</vt:lpstr>
      <vt:lpstr>参考资料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SY-marketing</dc:creator>
  <cp:lastModifiedBy>박종현</cp:lastModifiedBy>
  <cp:revision>43</cp:revision>
  <dcterms:created xsi:type="dcterms:W3CDTF">2015-12-07T03:04:42Z</dcterms:created>
  <dcterms:modified xsi:type="dcterms:W3CDTF">2018-01-08T05:05:35Z</dcterms:modified>
</cp:coreProperties>
</file>