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sldIdLst>
    <p:sldId id="283" r:id="rId3"/>
    <p:sldId id="257" r:id="rId4"/>
    <p:sldId id="284" r:id="rId5"/>
    <p:sldId id="259" r:id="rId6"/>
    <p:sldId id="297" r:id="rId7"/>
    <p:sldId id="262" r:id="rId8"/>
    <p:sldId id="294" r:id="rId9"/>
    <p:sldId id="286" r:id="rId10"/>
    <p:sldId id="287" r:id="rId11"/>
    <p:sldId id="288" r:id="rId12"/>
    <p:sldId id="295" r:id="rId13"/>
    <p:sldId id="290" r:id="rId14"/>
    <p:sldId id="291" r:id="rId15"/>
    <p:sldId id="273" r:id="rId16"/>
    <p:sldId id="296" r:id="rId17"/>
    <p:sldId id="292" r:id="rId18"/>
    <p:sldId id="278" r:id="rId19"/>
    <p:sldId id="293" r:id="rId20"/>
    <p:sldId id="280"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3B0D"/>
    <a:srgbClr val="FC611F"/>
    <a:srgbClr val="7B9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81" d="100"/>
          <a:sy n="81" d="100"/>
        </p:scale>
        <p:origin x="48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1869-FDA3-4BD2-86A7-F72C2C5F369F}" type="datetimeFigureOut">
              <a:rPr lang="zh-CN" altLang="en-US" smtClean="0"/>
              <a:t>2022/4/21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60D7-5DD8-4BAD-A65B-D8B626E1F325}" type="slidenum">
              <a:rPr lang="zh-CN" altLang="en-US" smtClean="0"/>
              <a:t>‹#›</a:t>
            </a:fld>
            <a:endParaRPr lang="zh-CN" altLang="en-US"/>
          </a:p>
        </p:txBody>
      </p:sp>
    </p:spTree>
    <p:extLst>
      <p:ext uri="{BB962C8B-B14F-4D97-AF65-F5344CB8AC3E}">
        <p14:creationId xmlns:p14="http://schemas.microsoft.com/office/powerpoint/2010/main" val="96371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版权声明：精品模板商业授权，请联系</a:t>
            </a:r>
            <a:r>
              <a:rPr lang="en-US" altLang="zh-CN" dirty="0"/>
              <a:t>【</a:t>
            </a:r>
            <a:r>
              <a:rPr lang="zh-CN" altLang="en-US" dirty="0"/>
              <a:t>锐旗设计</a:t>
            </a:r>
            <a:r>
              <a:rPr lang="en-US" altLang="zh-CN" dirty="0"/>
              <a:t>】:https://9ppt.taobao.com</a:t>
            </a:r>
            <a:r>
              <a:rPr lang="zh-CN" altLang="en-US" dirty="0"/>
              <a:t>，专业</a:t>
            </a:r>
            <a:r>
              <a:rPr lang="en-US" altLang="zh-CN" dirty="0"/>
              <a:t>PPT</a:t>
            </a:r>
            <a:r>
              <a:rPr lang="zh-CN" altLang="en-US" dirty="0"/>
              <a:t>老师为你解决所有</a:t>
            </a:r>
            <a:r>
              <a:rPr lang="en-US" altLang="zh-CN" dirty="0"/>
              <a:t>PPT</a:t>
            </a:r>
            <a:r>
              <a:rPr lang="zh-CN" altLang="en-US" dirty="0"/>
              <a:t>问题！</a:t>
            </a:r>
          </a:p>
        </p:txBody>
      </p:sp>
      <p:sp>
        <p:nvSpPr>
          <p:cNvPr id="4" name="灯片编号占位符 3"/>
          <p:cNvSpPr>
            <a:spLocks noGrp="1"/>
          </p:cNvSpPr>
          <p:nvPr>
            <p:ph type="sldNum" sz="quarter" idx="10"/>
          </p:nvPr>
        </p:nvSpPr>
        <p:spPr/>
        <p:txBody>
          <a:bodyPr/>
          <a:lstStyle/>
          <a:p>
            <a:fld id="{24E560D7-5DD8-4BAD-A65B-D8B626E1F325}" type="slidenum">
              <a:rPr lang="zh-CN" altLang="en-US" smtClean="0">
                <a:solidFill>
                  <a:prstClr val="black"/>
                </a:solidFill>
                <a:latin typeface="Calibri"/>
                <a:ea typeface="宋体"/>
              </a:rPr>
              <a:pPr/>
              <a:t>1</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79721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a:t>
            </a:fld>
            <a:endParaRPr lang="zh-CN" altLang="en-US"/>
          </a:p>
        </p:txBody>
      </p:sp>
    </p:spTree>
    <p:extLst>
      <p:ext uri="{BB962C8B-B14F-4D97-AF65-F5344CB8AC3E}">
        <p14:creationId xmlns:p14="http://schemas.microsoft.com/office/powerpoint/2010/main" val="312943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999792"/>
      </p:ext>
    </p:extLst>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07453"/>
      </p:ext>
    </p:extLst>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705522"/>
      </p:ext>
    </p:extLst>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608762"/>
      </p:ext>
    </p:extLst>
  </p:cSld>
  <p:clrMapOvr>
    <a:masterClrMapping/>
  </p:clrMapOvr>
  <p:transition spd="slow"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938235"/>
      </p:ext>
    </p:extLst>
  </p:cSld>
  <p:clrMapOvr>
    <a:masterClrMapping/>
  </p:clrMapOvr>
  <p:transition spd="slow" advTm="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910542"/>
      </p:ext>
    </p:extLst>
  </p:cSld>
  <p:clrMapOvr>
    <a:masterClrMapping/>
  </p:clrMapOvr>
  <p:transition spd="slow"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033105"/>
      </p:ext>
    </p:extLst>
  </p:cSld>
  <p:clrMapOvr>
    <a:masterClrMapping/>
  </p:clrMapOvr>
  <p:transition spd="slow"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351451"/>
      </p:ext>
    </p:extLst>
  </p:cSld>
  <p:clrMapOvr>
    <a:masterClrMapping/>
  </p:clrMapOvr>
  <p:transition spd="slow"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397500"/>
      </p:ext>
    </p:extLst>
  </p:cSld>
  <p:clrMapOvr>
    <a:masterClrMapping/>
  </p:clrMapOvr>
  <p:transition spd="slow"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999935"/>
      </p:ext>
    </p:extLst>
  </p:cSld>
  <p:clrMapOvr>
    <a:masterClrMapping/>
  </p:clrMapOvr>
  <p:transition spd="slow"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550293"/>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986778"/>
      </p:ext>
    </p:extLst>
  </p:cSld>
  <p:clrMapOvr>
    <a:masterClrMapping/>
  </p:clrMapOvr>
  <p:transition spd="slow"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337431"/>
      </p:ext>
    </p:extLst>
  </p:cSld>
  <p:clrMapOvr>
    <a:masterClrMapping/>
  </p:clrMapOvr>
  <p:transition spd="slow"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603961"/>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271982"/>
      </p:ext>
    </p:extLst>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596411"/>
      </p:ext>
    </p:extLst>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291"/>
      </p:ext>
    </p:extLst>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141645"/>
      </p:ext>
    </p:extLst>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897453"/>
      </p:ext>
    </p:extLst>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035069"/>
      </p:ext>
    </p:extLst>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228405"/>
      </p:ext>
    </p:extLst>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042063"/>
      </p:ext>
    </p:extLst>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94749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716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83450" y="487924"/>
            <a:ext cx="5197393" cy="6711710"/>
          </a:xfrm>
          <a:prstGeom prst="rect">
            <a:avLst/>
          </a:prstGeom>
        </p:spPr>
      </p:pic>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4618" y="0"/>
            <a:ext cx="2707785" cy="6858000"/>
          </a:xfrm>
          <a:prstGeom prst="rect">
            <a:avLst/>
          </a:prstGeom>
        </p:spPr>
      </p:pic>
      <p:sp>
        <p:nvSpPr>
          <p:cNvPr id="5" name="文本框 4"/>
          <p:cNvSpPr txBox="1"/>
          <p:nvPr/>
        </p:nvSpPr>
        <p:spPr>
          <a:xfrm>
            <a:off x="3526971" y="1975641"/>
            <a:ext cx="8665029" cy="3539430"/>
          </a:xfrm>
          <a:prstGeom prst="rect">
            <a:avLst/>
          </a:prstGeom>
          <a:noFill/>
        </p:spPr>
        <p:txBody>
          <a:bodyPr wrap="square" rtlCol="0">
            <a:spAutoFit/>
          </a:bodyPr>
          <a:lstStyle/>
          <a:p>
            <a:r>
              <a:rPr lang="en-US" altLang="zh-CN" sz="4800" dirty="0">
                <a:solidFill>
                  <a:srgbClr val="7D3B0D"/>
                </a:solidFill>
                <a:latin typeface="禹卫书法行书简体&#10;" panose="02000603000000000000" pitchFamily="2" charset="-122"/>
                <a:ea typeface="禹卫书法行书简体&#10;" panose="02000603000000000000" pitchFamily="2" charset="-122"/>
              </a:rPr>
              <a:t>The</a:t>
            </a:r>
            <a:r>
              <a:rPr lang="en-US" altLang="zh-CN" sz="8800" dirty="0">
                <a:solidFill>
                  <a:srgbClr val="7D3B0D"/>
                </a:solidFill>
                <a:latin typeface="禹卫书法行书简体&#10;" panose="02000603000000000000" pitchFamily="2" charset="-122"/>
                <a:ea typeface="禹卫书法行书简体&#10;" panose="02000603000000000000" pitchFamily="2" charset="-122"/>
              </a:rPr>
              <a:t> </a:t>
            </a:r>
            <a:r>
              <a:rPr lang="en-US" altLang="zh-CN" sz="4800" dirty="0">
                <a:solidFill>
                  <a:srgbClr val="7D3B0D"/>
                </a:solidFill>
                <a:latin typeface="禹卫书法行书简体&#10;" panose="02000603000000000000" pitchFamily="2" charset="-122"/>
                <a:ea typeface="禹卫书法行书简体&#10;" panose="02000603000000000000" pitchFamily="2" charset="-122"/>
              </a:rPr>
              <a:t>Four Great Works of Chinese Classic Novels</a:t>
            </a:r>
          </a:p>
          <a:p>
            <a:r>
              <a:rPr lang="en-US" altLang="zh-CN" sz="8800" dirty="0">
                <a:solidFill>
                  <a:srgbClr val="7D3B0D"/>
                </a:solidFill>
                <a:latin typeface="禹卫书法行书简体&#10;" panose="02000603000000000000" pitchFamily="2" charset="-122"/>
                <a:ea typeface="禹卫书法行书简体&#10;" panose="02000603000000000000" pitchFamily="2" charset="-122"/>
              </a:rPr>
              <a:t>               </a:t>
            </a:r>
            <a:r>
              <a:rPr lang="en-US" altLang="zh-CN" sz="4000" dirty="0">
                <a:solidFill>
                  <a:srgbClr val="7D3B0D"/>
                </a:solidFill>
                <a:latin typeface="禹卫书法行书简体&#10;" panose="02000603000000000000" pitchFamily="2" charset="-122"/>
                <a:ea typeface="禹卫书法行书简体&#10;" panose="02000603000000000000" pitchFamily="2" charset="-122"/>
              </a:rPr>
              <a:t>——</a:t>
            </a:r>
            <a:r>
              <a:rPr lang="zh-CN" altLang="en-US" sz="4000" dirty="0">
                <a:solidFill>
                  <a:srgbClr val="7D3B0D"/>
                </a:solidFill>
                <a:latin typeface="禹卫书法行书简体&#10;" panose="02000603000000000000" pitchFamily="2" charset="-122"/>
                <a:ea typeface="禹卫书法行书简体&#10;" panose="02000603000000000000" pitchFamily="2" charset="-122"/>
              </a:rPr>
              <a:t>王亚娟</a:t>
            </a:r>
            <a:endParaRPr lang="en-US" altLang="zh-CN" dirty="0">
              <a:solidFill>
                <a:srgbClr val="7D3B0D"/>
              </a:solidFill>
              <a:latin typeface="禹卫书法行书简体&#10;" panose="02000603000000000000" pitchFamily="2" charset="-122"/>
              <a:ea typeface="禹卫书法行书简体&#10;" panose="02000603000000000000" pitchFamily="2" charset="-122"/>
            </a:endParaRPr>
          </a:p>
        </p:txBody>
      </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626137" y="-262863"/>
            <a:ext cx="3136931" cy="3082565"/>
          </a:xfrm>
          <a:prstGeom prst="rect">
            <a:avLst/>
          </a:prstGeom>
        </p:spPr>
      </p:pic>
    </p:spTree>
    <p:extLst>
      <p:ext uri="{BB962C8B-B14F-4D97-AF65-F5344CB8AC3E}">
        <p14:creationId xmlns:p14="http://schemas.microsoft.com/office/powerpoint/2010/main" val="110694244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934" y="1460479"/>
            <a:ext cx="10612665" cy="4512004"/>
          </a:xfrm>
          <a:prstGeom prst="rect">
            <a:avLst/>
          </a:prstGeom>
          <a:noFill/>
        </p:spPr>
        <p:txBody>
          <a:bodyPr wrap="square" rtlCol="0">
            <a:spAutoFit/>
          </a:bodyPr>
          <a:lstStyle/>
          <a:p>
            <a:pPr algn="just">
              <a:lnSpc>
                <a:spcPct val="120000"/>
              </a:lnSpc>
              <a:spcAft>
                <a:spcPts val="0"/>
              </a:spcAft>
            </a:pP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author has created a large number of characters with distinctive personalities, such as Liu </a:t>
            </a:r>
            <a:r>
              <a:rPr lang="en-US" altLang="zh-CN" sz="24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Bei</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who loves the people like son, and </a:t>
            </a:r>
            <a:r>
              <a:rPr lang="en-US" altLang="zh-CN" sz="24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Zhuge</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Liang, who has amazing wisdom. This book shows the distinctive idea of “supporting Liu and opposing Cao” and the benevolent ideology of Confucianism, as well as the people’s desire for a bright ruler and a stable society.</a:t>
            </a:r>
          </a:p>
          <a:p>
            <a:pPr algn="just">
              <a:lnSpc>
                <a:spcPct val="120000"/>
              </a:lnSpc>
              <a:spcAft>
                <a:spcPts val="0"/>
              </a:spcAft>
            </a:pPr>
            <a:r>
              <a:rPr lang="en-US" altLang="zh-CN" sz="24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Romance of the Three Kingdoms </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pioneered Chinese historical romance novels and led to the creation of romance novels during the Ming and Qing dynasties , for example, </a:t>
            </a:r>
            <a:r>
              <a:rPr lang="en-US" altLang="zh-CN" sz="24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Romance of Sui and Tang Dynasties</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t>
            </a:r>
            <a:r>
              <a:rPr lang="en-US" altLang="zh-CN" sz="24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Life of Yue </a:t>
            </a:r>
            <a:r>
              <a:rPr lang="en-US" altLang="zh-CN" sz="2400" i="1"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Fei</a:t>
            </a:r>
            <a:r>
              <a:rPr lang="en-US" altLang="zh-CN" sz="24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and </a:t>
            </a:r>
            <a:r>
              <a:rPr lang="en-US" altLang="zh-CN" sz="24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Records of the States in the Eastern Zhou Dynasty </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were written in this period.</a:t>
            </a:r>
            <a:endParaRPr lang="zh-CN"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a:p>
            <a:pPr algn="just">
              <a:spcAft>
                <a:spcPts val="0"/>
              </a:spcAft>
            </a:pPr>
            <a:endParaRPr lang="zh-CN" altLang="zh-CN" sz="2800" kern="100" dirty="0">
              <a:effectLst/>
              <a:latin typeface="Calibri"/>
              <a:ea typeface="宋体"/>
              <a:cs typeface="Times New Roman"/>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370512"/>
            <a:ext cx="12193588"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540682"/>
      </p:ext>
    </p:extLst>
  </p:cSld>
  <p:clrMapOvr>
    <a:masterClrMapping/>
  </p:clrMapOvr>
  <p:transition spd="slow"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0"/>
          <p:cNvGrpSpPr>
            <a:grpSpLocks/>
          </p:cNvGrpSpPr>
          <p:nvPr/>
        </p:nvGrpSpPr>
        <p:grpSpPr bwMode="auto">
          <a:xfrm>
            <a:off x="3463182" y="822666"/>
            <a:ext cx="4613275" cy="4665663"/>
            <a:chOff x="0" y="0"/>
            <a:chExt cx="4613650" cy="4664477"/>
          </a:xfrm>
        </p:grpSpPr>
        <p:pic>
          <p:nvPicPr>
            <p:cNvPr id="7" name="图片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2000" kern="0" dirty="0">
                <a:solidFill>
                  <a:prstClr val="white"/>
                </a:solidFill>
                <a:latin typeface="微软雅黑" panose="020B0503020204020204" pitchFamily="34" charset="-122"/>
                <a:ea typeface="微软雅黑" panose="020B0503020204020204" pitchFamily="34" charset="-122"/>
              </a:endParaRPr>
            </a:p>
          </p:txBody>
        </p:sp>
      </p:grpSp>
      <p:pic>
        <p:nvPicPr>
          <p:cNvPr id="14" name="图片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7150" y="295275"/>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02073" y="4043704"/>
            <a:ext cx="3459266" cy="523220"/>
          </a:xfrm>
          <a:prstGeom prst="rect">
            <a:avLst/>
          </a:prstGeom>
        </p:spPr>
        <p:txBody>
          <a:bodyPr wrap="square">
            <a:spAutoFit/>
          </a:bodyPr>
          <a:lstStyle/>
          <a:p>
            <a:r>
              <a:rPr lang="en-US" altLang="zh-CN" sz="2800" dirty="0">
                <a:solidFill>
                  <a:prstClr val="white"/>
                </a:solidFill>
              </a:rPr>
              <a:t>Journey to the West</a:t>
            </a:r>
          </a:p>
        </p:txBody>
      </p:sp>
      <p:pic>
        <p:nvPicPr>
          <p:cNvPr id="12" name="图片 1"/>
          <p:cNvPicPr>
            <a:picLocks noChangeAspect="1" noChangeArrowheads="1"/>
          </p:cNvPicPr>
          <p:nvPr/>
        </p:nvPicPr>
        <p:blipFill>
          <a:blip r:embed="rId6" cstate="email">
            <a:extLst>
              <a:ext uri="{28A0092B-C50C-407E-A947-70E740481C1C}">
                <a14:useLocalDpi xmlns:a14="http://schemas.microsoft.com/office/drawing/2010/main"/>
              </a:ext>
            </a:extLst>
          </a:blip>
          <a:srcRect l="22894" t="14128" r="24562" b="28217"/>
          <a:stretch>
            <a:fillRect/>
          </a:stretch>
        </p:blipFill>
        <p:spPr bwMode="auto">
          <a:xfrm>
            <a:off x="4759377" y="1910104"/>
            <a:ext cx="20208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969181"/>
      </p:ext>
    </p:extLst>
  </p:cSld>
  <p:clrMapOvr>
    <a:masterClrMapping/>
  </p:clrMapOvr>
  <p:transition spd="slow" advTm="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a:ext>
            </a:extLst>
          </a:blip>
          <a:srcRect l="16672" t="4498" r="16318" b="6991"/>
          <a:stretch/>
        </p:blipFill>
        <p:spPr>
          <a:xfrm>
            <a:off x="769309" y="2297320"/>
            <a:ext cx="2576857" cy="3419368"/>
          </a:xfrm>
          <a:prstGeom prst="rect">
            <a:avLst/>
          </a:prstGeom>
        </p:spPr>
      </p:pic>
      <p:grpSp>
        <p:nvGrpSpPr>
          <p:cNvPr id="3" name="组合 2"/>
          <p:cNvGrpSpPr/>
          <p:nvPr/>
        </p:nvGrpSpPr>
        <p:grpSpPr>
          <a:xfrm>
            <a:off x="769309" y="349430"/>
            <a:ext cx="7416747" cy="952500"/>
            <a:chOff x="1054102" y="736600"/>
            <a:chExt cx="4340203" cy="952500"/>
          </a:xfrm>
        </p:grpSpPr>
        <p:sp>
          <p:nvSpPr>
            <p:cNvPr id="4" name="矩形 3"/>
            <p:cNvSpPr/>
            <p:nvPr/>
          </p:nvSpPr>
          <p:spPr>
            <a:xfrm>
              <a:off x="1054102" y="736600"/>
              <a:ext cx="2908562" cy="952500"/>
            </a:xfrm>
            <a:prstGeom prst="rect">
              <a:avLst/>
            </a:prstGeom>
            <a:noFill/>
            <a:ln w="19050">
              <a:solidFill>
                <a:srgbClr val="7D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4"/>
            <p:cNvSpPr txBox="1"/>
            <p:nvPr/>
          </p:nvSpPr>
          <p:spPr>
            <a:xfrm>
              <a:off x="1209694" y="797351"/>
              <a:ext cx="4184611" cy="830997"/>
            </a:xfrm>
            <a:prstGeom prst="rect">
              <a:avLst/>
            </a:prstGeom>
            <a:noFill/>
          </p:spPr>
          <p:txBody>
            <a:bodyPr wrap="square" rtlCol="0">
              <a:spAutoFit/>
            </a:bodyPr>
            <a:lstStyle/>
            <a:p>
              <a:pPr algn="dist"/>
              <a:endParaRPr lang="zh-CN" altLang="en-US" sz="4800" dirty="0">
                <a:solidFill>
                  <a:srgbClr val="7D3B0D"/>
                </a:solidFill>
                <a:latin typeface="禹卫书法行书简体&#10;" panose="02000603000000000000" pitchFamily="2" charset="-122"/>
                <a:ea typeface="禹卫书法行书简体&#10;" panose="02000603000000000000" pitchFamily="2" charset="-122"/>
              </a:endParaRPr>
            </a:p>
          </p:txBody>
        </p:sp>
      </p:grpSp>
      <p:sp>
        <p:nvSpPr>
          <p:cNvPr id="6" name="矩形 5"/>
          <p:cNvSpPr/>
          <p:nvPr/>
        </p:nvSpPr>
        <p:spPr>
          <a:xfrm>
            <a:off x="381000" y="349430"/>
            <a:ext cx="304800" cy="952500"/>
          </a:xfrm>
          <a:prstGeom prst="rect">
            <a:avLst/>
          </a:prstGeom>
          <a:solidFill>
            <a:srgbClr val="7D3B0D"/>
          </a:solidFill>
          <a:ln>
            <a:solidFill>
              <a:srgbClr val="7D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924901" y="641014"/>
            <a:ext cx="4675511" cy="707886"/>
          </a:xfrm>
          <a:prstGeom prst="rect">
            <a:avLst/>
          </a:prstGeom>
        </p:spPr>
        <p:txBody>
          <a:bodyPr wrap="none">
            <a:spAutoFit/>
          </a:bodyPr>
          <a:lstStyle/>
          <a:p>
            <a:r>
              <a:rPr lang="en-US" altLang="zh-CN" sz="4000" dirty="0">
                <a:solidFill>
                  <a:srgbClr val="7D3B0D"/>
                </a:solidFill>
                <a:latin typeface="禹卫书法行书简体&#10;" panose="02000603000000000000" pitchFamily="2" charset="-122"/>
                <a:ea typeface="禹卫书法行书简体&#10;" panose="02000603000000000000" pitchFamily="2" charset="-122"/>
              </a:rPr>
              <a:t>Journey to the West</a:t>
            </a:r>
            <a:endParaRPr lang="zh-CN" altLang="en-US" sz="4000" dirty="0">
              <a:solidFill>
                <a:srgbClr val="7D3B0D"/>
              </a:solidFill>
              <a:latin typeface="禹卫书法行书简体&#10;" panose="02000603000000000000" pitchFamily="2" charset="-122"/>
              <a:ea typeface="禹卫书法行书简体&#10;" panose="02000603000000000000" pitchFamily="2" charset="-122"/>
            </a:endParaRPr>
          </a:p>
        </p:txBody>
      </p:sp>
      <p:sp>
        <p:nvSpPr>
          <p:cNvPr id="8" name="TextBox 7"/>
          <p:cNvSpPr txBox="1"/>
          <p:nvPr/>
        </p:nvSpPr>
        <p:spPr>
          <a:xfrm>
            <a:off x="3976913" y="2297320"/>
            <a:ext cx="7576458" cy="3416320"/>
          </a:xfrm>
          <a:prstGeom prst="rect">
            <a:avLst/>
          </a:prstGeom>
          <a:noFill/>
        </p:spPr>
        <p:txBody>
          <a:bodyPr wrap="square" rtlCol="0">
            <a:spAutoFit/>
          </a:bodyPr>
          <a:lstStyle/>
          <a:p>
            <a:r>
              <a:rPr lang="en-US" altLang="zh-CN" sz="36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Journey to the West</a:t>
            </a:r>
            <a:r>
              <a:rPr lang="en-US" altLang="zh-CN" sz="36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written by Wu </a:t>
            </a:r>
            <a:r>
              <a:rPr lang="en-US" altLang="zh-CN" sz="36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Chengen</a:t>
            </a:r>
            <a:r>
              <a:rPr lang="en-US" altLang="zh-CN" sz="36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is a classical mythological novel. It tells the story of the Tang Monk’s journey to get the scriptures and expresses the idea of praising virtue and punishing vice. </a:t>
            </a:r>
            <a:endParaRPr lang="zh-CN" altLang="en-US" sz="36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spTree>
    <p:extLst>
      <p:ext uri="{BB962C8B-B14F-4D97-AF65-F5344CB8AC3E}">
        <p14:creationId xmlns:p14="http://schemas.microsoft.com/office/powerpoint/2010/main" val="1021778997"/>
      </p:ext>
    </p:extLst>
  </p:cSld>
  <p:clrMapOvr>
    <a:masterClrMapping/>
  </p:clrMapOvr>
  <p:transition spd="slow" advTm="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tretch>
            <a:fillRect/>
          </a:stretch>
        </p:blipFill>
        <p:spPr>
          <a:xfrm>
            <a:off x="-495300" y="1574800"/>
            <a:ext cx="6858000" cy="6858000"/>
          </a:xfrm>
          <a:prstGeom prst="rect">
            <a:avLst/>
          </a:prstGeom>
        </p:spPr>
      </p:pic>
      <p:pic>
        <p:nvPicPr>
          <p:cNvPr id="6" name="图片 5"/>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6591300" y="2603500"/>
            <a:ext cx="5397500" cy="539750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71262" y="-354014"/>
            <a:ext cx="3920738" cy="2905125"/>
          </a:xfrm>
          <a:prstGeom prst="rect">
            <a:avLst/>
          </a:prstGeom>
        </p:spPr>
      </p:pic>
      <p:sp>
        <p:nvSpPr>
          <p:cNvPr id="2" name="TextBox 1"/>
          <p:cNvSpPr txBox="1"/>
          <p:nvPr/>
        </p:nvSpPr>
        <p:spPr>
          <a:xfrm>
            <a:off x="526144" y="1250400"/>
            <a:ext cx="9503613" cy="3785652"/>
          </a:xfrm>
          <a:prstGeom prst="rect">
            <a:avLst/>
          </a:prstGeom>
          <a:noFill/>
        </p:spPr>
        <p:txBody>
          <a:bodyPr wrap="square" rtlCol="0">
            <a:spAutoFit/>
          </a:bodyPr>
          <a:lstStyle/>
          <a:p>
            <a:pPr>
              <a:lnSpc>
                <a:spcPct val="120000"/>
              </a:lnSpc>
            </a:pP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first seven chapters tell the Havoc in Heaven of  Sun </a:t>
            </a:r>
            <a:r>
              <a:rPr lang="en-US" altLang="zh-CN" sz="20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Wukong</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8 to 12 chapters tell the origin of getting scriptures, and the latter part tells the story of Sun </a:t>
            </a:r>
            <a:r>
              <a:rPr lang="en-US" altLang="zh-CN" sz="20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Wukong’s</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conversion to Buddhism, protecting the Tang Monk to get the scriptures, accompanied by Sand Monk, Zhu </a:t>
            </a:r>
            <a:r>
              <a:rPr lang="en-US" altLang="zh-CN" sz="20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Bajie</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and White Dragon Horse.</a:t>
            </a:r>
          </a:p>
          <a:p>
            <a:pPr>
              <a:lnSpc>
                <a:spcPct val="120000"/>
              </a:lnSpc>
            </a:pP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One of features of </a:t>
            </a:r>
            <a:r>
              <a:rPr lang="en-US" altLang="zh-CN" sz="20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Journey to the West </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is that it uses imagination and exaggeration to break through the limitations of time and space, life and death, and human and god, creating a fantasy world. It praises the spirit of the four teachers and prentices who are indomitable and not afraid of hardships. This book also conveys the author</a:t>
            </a:r>
            <a:r>
              <a:rPr lang="zh-CN" altLang="en-US"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s dissatisfaction and satire of reality. As the scholar Li </a:t>
            </a:r>
            <a:r>
              <a:rPr lang="en-US" altLang="zh-CN" sz="20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Zhuowu</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commented, the gods and demons in </a:t>
            </a:r>
            <a:r>
              <a:rPr lang="en-US" altLang="zh-CN" sz="20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Journey to the West </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are depicted very much like people in the world, and the author uses them to reflect reality.</a:t>
            </a:r>
            <a:endParaRPr lang="zh-CN"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spTree>
    <p:extLst>
      <p:ext uri="{BB962C8B-B14F-4D97-AF65-F5344CB8AC3E}">
        <p14:creationId xmlns:p14="http://schemas.microsoft.com/office/powerpoint/2010/main" val="4229838520"/>
      </p:ext>
    </p:extLst>
  </p:cSld>
  <p:clrMapOvr>
    <a:masterClrMapping/>
  </p:clrMapOvr>
  <p:transition spd="med" advTm="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013593" y="1273354"/>
            <a:ext cx="5648325" cy="769506"/>
          </a:xfrm>
          <a:prstGeom prst="rect">
            <a:avLst/>
          </a:prstGeom>
          <a:noFill/>
        </p:spPr>
        <p:txBody>
          <a:bodyPr wrap="square" rtlCol="0">
            <a:spAutoFit/>
          </a:bodyPr>
          <a:lstStyle/>
          <a:p>
            <a:pPr>
              <a:lnSpc>
                <a:spcPct val="300000"/>
              </a:lnSpc>
            </a:pPr>
            <a:endParaRPr lang="zh-CN" altLang="en-US" dirty="0">
              <a:solidFill>
                <a:srgbClr val="7D3B0D"/>
              </a:solidFill>
              <a:latin typeface="禹卫书法行书简体&#10;" panose="02000603000000000000" pitchFamily="2" charset="-122"/>
              <a:ea typeface="禹卫书法行书简体&#10;" panose="02000603000000000000" pitchFamily="2" charset="-122"/>
            </a:endParaRPr>
          </a:p>
        </p:txBody>
      </p:sp>
      <p:sp>
        <p:nvSpPr>
          <p:cNvPr id="2" name="TextBox 1"/>
          <p:cNvSpPr txBox="1"/>
          <p:nvPr/>
        </p:nvSpPr>
        <p:spPr>
          <a:xfrm>
            <a:off x="1451429" y="1668718"/>
            <a:ext cx="9361715" cy="3637919"/>
          </a:xfrm>
          <a:prstGeom prst="rect">
            <a:avLst/>
          </a:prstGeom>
          <a:noFill/>
        </p:spPr>
        <p:txBody>
          <a:bodyPr wrap="square" rtlCol="0">
            <a:spAutoFit/>
          </a:bodyPr>
          <a:lstStyle/>
          <a:p>
            <a:pPr>
              <a:lnSpc>
                <a:spcPct val="120000"/>
              </a:lnSpc>
            </a:pPr>
            <a:r>
              <a:rPr lang="en-US" altLang="zh-CN" sz="32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Journey to the West </a:t>
            </a:r>
            <a:r>
              <a:rPr lang="en-US" altLang="zh-CN" sz="32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pioneered a new type of long chapter novel about gods and demons, and thereafter, the Ming Dynasty saw the culmination of writing this kind of novels. The combination of satire and criticism in this book also influenced the development of satirical novels.</a:t>
            </a:r>
            <a:endParaRPr lang="zh-CN" altLang="en-US" sz="32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5404189"/>
            <a:ext cx="12193588"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80574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0"/>
          <p:cNvGrpSpPr>
            <a:grpSpLocks/>
          </p:cNvGrpSpPr>
          <p:nvPr/>
        </p:nvGrpSpPr>
        <p:grpSpPr bwMode="auto">
          <a:xfrm>
            <a:off x="3700915" y="1096168"/>
            <a:ext cx="4613275" cy="4665663"/>
            <a:chOff x="0" y="0"/>
            <a:chExt cx="4613650" cy="4664477"/>
          </a:xfrm>
        </p:grpSpPr>
        <p:pic>
          <p:nvPicPr>
            <p:cNvPr id="7" name="图片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2000" kern="0" dirty="0">
                <a:solidFill>
                  <a:prstClr val="white"/>
                </a:solidFill>
                <a:latin typeface="微软雅黑" panose="020B0503020204020204" pitchFamily="34" charset="-122"/>
                <a:ea typeface="微软雅黑" panose="020B0503020204020204" pitchFamily="34" charset="-122"/>
              </a:endParaRPr>
            </a:p>
          </p:txBody>
        </p:sp>
      </p:grpSp>
      <p:pic>
        <p:nvPicPr>
          <p:cNvPr id="14" name="图片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08750" y="295275"/>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09569" y="3875282"/>
            <a:ext cx="3477585" cy="954107"/>
          </a:xfrm>
          <a:prstGeom prst="rect">
            <a:avLst/>
          </a:prstGeom>
        </p:spPr>
        <p:txBody>
          <a:bodyPr wrap="square">
            <a:spAutoFit/>
          </a:bodyPr>
          <a:lstStyle/>
          <a:p>
            <a:pPr algn="ctr"/>
            <a:r>
              <a:rPr lang="en-US" altLang="zh-CN" sz="2800" dirty="0">
                <a:solidFill>
                  <a:prstClr val="white"/>
                </a:solidFill>
              </a:rPr>
              <a:t>Dream of the Red        Chamber</a:t>
            </a:r>
          </a:p>
        </p:txBody>
      </p:sp>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1238" y="1917700"/>
            <a:ext cx="17494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850204"/>
      </p:ext>
    </p:extLst>
  </p:cSld>
  <p:clrMapOvr>
    <a:masterClrMapping/>
  </p:clrMapOvr>
  <p:transition spd="slow" advTm="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9309" y="349430"/>
            <a:ext cx="9971262" cy="952500"/>
            <a:chOff x="1054102" y="736600"/>
            <a:chExt cx="4340203" cy="952500"/>
          </a:xfrm>
        </p:grpSpPr>
        <p:sp>
          <p:nvSpPr>
            <p:cNvPr id="4" name="矩形 3"/>
            <p:cNvSpPr/>
            <p:nvPr/>
          </p:nvSpPr>
          <p:spPr>
            <a:xfrm>
              <a:off x="1054102" y="736600"/>
              <a:ext cx="2908562" cy="952500"/>
            </a:xfrm>
            <a:prstGeom prst="rect">
              <a:avLst/>
            </a:prstGeom>
            <a:noFill/>
            <a:ln w="19050">
              <a:solidFill>
                <a:srgbClr val="7D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4"/>
            <p:cNvSpPr txBox="1"/>
            <p:nvPr/>
          </p:nvSpPr>
          <p:spPr>
            <a:xfrm>
              <a:off x="1209694" y="797351"/>
              <a:ext cx="4184611" cy="830997"/>
            </a:xfrm>
            <a:prstGeom prst="rect">
              <a:avLst/>
            </a:prstGeom>
            <a:noFill/>
          </p:spPr>
          <p:txBody>
            <a:bodyPr wrap="square" rtlCol="0">
              <a:spAutoFit/>
            </a:bodyPr>
            <a:lstStyle/>
            <a:p>
              <a:pPr algn="dist"/>
              <a:endParaRPr lang="zh-CN" altLang="en-US" sz="4800" dirty="0">
                <a:solidFill>
                  <a:srgbClr val="7D3B0D"/>
                </a:solidFill>
                <a:latin typeface="禹卫书法行书简体&#10;" panose="02000603000000000000" pitchFamily="2" charset="-122"/>
                <a:ea typeface="禹卫书法行书简体&#10;" panose="02000603000000000000" pitchFamily="2" charset="-122"/>
              </a:endParaRPr>
            </a:p>
          </p:txBody>
        </p:sp>
      </p:grpSp>
      <p:sp>
        <p:nvSpPr>
          <p:cNvPr id="6" name="矩形 5"/>
          <p:cNvSpPr/>
          <p:nvPr/>
        </p:nvSpPr>
        <p:spPr>
          <a:xfrm>
            <a:off x="381000" y="349430"/>
            <a:ext cx="304800" cy="952500"/>
          </a:xfrm>
          <a:prstGeom prst="rect">
            <a:avLst/>
          </a:prstGeom>
          <a:solidFill>
            <a:srgbClr val="7D3B0D"/>
          </a:solidFill>
          <a:ln>
            <a:solidFill>
              <a:srgbClr val="7D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924901" y="641014"/>
            <a:ext cx="6614439" cy="707886"/>
          </a:xfrm>
          <a:prstGeom prst="rect">
            <a:avLst/>
          </a:prstGeom>
        </p:spPr>
        <p:txBody>
          <a:bodyPr wrap="none">
            <a:spAutoFit/>
          </a:bodyPr>
          <a:lstStyle/>
          <a:p>
            <a:r>
              <a:rPr lang="en-US" altLang="zh-CN" sz="4000" dirty="0">
                <a:solidFill>
                  <a:srgbClr val="7D3B0D"/>
                </a:solidFill>
                <a:latin typeface="禹卫书法行书简体&#10;" panose="02000603000000000000" pitchFamily="2" charset="-122"/>
                <a:ea typeface="禹卫书法行书简体&#10;" panose="02000603000000000000" pitchFamily="2" charset="-122"/>
              </a:rPr>
              <a:t>Dream of the Red Chamber</a:t>
            </a:r>
            <a:endParaRPr lang="zh-CN" altLang="en-US" sz="4000" dirty="0">
              <a:solidFill>
                <a:srgbClr val="7D3B0D"/>
              </a:solidFill>
              <a:latin typeface="禹卫书法行书简体&#10;" panose="02000603000000000000" pitchFamily="2" charset="-122"/>
              <a:ea typeface="禹卫书法行书简体&#10;" panose="02000603000000000000" pitchFamily="2" charset="-122"/>
            </a:endParaRPr>
          </a:p>
        </p:txBody>
      </p:sp>
      <p:sp>
        <p:nvSpPr>
          <p:cNvPr id="8" name="TextBox 7"/>
          <p:cNvSpPr txBox="1"/>
          <p:nvPr/>
        </p:nvSpPr>
        <p:spPr>
          <a:xfrm>
            <a:off x="3976914" y="1824444"/>
            <a:ext cx="7576458" cy="3970318"/>
          </a:xfrm>
          <a:prstGeom prst="rect">
            <a:avLst/>
          </a:prstGeom>
          <a:noFill/>
        </p:spPr>
        <p:txBody>
          <a:bodyPr wrap="square" rtlCol="0">
            <a:spAutoFit/>
          </a:bodyPr>
          <a:lstStyle/>
          <a:p>
            <a:r>
              <a:rPr lang="en-US" altLang="zh-CN" sz="28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Dream of the Red Chamber</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also known as </a:t>
            </a:r>
            <a:r>
              <a:rPr lang="en-US" altLang="zh-CN" sz="28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Story of the Stone</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written by Cao </a:t>
            </a:r>
            <a:r>
              <a:rPr lang="en-US" altLang="zh-CN" sz="28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Xueqin</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is the pyramid of classical Chinese novel. Mao Zedong called it “the encyclopedia of Chinese feudal society” and praised it as “the fifth great invention of China”. The book focuses on the love between Lin </a:t>
            </a:r>
            <a:r>
              <a:rPr lang="en-US" altLang="zh-CN" sz="28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Daiyu</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and </a:t>
            </a:r>
            <a:r>
              <a:rPr lang="en-US" altLang="zh-CN" sz="28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Jia</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t>
            </a:r>
            <a:r>
              <a:rPr lang="en-US" altLang="zh-CN" sz="28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Baoyu</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exposing the corruption of the feudal ruling class and revealing the inevitable collapse of feudal society.</a:t>
            </a:r>
            <a:endParaRPr lang="zh-CN" altLang="en-US"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a:ext>
            </a:extLst>
          </a:blip>
          <a:srcRect l="17629" t="15624" r="14636" b="21991"/>
          <a:stretch/>
        </p:blipFill>
        <p:spPr>
          <a:xfrm>
            <a:off x="533400" y="2096116"/>
            <a:ext cx="2806530" cy="3578970"/>
          </a:xfrm>
          <a:prstGeom prst="rect">
            <a:avLst/>
          </a:prstGeom>
        </p:spPr>
      </p:pic>
    </p:spTree>
    <p:extLst>
      <p:ext uri="{BB962C8B-B14F-4D97-AF65-F5344CB8AC3E}">
        <p14:creationId xmlns:p14="http://schemas.microsoft.com/office/powerpoint/2010/main" val="109541198"/>
      </p:ext>
    </p:extLst>
  </p:cSld>
  <p:clrMapOvr>
    <a:masterClrMapping/>
  </p:clrMapOvr>
  <p:transition spd="slow" advTm="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66675" y="-552450"/>
            <a:ext cx="4857750" cy="3810000"/>
          </a:xfrm>
          <a:prstGeom prst="rect">
            <a:avLst/>
          </a:prstGeom>
        </p:spPr>
      </p:pic>
      <p:sp>
        <p:nvSpPr>
          <p:cNvPr id="12" name="TextBox 11"/>
          <p:cNvSpPr txBox="1"/>
          <p:nvPr/>
        </p:nvSpPr>
        <p:spPr>
          <a:xfrm>
            <a:off x="1004341" y="1944037"/>
            <a:ext cx="10852879" cy="4524315"/>
          </a:xfrm>
          <a:prstGeom prst="rect">
            <a:avLst/>
          </a:prstGeom>
          <a:noFill/>
        </p:spPr>
        <p:txBody>
          <a:bodyPr wrap="square" rtlCol="0">
            <a:spAutoFit/>
          </a:bodyPr>
          <a:lstStyle/>
          <a:p>
            <a:pPr>
              <a:lnSpc>
                <a:spcPct val="120000"/>
              </a:lnSpc>
            </a:pP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first five chapters are the prologue; chapters 6-55 are the heyday of the </a:t>
            </a:r>
            <a:r>
              <a:rPr lang="en-US" altLang="zh-CN" sz="24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Jia</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family; chapters 66-104 are the period when the four families, represented by the </a:t>
            </a:r>
            <a:r>
              <a:rPr lang="en-US" altLang="zh-CN" sz="24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Jia</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family, turn from prosperity to decline; and chapters 105-120 are the period of complete decay.</a:t>
            </a:r>
          </a:p>
          <a:p>
            <a:pPr>
              <a:lnSpc>
                <a:spcPct val="120000"/>
              </a:lnSpc>
            </a:pP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conflicts between landlords and peasants; between noble rulers and servants; between feudal guardians and feudal rebels; and within feudal rulers are expressed in </a:t>
            </a:r>
            <a:r>
              <a:rPr lang="en-US" altLang="zh-CN" sz="24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Dream of the Red Chamber</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Through the struggle between the feudal rebels represented by </a:t>
            </a:r>
            <a:r>
              <a:rPr lang="en-US" altLang="zh-CN" sz="24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Jia</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t>
            </a:r>
            <a:r>
              <a:rPr lang="en-US" altLang="zh-CN" sz="24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Baoyu</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and the feudal guardians, it attacks the hypocrisy of feudal morality, glorifies the newborn rebellious spirit, It expresses the author’s progressive social thought and new democratic ideology, which is a main line throughout the book and represents a new height of thought.</a:t>
            </a:r>
            <a:endParaRPr lang="zh-CN"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spTree>
    <p:extLst>
      <p:ext uri="{BB962C8B-B14F-4D97-AF65-F5344CB8AC3E}">
        <p14:creationId xmlns:p14="http://schemas.microsoft.com/office/powerpoint/2010/main" val="353763295"/>
      </p:ext>
    </p:extLst>
  </p:cSld>
  <p:clrMapOvr>
    <a:masterClrMapping/>
  </p:clrMapOvr>
  <p:transition spd="slow" advTm="0">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4775" y="0"/>
            <a:ext cx="9144000" cy="6858000"/>
          </a:xfrm>
          <a:prstGeom prst="rect">
            <a:avLst/>
          </a:prstGeom>
        </p:spPr>
      </p:pic>
      <p:sp>
        <p:nvSpPr>
          <p:cNvPr id="4" name="TextBox 3"/>
          <p:cNvSpPr txBox="1"/>
          <p:nvPr/>
        </p:nvSpPr>
        <p:spPr>
          <a:xfrm>
            <a:off x="4293053" y="1440543"/>
            <a:ext cx="7289346" cy="4745915"/>
          </a:xfrm>
          <a:prstGeom prst="rect">
            <a:avLst/>
          </a:prstGeom>
          <a:noFill/>
        </p:spPr>
        <p:txBody>
          <a:bodyPr wrap="square" rtlCol="0">
            <a:spAutoFit/>
          </a:bodyPr>
          <a:lstStyle/>
          <a:p>
            <a:pPr>
              <a:lnSpc>
                <a:spcPct val="120000"/>
              </a:lnSpc>
            </a:pPr>
            <a:r>
              <a:rPr lang="en-US" altLang="zh-CN" sz="28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Dream of the Red Chamber </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has its literary and artistic value. The book makes extensive use of rhetorical techniques such as metaphor, metonymy, pun and exaggeration; at the same time, the author often express the personalities of the characters by using poems. </a:t>
            </a:r>
            <a:r>
              <a:rPr lang="en-US" altLang="zh-CN" sz="28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Redology</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which specializes in the study of  </a:t>
            </a:r>
            <a:r>
              <a:rPr lang="en-US" altLang="zh-CN" sz="28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Dream of the Red Chamber</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also illustrates to the intellectual and artistic achievements of this book.</a:t>
            </a:r>
            <a:endParaRPr lang="zh-CN" altLang="en-US"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spTree>
    <p:extLst>
      <p:ext uri="{BB962C8B-B14F-4D97-AF65-F5344CB8AC3E}">
        <p14:creationId xmlns:p14="http://schemas.microsoft.com/office/powerpoint/2010/main" val="2218899773"/>
      </p:ext>
    </p:extLst>
  </p:cSld>
  <p:clrMapOvr>
    <a:overrideClrMapping bg1="dk1" tx1="lt1" bg2="dk2" tx2="lt2" accent1="accent1" accent2="accent2" accent3="accent3" accent4="accent4" accent5="accent5" accent6="accent6" hlink="hlink" folHlink="folHlink"/>
  </p:clrMapOvr>
  <p:transition spd="slow" advTm="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4618" y="0"/>
            <a:ext cx="2707785" cy="6858000"/>
          </a:xfrm>
          <a:prstGeom prst="rect">
            <a:avLst/>
          </a:prstGeom>
        </p:spPr>
      </p:pic>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83450" y="487924"/>
            <a:ext cx="5791212" cy="6711710"/>
          </a:xfrm>
          <a:prstGeom prst="rect">
            <a:avLst/>
          </a:prstGeom>
        </p:spPr>
      </p:pic>
      <p:sp>
        <p:nvSpPr>
          <p:cNvPr id="4" name="文本框 3"/>
          <p:cNvSpPr txBox="1"/>
          <p:nvPr/>
        </p:nvSpPr>
        <p:spPr>
          <a:xfrm>
            <a:off x="4378972" y="2399950"/>
            <a:ext cx="9095545" cy="2015936"/>
          </a:xfrm>
          <a:prstGeom prst="rect">
            <a:avLst/>
          </a:prstGeom>
          <a:noFill/>
        </p:spPr>
        <p:txBody>
          <a:bodyPr wrap="square" rtlCol="0">
            <a:spAutoFit/>
          </a:bodyPr>
          <a:lstStyle/>
          <a:p>
            <a:r>
              <a:rPr lang="en-US" altLang="zh-CN" sz="12500" dirty="0">
                <a:solidFill>
                  <a:srgbClr val="7D3B0D"/>
                </a:solidFill>
                <a:latin typeface="禹卫书法行书简体&#10;" panose="02000603000000000000" pitchFamily="2" charset="-122"/>
                <a:ea typeface="禹卫书法行书简体&#10;" panose="02000603000000000000" pitchFamily="2" charset="-122"/>
              </a:rPr>
              <a:t>Thanks!</a:t>
            </a:r>
            <a:endParaRPr lang="zh-CN" altLang="en-US" sz="12500" dirty="0">
              <a:solidFill>
                <a:srgbClr val="7D3B0D"/>
              </a:solidFill>
              <a:latin typeface="禹卫书法行书简体&#10;" panose="02000603000000000000" pitchFamily="2" charset="-122"/>
              <a:ea typeface="禹卫书法行书简体&#10;" panose="02000603000000000000" pitchFamily="2" charset="-122"/>
            </a:endParaRPr>
          </a:p>
        </p:txBody>
      </p:sp>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626137" y="-262863"/>
            <a:ext cx="3136931" cy="3082565"/>
          </a:xfrm>
          <a:prstGeom prst="rect">
            <a:avLst/>
          </a:prstGeom>
        </p:spPr>
      </p:pic>
    </p:spTree>
    <p:extLst>
      <p:ext uri="{BB962C8B-B14F-4D97-AF65-F5344CB8AC3E}">
        <p14:creationId xmlns:p14="http://schemas.microsoft.com/office/powerpoint/2010/main" val="2716836168"/>
      </p:ext>
    </p:extLst>
  </p:cSld>
  <p:clrMapOvr>
    <a:masterClrMapping/>
  </p:clrMapOvr>
  <p:transition spd="slow" advTm="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42097">
            <a:off x="-766540" y="-1464467"/>
            <a:ext cx="3497486" cy="8752090"/>
          </a:xfrm>
          <a:prstGeom prst="rect">
            <a:avLst/>
          </a:prstGeom>
        </p:spPr>
      </p:pic>
      <p:sp>
        <p:nvSpPr>
          <p:cNvPr id="5" name="文本框 4"/>
          <p:cNvSpPr txBox="1"/>
          <p:nvPr/>
        </p:nvSpPr>
        <p:spPr>
          <a:xfrm>
            <a:off x="-96042" y="1883789"/>
            <a:ext cx="622169" cy="1569660"/>
          </a:xfrm>
          <a:prstGeom prst="rect">
            <a:avLst/>
          </a:prstGeom>
          <a:noFill/>
        </p:spPr>
        <p:txBody>
          <a:bodyPr wrap="square" rtlCol="0">
            <a:spAutoFit/>
          </a:bodyPr>
          <a:lstStyle/>
          <a:p>
            <a:r>
              <a:rPr lang="zh-CN" altLang="en-US" sz="9600" dirty="0">
                <a:latin typeface="禹卫书法行书简体&#10;" panose="02000603000000000000" pitchFamily="2" charset="-122"/>
                <a:ea typeface="禹卫书法行书简体&#10;" panose="02000603000000000000" pitchFamily="2" charset="-122"/>
              </a:rPr>
              <a:t>目</a:t>
            </a:r>
            <a:endParaRPr lang="en-US" altLang="zh-CN" sz="9600" dirty="0">
              <a:latin typeface="禹卫书法行书简体&#10;" panose="02000603000000000000" pitchFamily="2" charset="-122"/>
              <a:ea typeface="禹卫书法行书简体&#10;" panose="02000603000000000000" pitchFamily="2" charset="-122"/>
            </a:endParaRPr>
          </a:p>
        </p:txBody>
      </p:sp>
      <p:sp>
        <p:nvSpPr>
          <p:cNvPr id="6" name="文本框 5"/>
          <p:cNvSpPr txBox="1"/>
          <p:nvPr/>
        </p:nvSpPr>
        <p:spPr>
          <a:xfrm>
            <a:off x="526127" y="3638746"/>
            <a:ext cx="622169" cy="1569660"/>
          </a:xfrm>
          <a:prstGeom prst="rect">
            <a:avLst/>
          </a:prstGeom>
          <a:noFill/>
        </p:spPr>
        <p:txBody>
          <a:bodyPr wrap="square" rtlCol="0">
            <a:spAutoFit/>
          </a:bodyPr>
          <a:lstStyle/>
          <a:p>
            <a:r>
              <a:rPr lang="zh-CN" altLang="en-US" sz="9600" dirty="0">
                <a:latin typeface="禹卫书法行书简体&#10;" panose="02000603000000000000" pitchFamily="2" charset="-122"/>
                <a:ea typeface="禹卫书法行书简体&#10;" panose="02000603000000000000" pitchFamily="2" charset="-122"/>
              </a:rPr>
              <a:t>录</a:t>
            </a:r>
            <a:endParaRPr lang="en-US" altLang="zh-CN" sz="9600" dirty="0">
              <a:latin typeface="禹卫书法行书简体&#10;" panose="02000603000000000000" pitchFamily="2" charset="-122"/>
              <a:ea typeface="禹卫书法行书简体&#10;" panose="02000603000000000000" pitchFamily="2" charset="-122"/>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338103">
            <a:off x="6546870" y="-2917722"/>
            <a:ext cx="5485451" cy="6858000"/>
          </a:xfrm>
          <a:prstGeom prst="rect">
            <a:avLst/>
          </a:prstGeom>
        </p:spPr>
      </p:pic>
      <p:sp>
        <p:nvSpPr>
          <p:cNvPr id="10" name="文本框 9"/>
          <p:cNvSpPr txBox="1"/>
          <p:nvPr/>
        </p:nvSpPr>
        <p:spPr>
          <a:xfrm>
            <a:off x="1664481" y="2758634"/>
            <a:ext cx="4196673" cy="1077218"/>
          </a:xfrm>
          <a:prstGeom prst="rect">
            <a:avLst/>
          </a:prstGeom>
          <a:noFill/>
        </p:spPr>
        <p:txBody>
          <a:bodyPr wrap="square" rtlCol="0">
            <a:spAutoFit/>
          </a:bodyPr>
          <a:lstStyle/>
          <a:p>
            <a:pPr>
              <a:lnSpc>
                <a:spcPct val="200000"/>
              </a:lnSpc>
            </a:pPr>
            <a:r>
              <a:rPr lang="en-US" altLang="zh-CN" sz="3200" dirty="0">
                <a:solidFill>
                  <a:srgbClr val="7D3B0D"/>
                </a:solidFill>
                <a:latin typeface="禹卫书法行书简体&#10;" panose="02000603000000000000" pitchFamily="2" charset="-122"/>
                <a:ea typeface="禹卫书法行书简体&#10;" panose="02000603000000000000" pitchFamily="2" charset="-122"/>
              </a:rPr>
              <a:t>1.Water Margin</a:t>
            </a:r>
            <a:endParaRPr lang="zh-CN" altLang="en-US" sz="3200" dirty="0">
              <a:solidFill>
                <a:srgbClr val="7D3B0D"/>
              </a:solidFill>
              <a:latin typeface="禹卫书法行书简体&#10;" panose="02000603000000000000" pitchFamily="2" charset="-122"/>
              <a:ea typeface="禹卫书法行书简体&#10;" panose="02000603000000000000" pitchFamily="2" charset="-122"/>
            </a:endParaRPr>
          </a:p>
        </p:txBody>
      </p:sp>
      <p:sp>
        <p:nvSpPr>
          <p:cNvPr id="14" name="文本框 13"/>
          <p:cNvSpPr txBox="1"/>
          <p:nvPr/>
        </p:nvSpPr>
        <p:spPr>
          <a:xfrm>
            <a:off x="6967116" y="2976394"/>
            <a:ext cx="4077324" cy="1077218"/>
          </a:xfrm>
          <a:prstGeom prst="rect">
            <a:avLst/>
          </a:prstGeom>
          <a:noFill/>
        </p:spPr>
        <p:txBody>
          <a:bodyPr wrap="square" rtlCol="0">
            <a:spAutoFit/>
          </a:bodyPr>
          <a:lstStyle/>
          <a:p>
            <a:pPr algn="just"/>
            <a:r>
              <a:rPr lang="en-US" altLang="zh-CN" sz="3200" dirty="0">
                <a:solidFill>
                  <a:srgbClr val="7D3B0D"/>
                </a:solidFill>
                <a:latin typeface="禹卫书法行书简体&#10;" panose="02000603000000000000" pitchFamily="2" charset="-122"/>
                <a:ea typeface="禹卫书法行书简体&#10;" panose="02000603000000000000" pitchFamily="2" charset="-122"/>
              </a:rPr>
              <a:t>2.Romance of Three Kingdoms</a:t>
            </a:r>
            <a:endParaRPr lang="zh-CN" altLang="zh-CN" sz="3200" dirty="0">
              <a:solidFill>
                <a:srgbClr val="7D3B0D"/>
              </a:solidFill>
              <a:latin typeface="禹卫书法行书简体&#10;" panose="02000603000000000000" pitchFamily="2" charset="-122"/>
              <a:ea typeface="禹卫书法行书简体&#10;" panose="02000603000000000000" pitchFamily="2" charset="-122"/>
            </a:endParaRPr>
          </a:p>
        </p:txBody>
      </p:sp>
      <p:sp>
        <p:nvSpPr>
          <p:cNvPr id="15" name="文本框 14"/>
          <p:cNvSpPr txBox="1"/>
          <p:nvPr/>
        </p:nvSpPr>
        <p:spPr>
          <a:xfrm>
            <a:off x="2652027" y="4702077"/>
            <a:ext cx="4195598" cy="584775"/>
          </a:xfrm>
          <a:prstGeom prst="rect">
            <a:avLst/>
          </a:prstGeom>
          <a:noFill/>
        </p:spPr>
        <p:txBody>
          <a:bodyPr wrap="square" rtlCol="0">
            <a:spAutoFit/>
          </a:bodyPr>
          <a:lstStyle/>
          <a:p>
            <a:pPr algn="dist"/>
            <a:r>
              <a:rPr lang="en-US" altLang="zh-CN" sz="3200" dirty="0">
                <a:solidFill>
                  <a:srgbClr val="7D3B0D"/>
                </a:solidFill>
                <a:latin typeface="禹卫书法行书简体&#10;" panose="02000603000000000000" pitchFamily="2" charset="-122"/>
                <a:ea typeface="禹卫书法行书简体&#10;" panose="02000603000000000000" pitchFamily="2" charset="-122"/>
              </a:rPr>
              <a:t>3.Journey to the West</a:t>
            </a:r>
            <a:endParaRPr lang="zh-CN" altLang="en-US" sz="3200" dirty="0">
              <a:solidFill>
                <a:srgbClr val="7D3B0D"/>
              </a:solidFill>
              <a:latin typeface="禹卫书法行书简体&#10;" panose="02000603000000000000" pitchFamily="2" charset="-122"/>
              <a:ea typeface="禹卫书法行书简体&#10;" panose="02000603000000000000" pitchFamily="2" charset="-122"/>
            </a:endParaRPr>
          </a:p>
        </p:txBody>
      </p:sp>
      <p:sp>
        <p:nvSpPr>
          <p:cNvPr id="17" name="文本框 16"/>
          <p:cNvSpPr txBox="1"/>
          <p:nvPr/>
        </p:nvSpPr>
        <p:spPr>
          <a:xfrm>
            <a:off x="7470319" y="4699661"/>
            <a:ext cx="4195598" cy="1077218"/>
          </a:xfrm>
          <a:prstGeom prst="rect">
            <a:avLst/>
          </a:prstGeom>
          <a:noFill/>
        </p:spPr>
        <p:txBody>
          <a:bodyPr wrap="square" rtlCol="0">
            <a:spAutoFit/>
          </a:bodyPr>
          <a:lstStyle/>
          <a:p>
            <a:r>
              <a:rPr lang="en-US" altLang="zh-CN" sz="3200" dirty="0">
                <a:solidFill>
                  <a:srgbClr val="7D3B0D"/>
                </a:solidFill>
                <a:latin typeface="禹卫书法行书简体&#10;" panose="02000603000000000000" pitchFamily="2" charset="-122"/>
                <a:ea typeface="禹卫书法行书简体&#10;" panose="02000603000000000000" pitchFamily="2" charset="-122"/>
              </a:rPr>
              <a:t>4.Dream of the Red Chamber</a:t>
            </a:r>
            <a:endParaRPr lang="zh-CN" altLang="en-US" sz="3200" dirty="0">
              <a:solidFill>
                <a:srgbClr val="7D3B0D"/>
              </a:solidFill>
              <a:latin typeface="禹卫书法行书简体&#10;" panose="02000603000000000000" pitchFamily="2" charset="-122"/>
              <a:ea typeface="禹卫书法行书简体&#10;" panose="02000603000000000000" pitchFamily="2" charset="-122"/>
            </a:endParaRPr>
          </a:p>
        </p:txBody>
      </p:sp>
    </p:spTree>
    <p:extLst>
      <p:ext uri="{BB962C8B-B14F-4D97-AF65-F5344CB8AC3E}">
        <p14:creationId xmlns:p14="http://schemas.microsoft.com/office/powerpoint/2010/main" val="1022114348"/>
      </p:ext>
    </p:extLst>
  </p:cSld>
  <p:clrMapOvr>
    <a:masterClrMapping/>
  </p:clrMapOvr>
  <p:transition spd="slow" advTm="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0"/>
          <p:cNvGrpSpPr>
            <a:grpSpLocks/>
          </p:cNvGrpSpPr>
          <p:nvPr/>
        </p:nvGrpSpPr>
        <p:grpSpPr bwMode="auto">
          <a:xfrm>
            <a:off x="3613150" y="631824"/>
            <a:ext cx="4613275" cy="4665663"/>
            <a:chOff x="0" y="0"/>
            <a:chExt cx="4613650" cy="4664477"/>
          </a:xfrm>
        </p:grpSpPr>
        <p:pic>
          <p:nvPicPr>
            <p:cNvPr id="7" name="图片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pic>
        <p:nvPicPr>
          <p:cNvPr id="13" name="图片 1"/>
          <p:cNvPicPr>
            <a:picLocks noChangeAspect="1" noChangeArrowheads="1"/>
          </p:cNvPicPr>
          <p:nvPr/>
        </p:nvPicPr>
        <p:blipFill>
          <a:blip r:embed="rId3" cstate="email">
            <a:extLst>
              <a:ext uri="{28A0092B-C50C-407E-A947-70E740481C1C}">
                <a14:useLocalDpi xmlns:a14="http://schemas.microsoft.com/office/drawing/2010/main"/>
              </a:ext>
            </a:extLst>
          </a:blip>
          <a:srcRect l="24562" t="13261" r="25813" b="25182"/>
          <a:stretch>
            <a:fillRect/>
          </a:stretch>
        </p:blipFill>
        <p:spPr bwMode="auto">
          <a:xfrm>
            <a:off x="5049838" y="1569944"/>
            <a:ext cx="190817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08750" y="226218"/>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614465" y="4103688"/>
            <a:ext cx="2912977" cy="646331"/>
          </a:xfrm>
          <a:prstGeom prst="rect">
            <a:avLst/>
          </a:prstGeom>
        </p:spPr>
        <p:txBody>
          <a:bodyPr wrap="none">
            <a:spAutoFit/>
          </a:bodyPr>
          <a:lstStyle/>
          <a:p>
            <a:r>
              <a:rPr lang="en-US" altLang="zh-CN" sz="3600" dirty="0"/>
              <a:t>Water Margin</a:t>
            </a:r>
          </a:p>
        </p:txBody>
      </p:sp>
    </p:spTree>
    <p:extLst>
      <p:ext uri="{BB962C8B-B14F-4D97-AF65-F5344CB8AC3E}">
        <p14:creationId xmlns:p14="http://schemas.microsoft.com/office/powerpoint/2010/main" val="2880731166"/>
      </p:ext>
    </p:extLst>
  </p:cSld>
  <p:clrMapOvr>
    <a:masterClrMapping/>
  </p:clrMapOvr>
  <p:transition spd="slow" advTm="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91099" y="320611"/>
            <a:ext cx="6238875" cy="1504950"/>
          </a:xfrm>
          <a:prstGeom prst="rect">
            <a:avLst/>
          </a:prstGeom>
          <a:noFill/>
          <a:ln w="19050">
            <a:solidFill>
              <a:srgbClr val="7D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553765" y="565253"/>
            <a:ext cx="5407026" cy="1015663"/>
          </a:xfrm>
          <a:prstGeom prst="rect">
            <a:avLst/>
          </a:prstGeom>
          <a:noFill/>
        </p:spPr>
        <p:txBody>
          <a:bodyPr wrap="square" rtlCol="0">
            <a:spAutoFit/>
          </a:bodyPr>
          <a:lstStyle/>
          <a:p>
            <a:r>
              <a:rPr lang="en-US" altLang="zh-CN" sz="6000" dirty="0">
                <a:solidFill>
                  <a:srgbClr val="7D3B0D"/>
                </a:solidFill>
                <a:latin typeface="禹卫书法行书简体&#10;" panose="02000603000000000000" pitchFamily="2" charset="-122"/>
                <a:ea typeface="禹卫书法行书简体&#10;" panose="02000603000000000000" pitchFamily="2" charset="-122"/>
              </a:rPr>
              <a:t>Water Margin</a:t>
            </a:r>
            <a:endParaRPr lang="zh-CN" altLang="en-US" sz="6000" dirty="0">
              <a:solidFill>
                <a:srgbClr val="7D3B0D"/>
              </a:solidFill>
              <a:latin typeface="禹卫书法行书简体&#10;" panose="02000603000000000000" pitchFamily="2" charset="-122"/>
              <a:ea typeface="禹卫书法行书简体&#10;" panose="02000603000000000000"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058" y="1912587"/>
            <a:ext cx="3152966" cy="4238172"/>
          </a:xfrm>
          <a:prstGeom prst="rect">
            <a:avLst/>
          </a:prstGeom>
        </p:spPr>
      </p:pic>
      <p:sp>
        <p:nvSpPr>
          <p:cNvPr id="4" name="TextBox 3"/>
          <p:cNvSpPr txBox="1"/>
          <p:nvPr/>
        </p:nvSpPr>
        <p:spPr>
          <a:xfrm>
            <a:off x="3701143" y="2046514"/>
            <a:ext cx="7576457" cy="3970318"/>
          </a:xfrm>
          <a:prstGeom prst="rect">
            <a:avLst/>
          </a:prstGeom>
          <a:noFill/>
        </p:spPr>
        <p:txBody>
          <a:bodyPr wrap="square" rtlCol="0">
            <a:spAutoFit/>
          </a:bodyPr>
          <a:lstStyle/>
          <a:p>
            <a:r>
              <a:rPr lang="en-US" altLang="zh-CN" sz="36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Water Margin</a:t>
            </a:r>
            <a:r>
              <a:rPr lang="en-US" altLang="zh-CN" sz="36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written by Shi </a:t>
            </a:r>
            <a:r>
              <a:rPr lang="en-US" altLang="zh-CN" sz="36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Naian</a:t>
            </a:r>
            <a:r>
              <a:rPr lang="en-US" altLang="zh-CN" sz="36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is based on the peasant uprising led by Songjiang in the late Northern Song Dynasty. Through the process of the peasant uprising, it reveals the political corruption and the darkness of the society.</a:t>
            </a:r>
            <a:endParaRPr lang="zh-CN" altLang="en-US" sz="36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spTree>
    <p:extLst>
      <p:ext uri="{BB962C8B-B14F-4D97-AF65-F5344CB8AC3E}">
        <p14:creationId xmlns:p14="http://schemas.microsoft.com/office/powerpoint/2010/main" val="300133876"/>
      </p:ext>
    </p:extLst>
  </p:cSld>
  <p:clrMapOvr>
    <a:masterClrMapping/>
  </p:clrMapOvr>
  <p:transition spd="slow" advTm="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392099"/>
            <a:ext cx="7148286" cy="5078313"/>
          </a:xfrm>
          <a:prstGeom prst="rect">
            <a:avLst/>
          </a:prstGeom>
          <a:noFill/>
        </p:spPr>
        <p:txBody>
          <a:bodyPr wrap="square" rtlCol="0">
            <a:spAutoFit/>
          </a:bodyPr>
          <a:lstStyle/>
          <a:p>
            <a:pPr>
              <a:lnSpc>
                <a:spcPct val="120000"/>
              </a:lnSpc>
            </a:pP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first forty chapters of this book are about individual heroes, and then talks about the process of their great union in Liang Shan. From seventy chapters, it tells their defeat and submission to the court. </a:t>
            </a:r>
          </a:p>
          <a:p>
            <a:pPr>
              <a:lnSpc>
                <a:spcPct val="120000"/>
              </a:lnSpc>
            </a:pP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Zheng </a:t>
            </a:r>
            <a:r>
              <a:rPr lang="en-US" altLang="zh-CN" sz="24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Zhenduo</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in his </a:t>
            </a:r>
            <a:r>
              <a:rPr lang="en-US" altLang="zh-CN" sz="24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Studies in Chinese Literature</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uses an arc to describe the structure of </a:t>
            </a:r>
            <a:r>
              <a:rPr lang="en-US" altLang="zh-CN" sz="24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Water Margin</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The arc starts with“</a:t>
            </a:r>
            <a:r>
              <a:rPr lang="zh-CN" altLang="en-US"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误走妖魔” </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first chapter), reaches the apex of “</a:t>
            </a:r>
            <a:r>
              <a:rPr lang="zh-CN" altLang="en-US"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梁山英雄排座次</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”(chapter 71: the heroes’ ranking in the Liang Shan), and then gradually declines to the end of “</a:t>
            </a:r>
            <a:r>
              <a:rPr lang="zh-CN" altLang="en-US"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魂聚蓼儿洼</a:t>
            </a:r>
            <a:r>
              <a:rPr lang="en-US" altLang="zh-CN" sz="24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last chapter).</a:t>
            </a:r>
          </a:p>
          <a:p>
            <a:r>
              <a:rPr lang="en-US" altLang="zh-CN" sz="36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a:t>
            </a:r>
            <a:endParaRPr lang="zh-CN" altLang="en-US" sz="36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82197"/>
            <a:ext cx="4114800" cy="787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7207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tretch>
            <a:fillRect/>
          </a:stretch>
        </p:blipFill>
        <p:spPr>
          <a:xfrm>
            <a:off x="-495300" y="1574800"/>
            <a:ext cx="6858000" cy="6858000"/>
          </a:xfrm>
          <a:prstGeom prst="rect">
            <a:avLst/>
          </a:prstGeom>
        </p:spPr>
      </p:pic>
      <p:pic>
        <p:nvPicPr>
          <p:cNvPr id="6" name="图片 5"/>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6591300" y="2603500"/>
            <a:ext cx="5397500" cy="539750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71262" y="-354014"/>
            <a:ext cx="3920738" cy="2905125"/>
          </a:xfrm>
          <a:prstGeom prst="rect">
            <a:avLst/>
          </a:prstGeom>
        </p:spPr>
      </p:pic>
      <p:sp>
        <p:nvSpPr>
          <p:cNvPr id="2" name="TextBox 1"/>
          <p:cNvSpPr txBox="1"/>
          <p:nvPr/>
        </p:nvSpPr>
        <p:spPr>
          <a:xfrm>
            <a:off x="873161" y="1824834"/>
            <a:ext cx="9503613" cy="3046988"/>
          </a:xfrm>
          <a:prstGeom prst="rect">
            <a:avLst/>
          </a:prstGeom>
          <a:noFill/>
        </p:spPr>
        <p:txBody>
          <a:bodyPr wrap="square" rtlCol="0">
            <a:spAutoFit/>
          </a:bodyPr>
          <a:lstStyle/>
          <a:p>
            <a:pPr>
              <a:lnSpc>
                <a:spcPct val="120000"/>
              </a:lnSpc>
            </a:pPr>
            <a:r>
              <a:rPr lang="en-US" altLang="zh-CN" sz="32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This book had a great influence on later generations, providing lessons for people’s struggle experiences after the Ming Dynasty. It is not only provide subjects for later novels and plays, but also opening the way for the creation of Chinese realistic literature.</a:t>
            </a:r>
          </a:p>
        </p:txBody>
      </p:sp>
    </p:spTree>
    <p:extLst>
      <p:ext uri="{BB962C8B-B14F-4D97-AF65-F5344CB8AC3E}">
        <p14:creationId xmlns:p14="http://schemas.microsoft.com/office/powerpoint/2010/main" val="766634701"/>
      </p:ext>
    </p:extLst>
  </p:cSld>
  <p:clrMapOvr>
    <a:masterClrMapping/>
  </p:clrMapOvr>
  <p:transition spd="med" advTm="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0"/>
          <p:cNvGrpSpPr>
            <a:grpSpLocks/>
          </p:cNvGrpSpPr>
          <p:nvPr/>
        </p:nvGrpSpPr>
        <p:grpSpPr bwMode="auto">
          <a:xfrm>
            <a:off x="3829032" y="994569"/>
            <a:ext cx="4613275" cy="4665663"/>
            <a:chOff x="0" y="0"/>
            <a:chExt cx="4613650" cy="4664477"/>
          </a:xfrm>
        </p:grpSpPr>
        <p:pic>
          <p:nvPicPr>
            <p:cNvPr id="7" name="图片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613650" cy="4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1855444" y="3157652"/>
              <a:ext cx="1334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2000" kern="0" dirty="0">
                <a:solidFill>
                  <a:prstClr val="white"/>
                </a:solidFill>
                <a:latin typeface="微软雅黑" panose="020B0503020204020204" pitchFamily="34" charset="-122"/>
                <a:ea typeface="微软雅黑" panose="020B0503020204020204" pitchFamily="34" charset="-122"/>
              </a:endParaRPr>
            </a:p>
          </p:txBody>
        </p:sp>
      </p:grpSp>
      <p:pic>
        <p:nvPicPr>
          <p:cNvPr id="14" name="图片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3608" y="295275"/>
            <a:ext cx="5683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98713" y="2214563"/>
            <a:ext cx="12144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75000" y="163513"/>
            <a:ext cx="18748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668734" y="3875282"/>
            <a:ext cx="2991021" cy="954107"/>
          </a:xfrm>
          <a:prstGeom prst="rect">
            <a:avLst/>
          </a:prstGeom>
        </p:spPr>
        <p:txBody>
          <a:bodyPr wrap="square">
            <a:spAutoFit/>
          </a:bodyPr>
          <a:lstStyle/>
          <a:p>
            <a:pPr algn="ctr"/>
            <a:r>
              <a:rPr lang="en-US" altLang="zh-CN" sz="2800" dirty="0">
                <a:solidFill>
                  <a:prstClr val="white"/>
                </a:solidFill>
              </a:rPr>
              <a:t>Romance of the Three Kingdoms</a:t>
            </a:r>
          </a:p>
        </p:txBody>
      </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0468" y="1656166"/>
            <a:ext cx="1798637" cy="232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549043"/>
      </p:ext>
    </p:extLst>
  </p:cSld>
  <p:clrMapOvr>
    <a:masterClrMapping/>
  </p:clrMapOvr>
  <p:transition spd="slow" advTm="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9308" y="349430"/>
            <a:ext cx="8098921" cy="952500"/>
            <a:chOff x="1054101" y="736600"/>
            <a:chExt cx="4495799" cy="952500"/>
          </a:xfrm>
        </p:grpSpPr>
        <p:sp>
          <p:nvSpPr>
            <p:cNvPr id="4" name="矩形 3"/>
            <p:cNvSpPr/>
            <p:nvPr/>
          </p:nvSpPr>
          <p:spPr>
            <a:xfrm>
              <a:off x="1054101" y="736600"/>
              <a:ext cx="4495799" cy="952500"/>
            </a:xfrm>
            <a:prstGeom prst="rect">
              <a:avLst/>
            </a:prstGeom>
            <a:noFill/>
            <a:ln w="19050">
              <a:solidFill>
                <a:srgbClr val="7D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4"/>
            <p:cNvSpPr txBox="1"/>
            <p:nvPr/>
          </p:nvSpPr>
          <p:spPr>
            <a:xfrm>
              <a:off x="1209694" y="797351"/>
              <a:ext cx="4184611" cy="830997"/>
            </a:xfrm>
            <a:prstGeom prst="rect">
              <a:avLst/>
            </a:prstGeom>
            <a:noFill/>
          </p:spPr>
          <p:txBody>
            <a:bodyPr wrap="square" rtlCol="0">
              <a:spAutoFit/>
            </a:bodyPr>
            <a:lstStyle/>
            <a:p>
              <a:pPr algn="dist"/>
              <a:endParaRPr lang="zh-CN" altLang="en-US" sz="4800" dirty="0">
                <a:solidFill>
                  <a:srgbClr val="7D3B0D"/>
                </a:solidFill>
                <a:latin typeface="禹卫书法行书简体&#10;" panose="02000603000000000000" pitchFamily="2" charset="-122"/>
                <a:ea typeface="禹卫书法行书简体&#10;" panose="02000603000000000000" pitchFamily="2" charset="-122"/>
              </a:endParaRPr>
            </a:p>
          </p:txBody>
        </p:sp>
      </p:grpSp>
      <p:sp>
        <p:nvSpPr>
          <p:cNvPr id="6" name="矩形 5"/>
          <p:cNvSpPr/>
          <p:nvPr/>
        </p:nvSpPr>
        <p:spPr>
          <a:xfrm>
            <a:off x="381000" y="349430"/>
            <a:ext cx="304800" cy="952500"/>
          </a:xfrm>
          <a:prstGeom prst="rect">
            <a:avLst/>
          </a:prstGeom>
          <a:solidFill>
            <a:srgbClr val="7D3B0D"/>
          </a:solidFill>
          <a:ln>
            <a:solidFill>
              <a:srgbClr val="7D3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924901" y="641014"/>
            <a:ext cx="7781489" cy="707886"/>
          </a:xfrm>
          <a:prstGeom prst="rect">
            <a:avLst/>
          </a:prstGeom>
        </p:spPr>
        <p:txBody>
          <a:bodyPr wrap="none">
            <a:spAutoFit/>
          </a:bodyPr>
          <a:lstStyle/>
          <a:p>
            <a:r>
              <a:rPr lang="en-US" altLang="zh-CN" sz="4000" dirty="0">
                <a:solidFill>
                  <a:srgbClr val="7D3B0D"/>
                </a:solidFill>
                <a:latin typeface="禹卫书法行书简体&#10;" panose="02000603000000000000" pitchFamily="2" charset="-122"/>
                <a:ea typeface="禹卫书法行书简体&#10;" panose="02000603000000000000" pitchFamily="2" charset="-122"/>
              </a:rPr>
              <a:t>Romance of the Three Kingdoms</a:t>
            </a:r>
            <a:endParaRPr lang="zh-CN" altLang="en-US" sz="4000" dirty="0">
              <a:solidFill>
                <a:srgbClr val="7D3B0D"/>
              </a:solidFill>
              <a:latin typeface="禹卫书法行书简体&#10;" panose="02000603000000000000" pitchFamily="2" charset="-122"/>
              <a:ea typeface="禹卫书法行书简体&#10;" panose="02000603000000000000" pitchFamily="2" charset="-122"/>
            </a:endParaRPr>
          </a:p>
        </p:txBody>
      </p:sp>
      <p:sp>
        <p:nvSpPr>
          <p:cNvPr id="8" name="TextBox 7"/>
          <p:cNvSpPr txBox="1"/>
          <p:nvPr/>
        </p:nvSpPr>
        <p:spPr>
          <a:xfrm>
            <a:off x="4180114" y="2104571"/>
            <a:ext cx="7387772" cy="3711785"/>
          </a:xfrm>
          <a:prstGeom prst="rect">
            <a:avLst/>
          </a:prstGeom>
          <a:noFill/>
        </p:spPr>
        <p:txBody>
          <a:bodyPr wrap="square" rtlCol="0">
            <a:spAutoFit/>
          </a:bodyPr>
          <a:lstStyle/>
          <a:p>
            <a:pPr>
              <a:lnSpc>
                <a:spcPct val="120000"/>
              </a:lnSpc>
            </a:pPr>
            <a:r>
              <a:rPr lang="en-US" altLang="zh-CN" sz="2800" i="1"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Romance of the Three Kingdoms</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was written by Luo </a:t>
            </a:r>
            <a:r>
              <a:rPr lang="en-US" altLang="zh-CN" sz="28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Guanzhong</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The story begins with the Yellow Turbans Uprising and ends with the reunification of the Western </a:t>
            </a:r>
            <a:r>
              <a:rPr lang="en-US" altLang="zh-CN" sz="28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Jin</a:t>
            </a:r>
            <a:r>
              <a:rPr lang="en-US" altLang="zh-CN"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Dynasty. The story describes the political and military struggles during the period of the Three Kingdoms with the rise and fall of the three kingdoms of Wei, Shu and Wu.</a:t>
            </a:r>
            <a:endParaRPr lang="zh-CN" altLang="en-US" sz="28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pic>
        <p:nvPicPr>
          <p:cNvPr id="9" name="图片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2104571"/>
            <a:ext cx="2585434" cy="3352800"/>
          </a:xfrm>
          <a:prstGeom prst="rect">
            <a:avLst/>
          </a:prstGeom>
        </p:spPr>
      </p:pic>
    </p:spTree>
    <p:extLst>
      <p:ext uri="{BB962C8B-B14F-4D97-AF65-F5344CB8AC3E}">
        <p14:creationId xmlns:p14="http://schemas.microsoft.com/office/powerpoint/2010/main" val="218557688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tretch>
            <a:fillRect/>
          </a:stretch>
        </p:blipFill>
        <p:spPr>
          <a:xfrm>
            <a:off x="-495300" y="1574800"/>
            <a:ext cx="6858000" cy="6858000"/>
          </a:xfrm>
          <a:prstGeom prst="rect">
            <a:avLst/>
          </a:prstGeom>
        </p:spPr>
      </p:pic>
      <p:pic>
        <p:nvPicPr>
          <p:cNvPr id="6" name="图片 5"/>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6591300" y="2603500"/>
            <a:ext cx="5397500" cy="539750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71262" y="-354014"/>
            <a:ext cx="3920738" cy="2905125"/>
          </a:xfrm>
          <a:prstGeom prst="rect">
            <a:avLst/>
          </a:prstGeom>
        </p:spPr>
      </p:pic>
      <p:sp>
        <p:nvSpPr>
          <p:cNvPr id="2" name="TextBox 1"/>
          <p:cNvSpPr txBox="1"/>
          <p:nvPr/>
        </p:nvSpPr>
        <p:spPr>
          <a:xfrm>
            <a:off x="555172" y="1448813"/>
            <a:ext cx="9676459" cy="3384068"/>
          </a:xfrm>
          <a:prstGeom prst="rect">
            <a:avLst/>
          </a:prstGeom>
          <a:noFill/>
        </p:spPr>
        <p:txBody>
          <a:bodyPr wrap="square" rtlCol="0">
            <a:spAutoFit/>
          </a:bodyPr>
          <a:lstStyle/>
          <a:p>
            <a:pPr>
              <a:lnSpc>
                <a:spcPct val="120000"/>
              </a:lnSpc>
            </a:pP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book can be divided into three parts: the first part (1-33) is about the turmoil at the end of the Han Dynasty and the rise of Cao Cao’s group; the second part (34-85) is about the growth of Liu </a:t>
            </a:r>
            <a:r>
              <a:rPr lang="en-US" altLang="zh-CN" sz="20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Bei’s</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group and the formation of the Three Kingdoms; and the third part is about the decline of the Three Kingdoms which was unified by </a:t>
            </a:r>
            <a:r>
              <a:rPr lang="en-US" altLang="zh-CN" sz="20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Sima</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and the establishment of the Western </a:t>
            </a:r>
            <a:r>
              <a:rPr lang="en-US" altLang="zh-CN" sz="20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Jin</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Dynasty. </a:t>
            </a:r>
          </a:p>
          <a:p>
            <a:pPr>
              <a:lnSpc>
                <a:spcPct val="120000"/>
              </a:lnSpc>
            </a:pP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The structure of Romance of the Three Kingdoms is described by scholar Mao </a:t>
            </a:r>
            <a:r>
              <a:rPr lang="en-US" altLang="zh-CN" sz="2000" dirty="0" err="1">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Zonggang</a:t>
            </a:r>
            <a:r>
              <a:rPr lang="en-US"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rPr>
              <a:t> as “a tree with different branches”, that is, the plot is arranged not in a single line but in multiple alternating lines. With the three parties of Wei, Shu and Wu as the core, all the conflicts leading to the evolution of events are alternately advanced.</a:t>
            </a:r>
            <a:endParaRPr lang="zh-CN" altLang="zh-CN" sz="2000" dirty="0">
              <a:solidFill>
                <a:srgbClr val="7D3B0D"/>
              </a:solidFill>
              <a:latin typeface="Times New Roman" panose="02020603050405020304" pitchFamily="18" charset="0"/>
              <a:ea typeface="禹卫书法行书简体&#10;" panose="02000603000000000000" pitchFamily="2" charset="-122"/>
              <a:cs typeface="Times New Roman" panose="02020603050405020304" pitchFamily="18" charset="0"/>
            </a:endParaRPr>
          </a:p>
        </p:txBody>
      </p:sp>
    </p:spTree>
    <p:extLst>
      <p:ext uri="{BB962C8B-B14F-4D97-AF65-F5344CB8AC3E}">
        <p14:creationId xmlns:p14="http://schemas.microsoft.com/office/powerpoint/2010/main" val="1270463344"/>
      </p:ext>
    </p:extLst>
  </p:cSld>
  <p:clrMapOvr>
    <a:masterClrMapping/>
  </p:clrMapOvr>
  <p:transition spd="med" advTm="0">
    <p:pull/>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468</TotalTime>
  <Words>1197</Words>
  <Application>Microsoft Office PowerPoint</Application>
  <PresentationFormat>宽屏</PresentationFormat>
  <Paragraphs>38</Paragraphs>
  <Slides>19</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19</vt:i4>
      </vt:variant>
    </vt:vector>
  </HeadingPairs>
  <TitlesOfParts>
    <vt:vector size="27" baseType="lpstr">
      <vt:lpstr>等线</vt:lpstr>
      <vt:lpstr>微软雅黑</vt:lpstr>
      <vt:lpstr>禹卫书法行书简体
</vt:lpstr>
      <vt:lpstr>Arial</vt:lpstr>
      <vt:lpstr>Calibri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dc:description>锐旗设计；https://9ppt.taobao.com</dc:description>
  <cp:lastModifiedBy>旻丰 张</cp:lastModifiedBy>
  <cp:revision>67</cp:revision>
  <dcterms:created xsi:type="dcterms:W3CDTF">2017-05-21T05:34:57Z</dcterms:created>
  <dcterms:modified xsi:type="dcterms:W3CDTF">2022-04-20T17:40:38Z</dcterms:modified>
</cp:coreProperties>
</file>