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7" r:id="rId4"/>
    <p:sldId id="258" r:id="rId5"/>
    <p:sldId id="259" r:id="rId6"/>
    <p:sldId id="260" r:id="rId7"/>
    <p:sldId id="261" r:id="rId9"/>
    <p:sldId id="262" r:id="rId10"/>
    <p:sldId id="263" r:id="rId11"/>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an pi"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gs" Target="tags/tag64.xml"/><Relationship Id="rId15" Type="http://schemas.openxmlformats.org/officeDocument/2006/relationships/commentAuthors" Target="commentAuthors.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8CDA52-0FAC-4B3F-B25B-2764269E7B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8CDA52-0FAC-4B3F-B25B-2764269E7B0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8CDA52-0FAC-4B3F-B25B-2764269E7B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9C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64183-B544-4120-928D-672CF2104C2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46D6E-C864-4854-9260-5576179CBFF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microsoft.com/office/2007/relationships/hdphoto" Target="../media/image9.wdp"/><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microsoft.com/office/2007/relationships/hdphoto" Target="../media/image13.wdp"/><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microsoft.com/office/2007/relationships/hdphoto" Target="../media/image15.wdp"/><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3.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23920" y="1632309"/>
            <a:ext cx="3008133" cy="2676525"/>
          </a:xfrm>
          <a:prstGeom prst="rect">
            <a:avLst/>
          </a:prstGeom>
          <a:noFill/>
        </p:spPr>
        <p:txBody>
          <a:bodyPr wrap="square">
            <a:spAutoFit/>
          </a:bodyPr>
          <a:lstStyle/>
          <a:p>
            <a:r>
              <a:rPr lang="en-US" altLang="zh-CN" sz="2800" dirty="0">
                <a:latin typeface="Book Antiqua" panose="02040602050305030304" pitchFamily="18" charset="0"/>
              </a:rPr>
              <a:t>Almost the same</a:t>
            </a:r>
            <a:endParaRPr lang="en-US" altLang="zh-CN" sz="2800" dirty="0">
              <a:latin typeface="Book Antiqua" panose="02040602050305030304" pitchFamily="18" charset="0"/>
            </a:endParaRPr>
          </a:p>
          <a:p>
            <a:r>
              <a:rPr lang="en-US" altLang="zh-CN" sz="2800" dirty="0">
                <a:latin typeface="Book Antiqua" panose="02040602050305030304" pitchFamily="18" charset="0"/>
              </a:rPr>
              <a:t>Background</a:t>
            </a:r>
            <a:r>
              <a:rPr lang="zh-CN" altLang="en-US" sz="2800" dirty="0">
                <a:latin typeface="Book Antiqua" panose="02040602050305030304" pitchFamily="18" charset="0"/>
              </a:rPr>
              <a:t>，</a:t>
            </a:r>
            <a:endParaRPr lang="en-US" altLang="zh-CN" sz="2800" dirty="0">
              <a:latin typeface="Book Antiqua" panose="02040602050305030304" pitchFamily="18" charset="0"/>
            </a:endParaRPr>
          </a:p>
          <a:p>
            <a:r>
              <a:rPr lang="en-US" altLang="zh-CN" sz="2800" dirty="0">
                <a:latin typeface="Book Antiqua" panose="02040602050305030304" pitchFamily="18" charset="0"/>
              </a:rPr>
              <a:t>Methods</a:t>
            </a:r>
            <a:r>
              <a:rPr lang="zh-CN" altLang="en-US" sz="2800" dirty="0">
                <a:latin typeface="Book Antiqua" panose="02040602050305030304" pitchFamily="18" charset="0"/>
              </a:rPr>
              <a:t>，</a:t>
            </a:r>
            <a:endParaRPr lang="en-US" altLang="zh-CN" sz="2800" dirty="0">
              <a:latin typeface="Book Antiqua" panose="02040602050305030304" pitchFamily="18" charset="0"/>
            </a:endParaRPr>
          </a:p>
          <a:p>
            <a:r>
              <a:rPr lang="en-US" altLang="zh-CN" sz="2800" dirty="0">
                <a:latin typeface="Book Antiqua" panose="02040602050305030304" pitchFamily="18" charset="0"/>
              </a:rPr>
              <a:t>Worldview,</a:t>
            </a:r>
            <a:endParaRPr lang="en-US" altLang="zh-CN" sz="2800" dirty="0">
              <a:latin typeface="Book Antiqua" panose="02040602050305030304" pitchFamily="18" charset="0"/>
            </a:endParaRPr>
          </a:p>
          <a:p>
            <a:r>
              <a:rPr lang="en-US" altLang="zh-CN" sz="2800" dirty="0">
                <a:latin typeface="Book Antiqua" panose="02040602050305030304" pitchFamily="18" charset="0"/>
              </a:rPr>
              <a:t>Techniques.</a:t>
            </a:r>
            <a:endParaRPr lang="en-US" altLang="zh-CN" sz="2800" dirty="0">
              <a:latin typeface="Book Antiqua" panose="02040602050305030304" pitchFamily="18" charset="0"/>
            </a:endParaRPr>
          </a:p>
          <a:p>
            <a:endParaRPr lang="en-US" altLang="zh-CN" sz="2800" dirty="0">
              <a:latin typeface="Book Antiqua" panose="02040602050305030304" pitchFamily="18" charset="0"/>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430" t="11655" r="7614" b="10023"/>
          <a:stretch>
            <a:fillRect/>
          </a:stretch>
        </p:blipFill>
        <p:spPr bwMode="auto">
          <a:xfrm>
            <a:off x="9140942" y="1177344"/>
            <a:ext cx="2527138" cy="3315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9037"/>
          <a:stretch>
            <a:fillRect/>
          </a:stretch>
        </p:blipFill>
        <p:spPr bwMode="auto">
          <a:xfrm>
            <a:off x="0" y="4862670"/>
            <a:ext cx="12192000" cy="1877245"/>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3470170" y="957874"/>
            <a:ext cx="5199764" cy="1877437"/>
          </a:xfrm>
          <a:prstGeom prst="rect">
            <a:avLst/>
          </a:prstGeom>
          <a:noFill/>
        </p:spPr>
        <p:txBody>
          <a:bodyPr wrap="square">
            <a:spAutoFit/>
          </a:bodyPr>
          <a:lstStyle/>
          <a:p>
            <a:pPr algn="ctr"/>
            <a:r>
              <a:rPr lang="en-US" altLang="zh-CN" sz="3200" b="1" dirty="0">
                <a:highlight>
                  <a:srgbClr val="FFFFFD"/>
                </a:highlight>
                <a:latin typeface="Book Antiqua" panose="02040602050305030304" pitchFamily="18" charset="0"/>
              </a:rPr>
              <a:t>The Tao gives birth to one, one to two, two to three, three to everything</a:t>
            </a:r>
            <a:r>
              <a:rPr lang="en-US" altLang="zh-CN" sz="2000" dirty="0">
                <a:highlight>
                  <a:srgbClr val="FFFFFD"/>
                </a:highlight>
              </a:rPr>
              <a:t>.</a:t>
            </a:r>
            <a:endParaRPr lang="en-US" altLang="zh-CN" sz="2000" dirty="0">
              <a:highlight>
                <a:srgbClr val="FFFFFD"/>
              </a:highlight>
            </a:endParaRPr>
          </a:p>
          <a:p>
            <a:pPr algn="ctr"/>
            <a:r>
              <a:rPr lang="zh-CN" altLang="en-US" sz="2000" dirty="0">
                <a:highlight>
                  <a:srgbClr val="FFFFFD"/>
                </a:highlight>
              </a:rPr>
              <a:t>道生一一生二二生三三生万物</a:t>
            </a:r>
            <a:endParaRPr lang="zh-CN" altLang="en-US" sz="2000" dirty="0">
              <a:highlight>
                <a:srgbClr val="FFFFFD"/>
              </a:highlight>
            </a:endParaRPr>
          </a:p>
        </p:txBody>
      </p:sp>
      <p:sp>
        <p:nvSpPr>
          <p:cNvPr id="10" name="箭头: 下 9"/>
          <p:cNvSpPr/>
          <p:nvPr/>
        </p:nvSpPr>
        <p:spPr>
          <a:xfrm>
            <a:off x="5827827" y="2971137"/>
            <a:ext cx="484450" cy="775121"/>
          </a:xfrm>
          <a:prstGeom prst="downArrow">
            <a:avLst/>
          </a:prstGeom>
          <a:solidFill>
            <a:srgbClr val="7A6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3686442" y="3746258"/>
            <a:ext cx="6094990" cy="707886"/>
          </a:xfrm>
          <a:prstGeom prst="rect">
            <a:avLst/>
          </a:prstGeom>
          <a:noFill/>
        </p:spPr>
        <p:txBody>
          <a:bodyPr wrap="square">
            <a:spAutoFit/>
          </a:bodyPr>
          <a:lstStyle/>
          <a:p>
            <a:r>
              <a:rPr lang="en-US" altLang="zh-CN" sz="4000" b="1" dirty="0">
                <a:highlight>
                  <a:srgbClr val="FFFFFD"/>
                </a:highlight>
                <a:latin typeface="Book Antiqua" panose="02040602050305030304" pitchFamily="18" charset="0"/>
              </a:rPr>
              <a:t>all things are equal</a:t>
            </a:r>
            <a:endParaRPr lang="zh-CN" altLang="en-US" sz="4000" b="1" dirty="0">
              <a:highlight>
                <a:srgbClr val="FFFFFD"/>
              </a:highlight>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7" grpId="0"/>
      <p:bldP spid="9" grpId="0"/>
      <p:bldP spid="10" grpId="0" bldLvl="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中国炼丹术 竟然还炼出了许多制霸世界的发明__凤凰网"/>
          <p:cNvPicPr>
            <a:picLocks noChangeAspect="1" noChangeArrowheads="1"/>
          </p:cNvPicPr>
          <p:nvPr/>
        </p:nvPicPr>
        <p:blipFill rotWithShape="1">
          <a:blip r:embed="rId1">
            <a:extLst>
              <a:ext uri="{28A0092B-C50C-407E-A947-70E740481C1C}">
                <a14:useLocalDpi xmlns:a14="http://schemas.microsoft.com/office/drawing/2010/main" val="0"/>
              </a:ext>
            </a:extLst>
          </a:blip>
          <a:srcRect b="9264"/>
          <a:stretch>
            <a:fillRect/>
          </a:stretch>
        </p:blipFill>
        <p:spPr bwMode="auto">
          <a:xfrm>
            <a:off x="3692040" y="1956815"/>
            <a:ext cx="3508102" cy="26037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古代医学与炼丹术：神秘的缭绕烟雾，葛洪孙思邈的医学与炼丹人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26" y="1956815"/>
            <a:ext cx="3386988" cy="260379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7465203" y="1736314"/>
            <a:ext cx="4552316" cy="3046095"/>
          </a:xfrm>
          <a:prstGeom prst="rect">
            <a:avLst/>
          </a:prstGeom>
          <a:noFill/>
        </p:spPr>
        <p:txBody>
          <a:bodyPr wrap="square">
            <a:spAutoFit/>
          </a:bodyPr>
          <a:lstStyle/>
          <a:p>
            <a:r>
              <a:rPr lang="en-US" sz="3200" dirty="0">
                <a:solidFill>
                  <a:schemeClr val="accent2"/>
                </a:solidFill>
                <a:latin typeface="Book Antiqua" panose="02040602050305030304" pitchFamily="18" charset="0"/>
                <a:sym typeface="+mn-ea"/>
              </a:rPr>
              <a:t>Round 1</a:t>
            </a:r>
            <a:endParaRPr lang="en-US" sz="3200" dirty="0">
              <a:solidFill>
                <a:schemeClr val="accent2"/>
              </a:solidFill>
              <a:latin typeface="Book Antiqua" panose="02040602050305030304" pitchFamily="18" charset="0"/>
            </a:endParaRPr>
          </a:p>
          <a:p>
            <a:endParaRPr lang="en-US" sz="3200" dirty="0">
              <a:solidFill>
                <a:schemeClr val="accent2"/>
              </a:solidFill>
              <a:latin typeface="Book Antiqua" panose="02040602050305030304" pitchFamily="18" charset="0"/>
            </a:endParaRPr>
          </a:p>
          <a:p>
            <a:r>
              <a:rPr lang="en-US" altLang="zh-CN" sz="3200">
                <a:latin typeface="Book Antiqua" panose="02040602050305030304" pitchFamily="18" charset="0"/>
                <a:sym typeface="+mn-ea"/>
              </a:rPr>
              <a:t>“Elixirs were nowhere to be found, so why not make them on our own?”</a:t>
            </a:r>
            <a:endParaRPr lang="en-US" altLang="zh-CN" sz="2400" dirty="0">
              <a:latin typeface="Book Antiqua" panose="02040602050305030304" pitchFamily="18" charset="0"/>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60977"/>
          <a:stretch>
            <a:fillRect/>
          </a:stretch>
        </p:blipFill>
        <p:spPr>
          <a:xfrm>
            <a:off x="845508" y="4937027"/>
            <a:ext cx="5693063" cy="681159"/>
          </a:xfrm>
          <a:prstGeom prst="rect">
            <a:avLst/>
          </a:prstGeom>
        </p:spPr>
      </p:pic>
      <p:sp>
        <p:nvSpPr>
          <p:cNvPr id="9" name="文本框 8"/>
          <p:cNvSpPr txBox="1"/>
          <p:nvPr/>
        </p:nvSpPr>
        <p:spPr>
          <a:xfrm>
            <a:off x="398150" y="593482"/>
            <a:ext cx="6094990" cy="706755"/>
          </a:xfrm>
          <a:prstGeom prst="rect">
            <a:avLst/>
          </a:prstGeom>
          <a:noFill/>
        </p:spPr>
        <p:txBody>
          <a:bodyPr wrap="square">
            <a:spAutoFit/>
          </a:bodyPr>
          <a:lstStyle/>
          <a:p>
            <a:r>
              <a:rPr lang="en-US" altLang="zh-CN" sz="4000" dirty="0">
                <a:highlight>
                  <a:srgbClr val="FFFFFD"/>
                </a:highlight>
                <a:latin typeface="Arial Black" panose="020B0A04020102020204" pitchFamily="34" charset="0"/>
                <a:sym typeface="+mn-ea"/>
              </a:rPr>
              <a:t>Reevaluating</a:t>
            </a:r>
            <a:endParaRPr lang="zh-CN" altLang="en-US" sz="3600" dirty="0">
              <a:highlight>
                <a:srgbClr val="FFFFFD"/>
              </a:highlight>
              <a:latin typeface="Arial Black" panose="020B0A040201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backgroundRemoval t="3753" b="97012" l="2963" r="91944">
                        <a14:foregroundMark x1="16852" y1="30090" x2="23426" y2="67894"/>
                        <a14:foregroundMark x1="14352" y1="20848" x2="18426" y2="71994"/>
                        <a14:foregroundMark x1="8241" y1="40445" x2="7685" y2="73106"/>
                        <a14:foregroundMark x1="3426" y1="17304" x2="3426" y2="40236"/>
                        <a14:foregroundMark x1="12593" y1="9521" x2="52870" y2="13343"/>
                        <a14:foregroundMark x1="20278" y1="7575" x2="67222" y2="10702"/>
                        <a14:foregroundMark x1="76296" y1="8409" x2="80833" y2="13621"/>
                        <a14:foregroundMark x1="83889" y1="9034" x2="87778" y2="15636"/>
                        <a14:foregroundMark x1="88426" y1="17582" x2="88426" y2="17582"/>
                        <a14:foregroundMark x1="82593" y1="6741" x2="59074" y2="9104"/>
                        <a14:foregroundMark x1="8704" y1="5142" x2="30741" y2="8131"/>
                        <a14:foregroundMark x1="6111" y1="6741" x2="5926" y2="7853"/>
                        <a14:foregroundMark x1="4074" y1="5629" x2="2963" y2="10771"/>
                        <a14:foregroundMark x1="58611" y1="15566" x2="62870" y2="34816"/>
                        <a14:foregroundMark x1="29074" y1="5559" x2="36111" y2="6602"/>
                        <a14:foregroundMark x1="46111" y1="6463" x2="50000" y2="6463"/>
                        <a14:foregroundMark x1="44352" y1="4934" x2="46852" y2="5420"/>
                        <a14:foregroundMark x1="15463" y1="4795" x2="15833" y2="4031"/>
                        <a14:foregroundMark x1="17130" y1="4309" x2="17130" y2="4309"/>
                        <a14:foregroundMark x1="64167" y1="6115" x2="80370" y2="5003"/>
                        <a14:foregroundMark x1="61111" y1="3822" x2="70370" y2="5420"/>
                        <a14:foregroundMark x1="85833" y1="6115" x2="90648" y2="13273"/>
                        <a14:foregroundMark x1="60833" y1="76650" x2="61296" y2="89507"/>
                        <a14:foregroundMark x1="75833" y1="76372" x2="76667" y2="89715"/>
                        <a14:foregroundMark x1="83704" y1="76581" x2="83704" y2="76581"/>
                        <a14:foregroundMark x1="83704" y1="76581" x2="83241" y2="89993"/>
                        <a14:foregroundMark x1="84259" y1="73732" x2="84259" y2="73732"/>
                        <a14:foregroundMark x1="84907" y1="73106" x2="85000" y2="78179"/>
                        <a14:foregroundMark x1="17315" y1="94858" x2="56296" y2="96108"/>
                        <a14:foregroundMark x1="56296" y1="96108" x2="65185" y2="95205"/>
                        <a14:foregroundMark x1="76296" y1="97012" x2="83426" y2="92981"/>
                        <a14:foregroundMark x1="91944" y1="35024" x2="91944" y2="35024"/>
                        <a14:foregroundMark x1="52500" y1="3892" x2="52500" y2="3892"/>
                        <a14:foregroundMark x1="55833" y1="3822" x2="61019" y2="3892"/>
                        <a14:foregroundMark x1="63241" y1="4031" x2="75648" y2="5490"/>
                      </a14:backgroundRemoval>
                    </a14:imgEffect>
                  </a14:imgLayer>
                </a14:imgProps>
              </a:ext>
            </a:extLst>
          </a:blip>
          <a:stretch>
            <a:fillRect/>
          </a:stretch>
        </p:blipFill>
        <p:spPr>
          <a:xfrm flipH="1">
            <a:off x="7199451" y="205891"/>
            <a:ext cx="4992549" cy="6652109"/>
          </a:xfrm>
          <a:prstGeom prst="rect">
            <a:avLst/>
          </a:prstGeom>
          <a:effectLst>
            <a:outerShdw blurRad="50800" dist="38100" dir="10800000" algn="r" rotWithShape="0">
              <a:prstClr val="black">
                <a:alpha val="40000"/>
              </a:prstClr>
            </a:outerShdw>
          </a:effectLst>
        </p:spPr>
      </p:pic>
      <p:sp>
        <p:nvSpPr>
          <p:cNvPr id="7" name="文本框 6"/>
          <p:cNvSpPr txBox="1"/>
          <p:nvPr/>
        </p:nvSpPr>
        <p:spPr>
          <a:xfrm>
            <a:off x="395130" y="641452"/>
            <a:ext cx="6714178" cy="1260475"/>
          </a:xfrm>
          <a:prstGeom prst="rect">
            <a:avLst/>
          </a:prstGeom>
          <a:noFill/>
        </p:spPr>
        <p:txBody>
          <a:bodyPr wrap="square">
            <a:spAutoFit/>
          </a:bodyPr>
          <a:lstStyle/>
          <a:p>
            <a:r>
              <a:rPr lang="en-US" altLang="zh-CN" sz="4000" dirty="0">
                <a:highlight>
                  <a:srgbClr val="FFFFFD"/>
                </a:highlight>
                <a:latin typeface="Arial Black" panose="020B0A04020102020204" pitchFamily="34" charset="0"/>
                <a:sym typeface="+mn-ea"/>
              </a:rPr>
              <a:t>Reevaluating</a:t>
            </a:r>
            <a:endParaRPr lang="zh-CN" altLang="en-US" sz="3600" dirty="0">
              <a:highlight>
                <a:srgbClr val="FFFFFD"/>
              </a:highlight>
              <a:latin typeface="Arial Black" panose="020B0A04020102020204" pitchFamily="34" charset="0"/>
            </a:endParaRPr>
          </a:p>
          <a:p>
            <a:endParaRPr lang="zh-CN" altLang="en-US" sz="3600" dirty="0">
              <a:highlight>
                <a:srgbClr val="FFFFFD"/>
              </a:highlight>
              <a:latin typeface="Arial Black" panose="020B0A04020102020204" pitchFamily="34" charset="0"/>
            </a:endParaRPr>
          </a:p>
        </p:txBody>
      </p:sp>
      <p:sp>
        <p:nvSpPr>
          <p:cNvPr id="25" name="文本框 24"/>
          <p:cNvSpPr txBox="1"/>
          <p:nvPr/>
        </p:nvSpPr>
        <p:spPr>
          <a:xfrm>
            <a:off x="390359" y="1859340"/>
            <a:ext cx="7087809" cy="4030980"/>
          </a:xfrm>
          <a:prstGeom prst="rect">
            <a:avLst/>
          </a:prstGeom>
          <a:noFill/>
        </p:spPr>
        <p:txBody>
          <a:bodyPr wrap="square">
            <a:spAutoFit/>
          </a:bodyPr>
          <a:lstStyle/>
          <a:p>
            <a:r>
              <a:rPr lang="en-US" altLang="zh-CN" sz="3200" dirty="0">
                <a:solidFill>
                  <a:schemeClr val="accent2"/>
                </a:solidFill>
                <a:latin typeface="Book Antiqua" panose="02040602050305030304" pitchFamily="18" charset="0"/>
                <a:sym typeface="+mn-ea"/>
              </a:rPr>
              <a:t>Round 2</a:t>
            </a:r>
            <a:endParaRPr lang="en-US" altLang="zh-CN" sz="3200">
              <a:latin typeface="Book Antiqua" panose="02040602050305030304" pitchFamily="18" charset="0"/>
            </a:endParaRPr>
          </a:p>
          <a:p>
            <a:r>
              <a:rPr lang="en-US" altLang="zh-CN" sz="3200">
                <a:latin typeface="Book Antiqua" panose="02040602050305030304" pitchFamily="18" charset="0"/>
                <a:sym typeface="+mn-ea"/>
              </a:rPr>
              <a:t>“What went wrong must be the tools or the ingredients! We can’t produce immortal pills! But humans are created by heaven and earth, and the human body is the best tool, and Qi is the best ingredient. Isn’t cultivating Neidan(inner alchemy) better!”</a:t>
            </a:r>
            <a:endParaRPr lang="zh-CN" altLang="en-US" sz="2400" dirty="0">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7"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backgroundRemoval t="3125" b="99531" l="2813" r="99063">
                        <a14:foregroundMark x1="60000" y1="27891" x2="58125" y2="45625"/>
                        <a14:foregroundMark x1="65208" y1="4219" x2="65938" y2="15391"/>
                        <a14:foregroundMark x1="43958" y1="3203" x2="43958" y2="3203"/>
                        <a14:foregroundMark x1="50625" y1="79375" x2="48125" y2="92734"/>
                        <a14:foregroundMark x1="50729" y1="74063" x2="50104" y2="80078"/>
                        <a14:foregroundMark x1="29896" y1="69688" x2="27187" y2="74063"/>
                        <a14:foregroundMark x1="24583" y1="75859" x2="21458" y2="79922"/>
                        <a14:foregroundMark x1="20521" y1="81250" x2="15313" y2="86563"/>
                        <a14:foregroundMark x1="15937" y1="87969" x2="8438" y2="91563"/>
                        <a14:foregroundMark x1="96042" y1="56172" x2="96042" y2="75547"/>
                        <a14:foregroundMark x1="90521" y1="58125" x2="82917" y2="82656"/>
                        <a14:foregroundMark x1="80104" y1="77734" x2="75313" y2="86719"/>
                        <a14:foregroundMark x1="97708" y1="38594" x2="97708" y2="38594"/>
                        <a14:foregroundMark x1="99063" y1="30000" x2="99063" y2="40781"/>
                        <a14:foregroundMark x1="98229" y1="62266" x2="98542" y2="81797"/>
                        <a14:foregroundMark x1="18438" y1="93594" x2="36042" y2="92031"/>
                        <a14:foregroundMark x1="36042" y1="92031" x2="37813" y2="92422"/>
                        <a14:foregroundMark x1="13854" y1="93359" x2="30000" y2="95625"/>
                        <a14:foregroundMark x1="30000" y1="95625" x2="37917" y2="98750"/>
                        <a14:foregroundMark x1="18646" y1="98438" x2="27708" y2="98047"/>
                        <a14:foregroundMark x1="11667" y1="93828" x2="9167" y2="99609"/>
                        <a14:foregroundMark x1="6563" y1="93047" x2="2813" y2="98359"/>
                        <a14:foregroundMark x1="91250" y1="96953" x2="91250" y2="96953"/>
                        <a14:foregroundMark x1="86146" y1="99375" x2="89271" y2="96953"/>
                        <a14:foregroundMark x1="8333" y1="89063" x2="8333" y2="89063"/>
                        <a14:foregroundMark x1="6250" y1="90000" x2="6250" y2="90000"/>
                        <a14:backgroundMark x1="78854" y1="34453" x2="83854" y2="40000"/>
                        <a14:backgroundMark x1="77708" y1="43125" x2="80208" y2="51328"/>
                      </a14:backgroundRemoval>
                    </a14:imgEffect>
                  </a14:imgLayer>
                </a14:imgProps>
              </a:ext>
            </a:extLst>
          </a:blip>
          <a:srcRect l="7462" t="38031" b="10957"/>
          <a:stretch>
            <a:fillRect/>
          </a:stretch>
        </p:blipFill>
        <p:spPr>
          <a:xfrm flipH="1">
            <a:off x="0" y="0"/>
            <a:ext cx="12130034" cy="6858000"/>
          </a:xfrm>
          <a:prstGeom prst="rect">
            <a:avLst/>
          </a:prstGeom>
        </p:spPr>
      </p:pic>
      <p:sp>
        <p:nvSpPr>
          <p:cNvPr id="11" name="文本框 10"/>
          <p:cNvSpPr txBox="1"/>
          <p:nvPr/>
        </p:nvSpPr>
        <p:spPr>
          <a:xfrm>
            <a:off x="1949913" y="2649131"/>
            <a:ext cx="9563856" cy="2246769"/>
          </a:xfrm>
          <a:prstGeom prst="rect">
            <a:avLst/>
          </a:prstGeom>
          <a:noFill/>
        </p:spPr>
        <p:txBody>
          <a:bodyPr wrap="square">
            <a:spAutoFit/>
          </a:bodyPr>
          <a:lstStyle/>
          <a:p>
            <a:r>
              <a:rPr lang="en-US" altLang="zh-CN" sz="2800" b="1" dirty="0">
                <a:highlight>
                  <a:srgbClr val="FFFFFD"/>
                </a:highlight>
                <a:latin typeface="Book Antiqua" panose="02040602050305030304" pitchFamily="18" charset="0"/>
              </a:rPr>
              <a:t>1.</a:t>
            </a:r>
            <a:r>
              <a:rPr lang="zh-CN" altLang="en-US" sz="2800" b="1" dirty="0">
                <a:highlight>
                  <a:srgbClr val="FFFFFD"/>
                </a:highlight>
                <a:latin typeface="Book Antiqua" panose="02040602050305030304" pitchFamily="18" charset="0"/>
              </a:rPr>
              <a:t>筑基</a:t>
            </a:r>
            <a:r>
              <a:rPr lang="en-US" altLang="zh-CN" sz="2800" b="1" dirty="0">
                <a:highlight>
                  <a:srgbClr val="FFFFFD"/>
                </a:highlight>
                <a:latin typeface="Book Antiqua" panose="02040602050305030304" pitchFamily="18" charset="0"/>
              </a:rPr>
              <a:t>-Foundation Building</a:t>
            </a:r>
            <a:endParaRPr lang="en-US" altLang="zh-CN" sz="2800" b="1" dirty="0">
              <a:highlight>
                <a:srgbClr val="FFFFFD"/>
              </a:highlight>
              <a:latin typeface="Book Antiqua" panose="02040602050305030304" pitchFamily="18" charset="0"/>
            </a:endParaRPr>
          </a:p>
          <a:p>
            <a:r>
              <a:rPr lang="en-US" altLang="zh-CN" sz="2800" b="1" dirty="0">
                <a:highlight>
                  <a:srgbClr val="FFFFFD"/>
                </a:highlight>
                <a:latin typeface="Book Antiqua" panose="02040602050305030304" pitchFamily="18" charset="0"/>
              </a:rPr>
              <a:t>2.</a:t>
            </a:r>
            <a:r>
              <a:rPr lang="zh-CN" altLang="en-US" sz="2800" b="1" dirty="0">
                <a:highlight>
                  <a:srgbClr val="FFFFFD"/>
                </a:highlight>
                <a:latin typeface="Book Antiqua" panose="02040602050305030304" pitchFamily="18" charset="0"/>
              </a:rPr>
              <a:t>炼精化气</a:t>
            </a:r>
            <a:r>
              <a:rPr lang="en-US" altLang="zh-CN" sz="2800" b="1" dirty="0">
                <a:highlight>
                  <a:srgbClr val="FFFFFD"/>
                </a:highlight>
                <a:latin typeface="Book Antiqua" panose="02040602050305030304" pitchFamily="18" charset="0"/>
              </a:rPr>
              <a:t>-Refining Essence and Transforming Qi</a:t>
            </a:r>
            <a:endParaRPr lang="en-US" altLang="zh-CN" sz="2800" b="1" dirty="0">
              <a:highlight>
                <a:srgbClr val="FFFFFD"/>
              </a:highlight>
              <a:latin typeface="Book Antiqua" panose="02040602050305030304" pitchFamily="18" charset="0"/>
            </a:endParaRPr>
          </a:p>
          <a:p>
            <a:r>
              <a:rPr lang="en-US" altLang="zh-CN" sz="2800" b="1" dirty="0">
                <a:highlight>
                  <a:srgbClr val="FFFFFD"/>
                </a:highlight>
                <a:latin typeface="Book Antiqua" panose="02040602050305030304" pitchFamily="18" charset="0"/>
              </a:rPr>
              <a:t>3.</a:t>
            </a:r>
            <a:r>
              <a:rPr lang="zh-CN" altLang="en-US" sz="2800" b="1" dirty="0">
                <a:highlight>
                  <a:srgbClr val="FFFFFD"/>
                </a:highlight>
                <a:latin typeface="Book Antiqua" panose="02040602050305030304" pitchFamily="18" charset="0"/>
              </a:rPr>
              <a:t>炼气化神</a:t>
            </a:r>
            <a:r>
              <a:rPr lang="en-US" altLang="zh-CN" sz="2800" b="1" dirty="0">
                <a:highlight>
                  <a:srgbClr val="FFFFFD"/>
                </a:highlight>
                <a:latin typeface="Book Antiqua" panose="02040602050305030304" pitchFamily="18" charset="0"/>
              </a:rPr>
              <a:t>-Refining Qi and Transmuting Spirit</a:t>
            </a:r>
            <a:endParaRPr lang="en-US" altLang="zh-CN" sz="2800" b="1" dirty="0">
              <a:highlight>
                <a:srgbClr val="FFFFFD"/>
              </a:highlight>
              <a:latin typeface="Book Antiqua" panose="02040602050305030304" pitchFamily="18" charset="0"/>
            </a:endParaRPr>
          </a:p>
          <a:p>
            <a:r>
              <a:rPr lang="en-US" altLang="zh-CN" sz="2800" b="1" dirty="0">
                <a:highlight>
                  <a:srgbClr val="FFFFFD"/>
                </a:highlight>
                <a:latin typeface="Book Antiqua" panose="02040602050305030304" pitchFamily="18" charset="0"/>
              </a:rPr>
              <a:t>4.</a:t>
            </a:r>
            <a:r>
              <a:rPr lang="zh-CN" altLang="en-US" sz="2800" b="1" dirty="0">
                <a:highlight>
                  <a:srgbClr val="FFFFFD"/>
                </a:highlight>
                <a:latin typeface="Book Antiqua" panose="02040602050305030304" pitchFamily="18" charset="0"/>
              </a:rPr>
              <a:t>炼神还虚</a:t>
            </a:r>
            <a:r>
              <a:rPr lang="en-US" altLang="zh-CN" sz="2800" b="1" dirty="0">
                <a:highlight>
                  <a:srgbClr val="FFFFFD"/>
                </a:highlight>
                <a:latin typeface="Book Antiqua" panose="02040602050305030304" pitchFamily="18" charset="0"/>
              </a:rPr>
              <a:t>-Refining Spirit and Returning to Emptiness</a:t>
            </a:r>
            <a:endParaRPr lang="en-US" altLang="zh-CN" sz="2800" b="1" dirty="0">
              <a:highlight>
                <a:srgbClr val="FFFFFD"/>
              </a:highlight>
              <a:latin typeface="Book Antiqua" panose="02040602050305030304" pitchFamily="18" charset="0"/>
            </a:endParaRPr>
          </a:p>
          <a:p>
            <a:r>
              <a:rPr lang="en-US" altLang="zh-CN" sz="2800" b="1" dirty="0">
                <a:highlight>
                  <a:srgbClr val="FFFFFD"/>
                </a:highlight>
                <a:latin typeface="Book Antiqua" panose="02040602050305030304" pitchFamily="18" charset="0"/>
              </a:rPr>
              <a:t>5.</a:t>
            </a:r>
            <a:r>
              <a:rPr lang="zh-CN" altLang="en-US" sz="2800" b="1" dirty="0">
                <a:highlight>
                  <a:srgbClr val="FFFFFD"/>
                </a:highlight>
                <a:latin typeface="Book Antiqua" panose="02040602050305030304" pitchFamily="18" charset="0"/>
              </a:rPr>
              <a:t>炼虚分道</a:t>
            </a:r>
            <a:r>
              <a:rPr lang="en-US" altLang="zh-CN" sz="2800" b="1" dirty="0">
                <a:highlight>
                  <a:srgbClr val="FFFFFD"/>
                </a:highlight>
                <a:latin typeface="Book Antiqua" panose="02040602050305030304" pitchFamily="18" charset="0"/>
              </a:rPr>
              <a:t>·Refining Empties and Diverging Paths</a:t>
            </a:r>
            <a:endParaRPr lang="zh-CN" altLang="en-US" sz="2800" b="1" dirty="0">
              <a:highlight>
                <a:srgbClr val="FFFFFD"/>
              </a:highlight>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backgroundRemoval t="9961" b="93555" l="9961" r="89941">
                        <a14:foregroundMark x1="51074" y1="16895" x2="51465" y2="46973"/>
                        <a14:foregroundMark x1="39453" y1="20410" x2="43945" y2="66797"/>
                        <a14:foregroundMark x1="43945" y1="66797" x2="29883" y2="93555"/>
                        <a14:foregroundMark x1="37500" y1="66797" x2="29492" y2="82520"/>
                      </a14:backgroundRemoval>
                    </a14:imgEffect>
                  </a14:imgLayer>
                </a14:imgProps>
              </a:ext>
            </a:extLst>
          </a:blip>
          <a:stretch>
            <a:fillRect/>
          </a:stretch>
        </p:blipFill>
        <p:spPr>
          <a:xfrm flipH="1">
            <a:off x="-756954" y="-517251"/>
            <a:ext cx="7601832" cy="7601832"/>
          </a:xfrm>
          <a:prstGeom prst="rect">
            <a:avLst/>
          </a:prstGeom>
          <a:effectLst>
            <a:outerShdw blurRad="50800" dist="38100" dir="2700000" algn="tl" rotWithShape="0">
              <a:prstClr val="black">
                <a:alpha val="40000"/>
              </a:prstClr>
            </a:outerShdw>
          </a:effectLst>
        </p:spPr>
      </p:pic>
      <p:pic>
        <p:nvPicPr>
          <p:cNvPr id="7" name="图片 6"/>
          <p:cNvPicPr>
            <a:picLocks noChangeAspect="1"/>
          </p:cNvPicPr>
          <p:nvPr/>
        </p:nvPicPr>
        <p:blipFill rotWithShape="1">
          <a:blip r:embed="rId3">
            <a:extLst>
              <a:ext uri="{BEBA8EAE-BF5A-486C-A8C5-ECC9F3942E4B}">
                <a14:imgProps xmlns:a14="http://schemas.microsoft.com/office/drawing/2010/main">
                  <a14:imgLayer r:embed="rId4">
                    <a14:imgEffect>
                      <a14:backgroundRemoval t="5852" b="85789" l="29063" r="99219">
                        <a14:foregroundMark x1="35234" y1="44096" x2="35234" y2="44096"/>
                        <a14:foregroundMark x1="62578" y1="17137" x2="62578" y2="17137"/>
                        <a14:foregroundMark x1="57656" y1="20899" x2="67188" y2="15778"/>
                        <a14:foregroundMark x1="55391" y1="18704" x2="55391" y2="18704"/>
                        <a14:foregroundMark x1="57031" y1="19331" x2="65781" y2="12226"/>
                        <a14:foregroundMark x1="59688" y1="29572" x2="64453" y2="26228"/>
                        <a14:foregroundMark x1="80547" y1="10345" x2="90938" y2="6374"/>
                        <a14:foregroundMark x1="96953" y1="5956" x2="97266" y2="30303"/>
                        <a14:foregroundMark x1="94375" y1="77116" x2="96719" y2="85893"/>
                        <a14:foregroundMark x1="97578" y1="50679" x2="99063" y2="66040"/>
                        <a14:foregroundMark x1="96250" y1="74817" x2="96797" y2="79937"/>
                        <a14:foregroundMark x1="99219" y1="73145" x2="99063" y2="79624"/>
                        <a14:foregroundMark x1="33359" y1="44201" x2="33359" y2="44201"/>
                        <a14:foregroundMark x1="32109" y1="44201" x2="32109" y2="44201"/>
                        <a14:foregroundMark x1="29063" y1="45037" x2="29063" y2="45037"/>
                        <a14:foregroundMark x1="34531" y1="50261" x2="34531" y2="50261"/>
                        <a14:foregroundMark x1="34531" y1="50261" x2="34531" y2="50261"/>
                        <a14:foregroundMark x1="29219" y1="44514" x2="29219" y2="44514"/>
                      </a14:backgroundRemoval>
                    </a14:imgEffect>
                  </a14:imgLayer>
                </a14:imgProps>
              </a:ext>
            </a:extLst>
          </a:blip>
          <a:srcRect l="28191" b="9040"/>
          <a:stretch>
            <a:fillRect/>
          </a:stretch>
        </p:blipFill>
        <p:spPr>
          <a:xfrm flipH="1">
            <a:off x="0" y="95376"/>
            <a:ext cx="5540901" cy="4874781"/>
          </a:xfrm>
          <a:prstGeom prst="rect">
            <a:avLst/>
          </a:prstGeom>
          <a:effectLst>
            <a:outerShdw blurRad="50800" dist="38100" dir="2700000" algn="tl" rotWithShape="0">
              <a:prstClr val="black">
                <a:alpha val="40000"/>
              </a:prstClr>
            </a:outerShdw>
          </a:effectLst>
        </p:spPr>
      </p:pic>
      <p:sp>
        <p:nvSpPr>
          <p:cNvPr id="8" name="矩形 7"/>
          <p:cNvSpPr/>
          <p:nvPr/>
        </p:nvSpPr>
        <p:spPr>
          <a:xfrm>
            <a:off x="4699000" y="1292225"/>
            <a:ext cx="7343140" cy="4896485"/>
          </a:xfrm>
          <a:prstGeom prst="rect">
            <a:avLst/>
          </a:prstGeom>
          <a:noFill/>
          <a:ln w="28575">
            <a:solidFill>
              <a:srgbClr val="7A6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276484" y="1818043"/>
            <a:ext cx="7343209" cy="891540"/>
          </a:xfrm>
          <a:prstGeom prst="rect">
            <a:avLst/>
          </a:prstGeom>
          <a:noFill/>
        </p:spPr>
        <p:txBody>
          <a:bodyPr wrap="square">
            <a:spAutoFit/>
          </a:bodyPr>
          <a:lstStyle/>
          <a:p>
            <a:r>
              <a:rPr lang="en-US" altLang="zh-CN" sz="2800" dirty="0">
                <a:solidFill>
                  <a:srgbClr val="7A6A3E"/>
                </a:solidFill>
                <a:latin typeface="Book Antiqua" panose="02040602050305030304" pitchFamily="18" charset="0"/>
              </a:rPr>
              <a:t>Western mythology</a:t>
            </a:r>
            <a:r>
              <a:rPr lang="zh-CN" altLang="en-US" sz="2400" dirty="0">
                <a:latin typeface="Book Antiqua" panose="02040602050305030304" pitchFamily="18" charset="0"/>
              </a:rPr>
              <a:t>：</a:t>
            </a:r>
            <a:r>
              <a:rPr lang="en-US" altLang="zh-CN" sz="2400" dirty="0">
                <a:latin typeface="Book Antiqua" panose="02040602050305030304" pitchFamily="18" charset="0"/>
              </a:rPr>
              <a:t>Inherited by </a:t>
            </a:r>
            <a:r>
              <a:rPr lang="en-US" altLang="zh-CN" sz="2400" dirty="0">
                <a:solidFill>
                  <a:srgbClr val="7A6A3E"/>
                </a:solidFill>
                <a:latin typeface="Book Antiqua" panose="02040602050305030304" pitchFamily="18" charset="0"/>
              </a:rPr>
              <a:t>blood.</a:t>
            </a:r>
            <a:endParaRPr lang="en-US" altLang="zh-CN" sz="2400" dirty="0">
              <a:solidFill>
                <a:srgbClr val="7A6A3E"/>
              </a:solidFill>
              <a:latin typeface="Book Antiqua" panose="02040602050305030304" pitchFamily="18" charset="0"/>
            </a:endParaRPr>
          </a:p>
          <a:p>
            <a:r>
              <a:rPr lang="en-US" altLang="zh-CN" sz="2400" dirty="0">
                <a:latin typeface="Book Antiqua" panose="02040602050305030304" pitchFamily="18" charset="0"/>
              </a:rPr>
              <a:t> God's power comes from the bloodline.</a:t>
            </a:r>
            <a:endParaRPr lang="zh-CN" altLang="en-US" sz="2400" dirty="0">
              <a:latin typeface="Book Antiqua" panose="02040602050305030304" pitchFamily="18" charset="0"/>
            </a:endParaRPr>
          </a:p>
        </p:txBody>
      </p:sp>
      <p:sp>
        <p:nvSpPr>
          <p:cNvPr id="12" name="文本框 11"/>
          <p:cNvSpPr txBox="1"/>
          <p:nvPr/>
        </p:nvSpPr>
        <p:spPr>
          <a:xfrm>
            <a:off x="4699167" y="3724101"/>
            <a:ext cx="7343209" cy="2368550"/>
          </a:xfrm>
          <a:prstGeom prst="rect">
            <a:avLst/>
          </a:prstGeom>
          <a:noFill/>
        </p:spPr>
        <p:txBody>
          <a:bodyPr wrap="square">
            <a:spAutoFit/>
          </a:bodyPr>
          <a:lstStyle/>
          <a:p>
            <a:pPr algn="ctr"/>
            <a:r>
              <a:rPr lang="en-US" altLang="zh-CN" sz="2800" dirty="0">
                <a:solidFill>
                  <a:srgbClr val="7A6A3E"/>
                </a:solidFill>
                <a:latin typeface="Book Antiqua" panose="02040602050305030304" pitchFamily="18" charset="0"/>
              </a:rPr>
              <a:t>Chinese mythology</a:t>
            </a:r>
            <a:r>
              <a:rPr lang="zh-CN" altLang="en-US" sz="2400" dirty="0">
                <a:latin typeface="Book Antiqua" panose="02040602050305030304" pitchFamily="18" charset="0"/>
              </a:rPr>
              <a:t>：</a:t>
            </a:r>
            <a:r>
              <a:rPr lang="en-US" altLang="zh-CN" sz="2400" dirty="0">
                <a:latin typeface="Book Antiqua" panose="02040602050305030304" pitchFamily="18" charset="0"/>
              </a:rPr>
              <a:t>it has completely failed to </a:t>
            </a:r>
            <a:r>
              <a:rPr lang="en-US" altLang="zh-CN" sz="2400" dirty="0">
                <a:solidFill>
                  <a:srgbClr val="7A6A3E"/>
                </a:solidFill>
                <a:latin typeface="Book Antiqua" panose="02040602050305030304" pitchFamily="18" charset="0"/>
              </a:rPr>
              <a:t>develop a genealogy of gods and immortals </a:t>
            </a:r>
            <a:r>
              <a:rPr lang="en-US" altLang="zh-CN" sz="2400" dirty="0">
                <a:latin typeface="Book Antiqua" panose="02040602050305030304" pitchFamily="18" charset="0"/>
              </a:rPr>
              <a:t>with a single god as the main deity, developed through bloodlines. Nor does it have a single </a:t>
            </a:r>
            <a:r>
              <a:rPr lang="en-US" altLang="zh-CN" sz="2400" dirty="0">
                <a:solidFill>
                  <a:srgbClr val="7A6A3E"/>
                </a:solidFill>
                <a:latin typeface="Book Antiqua" panose="02040602050305030304" pitchFamily="18" charset="0"/>
              </a:rPr>
              <a:t>god who holds the fate of all beings and tests their goodness and purity.</a:t>
            </a:r>
            <a:endParaRPr lang="zh-CN" altLang="en-US" sz="2400" dirty="0">
              <a:solidFill>
                <a:srgbClr val="7A6A3E"/>
              </a:solidFill>
              <a:latin typeface="Book Antiqua" panose="02040602050305030304" pitchFamily="18" charset="0"/>
            </a:endParaRPr>
          </a:p>
        </p:txBody>
      </p:sp>
      <p:sp>
        <p:nvSpPr>
          <p:cNvPr id="13" name="文本框 12"/>
          <p:cNvSpPr txBox="1"/>
          <p:nvPr/>
        </p:nvSpPr>
        <p:spPr>
          <a:xfrm>
            <a:off x="7115364" y="2832165"/>
            <a:ext cx="2446474" cy="769441"/>
          </a:xfrm>
          <a:prstGeom prst="rect">
            <a:avLst/>
          </a:prstGeom>
          <a:noFill/>
        </p:spPr>
        <p:txBody>
          <a:bodyPr wrap="square" rtlCol="0">
            <a:spAutoFit/>
          </a:bodyPr>
          <a:lstStyle/>
          <a:p>
            <a:pPr algn="ctr"/>
            <a:r>
              <a:rPr lang="en-US" altLang="zh-CN" sz="4400" dirty="0">
                <a:solidFill>
                  <a:srgbClr val="7A6A3E"/>
                </a:solidFill>
                <a:latin typeface="Arial Black" panose="020B0A04020102020204" pitchFamily="34" charset="0"/>
              </a:rPr>
              <a:t>VS</a:t>
            </a:r>
            <a:endParaRPr lang="zh-CN" altLang="en-US" sz="4400" dirty="0">
              <a:solidFill>
                <a:srgbClr val="7A6A3E"/>
              </a:solidFill>
              <a:latin typeface="Arial Black" panose="020B0A04020102020204" pitchFamily="34" charset="0"/>
            </a:endParaRPr>
          </a:p>
        </p:txBody>
      </p:sp>
      <p:sp>
        <p:nvSpPr>
          <p:cNvPr id="2" name="文本框 1"/>
          <p:cNvSpPr txBox="1"/>
          <p:nvPr/>
        </p:nvSpPr>
        <p:spPr>
          <a:xfrm>
            <a:off x="6240780" y="185420"/>
            <a:ext cx="4195445" cy="922020"/>
          </a:xfrm>
          <a:prstGeom prst="rect">
            <a:avLst/>
          </a:prstGeom>
          <a:noFill/>
        </p:spPr>
        <p:txBody>
          <a:bodyPr wrap="square" rtlCol="0" anchor="t">
            <a:spAutoFit/>
          </a:bodyPr>
          <a:p>
            <a:r>
              <a:rPr lang="en-US" altLang="zh-CN" sz="5400" b="1" i="1" dirty="0">
                <a:latin typeface="Book Antiqua" panose="02040602050305030304" pitchFamily="18" charset="0"/>
                <a:sym typeface="+mn-ea"/>
              </a:rPr>
              <a:t>Comparision</a:t>
            </a:r>
            <a:endParaRPr lang="en-US" altLang="zh-CN" sz="5400" b="1" i="1" dirty="0">
              <a:latin typeface="Book Antiqua" panose="0204060205030503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BEBA8EAE-BF5A-486C-A8C5-ECC9F3942E4B}">
                <a14:imgProps xmlns:a14="http://schemas.microsoft.com/office/drawing/2010/main">
                  <a14:imgLayer r:embed="rId2">
                    <a14:imgEffect>
                      <a14:backgroundRemoval t="7955" b="97646" l="216" r="96444">
                        <a14:foregroundMark x1="43858" y1="46266" x2="40409" y2="69643"/>
                        <a14:foregroundMark x1="39871" y1="38312" x2="67349" y2="11120"/>
                        <a14:foregroundMark x1="92026" y1="7955" x2="88685" y2="21672"/>
                        <a14:foregroundMark x1="88685" y1="21672" x2="64440" y2="58360"/>
                        <a14:foregroundMark x1="88039" y1="8279" x2="80711" y2="19399"/>
                        <a14:foregroundMark x1="96444" y1="11282" x2="90948" y2="37256"/>
                        <a14:foregroundMark x1="96121" y1="39205" x2="90517" y2="48377"/>
                        <a14:foregroundMark x1="90517" y1="48377" x2="64009" y2="69562"/>
                        <a14:foregroundMark x1="27263" y1="79058" x2="216" y2="86282"/>
                        <a14:foregroundMark x1="13578" y1="97565" x2="24892" y2="96023"/>
                        <a14:foregroundMark x1="24892" y1="96023" x2="51616" y2="81981"/>
                        <a14:foregroundMark x1="52694" y1="83847" x2="42888" y2="95617"/>
                        <a14:foregroundMark x1="42888" y1="95617" x2="39655" y2="97646"/>
                        <a14:foregroundMark x1="11099" y1="8442" x2="11099" y2="8442"/>
                      </a14:backgroundRemoval>
                    </a14:imgEffect>
                  </a14:imgLayer>
                </a14:imgProps>
              </a:ext>
            </a:extLst>
          </a:blip>
          <a:srcRect t="46070" b="12144"/>
          <a:stretch>
            <a:fillRect/>
          </a:stretch>
        </p:blipFill>
        <p:spPr>
          <a:xfrm>
            <a:off x="1" y="0"/>
            <a:ext cx="12191999" cy="6858000"/>
          </a:xfrm>
          <a:prstGeom prst="rect">
            <a:avLst/>
          </a:prstGeom>
          <a:effectLst>
            <a:outerShdw blurRad="50800" dist="38100" dir="16200000" rotWithShape="0">
              <a:prstClr val="black">
                <a:alpha val="40000"/>
              </a:prstClr>
            </a:outerShdw>
          </a:effectLst>
        </p:spPr>
      </p:pic>
      <p:sp>
        <p:nvSpPr>
          <p:cNvPr id="13" name="文本框 12"/>
          <p:cNvSpPr txBox="1"/>
          <p:nvPr/>
        </p:nvSpPr>
        <p:spPr>
          <a:xfrm>
            <a:off x="546735" y="3785870"/>
            <a:ext cx="7774940" cy="1383665"/>
          </a:xfrm>
          <a:prstGeom prst="rect">
            <a:avLst/>
          </a:prstGeom>
          <a:noFill/>
        </p:spPr>
        <p:txBody>
          <a:bodyPr wrap="square">
            <a:spAutoFit/>
          </a:bodyPr>
          <a:lstStyle/>
          <a:p>
            <a:r>
              <a:rPr lang="en-US" altLang="zh-CN" sz="2800" b="1" dirty="0">
                <a:highlight>
                  <a:srgbClr val="FFFFFD"/>
                </a:highlight>
                <a:latin typeface="Book Antiqua" panose="02040602050305030304" pitchFamily="18" charset="0"/>
              </a:rPr>
              <a:t>The Chinese deities are unique in their pursuit of the Great Way and their faith in taking care of all beings.</a:t>
            </a:r>
            <a:endParaRPr lang="en-US" altLang="zh-CN" sz="2800" b="1" dirty="0">
              <a:highlight>
                <a:srgbClr val="FFFFFD"/>
              </a:highlight>
              <a:latin typeface="Book Antiqua" panose="02040602050305030304" pitchFamily="18" charset="0"/>
            </a:endParaRPr>
          </a:p>
        </p:txBody>
      </p:sp>
      <p:sp>
        <p:nvSpPr>
          <p:cNvPr id="15" name="文本框 14"/>
          <p:cNvSpPr txBox="1"/>
          <p:nvPr/>
        </p:nvSpPr>
        <p:spPr>
          <a:xfrm>
            <a:off x="2829560" y="5575300"/>
            <a:ext cx="9239250" cy="953135"/>
          </a:xfrm>
          <a:prstGeom prst="rect">
            <a:avLst/>
          </a:prstGeom>
          <a:noFill/>
        </p:spPr>
        <p:txBody>
          <a:bodyPr wrap="square">
            <a:spAutoFit/>
          </a:bodyPr>
          <a:lstStyle/>
          <a:p>
            <a:pPr algn="r"/>
            <a:r>
              <a:rPr lang="en-US" altLang="zh-CN" sz="2800" b="1" dirty="0">
                <a:highlight>
                  <a:srgbClr val="FFFFFD"/>
                </a:highlight>
                <a:latin typeface="Book Antiqua" panose="02040602050305030304" pitchFamily="18" charset="0"/>
              </a:rPr>
              <a:t>Chinese culture as the only ancient culture passed down, its pursuit of the Great Way has never changed.</a:t>
            </a:r>
            <a:endParaRPr lang="en-US" altLang="zh-CN" sz="2800" b="1" dirty="0">
              <a:highlight>
                <a:srgbClr val="FFFFFD"/>
              </a:highlight>
              <a:latin typeface="Book Antiqua" panose="0204060205030503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文本框 2"/>
          <p:cNvSpPr txBox="1"/>
          <p:nvPr/>
        </p:nvSpPr>
        <p:spPr>
          <a:xfrm>
            <a:off x="4088130" y="1953895"/>
            <a:ext cx="7875905" cy="1198880"/>
          </a:xfrm>
          <a:prstGeom prst="rect">
            <a:avLst/>
          </a:prstGeom>
          <a:noFill/>
        </p:spPr>
        <p:txBody>
          <a:bodyPr wrap="square">
            <a:spAutoFit/>
          </a:bodyPr>
          <a:lstStyle/>
          <a:p>
            <a:r>
              <a:rPr lang="en-US" altLang="zh-CN" sz="7200" b="1" dirty="0">
                <a:latin typeface="Imprint MT Shadow" panose="04020605060303030202" pitchFamily="82" charset="0"/>
                <a:ea typeface="华光淡古印_CNKI" panose="02000500000000000000" pitchFamily="2" charset="-122"/>
              </a:rPr>
              <a:t>THANK  YOU </a:t>
            </a:r>
            <a:r>
              <a:rPr lang="zh-CN" altLang="en-US" sz="7200" b="1" dirty="0">
                <a:latin typeface="Imprint MT Shadow" panose="04020605060303030202" pitchFamily="82" charset="0"/>
                <a:ea typeface="华光淡古印_CNKI" panose="02000500000000000000" pitchFamily="2" charset="-122"/>
              </a:rPr>
              <a:t>！</a:t>
            </a:r>
            <a:endParaRPr lang="zh-CN" altLang="en-US" sz="7200" b="1" dirty="0">
              <a:latin typeface="Imprint MT Shadow" panose="04020605060303030202" pitchFamily="82" charset="0"/>
              <a:ea typeface="华光淡古印_CNKI" panose="02000500000000000000" pitchFamily="2" charset="-122"/>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commondata" val="eyJoZGlkIjoiZTQzOTViNGNhMTI3MTU0ODdlOGZlYjk3NWIyMDdmN2E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1284</Words>
  <Application>WPS 演示</Application>
  <PresentationFormat>宽屏</PresentationFormat>
  <Paragraphs>45</Paragraphs>
  <Slides>7</Slides>
  <Notes>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7</vt:i4>
      </vt:variant>
    </vt:vector>
  </HeadingPairs>
  <TitlesOfParts>
    <vt:vector size="22" baseType="lpstr">
      <vt:lpstr>Arial</vt:lpstr>
      <vt:lpstr>宋体</vt:lpstr>
      <vt:lpstr>Wingdings</vt:lpstr>
      <vt:lpstr>Wingdings</vt:lpstr>
      <vt:lpstr>微软雅黑</vt:lpstr>
      <vt:lpstr>Arial Unicode MS</vt:lpstr>
      <vt:lpstr>Calibri</vt:lpstr>
      <vt:lpstr>Book Antiqua</vt:lpstr>
      <vt:lpstr>等线</vt:lpstr>
      <vt:lpstr>等线 Light</vt:lpstr>
      <vt:lpstr>Arial Black</vt:lpstr>
      <vt:lpstr>Imprint MT Shadow</vt:lpstr>
      <vt:lpstr>华光淡古印_CNKI</vt:lpstr>
      <vt:lpstr>Office 主题​​</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冰水混合物</cp:lastModifiedBy>
  <cp:revision>155</cp:revision>
  <dcterms:created xsi:type="dcterms:W3CDTF">2019-06-19T02:08:00Z</dcterms:created>
  <dcterms:modified xsi:type="dcterms:W3CDTF">2024-09-25T13:10:55Z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55E65AF833FB45B4BDEBAC8F3D0189AD_11</vt:lpwstr>
  </property>
</Properties>
</file>