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78" r:id="rId3"/>
    <p:sldId id="262" r:id="rId4"/>
    <p:sldId id="279" r:id="rId5"/>
    <p:sldId id="280" r:id="rId6"/>
    <p:sldId id="281" r:id="rId7"/>
    <p:sldId id="282" r:id="rId8"/>
    <p:sldId id="263" r:id="rId9"/>
    <p:sldId id="258" r:id="rId10"/>
    <p:sldId id="272" r:id="rId11"/>
    <p:sldId id="283" r:id="rId12"/>
    <p:sldId id="264" r:id="rId13"/>
    <p:sldId id="269" r:id="rId14"/>
    <p:sldId id="267" r:id="rId15"/>
    <p:sldId id="276" r:id="rId16"/>
  </p:sldIdLst>
  <p:sldSz cx="12192000" cy="6858000"/>
  <p:notesSz cx="6858000" cy="9144000"/>
  <p:embeddedFontLst>
    <p:embeddedFont>
      <p:font typeface="华文中宋" pitchFamily="2" charset="-122"/>
      <p:regular r:id="rId17"/>
    </p:embeddedFont>
    <p:embeddedFont>
      <p:font typeface="楷体" pitchFamily="49" charset="-122"/>
      <p:regular r:id="rId18"/>
    </p:embeddedFont>
    <p:embeddedFont>
      <p:font typeface="等线" pitchFamily="2" charset="-122"/>
      <p:regular r:id="rId19"/>
      <p:bold r:id="rId20"/>
    </p:embeddedFont>
    <p:embeddedFont>
      <p:font typeface="华文楷体" pitchFamily="2" charset="-122"/>
      <p:regular r:id="rId21"/>
    </p:embeddedFont>
    <p:embeddedFont>
      <p:font typeface="等线 Light" pitchFamily="2"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7119"/>
    <a:srgbClr val="926255"/>
    <a:srgbClr val="E1D1CC"/>
    <a:srgbClr val="FFFFFF"/>
    <a:srgbClr val="CB540B"/>
    <a:srgbClr val="BEADC0"/>
    <a:srgbClr val="D38659"/>
    <a:srgbClr val="D1C9D6"/>
    <a:srgbClr val="D68558"/>
    <a:srgbClr val="F1A5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93" autoAdjust="0"/>
    <p:restoredTop sz="93928" autoAdjust="0"/>
  </p:normalViewPr>
  <p:slideViewPr>
    <p:cSldViewPr snapToGrid="0" showGuides="1">
      <p:cViewPr>
        <p:scale>
          <a:sx n="60" d="100"/>
          <a:sy n="60" d="100"/>
        </p:scale>
        <p:origin x="-1002" y="-216"/>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4294396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426092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495907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39691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362066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166217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249079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159422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144696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189366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7188E11-5102-4B2F-89D7-7D052BED79A2}" type="datetimeFigureOut">
              <a:rPr lang="zh-CN" altLang="en-US" smtClean="0"/>
              <a:pPr/>
              <a:t>2017/12/23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398519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88E11-5102-4B2F-89D7-7D052BED79A2}" type="datetimeFigureOut">
              <a:rPr lang="zh-CN" altLang="en-US" smtClean="0"/>
              <a:pPr/>
              <a:t>2017/12/23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8C18-CCF1-4148-AB6A-9B5C28A18C4B}" type="slidenum">
              <a:rPr lang="zh-CN" altLang="en-US" smtClean="0"/>
              <a:pPr/>
              <a:t>‹#›</a:t>
            </a:fld>
            <a:endParaRPr lang="zh-CN" altLang="en-US"/>
          </a:p>
        </p:txBody>
      </p:sp>
    </p:spTree>
    <p:extLst>
      <p:ext uri="{BB962C8B-B14F-4D97-AF65-F5344CB8AC3E}">
        <p14:creationId xmlns="" xmlns:p14="http://schemas.microsoft.com/office/powerpoint/2010/main" val="325761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baike.sogou.com/lemma/ShowInnerLink.htm?lemmaId=5068496&amp;ss_c=ssc.citiao.link"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7159" y="2304826"/>
            <a:ext cx="9984828" cy="1323439"/>
          </a:xfrm>
          <a:prstGeom prst="rect">
            <a:avLst/>
          </a:prstGeom>
          <a:noFill/>
        </p:spPr>
        <p:txBody>
          <a:bodyPr wrap="square" rtlCol="0">
            <a:spAutoFit/>
          </a:bodyPr>
          <a:lstStyle/>
          <a:p>
            <a:pPr algn="ctr"/>
            <a:r>
              <a:rPr lang="en-US" altLang="zh-CN" sz="4000" dirty="0" smtClean="0">
                <a:latin typeface="华文中宋" panose="02010600040101010101" pitchFamily="2" charset="-122"/>
                <a:ea typeface="华文中宋" panose="02010600040101010101" pitchFamily="2" charset="-122"/>
              </a:rPr>
              <a:t>Part2</a:t>
            </a:r>
          </a:p>
          <a:p>
            <a:pPr algn="ctr"/>
            <a:r>
              <a:rPr lang="zh-CN" altLang="en-US" sz="4000" dirty="0" smtClean="0">
                <a:latin typeface="华文中宋" panose="02010600040101010101" pitchFamily="2" charset="-122"/>
                <a:ea typeface="华文中宋" panose="02010600040101010101" pitchFamily="2" charset="-122"/>
              </a:rPr>
              <a:t>翻译的机制及过程</a:t>
            </a:r>
            <a:r>
              <a:rPr lang="en-US" altLang="zh-CN" sz="4000" dirty="0" smtClean="0">
                <a:latin typeface="华文中宋" panose="02010600040101010101" pitchFamily="2" charset="-122"/>
                <a:ea typeface="华文中宋" panose="02010600040101010101" pitchFamily="2" charset="-122"/>
              </a:rPr>
              <a:t>——</a:t>
            </a:r>
            <a:r>
              <a:rPr lang="zh-CN" altLang="en-US" sz="4000" dirty="0" smtClean="0">
                <a:latin typeface="华文中宋" panose="02010600040101010101" pitchFamily="2" charset="-122"/>
                <a:ea typeface="华文中宋" panose="02010600040101010101" pitchFamily="2" charset="-122"/>
              </a:rPr>
              <a:t>以莫言作品为例</a:t>
            </a:r>
            <a:endParaRPr lang="en-US" altLang="zh-CN" sz="4000" dirty="0" smtClean="0">
              <a:latin typeface="华文中宋" panose="02010600040101010101" pitchFamily="2" charset="-122"/>
              <a:ea typeface="华文中宋" panose="02010600040101010101" pitchFamily="2" charset="-122"/>
            </a:endParaRPr>
          </a:p>
        </p:txBody>
      </p:sp>
      <p:sp>
        <p:nvSpPr>
          <p:cNvPr id="5" name="文本框 4"/>
          <p:cNvSpPr txBox="1"/>
          <p:nvPr/>
        </p:nvSpPr>
        <p:spPr>
          <a:xfrm>
            <a:off x="4104290" y="3710152"/>
            <a:ext cx="3983420" cy="400110"/>
          </a:xfrm>
          <a:prstGeom prst="rect">
            <a:avLst/>
          </a:prstGeom>
          <a:noFill/>
        </p:spPr>
        <p:txBody>
          <a:bodyPr wrap="square" rtlCol="0">
            <a:spAutoFit/>
          </a:bodyPr>
          <a:lstStyle/>
          <a:p>
            <a:r>
              <a:rPr lang="en-US" altLang="zh-CN" sz="2000" b="1" dirty="0" smtClean="0">
                <a:latin typeface="楷体" panose="02010609060101010101" pitchFamily="49" charset="-122"/>
                <a:ea typeface="楷体" panose="02010609060101010101" pitchFamily="49" charset="-122"/>
              </a:rPr>
              <a:t>201611010109 </a:t>
            </a:r>
            <a:r>
              <a:rPr lang="zh-CN" altLang="en-US" sz="2000" b="1" dirty="0" smtClean="0">
                <a:latin typeface="楷体" panose="02010609060101010101" pitchFamily="49" charset="-122"/>
                <a:ea typeface="楷体" panose="02010609060101010101" pitchFamily="49" charset="-122"/>
              </a:rPr>
              <a:t>教育学部 白卉</a:t>
            </a:r>
            <a:endParaRPr lang="zh-CN" altLang="en-US" sz="2000" b="1" dirty="0">
              <a:latin typeface="楷体" panose="02010609060101010101" pitchFamily="49" charset="-122"/>
              <a:ea typeface="楷体" panose="02010609060101010101" pitchFamily="49" charset="-122"/>
            </a:endParaRPr>
          </a:p>
        </p:txBody>
      </p:sp>
    </p:spTree>
    <p:extLst>
      <p:ext uri="{BB962C8B-B14F-4D97-AF65-F5344CB8AC3E}">
        <p14:creationId xmlns="" xmlns:p14="http://schemas.microsoft.com/office/powerpoint/2010/main" val="2118768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8277" y="1782396"/>
            <a:ext cx="10993820" cy="2677656"/>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 汉语和英语之间存在很多相同的表达方式</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e.g. </a:t>
            </a:r>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温居→</a:t>
            </a:r>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house warming</a:t>
            </a:r>
          </a:p>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      着凉→</a:t>
            </a:r>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catch cold</a:t>
            </a:r>
          </a:p>
          <a:p>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字里行间→ </a:t>
            </a:r>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read between lines</a:t>
            </a:r>
          </a:p>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      添油加醋→</a:t>
            </a:r>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add spice/spice up</a:t>
            </a:r>
            <a:endParaRPr lang="en-US" altLang="zh-CN" sz="2000" dirty="0" smtClean="0">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462455" y="2132488"/>
            <a:ext cx="0" cy="25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625366" y="2132488"/>
            <a:ext cx="0" cy="252000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1716082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8277" y="1782396"/>
            <a:ext cx="10993820" cy="4339650"/>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 中国特有文化因素的处理</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）注释：中国特有的文化现象需要加注</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2</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）或增或舍在文中的解释（要求译者能够较好地理解原文；有良好的翻译风格；能够再现原文之间的联系）</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3</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）努力再现原文的风格和形式</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大卫 </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霍克斯 </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(David </a:t>
            </a:r>
            <a:r>
              <a:rPr lang="en-US" altLang="zh-CN" sz="2000" b="1" dirty="0" err="1" smtClean="0">
                <a:solidFill>
                  <a:schemeClr val="accent1">
                    <a:lumMod val="50000"/>
                  </a:schemeClr>
                </a:solidFill>
                <a:latin typeface="华文中宋" panose="02010600040101010101" pitchFamily="2" charset="-122"/>
                <a:ea typeface="华文中宋" panose="02010600040101010101" pitchFamily="2" charset="-122"/>
              </a:rPr>
              <a:t>Hawkes</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在他的</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红楼梦</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英译本</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序言 </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里说：</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我自始至终遵守一个不变的原则</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就是把所混淆的一切</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甚至双关语</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都译出来</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我敢于假定小说中的一枝一叶都有其作用 </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必须用各种方式加以交待 。我不能自命在这方面完全成功 </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可是如果我可以将这部中国小说所给予我的满足之感传达读者以万一</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那我就不虚此生了。”</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 </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他实际上讲了三个原则</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把所有的一切都译出来</a:t>
            </a:r>
            <a:r>
              <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1">
                    <a:lumMod val="50000"/>
                  </a:schemeClr>
                </a:solidFill>
                <a:latin typeface="华文中宋" panose="02010600040101010101" pitchFamily="2" charset="-122"/>
                <a:ea typeface="华文中宋" panose="02010600040101010101" pitchFamily="2" charset="-122"/>
              </a:rPr>
              <a:t>用各种方式加以交待；传达“ 满足之感”</a:t>
            </a:r>
            <a:endParaRPr lang="en-US" altLang="zh-CN" sz="2000" b="1"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462455" y="2132488"/>
            <a:ext cx="0" cy="25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625366" y="2132488"/>
            <a:ext cx="0" cy="252000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1716082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03540" y="2315270"/>
            <a:ext cx="7933231" cy="1569660"/>
          </a:xfrm>
          <a:prstGeom prst="rect">
            <a:avLst/>
          </a:prstGeom>
          <a:noFill/>
        </p:spPr>
        <p:txBody>
          <a:bodyPr wrap="square" rtlCol="0">
            <a:spAutoFit/>
          </a:bodyPr>
          <a:lstStyle/>
          <a:p>
            <a:pPr algn="ctr"/>
            <a:r>
              <a:rPr lang="en-US" altLang="zh-CN" sz="3200" dirty="0" smtClean="0">
                <a:latin typeface="华文中宋" panose="02010600040101010101" pitchFamily="2" charset="-122"/>
                <a:ea typeface="华文中宋" panose="02010600040101010101" pitchFamily="2" charset="-122"/>
              </a:rPr>
              <a:t>Ⅲ</a:t>
            </a:r>
          </a:p>
          <a:p>
            <a:pPr algn="ctr"/>
            <a:r>
              <a:rPr lang="zh-CN" altLang="en-US" sz="3200" dirty="0" smtClean="0">
                <a:latin typeface="华文中宋" panose="02010600040101010101" pitchFamily="2" charset="-122"/>
                <a:ea typeface="华文中宋" panose="02010600040101010101" pitchFamily="2" charset="-122"/>
              </a:rPr>
              <a:t>影响中国</a:t>
            </a:r>
            <a:r>
              <a:rPr lang="zh-CN" altLang="en-US" sz="3200" dirty="0" smtClean="0">
                <a:latin typeface="华文中宋" panose="02010600040101010101" pitchFamily="2" charset="-122"/>
                <a:ea typeface="华文中宋" panose="02010600040101010101" pitchFamily="2" charset="-122"/>
              </a:rPr>
              <a:t>文学对外译介中的翻译方法、翻译</a:t>
            </a:r>
            <a:r>
              <a:rPr lang="zh-CN" altLang="en-US" sz="3200" dirty="0" smtClean="0">
                <a:latin typeface="华文中宋" panose="02010600040101010101" pitchFamily="2" charset="-122"/>
                <a:ea typeface="华文中宋" panose="02010600040101010101" pitchFamily="2" charset="-122"/>
              </a:rPr>
              <a:t>模式的因素</a:t>
            </a: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410292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352" y="367861"/>
            <a:ext cx="9459310" cy="1261884"/>
          </a:xfrm>
          <a:prstGeom prst="rect">
            <a:avLst/>
          </a:prstGeom>
          <a:noFill/>
        </p:spPr>
        <p:txBody>
          <a:bodyPr wrap="square" rtlCol="0">
            <a:spAutoFit/>
          </a:bodyPr>
          <a:lstStyle/>
          <a:p>
            <a:r>
              <a:rPr lang="zh-CN" altLang="en-US" sz="2800" b="1" dirty="0" smtClean="0">
                <a:solidFill>
                  <a:schemeClr val="accent3">
                    <a:lumMod val="75000"/>
                  </a:schemeClr>
                </a:solidFill>
                <a:latin typeface="华文中宋" panose="02010600040101010101" pitchFamily="2" charset="-122"/>
                <a:ea typeface="华文中宋" panose="02010600040101010101" pitchFamily="2" charset="-122"/>
              </a:rPr>
              <a:t>莫言作品的翻译片段</a:t>
            </a:r>
            <a:endParaRPr lang="en-US" altLang="zh-CN" sz="28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800" b="1" dirty="0" smtClean="0">
              <a:solidFill>
                <a:schemeClr val="accent3">
                  <a:lumMod val="75000"/>
                </a:schemeClr>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8078" y="1294906"/>
            <a:ext cx="1260000" cy="1260000"/>
          </a:xfrm>
          <a:prstGeom prst="rect">
            <a:avLst/>
          </a:prstGeom>
        </p:spPr>
      </p:pic>
      <p:sp>
        <p:nvSpPr>
          <p:cNvPr id="8" name="文本框 7"/>
          <p:cNvSpPr txBox="1"/>
          <p:nvPr/>
        </p:nvSpPr>
        <p:spPr>
          <a:xfrm>
            <a:off x="918795" y="2592256"/>
            <a:ext cx="8715667" cy="1938992"/>
          </a:xfrm>
          <a:prstGeom prst="rect">
            <a:avLst/>
          </a:prstGeom>
          <a:noFill/>
          <a:ln w="28575">
            <a:solidFill>
              <a:srgbClr val="CA7119"/>
            </a:solidFill>
          </a:ln>
        </p:spPr>
        <p:txBody>
          <a:bodyPr wrap="square" rtlCol="0">
            <a:spAutoFit/>
          </a:bodyPr>
          <a:lstStyle/>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译文</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My story begins on January I,1950.In the two  years prior to   </a:t>
            </a:r>
            <a:r>
              <a:rPr lang="en-US" altLang="zh-CN" sz="2000" b="1" dirty="0" err="1" smtClean="0">
                <a:solidFill>
                  <a:schemeClr val="accent3">
                    <a:lumMod val="75000"/>
                  </a:schemeClr>
                </a:solidFill>
                <a:latin typeface="华文中宋" panose="02010600040101010101" pitchFamily="2" charset="-122"/>
                <a:ea typeface="华文中宋" panose="02010600040101010101" pitchFamily="2" charset="-122"/>
              </a:rPr>
              <a:t>that,I</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suffered cruel torture such 85 not such as no man can imagine in the bowels of hell. Every time I was</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brought before the court, I proclaimed my innocence in solemn and moving, sad and miserable tones that penetrated every crevice of Lord </a:t>
            </a:r>
            <a:r>
              <a:rPr lang="en-US" altLang="zh-CN" sz="2000" b="1" dirty="0" err="1" smtClean="0">
                <a:solidFill>
                  <a:schemeClr val="accent3">
                    <a:lumMod val="75000"/>
                  </a:schemeClr>
                </a:solidFill>
                <a:latin typeface="华文中宋" panose="02010600040101010101" pitchFamily="2" charset="-122"/>
                <a:ea typeface="华文中宋" panose="02010600040101010101" pitchFamily="2" charset="-122"/>
              </a:rPr>
              <a:t>Yama's</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Audience Hall and rebounded</a:t>
            </a:r>
            <a:endParaRPr lang="zh-CN" altLang="en-US"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9" name="文本框 8"/>
          <p:cNvSpPr txBox="1"/>
          <p:nvPr/>
        </p:nvSpPr>
        <p:spPr>
          <a:xfrm>
            <a:off x="2253418" y="1191350"/>
            <a:ext cx="8715667" cy="1323439"/>
          </a:xfrm>
          <a:prstGeom prst="rect">
            <a:avLst/>
          </a:prstGeom>
          <a:noFill/>
          <a:ln w="28575">
            <a:solidFill>
              <a:srgbClr val="CA7119"/>
            </a:solidFill>
          </a:ln>
        </p:spPr>
        <p:txBody>
          <a:bodyPr wrap="square" rtlCol="0">
            <a:spAutoFit/>
          </a:bodyPr>
          <a:lstStyle/>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“我的故事，从</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1950</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年</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月</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日讲起。在此之前两年多的时间里，我在阴曹地府里受尽了人间难以想象的酷刑。每次提审，我都会鸣冤叫屈。我的声音悲壮凄凉，传播到阎罗大殿的每个角落，激发出重重叠叠的回声。</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一</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生死疲劳</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zh-CN" altLang="en-US"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13" name="文本框 8"/>
          <p:cNvSpPr txBox="1"/>
          <p:nvPr/>
        </p:nvSpPr>
        <p:spPr>
          <a:xfrm>
            <a:off x="1592317" y="4556401"/>
            <a:ext cx="9891775" cy="1938992"/>
          </a:xfrm>
          <a:prstGeom prst="rect">
            <a:avLst/>
          </a:prstGeom>
          <a:noFill/>
          <a:ln w="28575">
            <a:solidFill>
              <a:srgbClr val="CA7119"/>
            </a:solidFill>
          </a:ln>
        </p:spPr>
        <p:txBody>
          <a:bodyPr wrap="square" rtlCol="0">
            <a:spAutoFit/>
          </a:bodyPr>
          <a:lstStyle/>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首先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对于</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生死疲劳</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书名的翻译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译者根据英语主语 “物称 ” 的特点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将其灵活地译为“ 板 ”。其次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在该段的翻译中</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译者没有逐句忠实地翻译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但是在意思上做到了对等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对于 “我都会鸣冤叫屈”</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译者也在理解意思的基础上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将其译为了</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proclaimed my innocence,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语言使用地道准确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究其原因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译者在理解原文的基础上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勇敢地去 掉了 “舞者脚上的镣铐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做到了随心所译。 </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pPr algn="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冯占锋</a:t>
            </a:r>
            <a:endParaRPr lang="zh-CN" altLang="en-US" sz="2000" b="1" dirty="0">
              <a:solidFill>
                <a:schemeClr val="accent3">
                  <a:lumMod val="75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785168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21459" y="4309550"/>
            <a:ext cx="3503889" cy="2246769"/>
          </a:xfrm>
          <a:prstGeom prst="rect">
            <a:avLst/>
          </a:prstGeom>
          <a:solidFill>
            <a:schemeClr val="accent3">
              <a:lumMod val="60000"/>
              <a:lumOff val="40000"/>
            </a:schemeClr>
          </a:solidFill>
        </p:spPr>
        <p:txBody>
          <a:bodyPr wrap="square" rtlCol="0">
            <a:spAutoFit/>
          </a:bodyPr>
          <a:lstStyle/>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文化接受的不平衡性：</a:t>
            </a:r>
            <a:r>
              <a:rPr lang="zh-CN" altLang="en-US" sz="2000" dirty="0" smtClean="0">
                <a:solidFill>
                  <a:schemeClr val="accent3">
                    <a:lumMod val="75000"/>
                  </a:schemeClr>
                </a:solidFill>
                <a:latin typeface="华文中宋" panose="02010600040101010101" pitchFamily="2" charset="-122"/>
                <a:ea typeface="华文中宋" panose="02010600040101010101" pitchFamily="2" charset="-122"/>
              </a:rPr>
              <a:t>就葛浩文的翻译而言，他在翻译中国文学作品时采用的翻译策略与方法，也正是以西方读者的接受为出发点，以便在西方目 前的文化接受语境下更有力地推介莫言等优秀作家的作品。 </a:t>
            </a:r>
            <a:endParaRPr lang="zh-CN" altLang="en-US" sz="2000" dirty="0">
              <a:solidFill>
                <a:schemeClr val="accent3">
                  <a:lumMod val="75000"/>
                </a:schemeClr>
              </a:solidFill>
              <a:latin typeface="华文中宋" panose="02010600040101010101" pitchFamily="2" charset="-122"/>
              <a:ea typeface="华文中宋" panose="02010600040101010101" pitchFamily="2" charset="-122"/>
            </a:endParaRPr>
          </a:p>
        </p:txBody>
      </p:sp>
      <p:pic>
        <p:nvPicPr>
          <p:cNvPr id="3" name="图片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557456" y="3819204"/>
            <a:ext cx="1440000" cy="1440000"/>
          </a:xfrm>
          <a:prstGeom prst="rect">
            <a:avLst/>
          </a:prstGeom>
        </p:spPr>
      </p:pic>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00792" y="3676498"/>
            <a:ext cx="1560967" cy="1560967"/>
          </a:xfrm>
          <a:prstGeom prst="rect">
            <a:avLst/>
          </a:prstGeom>
        </p:spPr>
      </p:pic>
      <p:pic>
        <p:nvPicPr>
          <p:cNvPr id="5" name="图片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01724" y="1575616"/>
            <a:ext cx="1760035" cy="1760035"/>
          </a:xfrm>
          <a:prstGeom prst="rect">
            <a:avLst/>
          </a:prstGeom>
        </p:spPr>
      </p:pic>
      <p:pic>
        <p:nvPicPr>
          <p:cNvPr id="6" name="图片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557456" y="1735635"/>
            <a:ext cx="1440000" cy="1440000"/>
          </a:xfrm>
          <a:prstGeom prst="rect">
            <a:avLst/>
          </a:prstGeom>
        </p:spPr>
      </p:pic>
      <p:sp>
        <p:nvSpPr>
          <p:cNvPr id="7" name="矩形 6"/>
          <p:cNvSpPr/>
          <p:nvPr/>
        </p:nvSpPr>
        <p:spPr>
          <a:xfrm>
            <a:off x="461159" y="354707"/>
            <a:ext cx="4134465" cy="523220"/>
          </a:xfrm>
          <a:prstGeom prst="rect">
            <a:avLst/>
          </a:prstGeom>
        </p:spPr>
        <p:txBody>
          <a:bodyPr wrap="none">
            <a:spAutoFit/>
          </a:bodyPr>
          <a:lstStyle/>
          <a:p>
            <a:pPr lvl="0"/>
            <a:r>
              <a:rPr lang="zh-CN" altLang="en-US" sz="2800" b="1" dirty="0" smtClean="0">
                <a:solidFill>
                  <a:srgbClr val="B58B80">
                    <a:lumMod val="75000"/>
                  </a:srgbClr>
                </a:solidFill>
                <a:latin typeface="华文中宋" panose="02010600040101010101" pitchFamily="2" charset="-122"/>
                <a:ea typeface="华文中宋" panose="02010600040101010101" pitchFamily="2" charset="-122"/>
              </a:rPr>
              <a:t>以葛浩文的翻译方法为例</a:t>
            </a:r>
            <a:endParaRPr lang="en-US" altLang="zh-CN" sz="2800" b="1" dirty="0">
              <a:solidFill>
                <a:srgbClr val="B58B80">
                  <a:lumMod val="75000"/>
                </a:srgbClr>
              </a:solidFill>
              <a:latin typeface="华文中宋" panose="02010600040101010101" pitchFamily="2" charset="-122"/>
              <a:ea typeface="华文中宋" panose="02010600040101010101" pitchFamily="2" charset="-122"/>
            </a:endParaRPr>
          </a:p>
        </p:txBody>
      </p:sp>
      <p:sp>
        <p:nvSpPr>
          <p:cNvPr id="9" name="十字箭头 8"/>
          <p:cNvSpPr/>
          <p:nvPr/>
        </p:nvSpPr>
        <p:spPr>
          <a:xfrm>
            <a:off x="4272729" y="2817298"/>
            <a:ext cx="3378060" cy="1223403"/>
          </a:xfrm>
          <a:prstGeom prst="quadArrow">
            <a:avLst>
              <a:gd name="adj1" fmla="val 5326"/>
              <a:gd name="adj2" fmla="val 7040"/>
              <a:gd name="adj3" fmla="val 18203"/>
            </a:avLst>
          </a:prstGeom>
          <a:solidFill>
            <a:srgbClr val="926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4138" y="989207"/>
            <a:ext cx="3773214" cy="3477875"/>
          </a:xfrm>
          <a:prstGeom prst="rect">
            <a:avLst/>
          </a:prstGeom>
          <a:solidFill>
            <a:schemeClr val="accent3">
              <a:lumMod val="60000"/>
              <a:lumOff val="40000"/>
            </a:schemeClr>
          </a:solidFill>
        </p:spPr>
        <p:txBody>
          <a:bodyPr wrap="square">
            <a:spAutoFit/>
          </a:bodyPr>
          <a:lstStyle/>
          <a:p>
            <a:r>
              <a:rPr lang="zh-CN" altLang="en-US" sz="2000" b="1" dirty="0" smtClean="0">
                <a:solidFill>
                  <a:srgbClr val="B58B80">
                    <a:lumMod val="75000"/>
                  </a:srgbClr>
                </a:solidFill>
                <a:latin typeface="华文中宋" panose="02010600040101010101" pitchFamily="2" charset="-122"/>
                <a:ea typeface="华文中宋" panose="02010600040101010101" pitchFamily="2" charset="-122"/>
              </a:rPr>
              <a:t>翻译的忠实性：</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rPr>
              <a:t>在莫言获奖与葛浩文的翻译所引发的讨论中，忠实性却一再被用来对所谓的传统翻译理念提出质疑。葛浩文采用删节和改译等翻译方法在中国文学译介中获得的成功仿佛成为这种观点的有力论据和有效证明，或者，换句话说，葛浩文在译介中国文学作品中的删节和改译等似乎被理解为与忠实性观念与原则相对立的翻译方法。 </a:t>
            </a:r>
            <a:endParaRPr lang="zh-CN" altLang="en-US" sz="2000" dirty="0">
              <a:solidFill>
                <a:srgbClr val="B58B80">
                  <a:lumMod val="75000"/>
                </a:srgbClr>
              </a:solidFill>
              <a:latin typeface="华文中宋" panose="02010600040101010101" pitchFamily="2" charset="-122"/>
              <a:ea typeface="华文中宋" panose="02010600040101010101" pitchFamily="2" charset="-122"/>
            </a:endParaRPr>
          </a:p>
        </p:txBody>
      </p:sp>
      <p:sp>
        <p:nvSpPr>
          <p:cNvPr id="11" name="矩形 10"/>
          <p:cNvSpPr/>
          <p:nvPr/>
        </p:nvSpPr>
        <p:spPr>
          <a:xfrm>
            <a:off x="394615" y="4744588"/>
            <a:ext cx="3830544" cy="1015663"/>
          </a:xfrm>
          <a:prstGeom prst="rect">
            <a:avLst/>
          </a:prstGeom>
          <a:solidFill>
            <a:schemeClr val="accent3">
              <a:lumMod val="60000"/>
              <a:lumOff val="40000"/>
            </a:schemeClr>
          </a:solidFill>
        </p:spPr>
        <p:txBody>
          <a:bodyPr wrap="square">
            <a:spAutoFit/>
          </a:bodyPr>
          <a:lstStyle/>
          <a:p>
            <a:pPr lvl="0"/>
            <a:r>
              <a:rPr lang="zh-CN" altLang="en-US" sz="2000" b="1" dirty="0" smtClean="0">
                <a:solidFill>
                  <a:srgbClr val="B58B80">
                    <a:lumMod val="75000"/>
                  </a:srgbClr>
                </a:solidFill>
                <a:latin typeface="华文中宋" panose="02010600040101010101" pitchFamily="2" charset="-122"/>
                <a:ea typeface="华文中宋" panose="02010600040101010101" pitchFamily="2" charset="-122"/>
              </a:rPr>
              <a:t>翻译观念：“</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rPr>
              <a:t>为读者翻译”，是葛浩文对于文学翻译一贯所持的立场与态度</a:t>
            </a:r>
            <a:endParaRPr lang="en-US" altLang="zh-CN" sz="2000" dirty="0">
              <a:solidFill>
                <a:srgbClr val="B58B80">
                  <a:lumMod val="75000"/>
                </a:srgbClr>
              </a:solidFill>
              <a:latin typeface="华文中宋" panose="02010600040101010101" pitchFamily="2" charset="-122"/>
              <a:ea typeface="华文中宋" panose="02010600040101010101" pitchFamily="2" charset="-122"/>
            </a:endParaRPr>
          </a:p>
        </p:txBody>
      </p:sp>
      <p:sp>
        <p:nvSpPr>
          <p:cNvPr id="12" name="矩形 11"/>
          <p:cNvSpPr/>
          <p:nvPr/>
        </p:nvSpPr>
        <p:spPr>
          <a:xfrm>
            <a:off x="8221459" y="956882"/>
            <a:ext cx="3489434" cy="2862322"/>
          </a:xfrm>
          <a:prstGeom prst="rect">
            <a:avLst/>
          </a:prstGeom>
          <a:solidFill>
            <a:schemeClr val="accent3">
              <a:lumMod val="60000"/>
              <a:lumOff val="40000"/>
            </a:schemeClr>
          </a:solidFill>
        </p:spPr>
        <p:txBody>
          <a:bodyPr wrap="square">
            <a:spAutoFit/>
          </a:bodyPr>
          <a:lstStyle/>
          <a:p>
            <a:pPr lvl="0"/>
            <a:r>
              <a:rPr lang="zh-CN" altLang="en-US" sz="2000" b="1"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译者责任：</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莫言曾这样描述他与葛浩文的合作 </a:t>
            </a:r>
            <a:r>
              <a:rPr lang="en-US" altLang="zh-CN"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 “</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我与葛浩文教授 </a:t>
            </a:r>
            <a:r>
              <a:rPr lang="en-US" altLang="zh-CN"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1988 </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年便开始了 合作，他写给我的信大概有一百多封，他打给我的电话更是无法统计，</a:t>
            </a:r>
            <a:r>
              <a:rPr lang="en-US" altLang="zh-CN"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教授经常为了一个字、 为了我在小说中写到的他不熟悉的一件东西，而反复磋商</a:t>
            </a:r>
            <a:r>
              <a:rPr lang="en-US" altLang="zh-CN"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a:t>
            </a:r>
            <a:r>
              <a:rPr lang="zh-CN" altLang="en-US" sz="2000" dirty="0" smtClean="0">
                <a:solidFill>
                  <a:srgbClr val="B58B80">
                    <a:lumMod val="75000"/>
                  </a:srgbClr>
                </a:solidFill>
                <a:latin typeface="华文中宋" panose="02010600040101010101" pitchFamily="2" charset="-122"/>
                <a:ea typeface="华文中宋" panose="02010600040101010101" pitchFamily="2" charset="-122"/>
                <a:sym typeface="Wingdings" panose="05000000000000000000" pitchFamily="2" charset="2"/>
              </a:rPr>
              <a:t>”</a:t>
            </a:r>
            <a:endParaRPr lang="en-US" altLang="zh-CN" sz="2000" dirty="0">
              <a:solidFill>
                <a:srgbClr val="B58B80">
                  <a:lumMod val="75000"/>
                </a:srgbClr>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403602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352" y="1561217"/>
            <a:ext cx="11761076" cy="4893647"/>
          </a:xfrm>
          <a:prstGeom prst="rect">
            <a:avLst/>
          </a:prstGeom>
          <a:noFill/>
        </p:spPr>
        <p:txBody>
          <a:bodyPr wrap="square" rtlCol="0">
            <a:spAutoFit/>
          </a:bodyPr>
          <a:lstStyle/>
          <a:p>
            <a:r>
              <a:rPr lang="zh-CN" altLang="en-US" sz="3600" b="1" dirty="0" smtClean="0">
                <a:solidFill>
                  <a:schemeClr val="accent3">
                    <a:lumMod val="75000"/>
                  </a:schemeClr>
                </a:solidFill>
                <a:latin typeface="华文中宋" panose="02010600040101010101" pitchFamily="2" charset="-122"/>
                <a:ea typeface="华文中宋" panose="02010600040101010101" pitchFamily="2" charset="-122"/>
              </a:rPr>
              <a:t>参考文献</a:t>
            </a:r>
            <a:endParaRPr lang="en-US" altLang="zh-CN" sz="36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[1]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Dryden,J.The</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Three Types of Translation[A].In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Robinson,D</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.(ed.).Western Translation Theory: From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Herodotusto</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Nietzsche[C].Beijing: Foreign Language Teaching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andResearch</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Press, 2006: 172-174.</a:t>
            </a:r>
            <a:endParaRPr lang="en-US" altLang="zh-CN" sz="2000" b="1" dirty="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[2]</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杨红艳 传神的原文、传神的译文</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蛙</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英译本评析</a:t>
            </a:r>
            <a:endParaRPr lang="zh-CN" altLang="en-US" sz="2000" b="1" dirty="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[3]</a:t>
            </a:r>
            <a:r>
              <a:rPr lang="en-US" sz="2000" u="sng" dirty="0" smtClean="0"/>
              <a:t> </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从莫言获诺奖看文学翻译中的“随心所译”[J].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冯占锋</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短篇小说</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原创版</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2013(10)</a:t>
            </a:r>
            <a:endParaRPr lang="en-US" altLang="zh-CN" sz="2000" b="1" dirty="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[4] Howard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Goldblatt.Frog</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[M].</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Beijing:Penguin</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Group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Austrilia</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in associate with Penguin (Beijing) Ltd,2014.</a:t>
            </a:r>
            <a:endParaRPr lang="en-US" altLang="zh-CN" sz="2000" b="1" dirty="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[5] 中国的文学翻译:从归化趋向异化[J].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孙致礼</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中国翻译</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2002(01)</a:t>
            </a: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[6] 也论汉英翻译中文化因素的处理[J].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丁小凤</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池州师专学报</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2003(02)</a:t>
            </a: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[7]</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蛙</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[M].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作家出版社</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 </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莫言</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2012</a:t>
            </a: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[8] Frog. Howard </a:t>
            </a:r>
            <a:r>
              <a:rPr lang="en-US" altLang="zh-CN" sz="2000" b="1" dirty="0" err="1" smtClean="0">
                <a:solidFill>
                  <a:schemeClr val="accent3">
                    <a:lumMod val="75000"/>
                  </a:schemeClr>
                </a:solidFill>
                <a:latin typeface="华文楷体" panose="02010600040101010101" pitchFamily="2" charset="-122"/>
                <a:ea typeface="华文楷体" panose="02010600040101010101" pitchFamily="2" charset="-122"/>
              </a:rPr>
              <a:t>Goldblatt</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 . 2014</a:t>
            </a: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[9]</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熊兵</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翻译研究中的概念混淆</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以翻译策略、翻译方法和翻译技巧为例</a:t>
            </a:r>
            <a:endPar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[10]</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刘云虹</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文学翻译模式与中国文学对外译介，关于葛浩文的翻译</a:t>
            </a:r>
            <a:endPar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endParaRPr>
          </a:p>
          <a:p>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[11]</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邵璐</a:t>
            </a:r>
            <a:r>
              <a:rPr lang="en-US" altLang="zh-CN" sz="2000" b="1" dirty="0" smtClean="0">
                <a:solidFill>
                  <a:schemeClr val="accent3">
                    <a:lumMod val="75000"/>
                  </a:schemeClr>
                </a:solidFill>
                <a:latin typeface="华文楷体" panose="02010600040101010101" pitchFamily="2" charset="-122"/>
                <a:ea typeface="华文楷体" panose="02010600040101010101" pitchFamily="2" charset="-122"/>
              </a:rPr>
              <a:t>,</a:t>
            </a:r>
            <a:r>
              <a:rPr lang="zh-CN" altLang="en-US" sz="2000" b="1" dirty="0" smtClean="0">
                <a:solidFill>
                  <a:schemeClr val="accent3">
                    <a:lumMod val="75000"/>
                  </a:schemeClr>
                </a:solidFill>
                <a:latin typeface="华文楷体" panose="02010600040101010101" pitchFamily="2" charset="-122"/>
                <a:ea typeface="华文楷体" panose="02010600040101010101" pitchFamily="2" charset="-122"/>
              </a:rPr>
              <a:t>莫言小说英译研究</a:t>
            </a:r>
          </a:p>
          <a:p>
            <a:endParaRPr lang="en-US" altLang="zh-CN" dirty="0"/>
          </a:p>
          <a:p>
            <a:endParaRPr lang="en-US" altLang="zh-CN" dirty="0"/>
          </a:p>
        </p:txBody>
      </p:sp>
      <p:cxnSp>
        <p:nvCxnSpPr>
          <p:cNvPr id="3" name="直接连接符 2"/>
          <p:cNvCxnSpPr/>
          <p:nvPr/>
        </p:nvCxnSpPr>
        <p:spPr>
          <a:xfrm>
            <a:off x="194441" y="1827688"/>
            <a:ext cx="0" cy="2736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357352" y="1827688"/>
            <a:ext cx="0" cy="273600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 xmlns:p14="http://schemas.microsoft.com/office/powerpoint/2010/main" val="2049444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090" y="187800"/>
            <a:ext cx="10993820" cy="830997"/>
          </a:xfrm>
          <a:prstGeom prst="rect">
            <a:avLst/>
          </a:prstGeom>
          <a:noFill/>
        </p:spPr>
        <p:txBody>
          <a:bodyPr wrap="square" rtlCol="0">
            <a:spAutoFit/>
          </a:bodyPr>
          <a:lstStyle/>
          <a:p>
            <a:r>
              <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莫言作品中英版本片段对比</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endParaRPr lang="en-US" altLang="zh-CN" sz="20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273268" y="266628"/>
            <a:ext cx="0" cy="7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436179" y="266628"/>
            <a:ext cx="0" cy="7200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五角星 6"/>
          <p:cNvSpPr/>
          <p:nvPr/>
        </p:nvSpPr>
        <p:spPr>
          <a:xfrm>
            <a:off x="436179" y="2322786"/>
            <a:ext cx="162911" cy="178676"/>
          </a:xfrm>
          <a:prstGeom prst="star5">
            <a:avLst/>
          </a:prstGeom>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8" name="图片 7" descr="《蛙》英文1.PNG"/>
          <p:cNvPicPr>
            <a:picLocks noChangeAspect="1"/>
          </p:cNvPicPr>
          <p:nvPr/>
        </p:nvPicPr>
        <p:blipFill>
          <a:blip r:embed="rId2"/>
          <a:stretch>
            <a:fillRect/>
          </a:stretch>
        </p:blipFill>
        <p:spPr>
          <a:xfrm>
            <a:off x="6164317" y="1434664"/>
            <a:ext cx="5634366" cy="4903796"/>
          </a:xfrm>
          <a:prstGeom prst="rect">
            <a:avLst/>
          </a:prstGeom>
        </p:spPr>
      </p:pic>
      <p:pic>
        <p:nvPicPr>
          <p:cNvPr id="9" name="图片 8" descr="《蛙》中文1.PNG"/>
          <p:cNvPicPr>
            <a:picLocks noChangeAspect="1"/>
          </p:cNvPicPr>
          <p:nvPr/>
        </p:nvPicPr>
        <p:blipFill>
          <a:blip r:embed="rId3"/>
          <a:stretch>
            <a:fillRect/>
          </a:stretch>
        </p:blipFill>
        <p:spPr>
          <a:xfrm>
            <a:off x="268012" y="1387366"/>
            <a:ext cx="5695916" cy="4792717"/>
          </a:xfrm>
          <a:prstGeom prst="rect">
            <a:avLst/>
          </a:prstGeom>
        </p:spPr>
      </p:pic>
    </p:spTree>
    <p:extLst>
      <p:ext uri="{BB962C8B-B14F-4D97-AF65-F5344CB8AC3E}">
        <p14:creationId xmlns="" xmlns:p14="http://schemas.microsoft.com/office/powerpoint/2010/main" val="1165972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65657" y="2426050"/>
            <a:ext cx="5060685" cy="1077218"/>
          </a:xfrm>
          <a:prstGeom prst="rect">
            <a:avLst/>
          </a:prstGeom>
          <a:noFill/>
        </p:spPr>
        <p:txBody>
          <a:bodyPr wrap="square" rtlCol="0">
            <a:spAutoFit/>
          </a:bodyPr>
          <a:lstStyle/>
          <a:p>
            <a:pPr algn="ctr"/>
            <a:r>
              <a:rPr lang="en-US" altLang="zh-CN" sz="3200" dirty="0" smtClean="0">
                <a:latin typeface="华文中宋" panose="02010600040101010101" pitchFamily="2" charset="-122"/>
                <a:ea typeface="华文中宋" panose="02010600040101010101" pitchFamily="2" charset="-122"/>
              </a:rPr>
              <a:t>Ⅰ</a:t>
            </a:r>
          </a:p>
          <a:p>
            <a:pPr algn="ctr"/>
            <a:r>
              <a:rPr lang="zh-CN" altLang="en-US" sz="3200" dirty="0" smtClean="0">
                <a:latin typeface="华文中宋" panose="02010600040101010101" pitchFamily="2" charset="-122"/>
                <a:ea typeface="华文中宋" panose="02010600040101010101" pitchFamily="2" charset="-122"/>
              </a:rPr>
              <a:t>翻译研究的概念</a:t>
            </a: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083772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090" y="187800"/>
            <a:ext cx="10993820" cy="892552"/>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一、翻译研究的术语</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400" dirty="0" smtClean="0">
                <a:solidFill>
                  <a:schemeClr val="accent1">
                    <a:lumMod val="50000"/>
                  </a:schemeClr>
                </a:solidFill>
                <a:latin typeface="华文中宋" panose="02010600040101010101" pitchFamily="2" charset="-122"/>
                <a:ea typeface="华文中宋" panose="02010600040101010101" pitchFamily="2" charset="-122"/>
              </a:rPr>
              <a:t>（一）翻译策略</a:t>
            </a:r>
            <a:endParaRPr lang="en-US" altLang="zh-CN" sz="24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273268" y="266628"/>
            <a:ext cx="0" cy="7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436179" y="266628"/>
            <a:ext cx="0" cy="7200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0" y="1066094"/>
            <a:ext cx="11761077" cy="7171194"/>
          </a:xfrm>
          <a:prstGeom prst="rect">
            <a:avLst/>
          </a:prstGeom>
          <a:noFill/>
        </p:spPr>
        <p:txBody>
          <a:bodyPr wrap="square" rtlCol="0">
            <a:spAutoFit/>
          </a:bodyPr>
          <a:lstStyle/>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翻译策略作为一种宏观的原则和方法归化的策略，其分类必须与翻译活动的 参与者紧密联系起来 。翻译 活动的参与者一般包括原文作者、翻译活动发起人、委托人 、译者以及译文接受者</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处于翻译活动两级的参与者为“原文作者”和“ 译文接受者”。 依据译者在翻译活动中对这两者的取向 的不同，翻译策略可分为两类 ：异化与归化。</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）异化</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原文作者取向  </a:t>
            </a:r>
            <a:r>
              <a:rPr lang="en-US" sz="2000" i="1" dirty="0" smtClean="0"/>
              <a:t>Friedrich Schleiermacher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尽量不要打扰原作者，而是把读者带向原作者。</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表现  尽量保留原文的语言、文学、文化特质，保留异国风味</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优势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）引入源语，促进目的语发展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2</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）促进不同民族间交流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3</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）抵抗强势民族文化霸权</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缺陷   译文生硬，不够地道自然，影响译文的接受和传播</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2</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）归化</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译文接受者取向  </a:t>
            </a:r>
            <a:r>
              <a:rPr lang="en-US" sz="2000" i="1" dirty="0" smtClean="0"/>
              <a:t>Friedrich Schleiermacher</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尽量不要打扰读者，而是把原作者带向读者</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表现  恪守、回归目的语的语言、文学和文化规范</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优势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）译文流畅地道、通俗易懂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2</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）顺应、满足目的语读者的需求</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缺陷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）无助于目的语国家语言的丰富发展，和其与不同民族文化间的交流</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2</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）强化民族的文化殖民和文化霸权</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dirty="0" smtClean="0"/>
              <a:t>——————</a:t>
            </a:r>
          </a:p>
          <a:p>
            <a:r>
              <a:rPr lang="zh-CN" altLang="en-US" sz="2000" b="1" dirty="0" smtClean="0"/>
              <a:t>施莱尔马赫</a:t>
            </a:r>
            <a:r>
              <a:rPr lang="zh-CN" altLang="en-US" sz="2000" dirty="0" smtClean="0"/>
              <a:t>：现代解释学之父</a:t>
            </a: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7" name="五角星 6"/>
          <p:cNvSpPr/>
          <p:nvPr/>
        </p:nvSpPr>
        <p:spPr>
          <a:xfrm>
            <a:off x="436179" y="2322786"/>
            <a:ext cx="162911" cy="178676"/>
          </a:xfrm>
          <a:prstGeom prst="star5">
            <a:avLst/>
          </a:prstGeom>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165972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090" y="187800"/>
            <a:ext cx="10993820" cy="892552"/>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一、翻译研究的术语</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400" dirty="0" smtClean="0">
                <a:solidFill>
                  <a:schemeClr val="accent1">
                    <a:lumMod val="50000"/>
                  </a:schemeClr>
                </a:solidFill>
                <a:latin typeface="华文中宋" panose="02010600040101010101" pitchFamily="2" charset="-122"/>
                <a:ea typeface="华文中宋" panose="02010600040101010101" pitchFamily="2" charset="-122"/>
              </a:rPr>
              <a:t>（一）翻译策略</a:t>
            </a:r>
            <a:endParaRPr lang="en-US" altLang="zh-CN" sz="24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273268" y="266628"/>
            <a:ext cx="0" cy="7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436179" y="266628"/>
            <a:ext cx="0" cy="7200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105102" y="1239514"/>
            <a:ext cx="11761077" cy="5016758"/>
          </a:xfrm>
          <a:prstGeom prst="rect">
            <a:avLst/>
          </a:prstGeom>
          <a:noFill/>
        </p:spPr>
        <p:txBody>
          <a:bodyPr wrap="square" rtlCol="0">
            <a:spAutoFit/>
          </a:bodyPr>
          <a:lstStyle/>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翻译策略作为一种宏观的原则和方法归化的策略，其分类必须与翻译活动的 参与者紧密联系起来 。翻译 活动的参与者一般包括原文作者、翻译活动发起人、委托人 、译者以及译文接受者</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处于翻译活动两级的参与者为“原文作者”和“ 译文接受者”。 依据译者在翻译活动中对这两者的取向 的不同，翻译策略可分为两类 ：异化与归化。</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3</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）异化与归化的关系</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相对概念：倾向性（</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tendency</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err="1" smtClean="0">
                <a:solidFill>
                  <a:schemeClr val="accent3">
                    <a:lumMod val="75000"/>
                  </a:schemeClr>
                </a:solidFill>
                <a:latin typeface="华文中宋" panose="02010600040101010101" pitchFamily="2" charset="-122"/>
                <a:ea typeface="华文中宋" panose="02010600040101010101" pitchFamily="2" charset="-122"/>
              </a:rPr>
              <a:t>Toury</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：元规范（</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initial norm</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译者如果采用异化策略，则译文倾向于具有更好的充分性（</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adequacy</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译者如果采用规划策略，则译文倾向于具有更好的可接受性（</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acceptability</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任何译作都是译者在规划策略与异化策略交织作用下产生的混合体。</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t>——————</a:t>
            </a:r>
          </a:p>
          <a:p>
            <a:r>
              <a:rPr lang="zh-CN" altLang="en-US" sz="2000" b="1" dirty="0" smtClean="0"/>
              <a:t>基甸</a:t>
            </a:r>
            <a:r>
              <a:rPr lang="en-US" altLang="zh-CN" sz="2000" b="1" dirty="0" smtClean="0"/>
              <a:t>·</a:t>
            </a:r>
            <a:r>
              <a:rPr lang="zh-CN" altLang="en-US" sz="2000" b="1" dirty="0" smtClean="0"/>
              <a:t>图里</a:t>
            </a:r>
            <a:r>
              <a:rPr lang="zh-CN" altLang="en-US" sz="2000" dirty="0" smtClean="0"/>
              <a:t>（</a:t>
            </a:r>
            <a:r>
              <a:rPr lang="en-US" sz="2000" u="sng" dirty="0" smtClean="0"/>
              <a:t>希伯来语</a:t>
            </a:r>
            <a:r>
              <a:rPr lang="en-US" altLang="zh-CN" sz="2000" dirty="0" smtClean="0"/>
              <a:t>:</a:t>
            </a:r>
            <a:r>
              <a:rPr lang="he-IL" sz="2000" dirty="0" smtClean="0"/>
              <a:t>גדעוןטורי</a:t>
            </a:r>
            <a:r>
              <a:rPr lang="zh-CN" altLang="en-US" sz="2000" dirty="0" smtClean="0"/>
              <a:t>‎‎</a:t>
            </a:r>
            <a:r>
              <a:rPr lang="en-US" altLang="zh-CN" sz="2000" dirty="0" smtClean="0"/>
              <a:t>) ( 1942</a:t>
            </a:r>
            <a:r>
              <a:rPr lang="zh-CN" altLang="en-US" sz="2000" dirty="0" smtClean="0"/>
              <a:t>年</a:t>
            </a:r>
            <a:r>
              <a:rPr lang="en-US" altLang="zh-CN" sz="2000" dirty="0" smtClean="0"/>
              <a:t>6</a:t>
            </a:r>
            <a:r>
              <a:rPr lang="zh-CN" altLang="en-US" sz="2000" dirty="0" smtClean="0"/>
              <a:t>月</a:t>
            </a:r>
            <a:r>
              <a:rPr lang="en-US" altLang="zh-CN" sz="2000" dirty="0" smtClean="0"/>
              <a:t>6</a:t>
            </a:r>
            <a:r>
              <a:rPr lang="zh-CN" altLang="en-US" sz="2000" dirty="0" smtClean="0"/>
              <a:t>日至</a:t>
            </a:r>
            <a:r>
              <a:rPr lang="en-US" altLang="zh-CN" sz="2000" dirty="0" smtClean="0"/>
              <a:t>2016</a:t>
            </a:r>
            <a:r>
              <a:rPr lang="zh-CN" altLang="en-US" sz="2000" dirty="0" smtClean="0"/>
              <a:t>年</a:t>
            </a:r>
            <a:r>
              <a:rPr lang="en-US" altLang="zh-CN" sz="2000" dirty="0" smtClean="0"/>
              <a:t>10</a:t>
            </a:r>
            <a:r>
              <a:rPr lang="zh-CN" altLang="en-US" sz="2000" dirty="0" smtClean="0"/>
              <a:t>月</a:t>
            </a:r>
            <a:r>
              <a:rPr lang="en-US" altLang="zh-CN" sz="2000" dirty="0" smtClean="0"/>
              <a:t>4</a:t>
            </a:r>
            <a:r>
              <a:rPr lang="zh-CN" altLang="en-US" sz="2000" dirty="0" smtClean="0"/>
              <a:t>日</a:t>
            </a:r>
            <a:r>
              <a:rPr lang="en-US" altLang="zh-CN" sz="2000" dirty="0" smtClean="0"/>
              <a:t>)</a:t>
            </a:r>
            <a:r>
              <a:rPr lang="en-US" sz="2000" u="sng" dirty="0" smtClean="0"/>
              <a:t>以色列的</a:t>
            </a:r>
            <a:r>
              <a:rPr lang="zh-CN" altLang="en-US" sz="2000" dirty="0" smtClean="0"/>
              <a:t>翻译学者和诗学、比较文学和翻译研究教授</a:t>
            </a:r>
            <a:r>
              <a:rPr lang="en-US" sz="2000" u="sng" dirty="0" smtClean="0"/>
              <a:t>特拉维夫大学</a:t>
            </a:r>
            <a:r>
              <a:rPr lang="zh-CN" altLang="en-US" sz="2000" dirty="0" smtClean="0"/>
              <a:t>，他担任了</a:t>
            </a:r>
            <a:r>
              <a:rPr lang="en-US" altLang="zh-CN" sz="2000" dirty="0" smtClean="0"/>
              <a:t>m .Bernstein</a:t>
            </a:r>
            <a:r>
              <a:rPr lang="zh-CN" altLang="en-US" sz="2000" dirty="0" smtClean="0"/>
              <a:t>翻译理论的主席。基甸</a:t>
            </a:r>
            <a:r>
              <a:rPr lang="en-US" altLang="zh-CN" sz="2000" dirty="0" smtClean="0"/>
              <a:t>·</a:t>
            </a:r>
            <a:r>
              <a:rPr lang="zh-CN" altLang="en-US" sz="2000" dirty="0" smtClean="0"/>
              <a:t>图里是描述性翻译研究的先驱。</a:t>
            </a:r>
          </a:p>
          <a:p>
            <a:endParaRPr lang="en-US" altLang="zh-CN"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7" name="五角星 6"/>
          <p:cNvSpPr/>
          <p:nvPr/>
        </p:nvSpPr>
        <p:spPr>
          <a:xfrm>
            <a:off x="436179" y="2322786"/>
            <a:ext cx="162911" cy="178676"/>
          </a:xfrm>
          <a:prstGeom prst="star5">
            <a:avLst/>
          </a:prstGeom>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165972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090" y="187800"/>
            <a:ext cx="10993820" cy="892552"/>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一、翻译研究的术语</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400" dirty="0" smtClean="0">
                <a:solidFill>
                  <a:schemeClr val="accent1">
                    <a:lumMod val="50000"/>
                  </a:schemeClr>
                </a:solidFill>
                <a:latin typeface="华文中宋" panose="02010600040101010101" pitchFamily="2" charset="-122"/>
                <a:ea typeface="华文中宋" panose="02010600040101010101" pitchFamily="2" charset="-122"/>
              </a:rPr>
              <a:t>（二）翻译方法</a:t>
            </a:r>
            <a:endParaRPr lang="en-US" altLang="zh-CN" sz="24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273268" y="266628"/>
            <a:ext cx="0" cy="7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436179" y="266628"/>
            <a:ext cx="0" cy="7200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105102" y="1239514"/>
            <a:ext cx="11761077" cy="6863417"/>
          </a:xfrm>
          <a:prstGeom prst="rect">
            <a:avLst/>
          </a:prstGeom>
          <a:noFill/>
        </p:spPr>
        <p:txBody>
          <a:bodyPr wrap="square" rtlCol="0">
            <a:spAutoFit/>
          </a:bodyPr>
          <a:lstStyle/>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采用翻译方法需要基于一定的原则和方案</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翻译策略</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异化翻译下的翻译方法</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&amp;</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规划条件下的翻译方法</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1</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）归化条件下</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释义法：译者对原文进行解释性翻译</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意译</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e.g.</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不入虎穴，焉得虎子→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One can not achieve anything if he risks nothing.</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套译法：通过借用目的语的惯用语来替换原文词句</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e.g.</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不入虎穴，焉得虎子→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Nothing venture</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nothing gain.</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仿译：把原文作为参照，删减浓缩或增添扩充</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e.g.</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水映山容，使山容益添秀媚</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山清水秀，使山色更显柔情。有诗云</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岸上湖中各自奇，山斛水酌两相宜。只言游舫浑如画，身在画中原不知。→</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The hills overshadow the lake, and the lake reflects the hills. They are in perfect harmony and more beautiful than a picture.</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改译：在主旨与原文有异</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创译：在意义和形式上已没有多大关联</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7" name="五角星 6"/>
          <p:cNvSpPr/>
          <p:nvPr/>
        </p:nvSpPr>
        <p:spPr>
          <a:xfrm>
            <a:off x="436179" y="2322786"/>
            <a:ext cx="162911" cy="178676"/>
          </a:xfrm>
          <a:prstGeom prst="star5">
            <a:avLst/>
          </a:prstGeom>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8" name="左大括号 7"/>
          <p:cNvSpPr/>
          <p:nvPr/>
        </p:nvSpPr>
        <p:spPr>
          <a:xfrm>
            <a:off x="711026" y="2664373"/>
            <a:ext cx="45719" cy="8198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 xmlns:p14="http://schemas.microsoft.com/office/powerpoint/2010/main" val="1165972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9090" y="187800"/>
            <a:ext cx="10993820" cy="892552"/>
          </a:xfrm>
          <a:prstGeom prst="rect">
            <a:avLst/>
          </a:prstGeom>
          <a:noFill/>
        </p:spPr>
        <p:txBody>
          <a:bodyPr wrap="square" rtlCol="0">
            <a:spAutoFit/>
          </a:bodyPr>
          <a:lstStyle/>
          <a:p>
            <a:r>
              <a:rPr lang="zh-CN" altLang="en-US" sz="2800" b="1" dirty="0" smtClean="0">
                <a:solidFill>
                  <a:schemeClr val="accent1">
                    <a:lumMod val="50000"/>
                  </a:schemeClr>
                </a:solidFill>
                <a:latin typeface="华文中宋" panose="02010600040101010101" pitchFamily="2" charset="-122"/>
                <a:ea typeface="华文中宋" panose="02010600040101010101" pitchFamily="2" charset="-122"/>
              </a:rPr>
              <a:t>一、翻译研究的术语</a:t>
            </a:r>
            <a:endParaRPr lang="en-US" altLang="zh-CN" sz="2800" b="1"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400" dirty="0" smtClean="0">
                <a:solidFill>
                  <a:schemeClr val="accent1">
                    <a:lumMod val="50000"/>
                  </a:schemeClr>
                </a:solidFill>
                <a:latin typeface="华文中宋" panose="02010600040101010101" pitchFamily="2" charset="-122"/>
                <a:ea typeface="华文中宋" panose="02010600040101010101" pitchFamily="2" charset="-122"/>
              </a:rPr>
              <a:t>（三）翻译技巧</a:t>
            </a:r>
            <a:endParaRPr lang="en-US" altLang="zh-CN" sz="24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3" name="直接连接符 2"/>
          <p:cNvCxnSpPr/>
          <p:nvPr/>
        </p:nvCxnSpPr>
        <p:spPr>
          <a:xfrm>
            <a:off x="273268" y="266628"/>
            <a:ext cx="0" cy="720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436179" y="266628"/>
            <a:ext cx="0" cy="72000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105102" y="1239514"/>
            <a:ext cx="11761077" cy="3785652"/>
          </a:xfrm>
          <a:prstGeom prst="rect">
            <a:avLst/>
          </a:prstGeom>
          <a:noFill/>
        </p:spPr>
        <p:txBody>
          <a:bodyPr wrap="square" rtlCol="0">
            <a:spAutoFit/>
          </a:bodyPr>
          <a:lstStyle/>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除零翻译、音译、逐词翻译，均需要翻译技巧</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增译：添加某些词、句或段落</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减译：删除原文的某些词、句或段落</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分译：把一个句子切分，译成两个或两个以上的句子</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合译：将原文的两个或多个句子合并，译为一个句子</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p>
          <a:p>
            <a:r>
              <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rPr>
              <a:t>         ·</a:t>
            </a:r>
            <a:r>
              <a:rPr lang="zh-CN" altLang="en-US" sz="2000" b="1" dirty="0" smtClean="0">
                <a:solidFill>
                  <a:schemeClr val="accent3">
                    <a:lumMod val="75000"/>
                  </a:schemeClr>
                </a:solidFill>
                <a:latin typeface="华文中宋" panose="02010600040101010101" pitchFamily="2" charset="-122"/>
                <a:ea typeface="华文中宋" panose="02010600040101010101" pitchFamily="2" charset="-122"/>
              </a:rPr>
              <a:t>转换：涉及拼字法、语音、词汇、句法、语篇、修辞、语义、语用、文化各个层面</a:t>
            </a:r>
            <a:endParaRPr lang="en-US" altLang="zh-CN" sz="2000" b="1" dirty="0" smtClean="0">
              <a:solidFill>
                <a:schemeClr val="accent3">
                  <a:lumMod val="75000"/>
                </a:schemeClr>
              </a:solidFill>
              <a:latin typeface="华文中宋" panose="02010600040101010101" pitchFamily="2" charset="-122"/>
              <a:ea typeface="华文中宋" panose="02010600040101010101" pitchFamily="2" charset="-122"/>
            </a:endParaRPr>
          </a:p>
          <a:p>
            <a:endParaRPr lang="en-US" altLang="zh-CN" sz="2000" b="1" dirty="0">
              <a:solidFill>
                <a:schemeClr val="accent3">
                  <a:lumMod val="75000"/>
                </a:schemeClr>
              </a:solidFill>
              <a:latin typeface="华文中宋" panose="02010600040101010101" pitchFamily="2" charset="-122"/>
              <a:ea typeface="华文中宋" panose="02010600040101010101" pitchFamily="2" charset="-122"/>
            </a:endParaRPr>
          </a:p>
        </p:txBody>
      </p:sp>
      <p:sp>
        <p:nvSpPr>
          <p:cNvPr id="7" name="五角星 6"/>
          <p:cNvSpPr/>
          <p:nvPr/>
        </p:nvSpPr>
        <p:spPr>
          <a:xfrm>
            <a:off x="436179" y="2322786"/>
            <a:ext cx="162911" cy="178676"/>
          </a:xfrm>
          <a:prstGeom prst="star5">
            <a:avLst/>
          </a:prstGeom>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16597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4515" y="2426050"/>
            <a:ext cx="7502969" cy="1077218"/>
          </a:xfrm>
          <a:prstGeom prst="rect">
            <a:avLst/>
          </a:prstGeom>
          <a:noFill/>
        </p:spPr>
        <p:txBody>
          <a:bodyPr wrap="square" rtlCol="0">
            <a:spAutoFit/>
          </a:bodyPr>
          <a:lstStyle/>
          <a:p>
            <a:pPr algn="ctr"/>
            <a:r>
              <a:rPr lang="en-US" altLang="zh-CN" sz="3200" dirty="0" smtClean="0">
                <a:latin typeface="华文中宋" panose="02010600040101010101" pitchFamily="2" charset="-122"/>
                <a:ea typeface="华文中宋" panose="02010600040101010101" pitchFamily="2" charset="-122"/>
              </a:rPr>
              <a:t>Ⅱ</a:t>
            </a:r>
          </a:p>
          <a:p>
            <a:pPr algn="ctr"/>
            <a:r>
              <a:rPr lang="zh-CN" altLang="en-US" sz="3200" dirty="0" smtClean="0">
                <a:latin typeface="华文中宋" panose="02010600040101010101" pitchFamily="2" charset="-122"/>
                <a:ea typeface="华文中宋" panose="02010600040101010101" pitchFamily="2" charset="-122"/>
              </a:rPr>
              <a:t>中国文学作品翻译过程中文化因素的处理</a:t>
            </a: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287240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9113" y="347225"/>
            <a:ext cx="3140018" cy="3140018"/>
          </a:xfrm>
          <a:prstGeom prst="ellipse">
            <a:avLst/>
          </a:prstGeom>
        </p:spPr>
      </p:pic>
      <p:sp>
        <p:nvSpPr>
          <p:cNvPr id="50" name="文本框 1"/>
          <p:cNvSpPr txBox="1"/>
          <p:nvPr/>
        </p:nvSpPr>
        <p:spPr>
          <a:xfrm>
            <a:off x="4997671" y="737691"/>
            <a:ext cx="6400798" cy="5324535"/>
          </a:xfrm>
          <a:prstGeom prst="rect">
            <a:avLst/>
          </a:prstGeom>
          <a:noFill/>
        </p:spPr>
        <p:txBody>
          <a:bodyPr wrap="square" rtlCol="0">
            <a:spAutoFit/>
          </a:bodyPr>
          <a:lstStyle/>
          <a:p>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严复</a:t>
            </a:r>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天演论</a:t>
            </a:r>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：信、达、雅（准确、通顺、贴切）</a:t>
            </a:r>
            <a:endParaRPr lang="en-US" altLang="zh-CN" sz="2000" dirty="0" smtClean="0">
              <a:solidFill>
                <a:schemeClr val="accent1">
                  <a:lumMod val="50000"/>
                </a:schemeClr>
              </a:solidFill>
              <a:latin typeface="华文中宋" panose="02010600040101010101" pitchFamily="2" charset="-122"/>
              <a:ea typeface="华文中宋" panose="02010600040101010101" pitchFamily="2" charset="-122"/>
            </a:endParaRPr>
          </a:p>
          <a:p>
            <a:endParaRPr lang="en-US" altLang="zh-CN" sz="2000" dirty="0" smtClean="0">
              <a:solidFill>
                <a:schemeClr val="accent1">
                  <a:lumMod val="50000"/>
                </a:schemeClr>
              </a:solidFill>
              <a:latin typeface="华文中宋" panose="02010600040101010101" pitchFamily="2" charset="-122"/>
              <a:ea typeface="华文中宋" panose="02010600040101010101" pitchFamily="2" charset="-122"/>
            </a:endParaRPr>
          </a:p>
          <a:p>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蔡濯堂（思果）他最著名的作品是</a:t>
            </a:r>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翻译研究</a:t>
            </a:r>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，除了讨论中英翻译，同时谈及中文的</a:t>
            </a:r>
            <a:r>
              <a:rPr lang="en-US" altLang="en-US"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西化</a:t>
            </a:r>
            <a:r>
              <a:rPr lang="en-US" altLang="en-US"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问题，力倡简洁、通畅的中文。</a:t>
            </a:r>
            <a:endParaRPr lang="en-US" altLang="zh-CN" sz="2000" dirty="0" smtClean="0">
              <a:solidFill>
                <a:schemeClr val="accent1">
                  <a:lumMod val="50000"/>
                </a:schemeClr>
              </a:solidFill>
              <a:latin typeface="华文中宋" panose="02010600040101010101" pitchFamily="2" charset="-122"/>
              <a:ea typeface="华文中宋" panose="02010600040101010101" pitchFamily="2" charset="-122"/>
            </a:endParaRPr>
          </a:p>
          <a:p>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思果在引言写道：</a:t>
            </a:r>
            <a:r>
              <a:rPr lang="en-US" altLang="en-US"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谁也不能否认，目前的翻译已经成了另一种文字，虽然勉强可以懂，但绝对不是中文</a:t>
            </a:r>
            <a:r>
              <a:rPr lang="en-US" altLang="en-US"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本书的态度，却是要翻译像中文。凡是中国已有的表达意思的方法、字眼、句法，尽量采用，没有的再想办法。</a:t>
            </a:r>
            <a:r>
              <a:rPr lang="en-US" altLang="en-US" sz="2000" dirty="0" smtClean="0">
                <a:solidFill>
                  <a:schemeClr val="accent1">
                    <a:lumMod val="50000"/>
                  </a:schemeClr>
                </a:solidFill>
                <a:latin typeface="华文中宋" panose="02010600040101010101" pitchFamily="2" charset="-122"/>
                <a:ea typeface="华文中宋" panose="02010600040101010101" pitchFamily="2" charset="-122"/>
              </a:rPr>
              <a:t>”</a:t>
            </a:r>
          </a:p>
          <a:p>
            <a:r>
              <a:rPr lang="en-US" altLang="zh-CN" sz="2000" dirty="0" smtClean="0">
                <a:solidFill>
                  <a:schemeClr val="accent1">
                    <a:lumMod val="50000"/>
                  </a:schemeClr>
                </a:solidFill>
                <a:latin typeface="华文中宋" panose="02010600040101010101" pitchFamily="2" charset="-122"/>
                <a:ea typeface="华文中宋" panose="02010600040101010101" pitchFamily="2" charset="-122"/>
              </a:rPr>
              <a:t>·</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翻译文学作品甚至诗歌，往往可以说是一门艺术，需要一些天赋。</a:t>
            </a:r>
            <a:r>
              <a:rPr lang="en-US" altLang="en-US" sz="2000" dirty="0" err="1" smtClean="0">
                <a:solidFill>
                  <a:schemeClr val="accent1">
                    <a:lumMod val="50000"/>
                  </a:schemeClr>
                </a:solidFill>
                <a:latin typeface="华文中宋" panose="02010600040101010101" pitchFamily="2" charset="-122"/>
                <a:ea typeface="华文中宋" panose="02010600040101010101" pitchFamily="2" charset="-122"/>
                <a:hlinkClick r:id="rId3"/>
              </a:rPr>
              <a:t>文学翻译</a:t>
            </a:r>
            <a:r>
              <a:rPr lang="zh-CN" altLang="en-US" sz="2000" dirty="0" smtClean="0">
                <a:solidFill>
                  <a:schemeClr val="accent1">
                    <a:lumMod val="50000"/>
                  </a:schemeClr>
                </a:solidFill>
                <a:latin typeface="华文中宋" panose="02010600040101010101" pitchFamily="2" charset="-122"/>
                <a:ea typeface="华文中宋" panose="02010600040101010101" pitchFamily="2" charset="-122"/>
              </a:rPr>
              <a:t>出于美学的考量，在翻译时不能仅注重字对字、词对词的翻译，更不能忽略了文化间的不同点，否则经常会导致译文在语意、美感、风格上的流失。总之，一个优秀的翻译人员必须在准确性和可读性之间找到很好的平衡。</a:t>
            </a:r>
          </a:p>
          <a:p>
            <a:endParaRPr lang="zh-CN" altLang="en-US" sz="2000" dirty="0" smtClean="0">
              <a:solidFill>
                <a:schemeClr val="accent1">
                  <a:lumMod val="50000"/>
                </a:schemeClr>
              </a:solidFill>
              <a:latin typeface="华文中宋" panose="02010600040101010101" pitchFamily="2" charset="-122"/>
              <a:ea typeface="华文中宋" panose="02010600040101010101" pitchFamily="2" charset="-122"/>
            </a:endParaRPr>
          </a:p>
        </p:txBody>
      </p:sp>
      <p:cxnSp>
        <p:nvCxnSpPr>
          <p:cNvPr id="59" name="直接连接符 58"/>
          <p:cNvCxnSpPr/>
          <p:nvPr/>
        </p:nvCxnSpPr>
        <p:spPr>
          <a:xfrm>
            <a:off x="4656083" y="753456"/>
            <a:ext cx="0" cy="2875513"/>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60" name="直接连接符 59"/>
          <p:cNvCxnSpPr/>
          <p:nvPr/>
        </p:nvCxnSpPr>
        <p:spPr>
          <a:xfrm>
            <a:off x="4818994" y="753456"/>
            <a:ext cx="0" cy="2875513"/>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61" name="矩形 60"/>
          <p:cNvSpPr/>
          <p:nvPr/>
        </p:nvSpPr>
        <p:spPr>
          <a:xfrm>
            <a:off x="219501" y="4931244"/>
            <a:ext cx="4809330" cy="1200329"/>
          </a:xfrm>
          <a:prstGeom prst="rect">
            <a:avLst/>
          </a:prstGeom>
        </p:spPr>
        <p:txBody>
          <a:bodyPr wrap="none">
            <a:spAutoFit/>
          </a:bodyPr>
          <a:lstStyle/>
          <a:p>
            <a:r>
              <a:rPr lang="zh-CN" altLang="en-US" sz="7200" b="1" dirty="0" smtClean="0">
                <a:solidFill>
                  <a:schemeClr val="accent1">
                    <a:lumMod val="50000"/>
                  </a:schemeClr>
                </a:solidFill>
                <a:latin typeface="华文中宋" panose="02010600040101010101" pitchFamily="2" charset="-122"/>
                <a:ea typeface="华文中宋" panose="02010600040101010101" pitchFamily="2" charset="-122"/>
              </a:rPr>
              <a:t>异化→归化</a:t>
            </a:r>
            <a:endParaRPr lang="en-US" altLang="zh-CN" sz="7200" b="1" dirty="0" smtClean="0">
              <a:solidFill>
                <a:schemeClr val="accent1">
                  <a:lumMod val="50000"/>
                </a:schemeClr>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27459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2000" fill="hold"/>
                                        <p:tgtEl>
                                          <p:spTgt spid="61"/>
                                        </p:tgtEl>
                                        <p:attrNameLst>
                                          <p:attrName>ppt_x</p:attrName>
                                        </p:attrNameLst>
                                      </p:cBhvr>
                                      <p:tavLst>
                                        <p:tav tm="0">
                                          <p:val>
                                            <p:strVal val="0-#ppt_w/2"/>
                                          </p:val>
                                        </p:tav>
                                        <p:tav tm="100000">
                                          <p:val>
                                            <p:strVal val="#ppt_x"/>
                                          </p:val>
                                        </p:tav>
                                      </p:tavLst>
                                    </p:anim>
                                    <p:anim calcmode="lin" valueType="num">
                                      <p:cBhvr additive="base">
                                        <p:cTn id="8" dur="20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theme/theme1.xml><?xml version="1.0" encoding="utf-8"?>
<a:theme xmlns:a="http://schemas.openxmlformats.org/drawingml/2006/main" name="Office 主题​​">
  <a:themeElements>
    <a:clrScheme name="黄橙色">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3421</TotalTime>
  <Words>1939</Words>
  <Application>Microsoft Office PowerPoint</Application>
  <PresentationFormat>自定义</PresentationFormat>
  <Paragraphs>122</Paragraphs>
  <Slides>15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15</vt:i4>
      </vt:variant>
    </vt:vector>
  </HeadingPairs>
  <TitlesOfParts>
    <vt:vector size="24" baseType="lpstr">
      <vt:lpstr>Arial</vt:lpstr>
      <vt:lpstr>宋体</vt:lpstr>
      <vt:lpstr>华文中宋</vt:lpstr>
      <vt:lpstr>楷体</vt:lpstr>
      <vt:lpstr>等线</vt:lpstr>
      <vt:lpstr>华文楷体</vt:lpstr>
      <vt:lpstr>Wingdings</vt:lpstr>
      <vt:lpstr>等线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Tangle Awe</dc:creator>
  <cp:lastModifiedBy>LENOVO</cp:lastModifiedBy>
  <cp:revision>90</cp:revision>
  <dcterms:created xsi:type="dcterms:W3CDTF">2017-11-08T11:38:02Z</dcterms:created>
  <dcterms:modified xsi:type="dcterms:W3CDTF">2017-12-23T10:00:47Z</dcterms:modified>
</cp:coreProperties>
</file>