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sldIdLst>
    <p:sldId id="290" r:id="rId3"/>
    <p:sldId id="285" r:id="rId4"/>
    <p:sldId id="315" r:id="rId5"/>
    <p:sldId id="286" r:id="rId7"/>
    <p:sldId id="319" r:id="rId8"/>
    <p:sldId id="323" r:id="rId9"/>
    <p:sldId id="325" r:id="rId10"/>
    <p:sldId id="288" r:id="rId11"/>
    <p:sldId id="258" r:id="rId12"/>
    <p:sldId id="320" r:id="rId13"/>
    <p:sldId id="322" r:id="rId14"/>
    <p:sldId id="321" r:id="rId15"/>
    <p:sldId id="311" r:id="rId16"/>
    <p:sldId id="326" r:id="rId17"/>
    <p:sldId id="353" r:id="rId18"/>
    <p:sldId id="324" r:id="rId19"/>
    <p:sldId id="354" r:id="rId20"/>
    <p:sldId id="352" r:id="rId21"/>
  </p:sldIdLst>
  <p:sldSz cx="12192000" cy="6858000"/>
  <p:notesSz cx="6858000" cy="9144000"/>
  <p:embeddedFontLst>
    <p:embeddedFont>
      <p:font typeface="华文楷体" panose="02010600040101010101" charset="-122"/>
      <p:regular r:id="rId25"/>
    </p:embeddedFont>
    <p:embeddedFont>
      <p:font typeface="钟齐段宁行书" panose="02010800040101010101" pitchFamily="2" charset="-122"/>
      <p:regular r:id="rId26"/>
    </p:embeddedFont>
    <p:embeddedFont>
      <p:font typeface="等线 Light" panose="02010600030101010101" pitchFamily="2" charset="-122"/>
      <p:regular r:id="rId27"/>
    </p:embeddedFont>
    <p:embeddedFont>
      <p:font typeface="等线" panose="02010600030101010101" charset="-122"/>
      <p:regular r:id="rId28"/>
    </p:embeddedFont>
    <p:embeddedFont>
      <p:font typeface="Calibri" panose="020F0502020204030204" charset="0"/>
      <p:regular r:id="rId29"/>
      <p:bold r:id="rId30"/>
      <p:italic r:id="rId31"/>
      <p:boldItalic r:id="rId3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FE0"/>
    <a:srgbClr val="E5E8D3"/>
    <a:srgbClr val="BFC695"/>
    <a:srgbClr val="C3C99B"/>
    <a:srgbClr val="E8EADB"/>
    <a:srgbClr val="DCDFC3"/>
    <a:srgbClr val="C4CA9B"/>
    <a:srgbClr val="F9F6DE"/>
    <a:srgbClr val="E87C81"/>
    <a:srgbClr val="E35F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8456" autoAdjust="0"/>
    <p:restoredTop sz="94660"/>
  </p:normalViewPr>
  <p:slideViewPr>
    <p:cSldViewPr snapToGrid="0" showGuides="1">
      <p:cViewPr varScale="1">
        <p:scale>
          <a:sx n="116" d="100"/>
          <a:sy n="116" d="100"/>
        </p:scale>
        <p:origin x="-108" y="-240"/>
      </p:cViewPr>
      <p:guideLst>
        <p:guide orient="horz" pos="656"/>
        <p:guide orient="horz" pos="3627"/>
        <p:guide pos="1815"/>
        <p:guide pos="6996"/>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font" Target="fonts/font8.fntdata"/><Relationship Id="rId31" Type="http://schemas.openxmlformats.org/officeDocument/2006/relationships/font" Target="fonts/font7.fntdata"/><Relationship Id="rId30" Type="http://schemas.openxmlformats.org/officeDocument/2006/relationships/font" Target="fonts/font6.fntdata"/><Relationship Id="rId3" Type="http://schemas.openxmlformats.org/officeDocument/2006/relationships/slide" Target="slides/slide1.xml"/><Relationship Id="rId29" Type="http://schemas.openxmlformats.org/officeDocument/2006/relationships/font" Target="fonts/font5.fntdata"/><Relationship Id="rId28" Type="http://schemas.openxmlformats.org/officeDocument/2006/relationships/font" Target="fonts/font4.fntdata"/><Relationship Id="rId27" Type="http://schemas.openxmlformats.org/officeDocument/2006/relationships/font" Target="fonts/font3.fntdata"/><Relationship Id="rId26" Type="http://schemas.openxmlformats.org/officeDocument/2006/relationships/font" Target="fonts/font2.fntdata"/><Relationship Id="rId25" Type="http://schemas.openxmlformats.org/officeDocument/2006/relationships/font" Target="fonts/font1.fntdata"/><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23001B-7F02-42E2-80AF-E3F8CED5CAB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5DF07A-4366-4C8D-9F0C-BAE3E6E07CB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195A7763-550C-487E-83F3-8DAC1E9871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E09162-089F-40F8-81E7-53132DE0972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95A7763-550C-487E-83F3-8DAC1E9871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E09162-089F-40F8-81E7-53132DE0972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95A7763-550C-487E-83F3-8DAC1E9871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E09162-089F-40F8-81E7-53132DE09725}"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95A7763-550C-487E-83F3-8DAC1E9871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E09162-089F-40F8-81E7-53132DE0972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195A7763-550C-487E-83F3-8DAC1E9871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E09162-089F-40F8-81E7-53132DE0972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195A7763-550C-487E-83F3-8DAC1E98710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E09162-089F-40F8-81E7-53132DE0972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195A7763-550C-487E-83F3-8DAC1E98710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AE09162-089F-40F8-81E7-53132DE0972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95A7763-550C-487E-83F3-8DAC1E98710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AE09162-089F-40F8-81E7-53132DE0972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95A7763-550C-487E-83F3-8DAC1E98710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AE09162-089F-40F8-81E7-53132DE0972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195A7763-550C-487E-83F3-8DAC1E98710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E09162-089F-40F8-81E7-53132DE0972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195A7763-550C-487E-83F3-8DAC1E98710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E09162-089F-40F8-81E7-53132DE0972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DEFE0"/>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5A7763-550C-487E-83F3-8DAC1E98710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E09162-089F-40F8-81E7-53132DE0972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7.png"/><Relationship Id="rId6" Type="http://schemas.openxmlformats.org/officeDocument/2006/relationships/image" Target="../media/image6.png"/><Relationship Id="rId5" Type="http://schemas.microsoft.com/office/2007/relationships/hdphoto" Target="../media/image5.wdp"/><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1.png"/><Relationship Id="rId4" Type="http://schemas.microsoft.com/office/2007/relationships/hdphoto" Target="../media/image9.wdp"/><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9.png"/><Relationship Id="rId3" Type="http://schemas.openxmlformats.org/officeDocument/2006/relationships/image" Target="../media/image11.png"/><Relationship Id="rId2" Type="http://schemas.microsoft.com/office/2007/relationships/hdphoto" Target="../media/image9.wdp"/><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1.png"/><Relationship Id="rId4" Type="http://schemas.microsoft.com/office/2007/relationships/hdphoto" Target="../media/image9.wdp"/><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5.png"/><Relationship Id="rId3" Type="http://schemas.openxmlformats.org/officeDocument/2006/relationships/image" Target="../media/image11.png"/><Relationship Id="rId2" Type="http://schemas.microsoft.com/office/2007/relationships/hdphoto" Target="../media/image9.wdp"/><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0.png"/><Relationship Id="rId3" Type="http://schemas.openxmlformats.org/officeDocument/2006/relationships/image" Target="../media/image11.png"/><Relationship Id="rId2" Type="http://schemas.microsoft.com/office/2007/relationships/hdphoto" Target="../media/image9.wdp"/><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1.png"/><Relationship Id="rId4" Type="http://schemas.microsoft.com/office/2007/relationships/hdphoto" Target="../media/image9.wdp"/><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microsoft.com/office/2007/relationships/hdphoto" Target="../media/image23.wdp"/><Relationship Id="rId2" Type="http://schemas.openxmlformats.org/officeDocument/2006/relationships/image" Target="../media/image22.png"/><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image9.wdp"/><Relationship Id="rId3" Type="http://schemas.openxmlformats.org/officeDocument/2006/relationships/image" Target="../media/image8.png"/><Relationship Id="rId2" Type="http://schemas.openxmlformats.org/officeDocument/2006/relationships/tags" Target="../tags/tag1.xml"/><Relationship Id="rId1" Type="http://schemas.openxmlformats.org/officeDocument/2006/relationships/image" Target="../media/image24.jpe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25.jpeg"/><Relationship Id="rId6" Type="http://schemas.openxmlformats.org/officeDocument/2006/relationships/image" Target="../media/image11.png"/><Relationship Id="rId5" Type="http://schemas.openxmlformats.org/officeDocument/2006/relationships/image" Target="../media/image3.png"/><Relationship Id="rId4" Type="http://schemas.microsoft.com/office/2007/relationships/hdphoto" Target="../media/image9.wdp"/><Relationship Id="rId3" Type="http://schemas.openxmlformats.org/officeDocument/2006/relationships/image" Target="../media/image8.png"/><Relationship Id="rId2" Type="http://schemas.microsoft.com/office/2007/relationships/hdphoto" Target="../media/image5.wdp"/><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microsoft.com/office/2007/relationships/hdphoto" Target="../media/image5.wdp"/><Relationship Id="rId5" Type="http://schemas.openxmlformats.org/officeDocument/2006/relationships/image" Target="../media/image4.png"/><Relationship Id="rId4" Type="http://schemas.openxmlformats.org/officeDocument/2006/relationships/image" Target="../media/image11.png"/><Relationship Id="rId3" Type="http://schemas.openxmlformats.org/officeDocument/2006/relationships/image" Target="../media/image10.png"/><Relationship Id="rId2" Type="http://schemas.microsoft.com/office/2007/relationships/hdphoto" Target="../media/image9.wdp"/><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1.png"/><Relationship Id="rId4" Type="http://schemas.microsoft.com/office/2007/relationships/hdphoto" Target="../media/image9.wdp"/><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1.png"/><Relationship Id="rId3" Type="http://schemas.microsoft.com/office/2007/relationships/hdphoto" Target="../media/image9.wdp"/><Relationship Id="rId2" Type="http://schemas.openxmlformats.org/officeDocument/2006/relationships/image" Target="../media/image8.png"/><Relationship Id="rId1"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1.png"/><Relationship Id="rId4" Type="http://schemas.microsoft.com/office/2007/relationships/hdphoto" Target="../media/image9.wdp"/><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6.jpeg"/><Relationship Id="rId2" Type="http://schemas.microsoft.com/office/2007/relationships/hdphoto" Target="../media/image9.wdp"/><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 Id="rId3" Type="http://schemas.openxmlformats.org/officeDocument/2006/relationships/image" Target="../media/image11.png"/><Relationship Id="rId2" Type="http://schemas.microsoft.com/office/2007/relationships/hdphoto" Target="../media/image9.wdp"/><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1.png"/><Relationship Id="rId2" Type="http://schemas.microsoft.com/office/2007/relationships/hdphoto" Target="../media/image9.wdp"/><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1.png"/><Relationship Id="rId6" Type="http://schemas.openxmlformats.org/officeDocument/2006/relationships/image" Target="../media/image7.png"/><Relationship Id="rId5" Type="http://schemas.openxmlformats.org/officeDocument/2006/relationships/image" Target="../media/image3.png"/><Relationship Id="rId4" Type="http://schemas.microsoft.com/office/2007/relationships/hdphoto" Target="../media/image9.wdp"/><Relationship Id="rId3" Type="http://schemas.openxmlformats.org/officeDocument/2006/relationships/image" Target="../media/image8.png"/><Relationship Id="rId2" Type="http://schemas.microsoft.com/office/2007/relationships/hdphoto" Target="../media/image5.wdp"/><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101a5eee932a91d147c31177467b0088"/>
          <p:cNvPicPr>
            <a:picLocks noChangeAspect="1"/>
          </p:cNvPicPr>
          <p:nvPr/>
        </p:nvPicPr>
        <p:blipFill>
          <a:blip r:embed="rId1"/>
          <a:stretch>
            <a:fillRect/>
          </a:stretch>
        </p:blipFill>
        <p:spPr>
          <a:xfrm>
            <a:off x="2952115" y="793115"/>
            <a:ext cx="2329180" cy="1590040"/>
          </a:xfrm>
          <a:prstGeom prst="rect">
            <a:avLst/>
          </a:prstGeom>
        </p:spPr>
      </p:pic>
      <p:pic>
        <p:nvPicPr>
          <p:cNvPr id="4" name="图片 3" descr="5cf06a324eb5d8757ecc5fbef291b88f"/>
          <p:cNvPicPr>
            <a:picLocks noChangeAspect="1"/>
          </p:cNvPicPr>
          <p:nvPr/>
        </p:nvPicPr>
        <p:blipFill>
          <a:blip r:embed="rId2"/>
          <a:stretch>
            <a:fillRect/>
          </a:stretch>
        </p:blipFill>
        <p:spPr>
          <a:xfrm>
            <a:off x="8255" y="-5080"/>
            <a:ext cx="12173585" cy="6809740"/>
          </a:xfrm>
          <a:prstGeom prst="rect">
            <a:avLst/>
          </a:prstGeom>
        </p:spPr>
      </p:pic>
      <p:pic>
        <p:nvPicPr>
          <p:cNvPr id="5" name="图片 4" descr="1ff5ce9892bb9bdcc0209a2a8089d829"/>
          <p:cNvPicPr>
            <a:picLocks noChangeAspect="1"/>
          </p:cNvPicPr>
          <p:nvPr/>
        </p:nvPicPr>
        <p:blipFill>
          <a:blip r:embed="rId3"/>
          <a:stretch>
            <a:fillRect/>
          </a:stretch>
        </p:blipFill>
        <p:spPr>
          <a:xfrm>
            <a:off x="7970520" y="3173095"/>
            <a:ext cx="3760470" cy="3760470"/>
          </a:xfrm>
          <a:prstGeom prst="rect">
            <a:avLst/>
          </a:prstGeom>
        </p:spPr>
      </p:pic>
      <p:sp>
        <p:nvSpPr>
          <p:cNvPr id="3" name="矩形 2"/>
          <p:cNvSpPr/>
          <p:nvPr/>
        </p:nvSpPr>
        <p:spPr>
          <a:xfrm>
            <a:off x="8255" y="139700"/>
            <a:ext cx="12173585" cy="6664960"/>
          </a:xfrm>
          <a:prstGeom prst="rect">
            <a:avLst/>
          </a:prstGeom>
          <a:blipFill>
            <a:blip r:embed="rId4">
              <a:alphaModFix amt="16000"/>
              <a:extLst>
                <a:ext uri="{BEBA8EAE-BF5A-486C-A8C5-ECC9F3942E4B}">
                  <a14:imgProps xmlns:a14="http://schemas.microsoft.com/office/drawing/2010/main">
                    <a14:imgLayer r:embed="rId5">
                      <a14:imgEffect>
                        <a14:artisticTexturizer/>
                      </a14:imgEffect>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 name="图片 1" descr="b7c57f80ade1fdd6c44f6a65ce831419"/>
          <p:cNvPicPr>
            <a:picLocks noChangeAspect="1"/>
          </p:cNvPicPr>
          <p:nvPr/>
        </p:nvPicPr>
        <p:blipFill>
          <a:blip r:embed="rId6"/>
          <a:stretch>
            <a:fillRect/>
          </a:stretch>
        </p:blipFill>
        <p:spPr>
          <a:xfrm>
            <a:off x="2758440" y="-382270"/>
            <a:ext cx="6788150" cy="6788150"/>
          </a:xfrm>
          <a:prstGeom prst="rect">
            <a:avLst/>
          </a:prstGeom>
          <a:effectLst>
            <a:innerShdw blurRad="114300" dist="38100">
              <a:schemeClr val="bg1">
                <a:alpha val="100000"/>
              </a:schemeClr>
            </a:innerShdw>
          </a:effectLst>
        </p:spPr>
      </p:pic>
      <p:cxnSp>
        <p:nvCxnSpPr>
          <p:cNvPr id="10" name="直接连接符 9"/>
          <p:cNvCxnSpPr/>
          <p:nvPr/>
        </p:nvCxnSpPr>
        <p:spPr>
          <a:xfrm>
            <a:off x="6334125" y="1964055"/>
            <a:ext cx="5715" cy="2209165"/>
          </a:xfrm>
          <a:prstGeom prst="line">
            <a:avLst/>
          </a:prstGeom>
          <a:ln w="12700">
            <a:solidFill>
              <a:srgbClr val="F0CC9A"/>
            </a:solidFill>
          </a:ln>
          <a:effectLst>
            <a:outerShdw blurRad="12700" dist="12700" dir="2700000" algn="tl" rotWithShape="0">
              <a:schemeClr val="bg1">
                <a:lumMod val="50000"/>
                <a:alpha val="40000"/>
              </a:schemeClr>
            </a:outerShdw>
          </a:effectLst>
        </p:spPr>
        <p:style>
          <a:lnRef idx="1">
            <a:schemeClr val="accent1"/>
          </a:lnRef>
          <a:fillRef idx="0">
            <a:schemeClr val="accent1"/>
          </a:fillRef>
          <a:effectRef idx="0">
            <a:schemeClr val="accent1"/>
          </a:effectRef>
          <a:fontRef idx="minor">
            <a:schemeClr val="tx1"/>
          </a:fontRef>
        </p:style>
      </p:cxnSp>
      <p:pic>
        <p:nvPicPr>
          <p:cNvPr id="26" name="图片 25"/>
          <p:cNvPicPr>
            <a:picLocks noChangeAspect="1"/>
          </p:cNvPicPr>
          <p:nvPr/>
        </p:nvPicPr>
        <p:blipFill rotWithShape="1">
          <a:blip r:embed="rId7" cstate="screen"/>
          <a:srcRect l="3849" t="37050" r="78994" b="14051"/>
          <a:stretch>
            <a:fillRect/>
          </a:stretch>
        </p:blipFill>
        <p:spPr>
          <a:xfrm>
            <a:off x="6334125" y="3464560"/>
            <a:ext cx="526415" cy="1283970"/>
          </a:xfrm>
          <a:prstGeom prst="rect">
            <a:avLst/>
          </a:prstGeom>
        </p:spPr>
      </p:pic>
      <p:sp>
        <p:nvSpPr>
          <p:cNvPr id="7" name="文本框 6"/>
          <p:cNvSpPr txBox="1"/>
          <p:nvPr/>
        </p:nvSpPr>
        <p:spPr>
          <a:xfrm>
            <a:off x="4437380" y="2014855"/>
            <a:ext cx="1965960" cy="2453640"/>
          </a:xfrm>
          <a:prstGeom prst="rect">
            <a:avLst/>
          </a:prstGeom>
          <a:noFill/>
        </p:spPr>
        <p:txBody>
          <a:bodyPr wrap="square" rtlCol="0">
            <a:spAutoFit/>
            <a:scene3d>
              <a:camera prst="orthographicFront"/>
              <a:lightRig rig="threePt" dir="t"/>
            </a:scene3d>
          </a:bodyPr>
          <a:p>
            <a:pPr>
              <a:lnSpc>
                <a:spcPct val="120000"/>
              </a:lnSpc>
            </a:pPr>
            <a:r>
              <a:rPr lang="en-US" altLang="zh-CN" sz="3200">
                <a:solidFill>
                  <a:schemeClr val="accent1"/>
                </a:solidFill>
                <a:effectLst>
                  <a:outerShdw blurRad="38100" dist="25400" dir="5400000" algn="ctr" rotWithShape="0">
                    <a:srgbClr val="6E747A">
                      <a:alpha val="43000"/>
                    </a:srgbClr>
                  </a:outerShdw>
                </a:effectLst>
                <a:latin typeface="Times New Roman" panose="02020603050405020304" charset="0"/>
                <a:ea typeface="+mj-ea"/>
                <a:cs typeface="Times New Roman" panose="02020603050405020304" charset="0"/>
              </a:rPr>
              <a:t>Ancient Literature-Classical Liteature</a:t>
            </a:r>
            <a:endParaRPr lang="en-US" altLang="zh-CN" sz="3200">
              <a:solidFill>
                <a:schemeClr val="accent1"/>
              </a:solidFill>
              <a:effectLst>
                <a:outerShdw blurRad="38100" dist="25400" dir="5400000" algn="ctr" rotWithShape="0">
                  <a:srgbClr val="6E747A">
                    <a:alpha val="43000"/>
                  </a:srgbClr>
                </a:outerShdw>
              </a:effectLst>
              <a:latin typeface="Times New Roman" panose="02020603050405020304" charset="0"/>
              <a:ea typeface="+mj-ea"/>
              <a:cs typeface="Times New Roman" panose="02020603050405020304" charset="0"/>
            </a:endParaRPr>
          </a:p>
        </p:txBody>
      </p:sp>
      <p:sp>
        <p:nvSpPr>
          <p:cNvPr id="8" name="文本框 7"/>
          <p:cNvSpPr txBox="1"/>
          <p:nvPr/>
        </p:nvSpPr>
        <p:spPr>
          <a:xfrm>
            <a:off x="6334125" y="2137410"/>
            <a:ext cx="2252980" cy="1863090"/>
          </a:xfrm>
          <a:prstGeom prst="rect">
            <a:avLst/>
          </a:prstGeom>
          <a:noFill/>
        </p:spPr>
        <p:txBody>
          <a:bodyPr wrap="square" rtlCol="0">
            <a:spAutoFit/>
            <a:scene3d>
              <a:camera prst="orthographicFront"/>
              <a:lightRig rig="threePt" dir="t"/>
            </a:scene3d>
          </a:bodyPr>
          <a:p>
            <a:pPr>
              <a:lnSpc>
                <a:spcPct val="120000"/>
              </a:lnSpc>
            </a:pPr>
            <a:r>
              <a:rPr lang="en-US" altLang="zh-CN" sz="3200">
                <a:solidFill>
                  <a:schemeClr val="tx1"/>
                </a:solidFill>
                <a:effectLst>
                  <a:outerShdw blurRad="38100" dist="19050" dir="2700000" algn="tl" rotWithShape="0">
                    <a:schemeClr val="dk1">
                      <a:alpha val="40000"/>
                    </a:schemeClr>
                  </a:outerShdw>
                </a:effectLst>
                <a:latin typeface="Times New Roman" panose="02020603050405020304" charset="0"/>
                <a:ea typeface="+mj-ea"/>
                <a:cs typeface="Times New Roman" panose="02020603050405020304" charset="0"/>
              </a:rPr>
              <a:t>By Yang Ziwei</a:t>
            </a:r>
            <a:r>
              <a:rPr lang="zh-CN" altLang="en-US" sz="3200">
                <a:solidFill>
                  <a:schemeClr val="tx1"/>
                </a:solidFill>
                <a:effectLst>
                  <a:outerShdw blurRad="38100" dist="19050" dir="2700000" algn="tl" rotWithShape="0">
                    <a:schemeClr val="dk1">
                      <a:alpha val="40000"/>
                    </a:schemeClr>
                  </a:outerShdw>
                </a:effectLst>
                <a:latin typeface="Times New Roman" panose="02020603050405020304" charset="0"/>
                <a:ea typeface="+mj-ea"/>
                <a:cs typeface="Times New Roman" panose="02020603050405020304" charset="0"/>
              </a:rPr>
              <a:t>（</a:t>
            </a:r>
            <a:r>
              <a:rPr lang="zh-CN" altLang="en-US" sz="320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cs typeface="Times New Roman" panose="02020603050405020304" charset="0"/>
              </a:rPr>
              <a:t>杨紫微）</a:t>
            </a:r>
            <a:endParaRPr lang="zh-CN" altLang="en-US" sz="320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cs typeface="Times New Roman" panose="0202060305040502030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5cf06a324eb5d8757ecc5fbef291b88f"/>
          <p:cNvPicPr>
            <a:picLocks noChangeAspect="1"/>
          </p:cNvPicPr>
          <p:nvPr/>
        </p:nvPicPr>
        <p:blipFill>
          <a:blip r:embed="rId1"/>
          <a:stretch>
            <a:fillRect/>
          </a:stretch>
        </p:blipFill>
        <p:spPr>
          <a:xfrm>
            <a:off x="8255" y="-5080"/>
            <a:ext cx="12173585" cy="6809740"/>
          </a:xfrm>
          <a:prstGeom prst="rect">
            <a:avLst/>
          </a:prstGeom>
        </p:spPr>
      </p:pic>
      <p:pic>
        <p:nvPicPr>
          <p:cNvPr id="7" name="图片 6" descr="224ff18b5224ef256c2f11a30f4da0ca"/>
          <p:cNvPicPr>
            <a:picLocks noChangeAspect="1"/>
          </p:cNvPicPr>
          <p:nvPr/>
        </p:nvPicPr>
        <p:blipFill>
          <a:blip r:embed="rId2"/>
          <a:stretch>
            <a:fillRect/>
          </a:stretch>
        </p:blipFill>
        <p:spPr>
          <a:xfrm>
            <a:off x="2445385" y="1380490"/>
            <a:ext cx="7299325" cy="4097655"/>
          </a:xfrm>
          <a:prstGeom prst="rect">
            <a:avLst/>
          </a:prstGeom>
          <a:effectLst>
            <a:innerShdw blurRad="63500" dist="50800" dir="18900000">
              <a:schemeClr val="accent6">
                <a:lumMod val="40000"/>
                <a:lumOff val="60000"/>
                <a:alpha val="50000"/>
              </a:schemeClr>
            </a:innerShdw>
          </a:effectLst>
        </p:spPr>
      </p:pic>
      <p:pic>
        <p:nvPicPr>
          <p:cNvPr id="21" name="图片 20"/>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contrast="-5000"/>
                    </a14:imgEffect>
                  </a14:imgLayer>
                </a14:imgProps>
              </a:ext>
            </a:extLst>
          </a:blip>
          <a:srcRect l="62328"/>
          <a:stretch>
            <a:fillRect/>
          </a:stretch>
        </p:blipFill>
        <p:spPr>
          <a:xfrm>
            <a:off x="7646122" y="0"/>
            <a:ext cx="4593058" cy="6858000"/>
          </a:xfrm>
          <a:prstGeom prst="rect">
            <a:avLst/>
          </a:prstGeom>
          <a:effectLst>
            <a:outerShdw blurRad="50800" dist="38100" dir="2700000" algn="tl" rotWithShape="0">
              <a:prstClr val="black">
                <a:alpha val="40000"/>
              </a:prstClr>
            </a:outerShdw>
          </a:effectLst>
        </p:spPr>
      </p:pic>
      <p:pic>
        <p:nvPicPr>
          <p:cNvPr id="2" name="图片 1" descr="66e97c24594d6eb15be0f7c5bc18ea59"/>
          <p:cNvPicPr>
            <a:picLocks noChangeAspect="1"/>
          </p:cNvPicPr>
          <p:nvPr/>
        </p:nvPicPr>
        <p:blipFill>
          <a:blip r:embed="rId5"/>
          <a:stretch>
            <a:fillRect/>
          </a:stretch>
        </p:blipFill>
        <p:spPr>
          <a:xfrm>
            <a:off x="8901430" y="3758565"/>
            <a:ext cx="2502535" cy="3569970"/>
          </a:xfrm>
          <a:prstGeom prst="rect">
            <a:avLst/>
          </a:prstGeom>
        </p:spPr>
      </p:pic>
      <p:sp>
        <p:nvSpPr>
          <p:cNvPr id="5" name="椭圆 4"/>
          <p:cNvSpPr/>
          <p:nvPr/>
        </p:nvSpPr>
        <p:spPr>
          <a:xfrm>
            <a:off x="5111115" y="2444750"/>
            <a:ext cx="1969135" cy="1969135"/>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5400"/>
          </a:p>
        </p:txBody>
      </p:sp>
      <p:sp>
        <p:nvSpPr>
          <p:cNvPr id="6" name="文本框 5"/>
          <p:cNvSpPr txBox="1"/>
          <p:nvPr/>
        </p:nvSpPr>
        <p:spPr>
          <a:xfrm>
            <a:off x="5545455" y="2657475"/>
            <a:ext cx="1090295" cy="1420495"/>
          </a:xfrm>
          <a:prstGeom prst="rect">
            <a:avLst/>
          </a:prstGeom>
          <a:noFill/>
        </p:spPr>
        <p:txBody>
          <a:bodyPr wrap="square" rtlCol="0">
            <a:spAutoFit/>
          </a:bodyPr>
          <a:p>
            <a:pPr>
              <a:lnSpc>
                <a:spcPct val="120000"/>
              </a:lnSpc>
            </a:pPr>
            <a:r>
              <a:rPr lang="zh-CN" altLang="en-US" sz="7200">
                <a:solidFill>
                  <a:schemeClr val="tx2">
                    <a:lumMod val="75000"/>
                  </a:schemeClr>
                </a:solidFill>
                <a:latin typeface="华文楷体" panose="02010600040101010101" charset="-122"/>
                <a:ea typeface="华文楷体" panose="02010600040101010101" charset="-122"/>
              </a:rPr>
              <a:t>叁</a:t>
            </a:r>
            <a:endParaRPr lang="zh-CN" altLang="en-US" sz="7200">
              <a:solidFill>
                <a:schemeClr val="tx2">
                  <a:lumMod val="75000"/>
                </a:schemeClr>
              </a:solidFill>
              <a:latin typeface="华文楷体" panose="02010600040101010101" charset="-122"/>
              <a:ea typeface="华文楷体" panose="02010600040101010101" charset="-122"/>
            </a:endParaRPr>
          </a:p>
        </p:txBody>
      </p:sp>
      <p:pic>
        <p:nvPicPr>
          <p:cNvPr id="8" name="图片 7" descr="595ba74c97250d78c49eefc44d2cfdf0"/>
          <p:cNvPicPr>
            <a:picLocks noChangeAspect="1"/>
          </p:cNvPicPr>
          <p:nvPr/>
        </p:nvPicPr>
        <p:blipFill>
          <a:blip r:embed="rId6"/>
          <a:stretch>
            <a:fillRect/>
          </a:stretch>
        </p:blipFill>
        <p:spPr>
          <a:xfrm flipH="1">
            <a:off x="3070225" y="1985645"/>
            <a:ext cx="1768475" cy="2493645"/>
          </a:xfrm>
          <a:prstGeom prst="rect">
            <a:avLst/>
          </a:prstGeom>
          <a:effectLst>
            <a:innerShdw blurRad="63500" dist="50800" dir="18900000">
              <a:schemeClr val="accent6">
                <a:lumMod val="40000"/>
                <a:lumOff val="60000"/>
                <a:alpha val="50000"/>
              </a:schemeClr>
            </a:innerShdw>
          </a:effectLst>
        </p:spPr>
      </p:pic>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301720" y="225603"/>
            <a:ext cx="7748905" cy="460375"/>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zh-CN"/>
            </a:defPPr>
            <a:lvl1pPr>
              <a:defRPr sz="11500">
                <a:solidFill>
                  <a:schemeClr val="tx2">
                    <a:lumMod val="50000"/>
                  </a:schemeClr>
                </a:solidFill>
                <a:effectLst>
                  <a:outerShdw blurRad="50800" dist="38100" dir="2700000" algn="tl" rotWithShape="0">
                    <a:prstClr val="black">
                      <a:alpha val="40000"/>
                    </a:prstClr>
                  </a:outerShdw>
                </a:effectLst>
                <a:latin typeface="钟齐段宁行书" panose="02010800040101010101" pitchFamily="2" charset="-122"/>
                <a:ea typeface="钟齐段宁行书" panose="02010800040101010101" pitchFamily="2" charset="-122"/>
              </a:defRPr>
            </a:lvl1pPr>
          </a:lstStyle>
          <a:p>
            <a:r>
              <a:rPr lang="en-US" altLang="zh-CN" sz="2400" dirty="0">
                <a:effectLst/>
              </a:rPr>
              <a:t>Literature of  Wei, Jin, Southern and Northern Dynasties</a:t>
            </a:r>
            <a:endParaRPr lang="en-US" altLang="zh-CN" sz="2400" dirty="0">
              <a:effectLst/>
            </a:endParaRPr>
          </a:p>
        </p:txBody>
      </p:sp>
      <p:pic>
        <p:nvPicPr>
          <p:cNvPr id="21" name="图片 20"/>
          <p:cNvPicPr>
            <a:picLocks noChangeAspect="1"/>
          </p:cNvPicPr>
          <p:nvPr/>
        </p:nvPicPr>
        <p:blipFill rotWithShape="1">
          <a:blip r:embed="rId1" cstate="screen">
            <a:extLst>
              <a:ext uri="{BEBA8EAE-BF5A-486C-A8C5-ECC9F3942E4B}">
                <a14:imgProps xmlns:a14="http://schemas.microsoft.com/office/drawing/2010/main">
                  <a14:imgLayer r:embed="rId2">
                    <a14:imgEffect>
                      <a14:brightnessContrast contrast="-5000"/>
                    </a14:imgEffect>
                  </a14:imgLayer>
                </a14:imgProps>
              </a:ext>
            </a:extLst>
          </a:blip>
          <a:srcRect l="62328"/>
          <a:stretch>
            <a:fillRect/>
          </a:stretch>
        </p:blipFill>
        <p:spPr>
          <a:xfrm>
            <a:off x="7662632" y="0"/>
            <a:ext cx="4593058" cy="6858000"/>
          </a:xfrm>
          <a:prstGeom prst="rect">
            <a:avLst/>
          </a:prstGeom>
          <a:effectLst>
            <a:outerShdw blurRad="50800" dist="38100" dir="2700000" algn="tl" rotWithShape="0">
              <a:prstClr val="black">
                <a:alpha val="40000"/>
              </a:prstClr>
            </a:outerShdw>
          </a:effectLst>
        </p:spPr>
      </p:pic>
      <p:pic>
        <p:nvPicPr>
          <p:cNvPr id="2" name="图片 1" descr="66e97c24594d6eb15be0f7c5bc18ea59"/>
          <p:cNvPicPr>
            <a:picLocks noChangeAspect="1"/>
          </p:cNvPicPr>
          <p:nvPr/>
        </p:nvPicPr>
        <p:blipFill>
          <a:blip r:embed="rId3"/>
          <a:stretch>
            <a:fillRect/>
          </a:stretch>
        </p:blipFill>
        <p:spPr>
          <a:xfrm>
            <a:off x="8707755" y="3774440"/>
            <a:ext cx="2502535" cy="3569970"/>
          </a:xfrm>
          <a:prstGeom prst="rect">
            <a:avLst/>
          </a:prstGeom>
        </p:spPr>
      </p:pic>
      <p:pic>
        <p:nvPicPr>
          <p:cNvPr id="4" name="图片 3" descr="a1f174b9b37daf08863afab85e4b38ba"/>
          <p:cNvPicPr>
            <a:picLocks noChangeAspect="1"/>
          </p:cNvPicPr>
          <p:nvPr/>
        </p:nvPicPr>
        <p:blipFill>
          <a:blip r:embed="rId4"/>
          <a:stretch>
            <a:fillRect/>
          </a:stretch>
        </p:blipFill>
        <p:spPr>
          <a:xfrm>
            <a:off x="603885" y="1055370"/>
            <a:ext cx="5081905" cy="5081905"/>
          </a:xfrm>
          <a:prstGeom prst="rect">
            <a:avLst/>
          </a:prstGeom>
          <a:effectLst>
            <a:innerShdw blurRad="114300">
              <a:schemeClr val="bg1">
                <a:alpha val="100000"/>
              </a:schemeClr>
            </a:innerShdw>
          </a:effectLst>
        </p:spPr>
      </p:pic>
      <p:sp>
        <p:nvSpPr>
          <p:cNvPr id="3" name="文本框 2"/>
          <p:cNvSpPr txBox="1"/>
          <p:nvPr/>
        </p:nvSpPr>
        <p:spPr>
          <a:xfrm>
            <a:off x="1774190" y="2626995"/>
            <a:ext cx="2741930" cy="1938020"/>
          </a:xfrm>
          <a:prstGeom prst="rect">
            <a:avLst/>
          </a:prstGeom>
          <a:noFill/>
        </p:spPr>
        <p:txBody>
          <a:bodyPr wrap="square" rtlCol="0">
            <a:spAutoFit/>
          </a:bodyPr>
          <a:p>
            <a:pPr>
              <a:lnSpc>
                <a:spcPct val="120000"/>
              </a:lnSpc>
            </a:pPr>
            <a:r>
              <a:rPr lang="en-US" altLang="zh-CN" sz="2000">
                <a:solidFill>
                  <a:schemeClr val="tx2">
                    <a:lumMod val="50000"/>
                  </a:schemeClr>
                </a:solidFill>
                <a:latin typeface="Times New Roman" panose="02020603050405020304" charset="0"/>
                <a:ea typeface="+mj-ea"/>
                <a:cs typeface="Times New Roman" panose="02020603050405020304" charset="0"/>
                <a:sym typeface="+mn-ea"/>
              </a:rPr>
              <a:t>“The Ballad of Mulan” is a good example of the </a:t>
            </a:r>
            <a:r>
              <a:rPr lang="en-US" altLang="zh-CN" sz="2000">
                <a:solidFill>
                  <a:srgbClr val="FF0000"/>
                </a:solidFill>
                <a:latin typeface="Times New Roman" panose="02020603050405020304" charset="0"/>
                <a:ea typeface="+mj-ea"/>
                <a:cs typeface="Times New Roman" panose="02020603050405020304" charset="0"/>
                <a:sym typeface="+mn-ea"/>
              </a:rPr>
              <a:t>folk songs </a:t>
            </a:r>
            <a:r>
              <a:rPr lang="en-US" altLang="zh-CN" sz="2000">
                <a:solidFill>
                  <a:schemeClr val="tx2">
                    <a:lumMod val="50000"/>
                  </a:schemeClr>
                </a:solidFill>
                <a:latin typeface="Times New Roman" panose="02020603050405020304" charset="0"/>
                <a:ea typeface="+mj-ea"/>
                <a:cs typeface="Times New Roman" panose="02020603050405020304" charset="0"/>
                <a:sym typeface="+mn-ea"/>
              </a:rPr>
              <a:t>in the Northern dynasty.</a:t>
            </a:r>
            <a:endParaRPr lang="en-US" altLang="zh-CN" sz="2000">
              <a:solidFill>
                <a:schemeClr val="tx2">
                  <a:lumMod val="50000"/>
                </a:schemeClr>
              </a:solidFill>
              <a:latin typeface="Times New Roman" panose="02020603050405020304" charset="0"/>
              <a:ea typeface="+mj-ea"/>
              <a:cs typeface="Times New Roman" panose="02020603050405020304" charset="0"/>
            </a:endParaRPr>
          </a:p>
          <a:p>
            <a:pPr>
              <a:lnSpc>
                <a:spcPct val="120000"/>
              </a:lnSpc>
            </a:pPr>
            <a:endParaRPr lang="zh-CN" altLang="en-US" sz="2000">
              <a:solidFill>
                <a:schemeClr val="tx2">
                  <a:lumMod val="50000"/>
                </a:schemeClr>
              </a:solidFill>
              <a:latin typeface="+mj-ea"/>
              <a:ea typeface="+mj-ea"/>
            </a:endParaRPr>
          </a:p>
        </p:txBody>
      </p:sp>
      <p:sp>
        <p:nvSpPr>
          <p:cNvPr id="5" name="文本框 4"/>
          <p:cNvSpPr txBox="1"/>
          <p:nvPr/>
        </p:nvSpPr>
        <p:spPr>
          <a:xfrm>
            <a:off x="5785485" y="1741170"/>
            <a:ext cx="5251450" cy="3415030"/>
          </a:xfrm>
          <a:prstGeom prst="rect">
            <a:avLst/>
          </a:prstGeom>
          <a:noFill/>
        </p:spPr>
        <p:txBody>
          <a:bodyPr wrap="square" rtlCol="0">
            <a:spAutoFit/>
          </a:bodyPr>
          <a:p>
            <a:pPr algn="just">
              <a:lnSpc>
                <a:spcPct val="120000"/>
              </a:lnSpc>
            </a:pPr>
            <a:r>
              <a:rPr lang="zh-CN" altLang="en-US" sz="2000">
                <a:solidFill>
                  <a:schemeClr val="tx2">
                    <a:lumMod val="50000"/>
                  </a:schemeClr>
                </a:solidFill>
                <a:latin typeface="Times New Roman" panose="02020603050405020304" charset="0"/>
                <a:ea typeface="+mj-ea"/>
                <a:cs typeface="Times New Roman" panose="02020603050405020304" charset="0"/>
              </a:rPr>
              <a:t>"</a:t>
            </a:r>
            <a:r>
              <a:rPr lang="zh-CN" altLang="en-US" sz="2000">
                <a:solidFill>
                  <a:srgbClr val="FF0000"/>
                </a:solidFill>
                <a:latin typeface="Times New Roman" panose="02020603050405020304" charset="0"/>
                <a:ea typeface="+mj-ea"/>
                <a:cs typeface="Times New Roman" panose="02020603050405020304" charset="0"/>
              </a:rPr>
              <a:t>Seven</a:t>
            </a:r>
            <a:r>
              <a:rPr lang="en-US" altLang="zh-CN" sz="2000">
                <a:solidFill>
                  <a:srgbClr val="FF0000"/>
                </a:solidFill>
                <a:latin typeface="Times New Roman" panose="02020603050405020304" charset="0"/>
                <a:ea typeface="+mj-ea"/>
                <a:cs typeface="Times New Roman" panose="02020603050405020304" charset="0"/>
              </a:rPr>
              <a:t> writers of Jian’an literature</a:t>
            </a:r>
            <a:r>
              <a:rPr lang="zh-CN" altLang="en-US" sz="2000">
                <a:solidFill>
                  <a:schemeClr val="tx2">
                    <a:lumMod val="50000"/>
                  </a:schemeClr>
                </a:solidFill>
                <a:latin typeface="Times New Roman" panose="02020603050405020304" charset="0"/>
                <a:ea typeface="+mj-ea"/>
                <a:cs typeface="Times New Roman" panose="02020603050405020304" charset="0"/>
              </a:rPr>
              <a:t>" refers to the late Han writers Kong Rong, Chen Lin, Wang Can, Xu Gan, Ruan Yu, Ying Jue, Liu Zhen, </a:t>
            </a:r>
            <a:r>
              <a:rPr lang="en-US" altLang="zh-CN" sz="2000">
                <a:solidFill>
                  <a:schemeClr val="tx2">
                    <a:lumMod val="50000"/>
                  </a:schemeClr>
                </a:solidFill>
                <a:latin typeface="Times New Roman" panose="02020603050405020304" charset="0"/>
                <a:ea typeface="+mj-ea"/>
                <a:cs typeface="Times New Roman" panose="02020603050405020304" charset="0"/>
              </a:rPr>
              <a:t> and </a:t>
            </a:r>
            <a:r>
              <a:rPr lang="zh-CN" altLang="en-US" sz="2000">
                <a:solidFill>
                  <a:schemeClr val="tx2">
                    <a:lumMod val="50000"/>
                  </a:schemeClr>
                </a:solidFill>
                <a:latin typeface="Times New Roman" panose="02020603050405020304" charset="0"/>
                <a:ea typeface="+mj-ea"/>
                <a:cs typeface="Times New Roman" panose="02020603050405020304" charset="0"/>
              </a:rPr>
              <a:t>Wang Can's literary achievement is the highest</a:t>
            </a:r>
            <a:r>
              <a:rPr lang="en-US" altLang="zh-CN" sz="2000">
                <a:solidFill>
                  <a:schemeClr val="tx2">
                    <a:lumMod val="50000"/>
                  </a:schemeClr>
                </a:solidFill>
                <a:latin typeface="Times New Roman" panose="02020603050405020304" charset="0"/>
                <a:ea typeface="+mj-ea"/>
                <a:cs typeface="Times New Roman" panose="02020603050405020304" charset="0"/>
              </a:rPr>
              <a:t>. </a:t>
            </a:r>
            <a:r>
              <a:rPr lang="en-US" altLang="zh-CN" sz="2000">
                <a:solidFill>
                  <a:srgbClr val="FF0000"/>
                </a:solidFill>
                <a:latin typeface="Times New Roman" panose="02020603050405020304" charset="0"/>
                <a:ea typeface="+mj-ea"/>
                <a:cs typeface="Times New Roman" panose="02020603050405020304" charset="0"/>
                <a:sym typeface="+mn-ea"/>
              </a:rPr>
              <a:t>Cao Cao</a:t>
            </a:r>
            <a:r>
              <a:rPr lang="en-US" altLang="zh-CN" sz="2000">
                <a:solidFill>
                  <a:schemeClr val="tx2">
                    <a:lumMod val="50000"/>
                  </a:schemeClr>
                </a:solidFill>
                <a:latin typeface="Times New Roman" panose="02020603050405020304" charset="0"/>
                <a:ea typeface="+mj-ea"/>
                <a:cs typeface="Times New Roman" panose="02020603050405020304" charset="0"/>
                <a:sym typeface="+mn-ea"/>
              </a:rPr>
              <a:t> and his sons</a:t>
            </a:r>
            <a:r>
              <a:rPr lang="en-US" altLang="zh-CN" sz="2000">
                <a:solidFill>
                  <a:srgbClr val="FF0000"/>
                </a:solidFill>
                <a:latin typeface="Times New Roman" panose="02020603050405020304" charset="0"/>
                <a:ea typeface="+mj-ea"/>
                <a:cs typeface="Times New Roman" panose="02020603050405020304" charset="0"/>
                <a:sym typeface="+mn-ea"/>
              </a:rPr>
              <a:t> Cao Pi and Cao Zhi </a:t>
            </a:r>
            <a:r>
              <a:rPr lang="en-US" altLang="zh-CN" sz="2000">
                <a:solidFill>
                  <a:schemeClr val="tx2">
                    <a:lumMod val="50000"/>
                  </a:schemeClr>
                </a:solidFill>
                <a:latin typeface="Times New Roman" panose="02020603050405020304" charset="0"/>
                <a:ea typeface="+mj-ea"/>
                <a:cs typeface="Times New Roman" panose="02020603050405020304" charset="0"/>
                <a:sym typeface="+mn-ea"/>
              </a:rPr>
              <a:t>are the outstanding respresentatives. Tao Yuanming, a Jin poet, is particularly renowned for his idylic poetry.</a:t>
            </a:r>
            <a:endParaRPr lang="en-US" altLang="zh-CN" sz="2000">
              <a:solidFill>
                <a:schemeClr val="tx2">
                  <a:lumMod val="50000"/>
                </a:schemeClr>
              </a:solidFill>
              <a:latin typeface="Times New Roman" panose="02020603050405020304" charset="0"/>
              <a:ea typeface="+mj-ea"/>
              <a:cs typeface="Times New Roman" panose="02020603050405020304" charset="0"/>
            </a:endParaRPr>
          </a:p>
          <a:p>
            <a:pPr algn="just">
              <a:lnSpc>
                <a:spcPct val="120000"/>
              </a:lnSpc>
            </a:pPr>
            <a:endParaRPr lang="en-US" altLang="zh-CN" sz="2000">
              <a:solidFill>
                <a:schemeClr val="tx2">
                  <a:lumMod val="50000"/>
                </a:schemeClr>
              </a:solidFill>
              <a:latin typeface="Times New Roman" panose="02020603050405020304" charset="0"/>
              <a:ea typeface="+mj-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trips(downLef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5cf06a324eb5d8757ecc5fbef291b88f"/>
          <p:cNvPicPr>
            <a:picLocks noChangeAspect="1"/>
          </p:cNvPicPr>
          <p:nvPr/>
        </p:nvPicPr>
        <p:blipFill>
          <a:blip r:embed="rId1"/>
          <a:stretch>
            <a:fillRect/>
          </a:stretch>
        </p:blipFill>
        <p:spPr>
          <a:xfrm>
            <a:off x="8255" y="-5080"/>
            <a:ext cx="12173585" cy="6809740"/>
          </a:xfrm>
          <a:prstGeom prst="rect">
            <a:avLst/>
          </a:prstGeom>
        </p:spPr>
      </p:pic>
      <p:pic>
        <p:nvPicPr>
          <p:cNvPr id="7" name="图片 6" descr="224ff18b5224ef256c2f11a30f4da0ca"/>
          <p:cNvPicPr>
            <a:picLocks noChangeAspect="1"/>
          </p:cNvPicPr>
          <p:nvPr/>
        </p:nvPicPr>
        <p:blipFill>
          <a:blip r:embed="rId2"/>
          <a:stretch>
            <a:fillRect/>
          </a:stretch>
        </p:blipFill>
        <p:spPr>
          <a:xfrm>
            <a:off x="2445385" y="1380490"/>
            <a:ext cx="7299325" cy="4097655"/>
          </a:xfrm>
          <a:prstGeom prst="rect">
            <a:avLst/>
          </a:prstGeom>
          <a:effectLst>
            <a:innerShdw blurRad="63500" dist="50800" dir="18900000">
              <a:schemeClr val="accent6">
                <a:lumMod val="40000"/>
                <a:lumOff val="60000"/>
                <a:alpha val="50000"/>
              </a:schemeClr>
            </a:innerShdw>
          </a:effectLst>
        </p:spPr>
      </p:pic>
      <p:pic>
        <p:nvPicPr>
          <p:cNvPr id="21" name="图片 20"/>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contrast="-5000"/>
                    </a14:imgEffect>
                  </a14:imgLayer>
                </a14:imgProps>
              </a:ext>
            </a:extLst>
          </a:blip>
          <a:srcRect l="62328"/>
          <a:stretch>
            <a:fillRect/>
          </a:stretch>
        </p:blipFill>
        <p:spPr>
          <a:xfrm>
            <a:off x="7646122" y="0"/>
            <a:ext cx="4593058" cy="6858000"/>
          </a:xfrm>
          <a:prstGeom prst="rect">
            <a:avLst/>
          </a:prstGeom>
          <a:effectLst>
            <a:outerShdw blurRad="50800" dist="38100" dir="2700000" algn="tl" rotWithShape="0">
              <a:prstClr val="black">
                <a:alpha val="40000"/>
              </a:prstClr>
            </a:outerShdw>
          </a:effectLst>
        </p:spPr>
      </p:pic>
      <p:pic>
        <p:nvPicPr>
          <p:cNvPr id="2" name="图片 1" descr="66e97c24594d6eb15be0f7c5bc18ea59"/>
          <p:cNvPicPr>
            <a:picLocks noChangeAspect="1"/>
          </p:cNvPicPr>
          <p:nvPr/>
        </p:nvPicPr>
        <p:blipFill>
          <a:blip r:embed="rId5"/>
          <a:stretch>
            <a:fillRect/>
          </a:stretch>
        </p:blipFill>
        <p:spPr>
          <a:xfrm>
            <a:off x="8901430" y="3758565"/>
            <a:ext cx="2502535" cy="3569970"/>
          </a:xfrm>
          <a:prstGeom prst="rect">
            <a:avLst/>
          </a:prstGeom>
        </p:spPr>
      </p:pic>
      <p:sp>
        <p:nvSpPr>
          <p:cNvPr id="5" name="椭圆 4"/>
          <p:cNvSpPr/>
          <p:nvPr/>
        </p:nvSpPr>
        <p:spPr>
          <a:xfrm>
            <a:off x="5111115" y="2444750"/>
            <a:ext cx="1969135" cy="1969135"/>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5400"/>
          </a:p>
        </p:txBody>
      </p:sp>
      <p:sp>
        <p:nvSpPr>
          <p:cNvPr id="6" name="文本框 5"/>
          <p:cNvSpPr txBox="1"/>
          <p:nvPr/>
        </p:nvSpPr>
        <p:spPr>
          <a:xfrm>
            <a:off x="5545455" y="2657475"/>
            <a:ext cx="1162050" cy="1420495"/>
          </a:xfrm>
          <a:prstGeom prst="rect">
            <a:avLst/>
          </a:prstGeom>
          <a:noFill/>
        </p:spPr>
        <p:txBody>
          <a:bodyPr wrap="square" rtlCol="0">
            <a:spAutoFit/>
          </a:bodyPr>
          <a:p>
            <a:pPr>
              <a:lnSpc>
                <a:spcPct val="120000"/>
              </a:lnSpc>
            </a:pPr>
            <a:r>
              <a:rPr lang="zh-CN" altLang="en-US" sz="7200">
                <a:solidFill>
                  <a:schemeClr val="tx2">
                    <a:lumMod val="75000"/>
                  </a:schemeClr>
                </a:solidFill>
                <a:latin typeface="华文楷体" panose="02010600040101010101" charset="-122"/>
                <a:ea typeface="华文楷体" panose="02010600040101010101" charset="-122"/>
              </a:rPr>
              <a:t>肆</a:t>
            </a:r>
            <a:endParaRPr lang="zh-CN" altLang="en-US" sz="7200">
              <a:solidFill>
                <a:schemeClr val="tx2">
                  <a:lumMod val="75000"/>
                </a:schemeClr>
              </a:solidFill>
              <a:latin typeface="华文楷体" panose="02010600040101010101" charset="-122"/>
              <a:ea typeface="华文楷体" panose="02010600040101010101" charset="-122"/>
            </a:endParaRPr>
          </a:p>
        </p:txBody>
      </p:sp>
      <p:pic>
        <p:nvPicPr>
          <p:cNvPr id="8" name="图片 7" descr="595ba74c97250d78c49eefc44d2cfdf0"/>
          <p:cNvPicPr>
            <a:picLocks noChangeAspect="1"/>
          </p:cNvPicPr>
          <p:nvPr/>
        </p:nvPicPr>
        <p:blipFill>
          <a:blip r:embed="rId6"/>
          <a:stretch>
            <a:fillRect/>
          </a:stretch>
        </p:blipFill>
        <p:spPr>
          <a:xfrm flipH="1">
            <a:off x="3070225" y="1985645"/>
            <a:ext cx="1768475" cy="2493645"/>
          </a:xfrm>
          <a:prstGeom prst="rect">
            <a:avLst/>
          </a:prstGeom>
          <a:effectLst>
            <a:innerShdw blurRad="63500" dist="50800" dir="18900000">
              <a:schemeClr val="accent6">
                <a:lumMod val="40000"/>
                <a:lumOff val="60000"/>
                <a:alpha val="50000"/>
              </a:schemeClr>
            </a:innerShdw>
          </a:effectLst>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301720" y="225603"/>
            <a:ext cx="5360670" cy="460375"/>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zh-CN"/>
            </a:defPPr>
            <a:lvl1pPr>
              <a:defRPr sz="11500">
                <a:solidFill>
                  <a:schemeClr val="tx2">
                    <a:lumMod val="50000"/>
                  </a:schemeClr>
                </a:solidFill>
                <a:effectLst>
                  <a:outerShdw blurRad="50800" dist="38100" dir="2700000" algn="tl" rotWithShape="0">
                    <a:prstClr val="black">
                      <a:alpha val="40000"/>
                    </a:prstClr>
                  </a:outerShdw>
                </a:effectLst>
                <a:latin typeface="钟齐段宁行书" panose="02010800040101010101" pitchFamily="2" charset="-122"/>
                <a:ea typeface="钟齐段宁行书" panose="02010800040101010101" pitchFamily="2" charset="-122"/>
              </a:defRPr>
            </a:lvl1pPr>
          </a:lstStyle>
          <a:p>
            <a:r>
              <a:rPr lang="en-US" altLang="zh-CN" sz="2400" dirty="0">
                <a:effectLst/>
              </a:rPr>
              <a:t>Literature of Tang and Song Dynasties</a:t>
            </a:r>
            <a:endParaRPr lang="en-US" altLang="zh-CN" sz="2400" dirty="0">
              <a:effectLst/>
            </a:endParaRPr>
          </a:p>
        </p:txBody>
      </p:sp>
      <p:pic>
        <p:nvPicPr>
          <p:cNvPr id="21" name="图片 20"/>
          <p:cNvPicPr>
            <a:picLocks noChangeAspect="1"/>
          </p:cNvPicPr>
          <p:nvPr/>
        </p:nvPicPr>
        <p:blipFill rotWithShape="1">
          <a:blip r:embed="rId1" cstate="screen">
            <a:extLst>
              <a:ext uri="{BEBA8EAE-BF5A-486C-A8C5-ECC9F3942E4B}">
                <a14:imgProps xmlns:a14="http://schemas.microsoft.com/office/drawing/2010/main">
                  <a14:imgLayer r:embed="rId2">
                    <a14:imgEffect>
                      <a14:brightnessContrast contrast="-5000"/>
                    </a14:imgEffect>
                  </a14:imgLayer>
                </a14:imgProps>
              </a:ext>
            </a:extLst>
          </a:blip>
          <a:srcRect l="62328"/>
          <a:stretch>
            <a:fillRect/>
          </a:stretch>
        </p:blipFill>
        <p:spPr>
          <a:xfrm>
            <a:off x="7662632" y="0"/>
            <a:ext cx="4593058" cy="6858000"/>
          </a:xfrm>
          <a:prstGeom prst="rect">
            <a:avLst/>
          </a:prstGeom>
          <a:effectLst>
            <a:outerShdw blurRad="50800" dist="38100" dir="2700000" algn="tl" rotWithShape="0">
              <a:prstClr val="black">
                <a:alpha val="40000"/>
              </a:prstClr>
            </a:outerShdw>
          </a:effectLst>
        </p:spPr>
      </p:pic>
      <p:pic>
        <p:nvPicPr>
          <p:cNvPr id="2" name="图片 1" descr="66e97c24594d6eb15be0f7c5bc18ea59"/>
          <p:cNvPicPr>
            <a:picLocks noChangeAspect="1"/>
          </p:cNvPicPr>
          <p:nvPr/>
        </p:nvPicPr>
        <p:blipFill>
          <a:blip r:embed="rId3"/>
          <a:stretch>
            <a:fillRect/>
          </a:stretch>
        </p:blipFill>
        <p:spPr>
          <a:xfrm>
            <a:off x="9017635" y="3804285"/>
            <a:ext cx="2502535" cy="3569970"/>
          </a:xfrm>
          <a:prstGeom prst="rect">
            <a:avLst/>
          </a:prstGeom>
        </p:spPr>
      </p:pic>
      <p:pic>
        <p:nvPicPr>
          <p:cNvPr id="14" name="图片 13" descr="c4ff04649b004943c0fa4fa0f5d64d67"/>
          <p:cNvPicPr>
            <a:picLocks noChangeAspect="1"/>
          </p:cNvPicPr>
          <p:nvPr/>
        </p:nvPicPr>
        <p:blipFill>
          <a:blip r:embed="rId4"/>
          <a:stretch>
            <a:fillRect/>
          </a:stretch>
        </p:blipFill>
        <p:spPr>
          <a:xfrm>
            <a:off x="5887085" y="1051560"/>
            <a:ext cx="1775460" cy="1823085"/>
          </a:xfrm>
          <a:prstGeom prst="rect">
            <a:avLst/>
          </a:prstGeom>
          <a:effectLst>
            <a:innerShdw blurRad="114300">
              <a:schemeClr val="accent6">
                <a:lumMod val="20000"/>
                <a:lumOff val="80000"/>
              </a:schemeClr>
            </a:innerShdw>
          </a:effectLst>
        </p:spPr>
      </p:pic>
      <p:sp>
        <p:nvSpPr>
          <p:cNvPr id="3" name="文本框 2"/>
          <p:cNvSpPr txBox="1"/>
          <p:nvPr/>
        </p:nvSpPr>
        <p:spPr>
          <a:xfrm>
            <a:off x="480060" y="1325880"/>
            <a:ext cx="9492615" cy="5262245"/>
          </a:xfrm>
          <a:prstGeom prst="rect">
            <a:avLst/>
          </a:prstGeom>
          <a:noFill/>
        </p:spPr>
        <p:txBody>
          <a:bodyPr wrap="square" rtlCol="0">
            <a:spAutoFit/>
          </a:bodyPr>
          <a:p>
            <a:pPr>
              <a:lnSpc>
                <a:spcPct val="120000"/>
              </a:lnSpc>
            </a:pPr>
            <a:r>
              <a:rPr lang="zh-CN" altLang="en-US" sz="2000">
                <a:solidFill>
                  <a:schemeClr val="tx2">
                    <a:lumMod val="50000"/>
                  </a:schemeClr>
                </a:solidFill>
                <a:latin typeface="Times New Roman" panose="02020603050405020304" charset="0"/>
                <a:ea typeface="+mj-ea"/>
                <a:cs typeface="Times New Roman" panose="02020603050405020304" charset="0"/>
                <a:sym typeface="+mn-ea"/>
              </a:rPr>
              <a:t>"Four Heroes of the Early Tang Dynasty"</a:t>
            </a:r>
            <a:r>
              <a:rPr lang="en-US" altLang="zh-CN" sz="2000">
                <a:solidFill>
                  <a:schemeClr val="tx2">
                    <a:lumMod val="50000"/>
                  </a:schemeClr>
                </a:solidFill>
                <a:latin typeface="Times New Roman" panose="02020603050405020304" charset="0"/>
                <a:ea typeface="+mj-ea"/>
                <a:cs typeface="Times New Roman" panose="02020603050405020304" charset="0"/>
              </a:rPr>
              <a:t>: </a:t>
            </a:r>
            <a:r>
              <a:rPr lang="zh-CN" altLang="en-US" sz="2000">
                <a:solidFill>
                  <a:schemeClr val="tx2">
                    <a:lumMod val="50000"/>
                  </a:schemeClr>
                </a:solidFill>
                <a:latin typeface="Times New Roman" panose="02020603050405020304" charset="0"/>
                <a:ea typeface="+mj-ea"/>
                <a:cs typeface="Times New Roman" panose="02020603050405020304" charset="0"/>
              </a:rPr>
              <a:t>Wang Bo, Yang Jiong, Lu Zhaolin, Luo Binwang</a:t>
            </a:r>
            <a:r>
              <a:rPr lang="en-US" altLang="zh-CN" sz="2000">
                <a:solidFill>
                  <a:schemeClr val="tx2">
                    <a:lumMod val="50000"/>
                  </a:schemeClr>
                </a:solidFill>
                <a:latin typeface="Times New Roman" panose="02020603050405020304" charset="0"/>
                <a:ea typeface="+mj-ea"/>
                <a:cs typeface="Times New Roman" panose="02020603050405020304" charset="0"/>
              </a:rPr>
              <a:t>.</a:t>
            </a:r>
            <a:endParaRPr lang="en-US" altLang="zh-CN" sz="2000">
              <a:solidFill>
                <a:schemeClr val="tx2">
                  <a:lumMod val="50000"/>
                </a:schemeClr>
              </a:solidFill>
              <a:latin typeface="Times New Roman" panose="02020603050405020304" charset="0"/>
              <a:ea typeface="+mj-ea"/>
              <a:cs typeface="Times New Roman" panose="02020603050405020304" charset="0"/>
            </a:endParaRPr>
          </a:p>
          <a:p>
            <a:pPr>
              <a:lnSpc>
                <a:spcPct val="120000"/>
              </a:lnSpc>
            </a:pPr>
            <a:r>
              <a:rPr lang="en-US" altLang="zh-CN" sz="2000">
                <a:solidFill>
                  <a:schemeClr val="tx2">
                    <a:lumMod val="50000"/>
                  </a:schemeClr>
                </a:solidFill>
                <a:latin typeface="Times New Roman" panose="02020603050405020304" charset="0"/>
                <a:ea typeface="+mj-ea"/>
                <a:cs typeface="Times New Roman" panose="02020603050405020304" charset="0"/>
              </a:rPr>
              <a:t>The Tang Dynasty is known as the golde age of classical poetry, which resulted from the economic development and social stability. The Complete Tang Poetry contains about 50,000 poems by more than 2,000 poets, including such great names as Li Bai, Du Fu and Bai Juyi. Han Yu and Liu Zongyuan, famous poets and essayists, led a movement for reforms in literary form and style.</a:t>
            </a:r>
            <a:endParaRPr lang="en-US" altLang="zh-CN" sz="2000">
              <a:solidFill>
                <a:schemeClr val="tx2">
                  <a:lumMod val="50000"/>
                </a:schemeClr>
              </a:solidFill>
              <a:latin typeface="Times New Roman" panose="02020603050405020304" charset="0"/>
              <a:ea typeface="+mj-ea"/>
              <a:cs typeface="Times New Roman" panose="02020603050405020304" charset="0"/>
            </a:endParaRPr>
          </a:p>
          <a:p>
            <a:pPr>
              <a:lnSpc>
                <a:spcPct val="120000"/>
              </a:lnSpc>
            </a:pPr>
            <a:r>
              <a:rPr lang="en-US" altLang="zh-CN" sz="2000">
                <a:solidFill>
                  <a:schemeClr val="tx2">
                    <a:lumMod val="50000"/>
                  </a:schemeClr>
                </a:solidFill>
                <a:latin typeface="Times New Roman" panose="02020603050405020304" charset="0"/>
                <a:ea typeface="+mj-ea"/>
                <a:cs typeface="Times New Roman" panose="02020603050405020304" charset="0"/>
              </a:rPr>
              <a:t>There are basically two types of ancient poetry in the Tang Dynasty: five-character and seven-character. There are also two types of modern poetry, one is called quatrains(</a:t>
            </a:r>
            <a:r>
              <a:rPr lang="zh-CN" altLang="en-US" sz="2000">
                <a:solidFill>
                  <a:schemeClr val="tx2">
                    <a:lumMod val="50000"/>
                  </a:schemeClr>
                </a:solidFill>
                <a:latin typeface="华文楷体" panose="02010600040101010101" charset="-122"/>
                <a:ea typeface="华文楷体" panose="02010600040101010101" charset="-122"/>
                <a:cs typeface="Times New Roman" panose="02020603050405020304" charset="0"/>
              </a:rPr>
              <a:t>绝句</a:t>
            </a:r>
            <a:r>
              <a:rPr lang="en-US" altLang="zh-CN" sz="2000">
                <a:solidFill>
                  <a:schemeClr val="tx2">
                    <a:lumMod val="50000"/>
                  </a:schemeClr>
                </a:solidFill>
                <a:latin typeface="Times New Roman" panose="02020603050405020304" charset="0"/>
                <a:ea typeface="+mj-ea"/>
                <a:cs typeface="Times New Roman" panose="02020603050405020304" charset="0"/>
              </a:rPr>
              <a:t>) and the other is called rhythmic poetry</a:t>
            </a:r>
            <a:r>
              <a:rPr lang="zh-CN" altLang="en-US" sz="2000">
                <a:solidFill>
                  <a:schemeClr val="tx2">
                    <a:lumMod val="50000"/>
                  </a:schemeClr>
                </a:solidFill>
                <a:latin typeface="Times New Roman" panose="02020603050405020304" charset="0"/>
                <a:ea typeface="+mj-ea"/>
                <a:cs typeface="Times New Roman" panose="02020603050405020304" charset="0"/>
              </a:rPr>
              <a:t>（</a:t>
            </a:r>
            <a:r>
              <a:rPr lang="zh-CN" altLang="en-US" sz="2000">
                <a:solidFill>
                  <a:schemeClr val="tx2">
                    <a:lumMod val="50000"/>
                  </a:schemeClr>
                </a:solidFill>
                <a:latin typeface="华文楷体" panose="02010600040101010101" charset="-122"/>
                <a:ea typeface="华文楷体" panose="02010600040101010101" charset="-122"/>
                <a:cs typeface="Times New Roman" panose="02020603050405020304" charset="0"/>
              </a:rPr>
              <a:t>律诗</a:t>
            </a:r>
            <a:r>
              <a:rPr lang="zh-CN" altLang="en-US" sz="2000">
                <a:solidFill>
                  <a:schemeClr val="tx2">
                    <a:lumMod val="50000"/>
                  </a:schemeClr>
                </a:solidFill>
                <a:latin typeface="Times New Roman" panose="02020603050405020304" charset="0"/>
                <a:ea typeface="+mj-ea"/>
                <a:cs typeface="Times New Roman" panose="02020603050405020304" charset="0"/>
              </a:rPr>
              <a:t>）</a:t>
            </a:r>
            <a:r>
              <a:rPr lang="en-US" altLang="zh-CN" sz="2000">
                <a:solidFill>
                  <a:schemeClr val="tx2">
                    <a:lumMod val="50000"/>
                  </a:schemeClr>
                </a:solidFill>
                <a:latin typeface="Times New Roman" panose="02020603050405020304" charset="0"/>
                <a:ea typeface="+mj-ea"/>
                <a:cs typeface="Times New Roman" panose="02020603050405020304" charset="0"/>
              </a:rPr>
              <a:t>. Quatrains and verses have five and seven characters respectively. Therefore, there are basically six basic forms of Tang poetry: five-character ancient style poems, seven-character ancient style poems, five-character quatrains, seven-character quatrains, five-character rhythm poems, and seven-character rhythm poems.</a:t>
            </a:r>
            <a:endParaRPr lang="en-US" altLang="zh-CN" sz="2000">
              <a:solidFill>
                <a:schemeClr val="tx2">
                  <a:lumMod val="50000"/>
                </a:schemeClr>
              </a:solidFill>
              <a:latin typeface="Times New Roman" panose="02020603050405020304" charset="0"/>
              <a:ea typeface="+mj-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1" cstate="screen">
            <a:extLst>
              <a:ext uri="{BEBA8EAE-BF5A-486C-A8C5-ECC9F3942E4B}">
                <a14:imgProps xmlns:a14="http://schemas.microsoft.com/office/drawing/2010/main">
                  <a14:imgLayer r:embed="rId2">
                    <a14:imgEffect>
                      <a14:brightnessContrast contrast="-5000"/>
                    </a14:imgEffect>
                  </a14:imgLayer>
                </a14:imgProps>
              </a:ext>
            </a:extLst>
          </a:blip>
          <a:srcRect l="62328"/>
          <a:stretch>
            <a:fillRect/>
          </a:stretch>
        </p:blipFill>
        <p:spPr>
          <a:xfrm>
            <a:off x="7662632" y="0"/>
            <a:ext cx="4593058" cy="6858000"/>
          </a:xfrm>
          <a:prstGeom prst="rect">
            <a:avLst/>
          </a:prstGeom>
          <a:effectLst>
            <a:outerShdw blurRad="50800" dist="38100" dir="2700000" algn="tl" rotWithShape="0">
              <a:prstClr val="black">
                <a:alpha val="40000"/>
              </a:prstClr>
            </a:outerShdw>
          </a:effectLst>
        </p:spPr>
      </p:pic>
      <p:pic>
        <p:nvPicPr>
          <p:cNvPr id="2" name="图片 1" descr="66e97c24594d6eb15be0f7c5bc18ea59"/>
          <p:cNvPicPr>
            <a:picLocks noChangeAspect="1"/>
          </p:cNvPicPr>
          <p:nvPr/>
        </p:nvPicPr>
        <p:blipFill>
          <a:blip r:embed="rId3"/>
          <a:stretch>
            <a:fillRect/>
          </a:stretch>
        </p:blipFill>
        <p:spPr>
          <a:xfrm>
            <a:off x="9689465" y="3774440"/>
            <a:ext cx="2502535" cy="3569970"/>
          </a:xfrm>
          <a:prstGeom prst="rect">
            <a:avLst/>
          </a:prstGeom>
        </p:spPr>
      </p:pic>
      <p:pic>
        <p:nvPicPr>
          <p:cNvPr id="5" name="图片 4" descr="67141876db39cafd73f65da67c7776ca"/>
          <p:cNvPicPr>
            <a:picLocks noChangeAspect="1"/>
          </p:cNvPicPr>
          <p:nvPr/>
        </p:nvPicPr>
        <p:blipFill>
          <a:blip r:embed="rId4"/>
          <a:stretch>
            <a:fillRect/>
          </a:stretch>
        </p:blipFill>
        <p:spPr>
          <a:xfrm>
            <a:off x="3333750" y="685800"/>
            <a:ext cx="1442085" cy="1546225"/>
          </a:xfrm>
          <a:prstGeom prst="rect">
            <a:avLst/>
          </a:prstGeom>
        </p:spPr>
      </p:pic>
      <p:pic>
        <p:nvPicPr>
          <p:cNvPr id="6" name="图片 5" descr="67141876db39cafd73f65da67c7776ca"/>
          <p:cNvPicPr>
            <a:picLocks noChangeAspect="1"/>
          </p:cNvPicPr>
          <p:nvPr/>
        </p:nvPicPr>
        <p:blipFill>
          <a:blip r:embed="rId4"/>
          <a:stretch>
            <a:fillRect/>
          </a:stretch>
        </p:blipFill>
        <p:spPr>
          <a:xfrm>
            <a:off x="6425565" y="3774440"/>
            <a:ext cx="664210" cy="712470"/>
          </a:xfrm>
          <a:prstGeom prst="rect">
            <a:avLst/>
          </a:prstGeom>
        </p:spPr>
      </p:pic>
      <p:sp>
        <p:nvSpPr>
          <p:cNvPr id="7" name="文本框 6"/>
          <p:cNvSpPr txBox="1"/>
          <p:nvPr/>
        </p:nvSpPr>
        <p:spPr>
          <a:xfrm>
            <a:off x="406400" y="685800"/>
            <a:ext cx="9141460" cy="5631180"/>
          </a:xfrm>
          <a:prstGeom prst="rect">
            <a:avLst/>
          </a:prstGeom>
          <a:noFill/>
        </p:spPr>
        <p:txBody>
          <a:bodyPr wrap="square" rtlCol="0">
            <a:spAutoFit/>
          </a:bodyPr>
          <a:p>
            <a:pPr indent="457200" algn="just" fontAlgn="auto">
              <a:lnSpc>
                <a:spcPct val="150000"/>
              </a:lnSpc>
            </a:pPr>
            <a:r>
              <a:rPr lang="zh-CN" altLang="en-US" sz="2000">
                <a:solidFill>
                  <a:schemeClr val="tx2">
                    <a:lumMod val="50000"/>
                  </a:schemeClr>
                </a:solidFill>
                <a:latin typeface="Times New Roman" panose="02020603050405020304" charset="0"/>
                <a:ea typeface="+mj-ea"/>
                <a:cs typeface="Times New Roman" panose="02020603050405020304" charset="0"/>
              </a:rPr>
              <a:t>Song</a:t>
            </a:r>
            <a:r>
              <a:rPr lang="en-US" altLang="zh-CN" sz="2000">
                <a:solidFill>
                  <a:schemeClr val="tx2">
                    <a:lumMod val="50000"/>
                  </a:schemeClr>
                </a:solidFill>
                <a:latin typeface="Times New Roman" panose="02020603050405020304" charset="0"/>
                <a:ea typeface="+mj-ea"/>
                <a:cs typeface="Times New Roman" panose="02020603050405020304" charset="0"/>
              </a:rPr>
              <a:t> Lyrics</a:t>
            </a:r>
            <a:r>
              <a:rPr lang="zh-CN" altLang="en-US" sz="2000">
                <a:solidFill>
                  <a:schemeClr val="tx2">
                    <a:lumMod val="50000"/>
                  </a:schemeClr>
                </a:solidFill>
                <a:latin typeface="Times New Roman" panose="02020603050405020304" charset="0"/>
                <a:ea typeface="+mj-ea"/>
                <a:cs typeface="Times New Roman" panose="02020603050405020304" charset="0"/>
              </a:rPr>
              <a:t> is a kind of ancient Chinese poetry</a:t>
            </a:r>
            <a:r>
              <a:rPr lang="en-US" altLang="zh-CN" sz="2000">
                <a:solidFill>
                  <a:schemeClr val="tx2">
                    <a:lumMod val="50000"/>
                  </a:schemeClr>
                </a:solidFill>
                <a:latin typeface="Times New Roman" panose="02020603050405020304" charset="0"/>
                <a:ea typeface="+mj-ea"/>
                <a:cs typeface="Times New Roman" panose="02020603050405020304" charset="0"/>
              </a:rPr>
              <a:t> which is a type of poetry with lines of irregular length and set to music</a:t>
            </a:r>
            <a:r>
              <a:rPr lang="zh-CN" altLang="en-US" sz="2000">
                <a:solidFill>
                  <a:schemeClr val="tx2">
                    <a:lumMod val="50000"/>
                  </a:schemeClr>
                </a:solidFill>
                <a:latin typeface="Times New Roman" panose="02020603050405020304" charset="0"/>
                <a:ea typeface="+mj-ea"/>
                <a:cs typeface="Times New Roman" panose="02020603050405020304" charset="0"/>
              </a:rPr>
              <a:t>. It began in the Liang Dynasty, formed in the Tang Dynasty and flourished in the Song Dynasty. Song </a:t>
            </a:r>
            <a:r>
              <a:rPr lang="en-US" altLang="zh-CN" sz="2000">
                <a:solidFill>
                  <a:schemeClr val="tx2">
                    <a:lumMod val="50000"/>
                  </a:schemeClr>
                </a:solidFill>
                <a:latin typeface="Times New Roman" panose="02020603050405020304" charset="0"/>
                <a:ea typeface="+mj-ea"/>
                <a:cs typeface="Times New Roman" panose="02020603050405020304" charset="0"/>
              </a:rPr>
              <a:t>Lyrics</a:t>
            </a:r>
            <a:r>
              <a:rPr lang="zh-CN" altLang="en-US" sz="2000">
                <a:solidFill>
                  <a:schemeClr val="tx2">
                    <a:lumMod val="50000"/>
                  </a:schemeClr>
                </a:solidFill>
                <a:latin typeface="Times New Roman" panose="02020603050405020304" charset="0"/>
                <a:ea typeface="+mj-ea"/>
                <a:cs typeface="Times New Roman" panose="02020603050405020304" charset="0"/>
              </a:rPr>
              <a:t> can be roughly classified into graceful and bold schools.</a:t>
            </a:r>
            <a:r>
              <a:rPr lang="en-US" altLang="zh-CN" sz="2000">
                <a:solidFill>
                  <a:schemeClr val="tx2">
                    <a:lumMod val="50000"/>
                  </a:schemeClr>
                </a:solidFill>
                <a:latin typeface="Times New Roman" panose="02020603050405020304" charset="0"/>
                <a:ea typeface="+mj-ea"/>
                <a:cs typeface="Times New Roman" panose="02020603050405020304" charset="0"/>
              </a:rPr>
              <a:t>The former is represented by Liu Yong and Li Qingzhao, the latter is Su Shi and Xin Qiji.</a:t>
            </a:r>
            <a:endParaRPr lang="zh-CN" altLang="en-US" sz="2000">
              <a:solidFill>
                <a:schemeClr val="tx2">
                  <a:lumMod val="50000"/>
                </a:schemeClr>
              </a:solidFill>
              <a:latin typeface="Times New Roman" panose="02020603050405020304" charset="0"/>
              <a:ea typeface="+mj-ea"/>
              <a:cs typeface="Times New Roman" panose="02020603050405020304" charset="0"/>
            </a:endParaRPr>
          </a:p>
          <a:p>
            <a:pPr indent="457200" algn="just" fontAlgn="auto">
              <a:lnSpc>
                <a:spcPct val="150000"/>
              </a:lnSpc>
            </a:pPr>
            <a:r>
              <a:rPr lang="en-US" altLang="zh-CN" sz="2000">
                <a:solidFill>
                  <a:schemeClr val="tx2">
                    <a:lumMod val="50000"/>
                  </a:schemeClr>
                </a:solidFill>
                <a:latin typeface="Times New Roman" panose="02020603050405020304" charset="0"/>
                <a:ea typeface="+mj-ea"/>
                <a:cs typeface="Times New Roman" panose="02020603050405020304" charset="0"/>
              </a:rPr>
              <a:t>Lyric</a:t>
            </a:r>
            <a:r>
              <a:rPr lang="zh-CN" altLang="en-US" sz="2000">
                <a:solidFill>
                  <a:schemeClr val="tx2">
                    <a:lumMod val="50000"/>
                  </a:schemeClr>
                </a:solidFill>
                <a:latin typeface="Times New Roman" panose="02020603050405020304" charset="0"/>
                <a:ea typeface="+mj-ea"/>
                <a:cs typeface="Times New Roman" panose="02020603050405020304" charset="0"/>
              </a:rPr>
              <a:t>s can be roughly divided into small tone (within 58 characters), medium tone (59-90 characters) and long tone (more than 91 characters, the longest word is 240 characters).</a:t>
            </a:r>
            <a:endParaRPr lang="zh-CN" altLang="en-US" sz="2000">
              <a:solidFill>
                <a:schemeClr val="tx2">
                  <a:lumMod val="50000"/>
                </a:schemeClr>
              </a:solidFill>
              <a:latin typeface="Times New Roman" panose="02020603050405020304" charset="0"/>
              <a:ea typeface="+mj-ea"/>
              <a:cs typeface="Times New Roman" panose="02020603050405020304" charset="0"/>
            </a:endParaRPr>
          </a:p>
          <a:p>
            <a:pPr indent="457200" algn="just" fontAlgn="auto">
              <a:lnSpc>
                <a:spcPct val="150000"/>
              </a:lnSpc>
            </a:pPr>
            <a:r>
              <a:rPr lang="en-US" altLang="zh-CN" sz="2000">
                <a:solidFill>
                  <a:schemeClr val="tx2">
                    <a:lumMod val="50000"/>
                  </a:schemeClr>
                </a:solidFill>
                <a:latin typeface="Times New Roman" panose="02020603050405020304" charset="0"/>
                <a:ea typeface="+mj-ea"/>
                <a:cs typeface="Times New Roman" panose="02020603050405020304" charset="0"/>
              </a:rPr>
              <a:t>“T</a:t>
            </a:r>
            <a:r>
              <a:rPr lang="zh-CN" altLang="en-US" sz="2000">
                <a:solidFill>
                  <a:schemeClr val="tx2">
                    <a:lumMod val="50000"/>
                  </a:schemeClr>
                </a:solidFill>
                <a:latin typeface="Times New Roman" panose="02020603050405020304" charset="0"/>
                <a:ea typeface="+mj-ea"/>
                <a:cs typeface="Times New Roman" panose="02020603050405020304" charset="0"/>
              </a:rPr>
              <a:t>he Eight Great Masters of Tang and Song Dynasties</a:t>
            </a:r>
            <a:r>
              <a:rPr lang="en-US" altLang="zh-CN" sz="2000">
                <a:solidFill>
                  <a:schemeClr val="tx2">
                    <a:lumMod val="50000"/>
                  </a:schemeClr>
                </a:solidFill>
                <a:latin typeface="Times New Roman" panose="02020603050405020304" charset="0"/>
                <a:ea typeface="+mj-ea"/>
                <a:cs typeface="Times New Roman" panose="02020603050405020304" charset="0"/>
              </a:rPr>
              <a:t>”</a:t>
            </a:r>
            <a:r>
              <a:rPr lang="zh-CN" altLang="en-US" sz="2000">
                <a:solidFill>
                  <a:schemeClr val="tx2">
                    <a:lumMod val="50000"/>
                  </a:schemeClr>
                </a:solidFill>
                <a:latin typeface="Times New Roman" panose="02020603050405020304" charset="0"/>
                <a:ea typeface="+mj-ea"/>
                <a:cs typeface="Times New Roman" panose="02020603050405020304" charset="0"/>
              </a:rPr>
              <a:t>, also known as </a:t>
            </a:r>
            <a:r>
              <a:rPr lang="en-US" altLang="zh-CN" sz="2000">
                <a:solidFill>
                  <a:schemeClr val="tx2">
                    <a:lumMod val="50000"/>
                  </a:schemeClr>
                </a:solidFill>
                <a:latin typeface="Times New Roman" panose="02020603050405020304" charset="0"/>
                <a:ea typeface="+mj-ea"/>
                <a:cs typeface="Times New Roman" panose="02020603050405020304" charset="0"/>
              </a:rPr>
              <a:t>“</a:t>
            </a:r>
            <a:r>
              <a:rPr lang="zh-CN" altLang="en-US" sz="2000">
                <a:solidFill>
                  <a:schemeClr val="tx2">
                    <a:lumMod val="50000"/>
                  </a:schemeClr>
                </a:solidFill>
                <a:latin typeface="Times New Roman" panose="02020603050405020304" charset="0"/>
                <a:ea typeface="+mj-ea"/>
                <a:cs typeface="Times New Roman" panose="02020603050405020304" charset="0"/>
              </a:rPr>
              <a:t>the Eight Great Masters of Ancient Prose of Tang and Song Dynasties</a:t>
            </a:r>
            <a:r>
              <a:rPr lang="en-US" altLang="zh-CN" sz="2000">
                <a:solidFill>
                  <a:schemeClr val="tx2">
                    <a:lumMod val="50000"/>
                  </a:schemeClr>
                </a:solidFill>
                <a:latin typeface="Times New Roman" panose="02020603050405020304" charset="0"/>
                <a:ea typeface="+mj-ea"/>
                <a:cs typeface="Times New Roman" panose="02020603050405020304" charset="0"/>
              </a:rPr>
              <a:t>”</a:t>
            </a:r>
            <a:r>
              <a:rPr lang="zh-CN" altLang="en-US" sz="2000">
                <a:solidFill>
                  <a:schemeClr val="tx2">
                    <a:lumMod val="50000"/>
                  </a:schemeClr>
                </a:solidFill>
                <a:latin typeface="Times New Roman" panose="02020603050405020304" charset="0"/>
                <a:ea typeface="+mj-ea"/>
                <a:cs typeface="Times New Roman" panose="02020603050405020304" charset="0"/>
              </a:rPr>
              <a:t>, is the collective name of eight prose writers of Han Yu, Liu Zongyuan in Tang Dynasty and Su Shi, Su Xun, Su Zhe, Ouyang Xiu, Wang Anshi and Zeng Gong in Song Dynasty.</a:t>
            </a:r>
            <a:endParaRPr lang="zh-CN" altLang="en-US" sz="2000">
              <a:solidFill>
                <a:schemeClr val="tx2">
                  <a:lumMod val="50000"/>
                </a:schemeClr>
              </a:solidFill>
              <a:latin typeface="Times New Roman" panose="02020603050405020304" charset="0"/>
              <a:ea typeface="+mj-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trips(downLeft)">
                                      <p:cBhvr>
                                        <p:cTn id="7" dur="500"/>
                                        <p:tgtEl>
                                          <p:spTgt spid="7">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strips(downLeft)">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down)">
                                      <p:cBhvr>
                                        <p:cTn id="1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5cf06a324eb5d8757ecc5fbef291b88f"/>
          <p:cNvPicPr>
            <a:picLocks noChangeAspect="1"/>
          </p:cNvPicPr>
          <p:nvPr/>
        </p:nvPicPr>
        <p:blipFill>
          <a:blip r:embed="rId1"/>
          <a:stretch>
            <a:fillRect/>
          </a:stretch>
        </p:blipFill>
        <p:spPr>
          <a:xfrm>
            <a:off x="8255" y="-5080"/>
            <a:ext cx="12173585" cy="6809740"/>
          </a:xfrm>
          <a:prstGeom prst="rect">
            <a:avLst/>
          </a:prstGeom>
        </p:spPr>
      </p:pic>
      <p:pic>
        <p:nvPicPr>
          <p:cNvPr id="7" name="图片 6" descr="224ff18b5224ef256c2f11a30f4da0ca"/>
          <p:cNvPicPr>
            <a:picLocks noChangeAspect="1"/>
          </p:cNvPicPr>
          <p:nvPr/>
        </p:nvPicPr>
        <p:blipFill>
          <a:blip r:embed="rId2"/>
          <a:stretch>
            <a:fillRect/>
          </a:stretch>
        </p:blipFill>
        <p:spPr>
          <a:xfrm>
            <a:off x="2445385" y="1380490"/>
            <a:ext cx="7299325" cy="4097655"/>
          </a:xfrm>
          <a:prstGeom prst="rect">
            <a:avLst/>
          </a:prstGeom>
          <a:effectLst>
            <a:innerShdw blurRad="63500" dist="50800" dir="18900000">
              <a:schemeClr val="accent6">
                <a:lumMod val="40000"/>
                <a:lumOff val="60000"/>
                <a:alpha val="50000"/>
              </a:schemeClr>
            </a:innerShdw>
          </a:effectLst>
        </p:spPr>
      </p:pic>
      <p:pic>
        <p:nvPicPr>
          <p:cNvPr id="21" name="图片 20"/>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contrast="-5000"/>
                    </a14:imgEffect>
                  </a14:imgLayer>
                </a14:imgProps>
              </a:ext>
            </a:extLst>
          </a:blip>
          <a:srcRect l="62328"/>
          <a:stretch>
            <a:fillRect/>
          </a:stretch>
        </p:blipFill>
        <p:spPr>
          <a:xfrm>
            <a:off x="7646122" y="0"/>
            <a:ext cx="4593058" cy="6858000"/>
          </a:xfrm>
          <a:prstGeom prst="rect">
            <a:avLst/>
          </a:prstGeom>
          <a:effectLst>
            <a:outerShdw blurRad="50800" dist="38100" dir="2700000" algn="tl" rotWithShape="0">
              <a:prstClr val="black">
                <a:alpha val="40000"/>
              </a:prstClr>
            </a:outerShdw>
          </a:effectLst>
        </p:spPr>
      </p:pic>
      <p:pic>
        <p:nvPicPr>
          <p:cNvPr id="2" name="图片 1" descr="66e97c24594d6eb15be0f7c5bc18ea59"/>
          <p:cNvPicPr>
            <a:picLocks noChangeAspect="1"/>
          </p:cNvPicPr>
          <p:nvPr/>
        </p:nvPicPr>
        <p:blipFill>
          <a:blip r:embed="rId5"/>
          <a:stretch>
            <a:fillRect/>
          </a:stretch>
        </p:blipFill>
        <p:spPr>
          <a:xfrm>
            <a:off x="8901430" y="3758565"/>
            <a:ext cx="2502535" cy="3569970"/>
          </a:xfrm>
          <a:prstGeom prst="rect">
            <a:avLst/>
          </a:prstGeom>
        </p:spPr>
      </p:pic>
      <p:sp>
        <p:nvSpPr>
          <p:cNvPr id="5" name="椭圆 4"/>
          <p:cNvSpPr/>
          <p:nvPr/>
        </p:nvSpPr>
        <p:spPr>
          <a:xfrm>
            <a:off x="5111115" y="2444750"/>
            <a:ext cx="1969135" cy="1969135"/>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5400"/>
          </a:p>
        </p:txBody>
      </p:sp>
      <p:sp>
        <p:nvSpPr>
          <p:cNvPr id="6" name="文本框 5"/>
          <p:cNvSpPr txBox="1"/>
          <p:nvPr/>
        </p:nvSpPr>
        <p:spPr>
          <a:xfrm>
            <a:off x="5545455" y="2657475"/>
            <a:ext cx="1162050" cy="1420495"/>
          </a:xfrm>
          <a:prstGeom prst="rect">
            <a:avLst/>
          </a:prstGeom>
          <a:noFill/>
        </p:spPr>
        <p:txBody>
          <a:bodyPr wrap="square" rtlCol="0">
            <a:spAutoFit/>
          </a:bodyPr>
          <a:p>
            <a:pPr>
              <a:lnSpc>
                <a:spcPct val="120000"/>
              </a:lnSpc>
            </a:pPr>
            <a:r>
              <a:rPr lang="zh-CN" altLang="en-US" sz="7200">
                <a:solidFill>
                  <a:schemeClr val="tx2">
                    <a:lumMod val="75000"/>
                  </a:schemeClr>
                </a:solidFill>
                <a:latin typeface="华文楷体" panose="02010600040101010101" charset="-122"/>
                <a:ea typeface="华文楷体" panose="02010600040101010101" charset="-122"/>
              </a:rPr>
              <a:t>伍</a:t>
            </a:r>
            <a:endParaRPr lang="zh-CN" altLang="en-US" sz="7200">
              <a:solidFill>
                <a:schemeClr val="tx2">
                  <a:lumMod val="75000"/>
                </a:schemeClr>
              </a:solidFill>
              <a:latin typeface="华文楷体" panose="02010600040101010101" charset="-122"/>
              <a:ea typeface="华文楷体" panose="02010600040101010101" charset="-122"/>
            </a:endParaRPr>
          </a:p>
        </p:txBody>
      </p:sp>
      <p:pic>
        <p:nvPicPr>
          <p:cNvPr id="8" name="图片 7" descr="595ba74c97250d78c49eefc44d2cfdf0"/>
          <p:cNvPicPr>
            <a:picLocks noChangeAspect="1"/>
          </p:cNvPicPr>
          <p:nvPr/>
        </p:nvPicPr>
        <p:blipFill>
          <a:blip r:embed="rId6"/>
          <a:stretch>
            <a:fillRect/>
          </a:stretch>
        </p:blipFill>
        <p:spPr>
          <a:xfrm flipH="1">
            <a:off x="3070225" y="1985645"/>
            <a:ext cx="1768475" cy="2493645"/>
          </a:xfrm>
          <a:prstGeom prst="rect">
            <a:avLst/>
          </a:prstGeom>
          <a:effectLst>
            <a:innerShdw blurRad="63500" dist="50800" dir="18900000">
              <a:schemeClr val="accent6">
                <a:lumMod val="40000"/>
                <a:lumOff val="60000"/>
                <a:alpha val="50000"/>
              </a:schemeClr>
            </a:innerShdw>
          </a:effectLst>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cba13aaf4a3f1ff83913a5599545018f"/>
          <p:cNvPicPr>
            <a:picLocks noChangeAspect="1"/>
          </p:cNvPicPr>
          <p:nvPr/>
        </p:nvPicPr>
        <p:blipFill>
          <a:blip r:embed="rId1"/>
          <a:stretch>
            <a:fillRect/>
          </a:stretch>
        </p:blipFill>
        <p:spPr>
          <a:xfrm rot="240000" flipH="1">
            <a:off x="7394575" y="-454025"/>
            <a:ext cx="5379720" cy="8069580"/>
          </a:xfrm>
          <a:prstGeom prst="rect">
            <a:avLst/>
          </a:prstGeom>
        </p:spPr>
      </p:pic>
      <p:sp>
        <p:nvSpPr>
          <p:cNvPr id="20" name="文本框 19"/>
          <p:cNvSpPr txBox="1"/>
          <p:nvPr/>
        </p:nvSpPr>
        <p:spPr>
          <a:xfrm>
            <a:off x="301720" y="225603"/>
            <a:ext cx="6156960" cy="460375"/>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zh-CN"/>
            </a:defPPr>
            <a:lvl1pPr>
              <a:defRPr sz="11500">
                <a:solidFill>
                  <a:schemeClr val="tx2">
                    <a:lumMod val="50000"/>
                  </a:schemeClr>
                </a:solidFill>
                <a:effectLst>
                  <a:outerShdw blurRad="50800" dist="38100" dir="2700000" algn="tl" rotWithShape="0">
                    <a:prstClr val="black">
                      <a:alpha val="40000"/>
                    </a:prstClr>
                  </a:outerShdw>
                </a:effectLst>
                <a:latin typeface="钟齐段宁行书" panose="02010800040101010101" pitchFamily="2" charset="-122"/>
                <a:ea typeface="钟齐段宁行书" panose="02010800040101010101" pitchFamily="2" charset="-122"/>
              </a:defRPr>
            </a:lvl1pPr>
          </a:lstStyle>
          <a:p>
            <a:r>
              <a:rPr lang="en-US" altLang="zh-CN" sz="2400" dirty="0">
                <a:effectLst/>
              </a:rPr>
              <a:t>Literature of Yuan, Ming and Qing Dynasties</a:t>
            </a:r>
            <a:endParaRPr lang="en-US" altLang="zh-CN" sz="2400" dirty="0">
              <a:effectLst/>
            </a:endParaRPr>
          </a:p>
        </p:txBody>
      </p:sp>
      <p:pic>
        <p:nvPicPr>
          <p:cNvPr id="4" name="图片 3"/>
          <p:cNvPicPr>
            <a:picLocks noChangeAspect="1"/>
          </p:cNvPicPr>
          <p:nvPr/>
        </p:nvPicPr>
        <p:blipFill rotWithShape="1">
          <a:blip r:embed="rId2">
            <a:extLst>
              <a:ext uri="{BEBA8EAE-BF5A-486C-A8C5-ECC9F3942E4B}">
                <a14:imgProps xmlns:a14="http://schemas.microsoft.com/office/drawing/2010/main">
                  <a14:imgLayer r:embed="rId3">
                    <a14:imgEffect>
                      <a14:backgroundRemoval t="0" b="37838" l="9171" r="66843">
                        <a14:backgroundMark x1="42328" y1="28067" x2="39506" y2="31185"/>
                        <a14:backgroundMark x1="43915" y1="27443" x2="50970" y2="26819"/>
                        <a14:backgroundMark x1="23810" y1="33264" x2="28924" y2="41372"/>
                        <a14:backgroundMark x1="30688" y1="34719" x2="38801" y2="35759"/>
                        <a14:backgroundMark x1="39153" y1="25780" x2="35626" y2="30561"/>
                        <a14:backgroundMark x1="31570" y1="26819" x2="28924" y2="32640"/>
                        <a14:backgroundMark x1="29806" y1="32017" x2="33333" y2="33056"/>
                        <a14:backgroundMark x1="40035" y1="23285" x2="36861" y2="31601"/>
                      </a14:backgroundRemoval>
                    </a14:imgEffect>
                  </a14:imgLayer>
                </a14:imgProps>
              </a:ext>
              <a:ext uri="{28A0092B-C50C-407E-A947-70E740481C1C}">
                <a14:useLocalDpi xmlns:a14="http://schemas.microsoft.com/office/drawing/2010/main" val="0"/>
              </a:ext>
            </a:extLst>
          </a:blip>
          <a:srcRect l="25411" t="6722" r="55455" b="63090"/>
          <a:stretch>
            <a:fillRect/>
          </a:stretch>
        </p:blipFill>
        <p:spPr>
          <a:xfrm>
            <a:off x="5958628" y="-205"/>
            <a:ext cx="940727" cy="1227887"/>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61010" y="977900"/>
            <a:ext cx="6239510" cy="4892675"/>
          </a:xfrm>
          <a:prstGeom prst="rect">
            <a:avLst/>
          </a:prstGeom>
          <a:noFill/>
        </p:spPr>
        <p:txBody>
          <a:bodyPr wrap="square" rtlCol="0">
            <a:spAutoFit/>
          </a:bodyPr>
          <a:p>
            <a:pPr indent="457200" algn="just" fontAlgn="auto">
              <a:lnSpc>
                <a:spcPct val="120000"/>
              </a:lnSpc>
            </a:pPr>
            <a:r>
              <a:rPr lang="zh-CN" altLang="en-US" sz="2000">
                <a:solidFill>
                  <a:schemeClr val="tx2">
                    <a:lumMod val="50000"/>
                  </a:schemeClr>
                </a:solidFill>
                <a:latin typeface="Times New Roman" panose="02020603050405020304" charset="0"/>
                <a:ea typeface="+mj-ea"/>
                <a:cs typeface="Times New Roman" panose="02020603050405020304" charset="0"/>
              </a:rPr>
              <a:t>Yuanqu, also known as sandwich</a:t>
            </a:r>
            <a:r>
              <a:rPr lang="en-US" altLang="zh-CN" sz="2000">
                <a:solidFill>
                  <a:schemeClr val="tx2">
                    <a:lumMod val="50000"/>
                  </a:schemeClr>
                </a:solidFill>
                <a:latin typeface="Times New Roman" panose="02020603050405020304" charset="0"/>
                <a:ea typeface="+mj-ea"/>
                <a:cs typeface="Times New Roman" panose="02020603050405020304" charset="0"/>
              </a:rPr>
              <a:t>(</a:t>
            </a:r>
            <a:r>
              <a:rPr lang="zh-CN" altLang="en-US" sz="2000">
                <a:solidFill>
                  <a:schemeClr val="tx2">
                    <a:lumMod val="50000"/>
                  </a:schemeClr>
                </a:solidFill>
                <a:latin typeface="华文楷体" panose="02010600040101010101" charset="-122"/>
                <a:ea typeface="华文楷体" panose="02010600040101010101" charset="-122"/>
                <a:cs typeface="Times New Roman" panose="02020603050405020304" charset="0"/>
              </a:rPr>
              <a:t>夹心</a:t>
            </a:r>
            <a:r>
              <a:rPr lang="en-US" altLang="zh-CN" sz="2000">
                <a:solidFill>
                  <a:schemeClr val="tx2">
                    <a:lumMod val="50000"/>
                  </a:schemeClr>
                </a:solidFill>
                <a:latin typeface="Times New Roman" panose="02020603050405020304" charset="0"/>
                <a:ea typeface="+mj-ea"/>
                <a:cs typeface="Times New Roman" panose="02020603050405020304" charset="0"/>
              </a:rPr>
              <a:t>)</a:t>
            </a:r>
            <a:r>
              <a:rPr lang="zh-CN" altLang="en-US" sz="2000">
                <a:solidFill>
                  <a:schemeClr val="tx2">
                    <a:lumMod val="50000"/>
                  </a:schemeClr>
                </a:solidFill>
                <a:latin typeface="Times New Roman" panose="02020603050405020304" charset="0"/>
                <a:ea typeface="+mj-ea"/>
                <a:cs typeface="Times New Roman" panose="02020603050405020304" charset="0"/>
              </a:rPr>
              <a:t>, is a literary form popular in the Yuan Dynasty, including Zaju and Sanqu, and sometimes refers to Zaju. The dramatic activities of the Yuan Dynasty actually formed two theatrical circles.</a:t>
            </a:r>
            <a:endParaRPr lang="zh-CN" altLang="en-US" sz="2000">
              <a:solidFill>
                <a:schemeClr val="tx2">
                  <a:lumMod val="50000"/>
                </a:schemeClr>
              </a:solidFill>
              <a:latin typeface="Times New Roman" panose="02020603050405020304" charset="0"/>
              <a:ea typeface="+mj-ea"/>
              <a:cs typeface="Times New Roman" panose="02020603050405020304" charset="0"/>
            </a:endParaRPr>
          </a:p>
          <a:p>
            <a:pPr indent="457200" algn="just" fontAlgn="auto">
              <a:lnSpc>
                <a:spcPct val="120000"/>
              </a:lnSpc>
            </a:pPr>
            <a:r>
              <a:rPr lang="zh-CN" altLang="en-US" sz="2000">
                <a:solidFill>
                  <a:schemeClr val="tx2">
                    <a:lumMod val="50000"/>
                  </a:schemeClr>
                </a:solidFill>
                <a:latin typeface="Times New Roman" panose="02020603050405020304" charset="0"/>
                <a:ea typeface="+mj-ea"/>
                <a:cs typeface="Times New Roman" panose="02020603050405020304" charset="0"/>
              </a:rPr>
              <a:t>The northern theater circle is centered on Dadu, including most of the area north of the Yangtze River. The southern theater circle is centered on Hangzhou, including Wenzhou and other southeastern regions.</a:t>
            </a:r>
            <a:endParaRPr lang="zh-CN" altLang="en-US" sz="2000">
              <a:solidFill>
                <a:schemeClr val="tx2">
                  <a:lumMod val="50000"/>
                </a:schemeClr>
              </a:solidFill>
              <a:latin typeface="Times New Roman" panose="02020603050405020304" charset="0"/>
              <a:ea typeface="+mj-ea"/>
              <a:cs typeface="Times New Roman" panose="02020603050405020304" charset="0"/>
            </a:endParaRPr>
          </a:p>
          <a:p>
            <a:pPr indent="457200" algn="just" fontAlgn="auto">
              <a:lnSpc>
                <a:spcPct val="120000"/>
              </a:lnSpc>
            </a:pPr>
            <a:r>
              <a:rPr lang="en-US" altLang="zh-CN" sz="2000">
                <a:solidFill>
                  <a:schemeClr val="tx2">
                    <a:lumMod val="50000"/>
                  </a:schemeClr>
                </a:solidFill>
                <a:latin typeface="Times New Roman" panose="02020603050405020304" charset="0"/>
                <a:ea typeface="+mj-ea"/>
                <a:cs typeface="Times New Roman" panose="02020603050405020304" charset="0"/>
              </a:rPr>
              <a:t>Famous playwrights: Guan Hanqing, Wang Shifu, Bai Pu and Ma Zhiyuan.</a:t>
            </a:r>
            <a:endParaRPr lang="en-US" altLang="zh-CN" sz="2000">
              <a:solidFill>
                <a:schemeClr val="tx2">
                  <a:lumMod val="50000"/>
                </a:schemeClr>
              </a:solidFill>
              <a:latin typeface="Times New Roman" panose="02020603050405020304" charset="0"/>
              <a:ea typeface="+mj-ea"/>
              <a:cs typeface="Times New Roman" panose="02020603050405020304" charset="0"/>
            </a:endParaRPr>
          </a:p>
          <a:p>
            <a:pPr indent="457200" algn="just" fontAlgn="auto">
              <a:lnSpc>
                <a:spcPct val="120000"/>
              </a:lnSpc>
            </a:pPr>
            <a:r>
              <a:rPr lang="en-US" altLang="zh-CN" sz="2000">
                <a:solidFill>
                  <a:schemeClr val="tx2">
                    <a:lumMod val="50000"/>
                  </a:schemeClr>
                </a:solidFill>
                <a:latin typeface="Times New Roman" panose="02020603050405020304" charset="0"/>
                <a:ea typeface="+mj-ea"/>
                <a:cs typeface="Times New Roman" panose="02020603050405020304" charset="0"/>
              </a:rPr>
              <a:t>Works: </a:t>
            </a:r>
            <a:r>
              <a:rPr lang="en-US" altLang="zh-CN" sz="2000" i="1">
                <a:solidFill>
                  <a:schemeClr val="tx2">
                    <a:lumMod val="50000"/>
                  </a:schemeClr>
                </a:solidFill>
                <a:latin typeface="Times New Roman" panose="02020603050405020304" charset="0"/>
                <a:ea typeface="+mj-ea"/>
                <a:cs typeface="Times New Roman" panose="02020603050405020304" charset="0"/>
              </a:rPr>
              <a:t>Snow in Midsummer, The Western Chamber, The Orphan of Zhao.</a:t>
            </a:r>
            <a:endParaRPr lang="en-US" altLang="zh-CN" sz="2000" i="1">
              <a:solidFill>
                <a:schemeClr val="tx2">
                  <a:lumMod val="50000"/>
                </a:schemeClr>
              </a:solidFill>
              <a:latin typeface="Times New Roman" panose="02020603050405020304" charset="0"/>
              <a:ea typeface="+mj-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23554147-1_w_2"/>
          <p:cNvPicPr>
            <a:picLocks noChangeAspect="1"/>
          </p:cNvPicPr>
          <p:nvPr/>
        </p:nvPicPr>
        <p:blipFill>
          <a:blip r:embed="rId1"/>
          <a:stretch>
            <a:fillRect/>
          </a:stretch>
        </p:blipFill>
        <p:spPr>
          <a:xfrm>
            <a:off x="0" y="4554220"/>
            <a:ext cx="2303780" cy="2303780"/>
          </a:xfrm>
          <a:prstGeom prst="rect">
            <a:avLst/>
          </a:prstGeom>
          <a:effectLst>
            <a:reflection blurRad="6350" stA="50000" endA="300" endPos="55500" dist="50800" dir="5400000" sy="-100000" algn="bl" rotWithShape="0"/>
          </a:effectLst>
        </p:spPr>
      </p:pic>
      <p:pic>
        <p:nvPicPr>
          <p:cNvPr id="10" name="内容占位符 9"/>
          <p:cNvPicPr>
            <a:picLocks noChangeAspect="1"/>
          </p:cNvPicPr>
          <p:nvPr>
            <p:ph idx="1"/>
            <p:custDataLst>
              <p:tags r:id="rId2"/>
            </p:custDataLst>
          </p:nvPr>
        </p:nvPicPr>
        <p:blipFill rotWithShape="1">
          <a:blip r:embed="rId3" cstate="screen">
            <a:extLst>
              <a:ext uri="{BEBA8EAE-BF5A-486C-A8C5-ECC9F3942E4B}">
                <a14:imgProps xmlns:a14="http://schemas.microsoft.com/office/drawing/2010/main">
                  <a14:imgLayer r:embed="rId4">
                    <a14:imgEffect>
                      <a14:brightnessContrast contrast="-5000"/>
                    </a14:imgEffect>
                  </a14:imgLayer>
                </a14:imgProps>
              </a:ext>
            </a:extLst>
          </a:blip>
          <a:srcRect l="62328"/>
          <a:stretch>
            <a:fillRect/>
          </a:stretch>
        </p:blipFill>
        <p:spPr>
          <a:xfrm>
            <a:off x="1786890" y="182880"/>
            <a:ext cx="8162925" cy="6572250"/>
          </a:xfrm>
          <a:prstGeom prst="rect">
            <a:avLst/>
          </a:prstGeom>
          <a:effectLst>
            <a:outerShdw blurRad="50800" dist="38100" dir="2700000" algn="tl" rotWithShape="0">
              <a:prstClr val="black">
                <a:alpha val="40000"/>
              </a:prstClr>
            </a:outerShdw>
          </a:effectLst>
        </p:spPr>
      </p:pic>
      <p:sp>
        <p:nvSpPr>
          <p:cNvPr id="4" name="文本框 3"/>
          <p:cNvSpPr txBox="1"/>
          <p:nvPr/>
        </p:nvSpPr>
        <p:spPr>
          <a:xfrm>
            <a:off x="1786890" y="361950"/>
            <a:ext cx="9880600" cy="6092825"/>
          </a:xfrm>
          <a:prstGeom prst="rect">
            <a:avLst/>
          </a:prstGeom>
          <a:noFill/>
        </p:spPr>
        <p:txBody>
          <a:bodyPr wrap="square" rtlCol="0">
            <a:spAutoFit/>
          </a:bodyPr>
          <a:p>
            <a:pPr indent="457200" algn="just" fontAlgn="auto">
              <a:lnSpc>
                <a:spcPct val="150000"/>
              </a:lnSpc>
            </a:pPr>
            <a:r>
              <a:rPr lang="zh-CN" altLang="en-US" sz="2000">
                <a:solidFill>
                  <a:schemeClr val="tx2">
                    <a:lumMod val="50000"/>
                  </a:schemeClr>
                </a:solidFill>
                <a:latin typeface="Times New Roman" panose="02020603050405020304" charset="0"/>
                <a:ea typeface="+mj-ea"/>
                <a:cs typeface="Times New Roman" panose="02020603050405020304" charset="0"/>
              </a:rPr>
              <a:t>The Ming and Qing Dynasties </a:t>
            </a:r>
            <a:r>
              <a:rPr lang="en-US" altLang="zh-CN" sz="2000">
                <a:solidFill>
                  <a:schemeClr val="tx2">
                    <a:lumMod val="50000"/>
                  </a:schemeClr>
                </a:solidFill>
                <a:latin typeface="Times New Roman" panose="02020603050405020304" charset="0"/>
                <a:ea typeface="+mj-ea"/>
                <a:cs typeface="Times New Roman" panose="02020603050405020304" charset="0"/>
              </a:rPr>
              <a:t>are</a:t>
            </a:r>
            <a:r>
              <a:rPr lang="zh-CN" altLang="en-US" sz="2000">
                <a:solidFill>
                  <a:schemeClr val="tx2">
                    <a:lumMod val="50000"/>
                  </a:schemeClr>
                </a:solidFill>
                <a:latin typeface="Times New Roman" panose="02020603050405020304" charset="0"/>
                <a:ea typeface="+mj-ea"/>
                <a:cs typeface="Times New Roman" panose="02020603050405020304" charset="0"/>
              </a:rPr>
              <a:t> a prosperous period in the history of Chinese fiction. The novels written by literati in the Ming Dynasty mainly fall into two categories: vernacular short stories and novels.</a:t>
            </a:r>
            <a:endParaRPr lang="zh-CN" altLang="en-US" sz="2000">
              <a:solidFill>
                <a:schemeClr val="tx2">
                  <a:lumMod val="50000"/>
                </a:schemeClr>
              </a:solidFill>
              <a:latin typeface="Times New Roman" panose="02020603050405020304" charset="0"/>
              <a:ea typeface="+mj-ea"/>
              <a:cs typeface="Times New Roman" panose="02020603050405020304" charset="0"/>
            </a:endParaRPr>
          </a:p>
          <a:p>
            <a:pPr indent="457200" algn="just" fontAlgn="auto">
              <a:lnSpc>
                <a:spcPct val="150000"/>
              </a:lnSpc>
            </a:pPr>
            <a:r>
              <a:rPr lang="en-US" altLang="zh-CN" sz="2000">
                <a:solidFill>
                  <a:schemeClr val="tx2">
                    <a:lumMod val="50000"/>
                  </a:schemeClr>
                </a:solidFill>
                <a:latin typeface="Times New Roman" panose="02020603050405020304" charset="0"/>
                <a:ea typeface="+mj-ea"/>
                <a:cs typeface="Times New Roman" panose="02020603050405020304" charset="0"/>
              </a:rPr>
              <a:t>Fiction and drama in the Ming</a:t>
            </a:r>
            <a:r>
              <a:rPr lang="zh-CN" altLang="en-US" sz="2000">
                <a:solidFill>
                  <a:schemeClr val="tx2">
                    <a:lumMod val="50000"/>
                  </a:schemeClr>
                </a:solidFill>
                <a:latin typeface="Times New Roman" panose="02020603050405020304" charset="0"/>
                <a:ea typeface="+mj-ea"/>
                <a:cs typeface="Times New Roman" panose="02020603050405020304" charset="0"/>
              </a:rPr>
              <a:t>（</a:t>
            </a:r>
            <a:r>
              <a:rPr lang="en-US" altLang="zh-CN" sz="2000">
                <a:solidFill>
                  <a:schemeClr val="tx2">
                    <a:lumMod val="50000"/>
                  </a:schemeClr>
                </a:solidFill>
                <a:latin typeface="Times New Roman" panose="02020603050405020304" charset="0"/>
                <a:ea typeface="+mj-ea"/>
                <a:cs typeface="Times New Roman" panose="02020603050405020304" charset="0"/>
              </a:rPr>
              <a:t>1368-1644</a:t>
            </a:r>
            <a:r>
              <a:rPr lang="zh-CN" altLang="en-US" sz="2000">
                <a:solidFill>
                  <a:schemeClr val="tx2">
                    <a:lumMod val="50000"/>
                  </a:schemeClr>
                </a:solidFill>
                <a:latin typeface="Times New Roman" panose="02020603050405020304" charset="0"/>
                <a:ea typeface="+mj-ea"/>
                <a:cs typeface="Times New Roman" panose="02020603050405020304" charset="0"/>
              </a:rPr>
              <a:t>）</a:t>
            </a:r>
            <a:r>
              <a:rPr lang="en-US" altLang="zh-CN" sz="2000">
                <a:solidFill>
                  <a:schemeClr val="tx2">
                    <a:lumMod val="50000"/>
                  </a:schemeClr>
                </a:solidFill>
                <a:latin typeface="Times New Roman" panose="02020603050405020304" charset="0"/>
                <a:ea typeface="+mj-ea"/>
                <a:cs typeface="Times New Roman" panose="02020603050405020304" charset="0"/>
              </a:rPr>
              <a:t> and Qing dynasties</a:t>
            </a:r>
            <a:r>
              <a:rPr lang="zh-CN" altLang="en-US" sz="2000">
                <a:solidFill>
                  <a:schemeClr val="tx2">
                    <a:lumMod val="50000"/>
                  </a:schemeClr>
                </a:solidFill>
                <a:latin typeface="Times New Roman" panose="02020603050405020304" charset="0"/>
                <a:ea typeface="+mj-ea"/>
                <a:cs typeface="Times New Roman" panose="02020603050405020304" charset="0"/>
              </a:rPr>
              <a:t>（</a:t>
            </a:r>
            <a:r>
              <a:rPr lang="en-US" altLang="zh-CN" sz="2000">
                <a:solidFill>
                  <a:schemeClr val="tx2">
                    <a:lumMod val="50000"/>
                  </a:schemeClr>
                </a:solidFill>
                <a:latin typeface="Times New Roman" panose="02020603050405020304" charset="0"/>
                <a:ea typeface="+mj-ea"/>
                <a:cs typeface="Times New Roman" panose="02020603050405020304" charset="0"/>
              </a:rPr>
              <a:t>1636-1911</a:t>
            </a:r>
            <a:r>
              <a:rPr lang="zh-CN" altLang="en-US" sz="2000">
                <a:solidFill>
                  <a:schemeClr val="tx2">
                    <a:lumMod val="50000"/>
                  </a:schemeClr>
                </a:solidFill>
                <a:latin typeface="Times New Roman" panose="02020603050405020304" charset="0"/>
                <a:ea typeface="+mj-ea"/>
                <a:cs typeface="Times New Roman" panose="02020603050405020304" charset="0"/>
              </a:rPr>
              <a:t>）</a:t>
            </a:r>
            <a:r>
              <a:rPr lang="en-US" altLang="zh-CN" sz="2000">
                <a:solidFill>
                  <a:schemeClr val="tx2">
                    <a:lumMod val="50000"/>
                  </a:schemeClr>
                </a:solidFill>
                <a:latin typeface="Times New Roman" panose="02020603050405020304" charset="0"/>
                <a:ea typeface="+mj-ea"/>
                <a:cs typeface="Times New Roman" panose="02020603050405020304" charset="0"/>
              </a:rPr>
              <a:t>represent their best genres in claasical Chinese literature. Among the famous plays of the Ming Dynasty are </a:t>
            </a:r>
            <a:r>
              <a:rPr lang="en-US" altLang="zh-CN" sz="2000" i="1">
                <a:solidFill>
                  <a:schemeClr val="tx2">
                    <a:lumMod val="50000"/>
                  </a:schemeClr>
                </a:solidFill>
                <a:latin typeface="Times New Roman" panose="02020603050405020304" charset="0"/>
                <a:ea typeface="+mj-ea"/>
                <a:cs typeface="Times New Roman" panose="02020603050405020304" charset="0"/>
              </a:rPr>
              <a:t>The Tale of the Lute</a:t>
            </a:r>
            <a:r>
              <a:rPr lang="en-US" altLang="zh-CN" sz="2000">
                <a:solidFill>
                  <a:schemeClr val="tx2">
                    <a:lumMod val="50000"/>
                  </a:schemeClr>
                </a:solidFill>
                <a:latin typeface="Times New Roman" panose="02020603050405020304" charset="0"/>
                <a:ea typeface="+mj-ea"/>
                <a:cs typeface="Times New Roman" panose="02020603050405020304" charset="0"/>
              </a:rPr>
              <a:t> by Gao Ming and </a:t>
            </a:r>
            <a:r>
              <a:rPr lang="en-US" altLang="zh-CN" sz="2000" i="1">
                <a:solidFill>
                  <a:schemeClr val="tx2">
                    <a:lumMod val="50000"/>
                  </a:schemeClr>
                </a:solidFill>
                <a:latin typeface="Times New Roman" panose="02020603050405020304" charset="0"/>
                <a:ea typeface="+mj-ea"/>
                <a:cs typeface="Times New Roman" panose="02020603050405020304" charset="0"/>
              </a:rPr>
              <a:t>The Peony Pavilion</a:t>
            </a:r>
            <a:r>
              <a:rPr lang="en-US" altLang="zh-CN" sz="2000">
                <a:solidFill>
                  <a:schemeClr val="tx2">
                    <a:lumMod val="50000"/>
                  </a:schemeClr>
                </a:solidFill>
                <a:latin typeface="Times New Roman" panose="02020603050405020304" charset="0"/>
                <a:ea typeface="+mj-ea"/>
                <a:cs typeface="Times New Roman" panose="02020603050405020304" charset="0"/>
              </a:rPr>
              <a:t> by Tang Xianzu. Well-known Qing plays are </a:t>
            </a:r>
            <a:r>
              <a:rPr lang="en-US" altLang="zh-CN" sz="2000" i="1">
                <a:solidFill>
                  <a:schemeClr val="tx2">
                    <a:lumMod val="50000"/>
                  </a:schemeClr>
                </a:solidFill>
                <a:latin typeface="Times New Roman" panose="02020603050405020304" charset="0"/>
                <a:ea typeface="+mj-ea"/>
                <a:cs typeface="Times New Roman" panose="02020603050405020304" charset="0"/>
              </a:rPr>
              <a:t>The Peach Blossom Fan</a:t>
            </a:r>
            <a:r>
              <a:rPr lang="en-US" altLang="zh-CN" sz="2000">
                <a:solidFill>
                  <a:schemeClr val="tx2">
                    <a:lumMod val="50000"/>
                  </a:schemeClr>
                </a:solidFill>
                <a:latin typeface="Times New Roman" panose="02020603050405020304" charset="0"/>
                <a:ea typeface="+mj-ea"/>
                <a:cs typeface="Times New Roman" panose="02020603050405020304" charset="0"/>
              </a:rPr>
              <a:t> by KOng Shangren and </a:t>
            </a:r>
            <a:r>
              <a:rPr lang="en-US" altLang="zh-CN" sz="2000" i="1">
                <a:solidFill>
                  <a:schemeClr val="tx2">
                    <a:lumMod val="50000"/>
                  </a:schemeClr>
                </a:solidFill>
                <a:latin typeface="Times New Roman" panose="02020603050405020304" charset="0"/>
                <a:ea typeface="+mj-ea"/>
                <a:cs typeface="Times New Roman" panose="02020603050405020304" charset="0"/>
              </a:rPr>
              <a:t>The Palace of Eternal Youth </a:t>
            </a:r>
            <a:r>
              <a:rPr lang="en-US" altLang="zh-CN" sz="2000">
                <a:solidFill>
                  <a:schemeClr val="tx2">
                    <a:lumMod val="50000"/>
                  </a:schemeClr>
                </a:solidFill>
                <a:latin typeface="Times New Roman" panose="02020603050405020304" charset="0"/>
                <a:ea typeface="+mj-ea"/>
                <a:cs typeface="Times New Roman" panose="02020603050405020304" charset="0"/>
              </a:rPr>
              <a:t>by Hong Sheng.</a:t>
            </a:r>
            <a:endParaRPr lang="en-US" altLang="zh-CN" sz="2000">
              <a:solidFill>
                <a:schemeClr val="tx2">
                  <a:lumMod val="50000"/>
                </a:schemeClr>
              </a:solidFill>
              <a:latin typeface="Times New Roman" panose="02020603050405020304" charset="0"/>
              <a:ea typeface="+mj-ea"/>
              <a:cs typeface="Times New Roman" panose="02020603050405020304" charset="0"/>
            </a:endParaRPr>
          </a:p>
          <a:p>
            <a:pPr indent="457200" algn="just" fontAlgn="auto">
              <a:lnSpc>
                <a:spcPct val="150000"/>
              </a:lnSpc>
            </a:pPr>
            <a:r>
              <a:rPr lang="en-US" altLang="zh-CN" sz="2000">
                <a:solidFill>
                  <a:schemeClr val="tx2">
                    <a:lumMod val="50000"/>
                  </a:schemeClr>
                </a:solidFill>
                <a:latin typeface="Times New Roman" panose="02020603050405020304" charset="0"/>
                <a:ea typeface="+mj-ea"/>
                <a:cs typeface="Times New Roman" panose="02020603050405020304" charset="0"/>
              </a:rPr>
              <a:t>Fiction writing matured in the  Ming dynasty. Masterpieces include </a:t>
            </a:r>
            <a:r>
              <a:rPr lang="en-US" altLang="zh-CN" sz="2000" i="1">
                <a:solidFill>
                  <a:schemeClr val="tx2">
                    <a:lumMod val="50000"/>
                  </a:schemeClr>
                </a:solidFill>
                <a:latin typeface="Times New Roman" panose="02020603050405020304" charset="0"/>
                <a:ea typeface="+mj-ea"/>
                <a:cs typeface="Times New Roman" panose="02020603050405020304" charset="0"/>
              </a:rPr>
              <a:t>The Romance of the 3 Kingdoms</a:t>
            </a:r>
            <a:r>
              <a:rPr lang="en-US" altLang="zh-CN" sz="2000">
                <a:solidFill>
                  <a:schemeClr val="tx2">
                    <a:lumMod val="50000"/>
                  </a:schemeClr>
                </a:solidFill>
                <a:latin typeface="Times New Roman" panose="02020603050405020304" charset="0"/>
                <a:ea typeface="+mj-ea"/>
                <a:cs typeface="Times New Roman" panose="02020603050405020304" charset="0"/>
              </a:rPr>
              <a:t> by Luo Guanzhong, Outlaws of the Marsh by Shi Nai’an, </a:t>
            </a:r>
            <a:r>
              <a:rPr lang="en-US" altLang="zh-CN" sz="2000" i="1">
                <a:solidFill>
                  <a:schemeClr val="tx2">
                    <a:lumMod val="50000"/>
                  </a:schemeClr>
                </a:solidFill>
                <a:latin typeface="Times New Roman" panose="02020603050405020304" charset="0"/>
                <a:ea typeface="+mj-ea"/>
                <a:cs typeface="Times New Roman" panose="02020603050405020304" charset="0"/>
              </a:rPr>
              <a:t>Journey to the West</a:t>
            </a:r>
            <a:r>
              <a:rPr lang="en-US" altLang="zh-CN" sz="2000">
                <a:solidFill>
                  <a:schemeClr val="tx2">
                    <a:lumMod val="50000"/>
                  </a:schemeClr>
                </a:solidFill>
                <a:latin typeface="Times New Roman" panose="02020603050405020304" charset="0"/>
                <a:ea typeface="+mj-ea"/>
                <a:cs typeface="Times New Roman" panose="02020603050405020304" charset="0"/>
              </a:rPr>
              <a:t> by Wu Cheng’en and </a:t>
            </a:r>
            <a:r>
              <a:rPr lang="en-US" altLang="zh-CN" sz="2000" i="1">
                <a:solidFill>
                  <a:schemeClr val="tx2">
                    <a:lumMod val="50000"/>
                  </a:schemeClr>
                </a:solidFill>
                <a:latin typeface="Times New Roman" panose="02020603050405020304" charset="0"/>
                <a:ea typeface="+mj-ea"/>
                <a:cs typeface="Times New Roman" panose="02020603050405020304" charset="0"/>
              </a:rPr>
              <a:t>Jin Ping Mei </a:t>
            </a:r>
            <a:r>
              <a:rPr lang="en-US" altLang="zh-CN" sz="2000">
                <a:solidFill>
                  <a:schemeClr val="tx2">
                    <a:lumMod val="50000"/>
                  </a:schemeClr>
                </a:solidFill>
                <a:latin typeface="Times New Roman" panose="02020603050405020304" charset="0"/>
                <a:ea typeface="+mj-ea"/>
                <a:cs typeface="Times New Roman" panose="02020603050405020304" charset="0"/>
              </a:rPr>
              <a:t>by Xiaoxiao Sheng. Momumental works of the Qing dynasty are </a:t>
            </a:r>
            <a:r>
              <a:rPr lang="en-US" altLang="zh-CN" sz="2000" i="1">
                <a:solidFill>
                  <a:schemeClr val="tx2">
                    <a:lumMod val="50000"/>
                  </a:schemeClr>
                </a:solidFill>
                <a:latin typeface="Times New Roman" panose="02020603050405020304" charset="0"/>
                <a:ea typeface="+mj-ea"/>
                <a:cs typeface="Times New Roman" panose="02020603050405020304" charset="0"/>
              </a:rPr>
              <a:t>A Dream of Red  Mansions</a:t>
            </a:r>
            <a:r>
              <a:rPr lang="en-US" altLang="zh-CN" sz="2000">
                <a:solidFill>
                  <a:schemeClr val="tx2">
                    <a:lumMod val="50000"/>
                  </a:schemeClr>
                </a:solidFill>
                <a:latin typeface="Times New Roman" panose="02020603050405020304" charset="0"/>
                <a:ea typeface="+mj-ea"/>
                <a:cs typeface="Times New Roman" panose="02020603050405020304" charset="0"/>
              </a:rPr>
              <a:t> by Cao Xueqin,</a:t>
            </a:r>
            <a:r>
              <a:rPr lang="en-US" altLang="zh-CN" sz="2000" i="1">
                <a:solidFill>
                  <a:schemeClr val="tx2">
                    <a:lumMod val="50000"/>
                  </a:schemeClr>
                </a:solidFill>
                <a:latin typeface="Times New Roman" panose="02020603050405020304" charset="0"/>
                <a:ea typeface="+mj-ea"/>
                <a:cs typeface="Times New Roman" panose="02020603050405020304" charset="0"/>
              </a:rPr>
              <a:t> Scholars,</a:t>
            </a:r>
            <a:r>
              <a:rPr lang="en-US" altLang="zh-CN" sz="2000">
                <a:solidFill>
                  <a:schemeClr val="tx2">
                    <a:lumMod val="50000"/>
                  </a:schemeClr>
                </a:solidFill>
                <a:latin typeface="Times New Roman" panose="02020603050405020304" charset="0"/>
                <a:ea typeface="+mj-ea"/>
                <a:cs typeface="Times New Roman" panose="02020603050405020304" charset="0"/>
              </a:rPr>
              <a:t> a satirical novel by Wu Jingzi and</a:t>
            </a:r>
            <a:r>
              <a:rPr lang="en-US" altLang="zh-CN" sz="2000" i="1">
                <a:solidFill>
                  <a:schemeClr val="tx2">
                    <a:lumMod val="50000"/>
                  </a:schemeClr>
                </a:solidFill>
                <a:latin typeface="Times New Roman" panose="02020603050405020304" charset="0"/>
                <a:ea typeface="+mj-ea"/>
                <a:cs typeface="Times New Roman" panose="02020603050405020304" charset="0"/>
              </a:rPr>
              <a:t> Strange Tales from the Carefree Studio</a:t>
            </a:r>
            <a:r>
              <a:rPr lang="en-US" altLang="zh-CN" sz="2000">
                <a:solidFill>
                  <a:schemeClr val="tx2">
                    <a:lumMod val="50000"/>
                  </a:schemeClr>
                </a:solidFill>
                <a:latin typeface="Times New Roman" panose="02020603050405020304" charset="0"/>
                <a:ea typeface="+mj-ea"/>
                <a:cs typeface="Times New Roman" panose="02020603050405020304" charset="0"/>
              </a:rPr>
              <a:t> by Pu Songling.</a:t>
            </a:r>
            <a:endParaRPr lang="en-US" altLang="zh-CN" sz="2000">
              <a:solidFill>
                <a:schemeClr val="tx2">
                  <a:lumMod val="50000"/>
                </a:schemeClr>
              </a:solidFill>
              <a:latin typeface="Times New Roman" panose="02020603050405020304" charset="0"/>
              <a:ea typeface="+mj-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down)">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2650490" y="2121535"/>
            <a:ext cx="6890385" cy="2614295"/>
          </a:xfrm>
          <a:prstGeom prst="rect">
            <a:avLst/>
          </a:prstGeom>
          <a:blipFill>
            <a:blip r:embed="rId1">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0" name="图片 9"/>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contrast="-5000"/>
                    </a14:imgEffect>
                  </a14:imgLayer>
                </a14:imgProps>
              </a:ext>
            </a:extLst>
          </a:blip>
          <a:srcRect l="62328"/>
          <a:stretch>
            <a:fillRect/>
          </a:stretch>
        </p:blipFill>
        <p:spPr>
          <a:xfrm>
            <a:off x="7662632" y="0"/>
            <a:ext cx="4593058" cy="6858000"/>
          </a:xfrm>
          <a:prstGeom prst="rect">
            <a:avLst/>
          </a:prstGeom>
          <a:effectLst>
            <a:outerShdw blurRad="50800" dist="38100" dir="2700000" algn="tl" rotWithShape="0">
              <a:prstClr val="black">
                <a:alpha val="40000"/>
              </a:prstClr>
            </a:outerShdw>
          </a:effectLst>
        </p:spPr>
      </p:pic>
      <p:pic>
        <p:nvPicPr>
          <p:cNvPr id="7" name="图片 6" descr="1ff5ce9892bb9bdcc0209a2a8089d829"/>
          <p:cNvPicPr>
            <a:picLocks noChangeAspect="1"/>
          </p:cNvPicPr>
          <p:nvPr/>
        </p:nvPicPr>
        <p:blipFill>
          <a:blip r:embed="rId5"/>
          <a:stretch>
            <a:fillRect/>
          </a:stretch>
        </p:blipFill>
        <p:spPr>
          <a:xfrm>
            <a:off x="6308090" y="1447165"/>
            <a:ext cx="2430145" cy="2430145"/>
          </a:xfrm>
          <a:prstGeom prst="rect">
            <a:avLst/>
          </a:prstGeom>
          <a:effectLst>
            <a:outerShdw blurRad="50800" dist="38100" dir="2700000" sx="104000" sy="104000" algn="tl" rotWithShape="0">
              <a:srgbClr val="5F726D">
                <a:alpha val="40000"/>
              </a:srgbClr>
            </a:outerShdw>
          </a:effectLst>
        </p:spPr>
      </p:pic>
      <p:sp>
        <p:nvSpPr>
          <p:cNvPr id="20" name="文本框 19"/>
          <p:cNvSpPr txBox="1"/>
          <p:nvPr/>
        </p:nvSpPr>
        <p:spPr>
          <a:xfrm>
            <a:off x="3870420" y="2826563"/>
            <a:ext cx="3199130" cy="829945"/>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zh-CN"/>
            </a:defPPr>
            <a:lvl1pPr>
              <a:defRPr sz="11500">
                <a:solidFill>
                  <a:schemeClr val="tx2">
                    <a:lumMod val="50000"/>
                  </a:schemeClr>
                </a:solidFill>
                <a:effectLst>
                  <a:outerShdw blurRad="50800" dist="38100" dir="2700000" algn="tl" rotWithShape="0">
                    <a:prstClr val="black">
                      <a:alpha val="40000"/>
                    </a:prstClr>
                  </a:outerShdw>
                </a:effectLst>
                <a:latin typeface="钟齐段宁行书" panose="02010800040101010101" pitchFamily="2" charset="-122"/>
                <a:ea typeface="钟齐段宁行书" panose="02010800040101010101" pitchFamily="2" charset="-122"/>
              </a:defRPr>
            </a:lvl1pPr>
          </a:lstStyle>
          <a:p>
            <a:r>
              <a:rPr lang="en-US" altLang="zh-CN" sz="4800" dirty="0">
                <a:effectLst/>
              </a:rPr>
              <a:t>Thank you </a:t>
            </a:r>
            <a:endParaRPr lang="en-US" altLang="zh-CN" sz="4800" dirty="0">
              <a:effectLst/>
            </a:endParaRPr>
          </a:p>
        </p:txBody>
      </p:sp>
      <p:pic>
        <p:nvPicPr>
          <p:cNvPr id="2" name="图片 1" descr="66e97c24594d6eb15be0f7c5bc18ea59"/>
          <p:cNvPicPr>
            <a:picLocks noChangeAspect="1"/>
          </p:cNvPicPr>
          <p:nvPr/>
        </p:nvPicPr>
        <p:blipFill>
          <a:blip r:embed="rId6"/>
          <a:stretch>
            <a:fillRect/>
          </a:stretch>
        </p:blipFill>
        <p:spPr>
          <a:xfrm>
            <a:off x="9547860" y="3656330"/>
            <a:ext cx="2502535" cy="3569970"/>
          </a:xfrm>
          <a:prstGeom prst="rect">
            <a:avLst/>
          </a:prstGeom>
          <a:effectLst>
            <a:outerShdw blurRad="50800" dist="38100" dir="2700000" sx="103000" sy="103000" algn="tl" rotWithShape="0">
              <a:srgbClr val="5F726D">
                <a:alpha val="40000"/>
              </a:srgbClr>
            </a:outerShdw>
          </a:effectLst>
        </p:spPr>
      </p:pic>
      <p:pic>
        <p:nvPicPr>
          <p:cNvPr id="3" name="图片 2" descr="u=3542877112,73716890&amp;fm=26&amp;gp=0"/>
          <p:cNvPicPr>
            <a:picLocks noChangeAspect="1"/>
          </p:cNvPicPr>
          <p:nvPr/>
        </p:nvPicPr>
        <p:blipFill>
          <a:blip r:embed="rId7"/>
          <a:stretch>
            <a:fillRect/>
          </a:stretch>
        </p:blipFill>
        <p:spPr>
          <a:xfrm>
            <a:off x="0" y="4226560"/>
            <a:ext cx="2700020" cy="2700020"/>
          </a:xfrm>
          <a:prstGeom prst="rect">
            <a:avLst/>
          </a:prstGeom>
          <a:effectLst>
            <a:softEdge rad="317500"/>
          </a:effectLst>
        </p:spPr>
      </p:pic>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1" cstate="screen">
            <a:extLst>
              <a:ext uri="{BEBA8EAE-BF5A-486C-A8C5-ECC9F3942E4B}">
                <a14:imgProps xmlns:a14="http://schemas.microsoft.com/office/drawing/2010/main">
                  <a14:imgLayer r:embed="rId2">
                    <a14:imgEffect>
                      <a14:brightnessContrast contrast="-5000"/>
                    </a14:imgEffect>
                  </a14:imgLayer>
                </a14:imgProps>
              </a:ext>
            </a:extLst>
          </a:blip>
          <a:srcRect l="62328"/>
          <a:stretch>
            <a:fillRect/>
          </a:stretch>
        </p:blipFill>
        <p:spPr>
          <a:xfrm>
            <a:off x="7723505" y="-7620"/>
            <a:ext cx="4712335" cy="6858000"/>
          </a:xfrm>
          <a:prstGeom prst="rect">
            <a:avLst/>
          </a:prstGeom>
          <a:effectLst>
            <a:outerShdw blurRad="50800" dist="38100" dir="2700000" algn="tl" rotWithShape="0">
              <a:prstClr val="black">
                <a:alpha val="40000"/>
              </a:prstClr>
            </a:outerShdw>
          </a:effectLst>
        </p:spPr>
      </p:pic>
      <p:pic>
        <p:nvPicPr>
          <p:cNvPr id="3" name="图片 2" descr="2c2022540513437e32edfb2c4299543d"/>
          <p:cNvPicPr>
            <a:picLocks noChangeAspect="1"/>
          </p:cNvPicPr>
          <p:nvPr/>
        </p:nvPicPr>
        <p:blipFill>
          <a:blip r:embed="rId3"/>
          <a:srcRect t="67843" r="51994" b="1379"/>
          <a:stretch>
            <a:fillRect/>
          </a:stretch>
        </p:blipFill>
        <p:spPr>
          <a:xfrm>
            <a:off x="257175" y="1378585"/>
            <a:ext cx="4235450" cy="4100830"/>
          </a:xfrm>
          <a:prstGeom prst="rect">
            <a:avLst/>
          </a:prstGeom>
        </p:spPr>
      </p:pic>
      <p:sp>
        <p:nvSpPr>
          <p:cNvPr id="20" name="文本框 19"/>
          <p:cNvSpPr txBox="1"/>
          <p:nvPr/>
        </p:nvSpPr>
        <p:spPr>
          <a:xfrm>
            <a:off x="2630805" y="2861310"/>
            <a:ext cx="857885" cy="1753235"/>
          </a:xfrm>
          <a:prstGeom prst="rect">
            <a:avLst/>
          </a:prstGeom>
          <a:noFill/>
          <a:ln>
            <a:solidFill>
              <a:schemeClr val="bg1"/>
            </a:solidFill>
          </a:ln>
          <a:effectLst>
            <a:outerShdw blurRad="50800" dist="38100" dir="2700000" algn="tl" rotWithShape="0">
              <a:prstClr val="black">
                <a:alpha val="40000"/>
              </a:prstClr>
            </a:outerShdw>
          </a:effectLst>
        </p:spPr>
        <p:txBody>
          <a:bodyPr wrap="square" rtlCol="0">
            <a:spAutoFit/>
          </a:bodyPr>
          <a:lstStyle>
            <a:defPPr>
              <a:defRPr lang="zh-CN"/>
            </a:defPPr>
            <a:lvl1pPr>
              <a:defRPr sz="11500">
                <a:solidFill>
                  <a:schemeClr val="tx2">
                    <a:lumMod val="50000"/>
                  </a:schemeClr>
                </a:solidFill>
                <a:effectLst>
                  <a:outerShdw blurRad="50800" dist="38100" dir="2700000" algn="tl" rotWithShape="0">
                    <a:prstClr val="black">
                      <a:alpha val="40000"/>
                    </a:prstClr>
                  </a:outerShdw>
                </a:effectLst>
                <a:latin typeface="钟齐段宁行书" panose="02010800040101010101" pitchFamily="2" charset="-122"/>
                <a:ea typeface="钟齐段宁行书" panose="02010800040101010101" pitchFamily="2" charset="-122"/>
              </a:defRPr>
            </a:lvl1pPr>
          </a:lstStyle>
          <a:p>
            <a:r>
              <a:rPr lang="zh-CN" altLang="en-US" sz="5400" dirty="0">
                <a:solidFill>
                  <a:schemeClr val="bg2">
                    <a:lumMod val="25000"/>
                  </a:schemeClr>
                </a:solidFill>
                <a:effectLst/>
              </a:rPr>
              <a:t>目录</a:t>
            </a:r>
            <a:endParaRPr lang="zh-CN" altLang="en-US" sz="5400" dirty="0">
              <a:solidFill>
                <a:schemeClr val="bg2">
                  <a:lumMod val="25000"/>
                </a:schemeClr>
              </a:solidFill>
              <a:effectLst/>
            </a:endParaRPr>
          </a:p>
        </p:txBody>
      </p:sp>
      <p:pic>
        <p:nvPicPr>
          <p:cNvPr id="2" name="图片 1" descr="66e97c24594d6eb15be0f7c5bc18ea59"/>
          <p:cNvPicPr>
            <a:picLocks noChangeAspect="1"/>
          </p:cNvPicPr>
          <p:nvPr/>
        </p:nvPicPr>
        <p:blipFill>
          <a:blip r:embed="rId4"/>
          <a:stretch>
            <a:fillRect/>
          </a:stretch>
        </p:blipFill>
        <p:spPr>
          <a:xfrm>
            <a:off x="9371330" y="3730625"/>
            <a:ext cx="2502535" cy="3569970"/>
          </a:xfrm>
          <a:prstGeom prst="rect">
            <a:avLst/>
          </a:prstGeom>
        </p:spPr>
      </p:pic>
      <p:sp>
        <p:nvSpPr>
          <p:cNvPr id="23" name="矩形 22"/>
          <p:cNvSpPr/>
          <p:nvPr/>
        </p:nvSpPr>
        <p:spPr>
          <a:xfrm>
            <a:off x="5126355" y="1317625"/>
            <a:ext cx="811530" cy="4207510"/>
          </a:xfrm>
          <a:prstGeom prst="rect">
            <a:avLst/>
          </a:prstGeom>
          <a:blipFill>
            <a:blip r:embed="rId5">
              <a:alphaModFix amt="26000"/>
              <a:extLst>
                <a:ext uri="{BEBA8EAE-BF5A-486C-A8C5-ECC9F3942E4B}">
                  <a14:imgProps xmlns:a14="http://schemas.microsoft.com/office/drawing/2010/main">
                    <a14:imgLayer r:embed="rId6">
                      <a14:imgEffect>
                        <a14:artisticTexturizer/>
                      </a14:imgEffect>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9674225" y="1377950"/>
            <a:ext cx="690880" cy="4146550"/>
          </a:xfrm>
          <a:prstGeom prst="rect">
            <a:avLst/>
          </a:prstGeom>
          <a:blipFill>
            <a:blip r:embed="rId5">
              <a:alphaModFix amt="26000"/>
              <a:extLst>
                <a:ext uri="{BEBA8EAE-BF5A-486C-A8C5-ECC9F3942E4B}">
                  <a14:imgProps xmlns:a14="http://schemas.microsoft.com/office/drawing/2010/main">
                    <a14:imgLayer r:embed="rId6">
                      <a14:imgEffect>
                        <a14:artisticTexturizer/>
                      </a14:imgEffect>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8195310" y="1378585"/>
            <a:ext cx="811530" cy="4146550"/>
          </a:xfrm>
          <a:prstGeom prst="rect">
            <a:avLst/>
          </a:prstGeom>
          <a:blipFill>
            <a:blip r:embed="rId5">
              <a:alphaModFix amt="26000"/>
              <a:extLst>
                <a:ext uri="{BEBA8EAE-BF5A-486C-A8C5-ECC9F3942E4B}">
                  <a14:imgProps xmlns:a14="http://schemas.microsoft.com/office/drawing/2010/main">
                    <a14:imgLayer r:embed="rId6">
                      <a14:imgEffect>
                        <a14:artisticTexturizer/>
                      </a14:imgEffect>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6665595" y="1378585"/>
            <a:ext cx="811530" cy="4146550"/>
          </a:xfrm>
          <a:prstGeom prst="rect">
            <a:avLst/>
          </a:prstGeom>
          <a:blipFill>
            <a:blip r:embed="rId5">
              <a:alphaModFix amt="26000"/>
              <a:extLst>
                <a:ext uri="{BEBA8EAE-BF5A-486C-A8C5-ECC9F3942E4B}">
                  <a14:imgProps xmlns:a14="http://schemas.microsoft.com/office/drawing/2010/main">
                    <a14:imgLayer r:embed="rId6">
                      <a14:imgEffect>
                        <a14:artisticTexturizer/>
                      </a14:imgEffect>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4492625" y="1141095"/>
            <a:ext cx="500380" cy="534035"/>
          </a:xfrm>
          <a:prstGeom prst="rect">
            <a:avLst/>
          </a:prstGeom>
          <a:noFill/>
          <a:ln>
            <a:solidFill>
              <a:srgbClr val="E87C81"/>
            </a:solidFill>
          </a:ln>
        </p:spPr>
        <p:txBody>
          <a:bodyPr wrap="square" rtlCol="0">
            <a:spAutoFit/>
          </a:bodyPr>
          <a:p>
            <a:pPr>
              <a:lnSpc>
                <a:spcPct val="120000"/>
              </a:lnSpc>
            </a:pPr>
            <a:r>
              <a:rPr lang="zh-CN" altLang="en-US" sz="2400">
                <a:solidFill>
                  <a:schemeClr val="tx2">
                    <a:lumMod val="50000"/>
                  </a:schemeClr>
                </a:solidFill>
                <a:effectLst/>
                <a:latin typeface="+mj-ea"/>
                <a:ea typeface="+mj-ea"/>
              </a:rPr>
              <a:t>壹</a:t>
            </a:r>
            <a:endParaRPr lang="zh-CN" altLang="en-US" sz="2400">
              <a:solidFill>
                <a:schemeClr val="tx2">
                  <a:lumMod val="50000"/>
                </a:schemeClr>
              </a:solidFill>
              <a:effectLst/>
              <a:latin typeface="+mj-ea"/>
              <a:ea typeface="+mj-ea"/>
            </a:endParaRPr>
          </a:p>
        </p:txBody>
      </p:sp>
      <p:sp>
        <p:nvSpPr>
          <p:cNvPr id="16" name="文本框 15"/>
          <p:cNvSpPr txBox="1"/>
          <p:nvPr/>
        </p:nvSpPr>
        <p:spPr>
          <a:xfrm>
            <a:off x="9094470" y="1141095"/>
            <a:ext cx="500380" cy="534035"/>
          </a:xfrm>
          <a:prstGeom prst="rect">
            <a:avLst/>
          </a:prstGeom>
          <a:noFill/>
          <a:ln>
            <a:solidFill>
              <a:srgbClr val="E87C81"/>
            </a:solidFill>
          </a:ln>
        </p:spPr>
        <p:txBody>
          <a:bodyPr wrap="square" rtlCol="0">
            <a:spAutoFit/>
          </a:bodyPr>
          <a:p>
            <a:pPr>
              <a:lnSpc>
                <a:spcPct val="120000"/>
              </a:lnSpc>
            </a:pPr>
            <a:r>
              <a:rPr lang="zh-CN" altLang="en-US" sz="2400">
                <a:solidFill>
                  <a:schemeClr val="tx2">
                    <a:lumMod val="50000"/>
                  </a:schemeClr>
                </a:solidFill>
                <a:effectLst/>
                <a:latin typeface="+mj-ea"/>
                <a:ea typeface="+mj-ea"/>
              </a:rPr>
              <a:t>肆</a:t>
            </a:r>
            <a:endParaRPr lang="zh-CN" altLang="en-US" sz="2400">
              <a:solidFill>
                <a:schemeClr val="tx2">
                  <a:lumMod val="50000"/>
                </a:schemeClr>
              </a:solidFill>
              <a:effectLst/>
              <a:latin typeface="+mj-ea"/>
              <a:ea typeface="+mj-ea"/>
            </a:endParaRPr>
          </a:p>
        </p:txBody>
      </p:sp>
      <p:sp>
        <p:nvSpPr>
          <p:cNvPr id="17" name="文本框 16"/>
          <p:cNvSpPr txBox="1"/>
          <p:nvPr/>
        </p:nvSpPr>
        <p:spPr>
          <a:xfrm>
            <a:off x="7585710" y="1141095"/>
            <a:ext cx="500380" cy="534035"/>
          </a:xfrm>
          <a:prstGeom prst="rect">
            <a:avLst/>
          </a:prstGeom>
          <a:noFill/>
          <a:ln>
            <a:solidFill>
              <a:srgbClr val="E87C81"/>
            </a:solidFill>
          </a:ln>
        </p:spPr>
        <p:txBody>
          <a:bodyPr wrap="square" rtlCol="0">
            <a:spAutoFit/>
          </a:bodyPr>
          <a:p>
            <a:pPr>
              <a:lnSpc>
                <a:spcPct val="120000"/>
              </a:lnSpc>
            </a:pPr>
            <a:r>
              <a:rPr lang="zh-CN" altLang="en-US" sz="2400">
                <a:solidFill>
                  <a:schemeClr val="tx2">
                    <a:lumMod val="50000"/>
                  </a:schemeClr>
                </a:solidFill>
                <a:effectLst/>
                <a:latin typeface="+mj-ea"/>
                <a:ea typeface="+mj-ea"/>
              </a:rPr>
              <a:t>叁</a:t>
            </a:r>
            <a:endParaRPr lang="zh-CN" altLang="en-US" sz="2400">
              <a:solidFill>
                <a:schemeClr val="tx2">
                  <a:lumMod val="50000"/>
                </a:schemeClr>
              </a:solidFill>
              <a:effectLst/>
              <a:latin typeface="+mj-ea"/>
              <a:ea typeface="+mj-ea"/>
            </a:endParaRPr>
          </a:p>
        </p:txBody>
      </p:sp>
      <p:sp>
        <p:nvSpPr>
          <p:cNvPr id="18" name="文本框 17"/>
          <p:cNvSpPr txBox="1"/>
          <p:nvPr/>
        </p:nvSpPr>
        <p:spPr>
          <a:xfrm>
            <a:off x="6051550" y="1141095"/>
            <a:ext cx="500380" cy="534035"/>
          </a:xfrm>
          <a:prstGeom prst="rect">
            <a:avLst/>
          </a:prstGeom>
          <a:noFill/>
          <a:ln>
            <a:solidFill>
              <a:srgbClr val="E87C81"/>
            </a:solidFill>
          </a:ln>
        </p:spPr>
        <p:txBody>
          <a:bodyPr wrap="square" rtlCol="0">
            <a:spAutoFit/>
          </a:bodyPr>
          <a:p>
            <a:pPr>
              <a:lnSpc>
                <a:spcPct val="120000"/>
              </a:lnSpc>
            </a:pPr>
            <a:r>
              <a:rPr lang="zh-CN" altLang="en-US" sz="2400">
                <a:solidFill>
                  <a:schemeClr val="tx2">
                    <a:lumMod val="50000"/>
                  </a:schemeClr>
                </a:solidFill>
                <a:effectLst/>
                <a:latin typeface="+mj-ea"/>
                <a:ea typeface="+mj-ea"/>
              </a:rPr>
              <a:t>贰</a:t>
            </a:r>
            <a:endParaRPr lang="zh-CN" altLang="en-US" sz="2400">
              <a:solidFill>
                <a:schemeClr val="tx2">
                  <a:lumMod val="50000"/>
                </a:schemeClr>
              </a:solidFill>
              <a:effectLst/>
              <a:latin typeface="+mj-ea"/>
              <a:ea typeface="+mj-ea"/>
            </a:endParaRPr>
          </a:p>
        </p:txBody>
      </p:sp>
      <p:sp>
        <p:nvSpPr>
          <p:cNvPr id="11" name="文本框 10"/>
          <p:cNvSpPr txBox="1"/>
          <p:nvPr/>
        </p:nvSpPr>
        <p:spPr>
          <a:xfrm>
            <a:off x="5126355" y="1875155"/>
            <a:ext cx="699135" cy="4005580"/>
          </a:xfrm>
          <a:prstGeom prst="rect">
            <a:avLst/>
          </a:prstGeom>
          <a:noFill/>
        </p:spPr>
        <p:txBody>
          <a:bodyPr vert="eaVert" wrap="square" rtlCol="0">
            <a:spAutoFit/>
          </a:bodyPr>
          <a:p>
            <a:pPr>
              <a:lnSpc>
                <a:spcPct val="120000"/>
              </a:lnSpc>
            </a:pPr>
            <a:r>
              <a:rPr lang="zh-CN" altLang="en-US" sz="2800">
                <a:solidFill>
                  <a:schemeClr val="tx2">
                    <a:lumMod val="50000"/>
                  </a:schemeClr>
                </a:solidFill>
                <a:latin typeface="华文楷体" panose="02010600040101010101" charset="-122"/>
                <a:ea typeface="华文楷体" panose="02010600040101010101" charset="-122"/>
              </a:rPr>
              <a:t>定</a:t>
            </a:r>
            <a:r>
              <a:rPr lang="en-US" altLang="zh-CN" sz="2800">
                <a:solidFill>
                  <a:schemeClr val="tx2">
                    <a:lumMod val="50000"/>
                  </a:schemeClr>
                </a:solidFill>
                <a:latin typeface="华文楷体" panose="02010600040101010101" charset="-122"/>
                <a:ea typeface="华文楷体" panose="02010600040101010101" charset="-122"/>
              </a:rPr>
              <a:t> </a:t>
            </a:r>
            <a:r>
              <a:rPr lang="zh-CN" altLang="en-US" sz="2800">
                <a:solidFill>
                  <a:schemeClr val="tx2">
                    <a:lumMod val="50000"/>
                  </a:schemeClr>
                </a:solidFill>
                <a:latin typeface="华文楷体" panose="02010600040101010101" charset="-122"/>
                <a:ea typeface="华文楷体" panose="02010600040101010101" charset="-122"/>
              </a:rPr>
              <a:t>义</a:t>
            </a:r>
            <a:r>
              <a:rPr lang="en-US" altLang="zh-CN" sz="2800">
                <a:solidFill>
                  <a:schemeClr val="tx2">
                    <a:lumMod val="50000"/>
                  </a:schemeClr>
                </a:solidFill>
                <a:latin typeface="华文楷体" panose="02010600040101010101" charset="-122"/>
                <a:ea typeface="华文楷体" panose="02010600040101010101" charset="-122"/>
              </a:rPr>
              <a:t> </a:t>
            </a:r>
            <a:r>
              <a:rPr lang="zh-CN" altLang="en-US" sz="2800">
                <a:solidFill>
                  <a:schemeClr val="tx2">
                    <a:lumMod val="50000"/>
                  </a:schemeClr>
                </a:solidFill>
                <a:latin typeface="华文楷体" panose="02010600040101010101" charset="-122"/>
                <a:ea typeface="华文楷体" panose="02010600040101010101" charset="-122"/>
              </a:rPr>
              <a:t>与</a:t>
            </a:r>
            <a:r>
              <a:rPr lang="en-US" altLang="zh-CN" sz="2800">
                <a:solidFill>
                  <a:schemeClr val="tx2">
                    <a:lumMod val="50000"/>
                  </a:schemeClr>
                </a:solidFill>
                <a:latin typeface="华文楷体" panose="02010600040101010101" charset="-122"/>
                <a:ea typeface="华文楷体" panose="02010600040101010101" charset="-122"/>
              </a:rPr>
              <a:t> </a:t>
            </a:r>
            <a:r>
              <a:rPr lang="zh-CN" altLang="en-US" sz="2800">
                <a:solidFill>
                  <a:schemeClr val="tx2">
                    <a:lumMod val="50000"/>
                  </a:schemeClr>
                </a:solidFill>
                <a:latin typeface="华文楷体" panose="02010600040101010101" charset="-122"/>
                <a:ea typeface="华文楷体" panose="02010600040101010101" charset="-122"/>
              </a:rPr>
              <a:t>表</a:t>
            </a:r>
            <a:r>
              <a:rPr lang="en-US" altLang="zh-CN" sz="2800">
                <a:solidFill>
                  <a:schemeClr val="tx2">
                    <a:lumMod val="50000"/>
                  </a:schemeClr>
                </a:solidFill>
                <a:latin typeface="华文楷体" panose="02010600040101010101" charset="-122"/>
                <a:ea typeface="华文楷体" panose="02010600040101010101" charset="-122"/>
              </a:rPr>
              <a:t> </a:t>
            </a:r>
            <a:r>
              <a:rPr lang="zh-CN" altLang="en-US" sz="2800">
                <a:solidFill>
                  <a:schemeClr val="tx2">
                    <a:lumMod val="50000"/>
                  </a:schemeClr>
                </a:solidFill>
                <a:latin typeface="华文楷体" panose="02010600040101010101" charset="-122"/>
                <a:ea typeface="华文楷体" panose="02010600040101010101" charset="-122"/>
              </a:rPr>
              <a:t>现</a:t>
            </a:r>
            <a:r>
              <a:rPr lang="en-US" altLang="zh-CN" sz="2800">
                <a:solidFill>
                  <a:schemeClr val="tx2">
                    <a:lumMod val="50000"/>
                  </a:schemeClr>
                </a:solidFill>
                <a:latin typeface="华文楷体" panose="02010600040101010101" charset="-122"/>
                <a:ea typeface="华文楷体" panose="02010600040101010101" charset="-122"/>
              </a:rPr>
              <a:t> </a:t>
            </a:r>
            <a:r>
              <a:rPr lang="zh-CN" altLang="en-US" sz="2800">
                <a:solidFill>
                  <a:schemeClr val="tx2">
                    <a:lumMod val="50000"/>
                  </a:schemeClr>
                </a:solidFill>
                <a:latin typeface="华文楷体" panose="02010600040101010101" charset="-122"/>
                <a:ea typeface="华文楷体" panose="02010600040101010101" charset="-122"/>
              </a:rPr>
              <a:t>形</a:t>
            </a:r>
            <a:r>
              <a:rPr lang="en-US" altLang="zh-CN" sz="2800">
                <a:solidFill>
                  <a:schemeClr val="tx2">
                    <a:lumMod val="50000"/>
                  </a:schemeClr>
                </a:solidFill>
                <a:latin typeface="华文楷体" panose="02010600040101010101" charset="-122"/>
                <a:ea typeface="华文楷体" panose="02010600040101010101" charset="-122"/>
              </a:rPr>
              <a:t> </a:t>
            </a:r>
            <a:r>
              <a:rPr lang="zh-CN" altLang="en-US" sz="2800">
                <a:solidFill>
                  <a:schemeClr val="tx2">
                    <a:lumMod val="50000"/>
                  </a:schemeClr>
                </a:solidFill>
                <a:latin typeface="华文楷体" panose="02010600040101010101" charset="-122"/>
                <a:ea typeface="华文楷体" panose="02010600040101010101" charset="-122"/>
              </a:rPr>
              <a:t>式</a:t>
            </a:r>
            <a:endParaRPr lang="zh-CN" altLang="en-US" sz="2800">
              <a:solidFill>
                <a:schemeClr val="tx2">
                  <a:lumMod val="50000"/>
                </a:schemeClr>
              </a:solidFill>
              <a:latin typeface="华文楷体" panose="02010600040101010101" charset="-122"/>
              <a:ea typeface="华文楷体" panose="02010600040101010101" charset="-122"/>
            </a:endParaRPr>
          </a:p>
        </p:txBody>
      </p:sp>
      <p:sp>
        <p:nvSpPr>
          <p:cNvPr id="12" name="文本框 11"/>
          <p:cNvSpPr txBox="1"/>
          <p:nvPr/>
        </p:nvSpPr>
        <p:spPr>
          <a:xfrm>
            <a:off x="6808470" y="1875155"/>
            <a:ext cx="609600" cy="3192145"/>
          </a:xfrm>
          <a:prstGeom prst="rect">
            <a:avLst/>
          </a:prstGeom>
          <a:noFill/>
        </p:spPr>
        <p:txBody>
          <a:bodyPr wrap="square" rtlCol="0">
            <a:spAutoFit/>
          </a:bodyPr>
          <a:p>
            <a:pPr>
              <a:lnSpc>
                <a:spcPct val="120000"/>
              </a:lnSpc>
            </a:pPr>
            <a:r>
              <a:rPr lang="zh-CN" altLang="en-US" sz="2800">
                <a:solidFill>
                  <a:schemeClr val="tx2">
                    <a:lumMod val="50000"/>
                  </a:schemeClr>
                </a:solidFill>
                <a:latin typeface="华文楷体" panose="02010600040101010101" charset="-122"/>
                <a:ea typeface="华文楷体" panose="02010600040101010101" charset="-122"/>
              </a:rPr>
              <a:t>先秦两汉文学</a:t>
            </a:r>
            <a:endParaRPr lang="zh-CN" altLang="en-US" sz="2800">
              <a:solidFill>
                <a:schemeClr val="tx2">
                  <a:lumMod val="50000"/>
                </a:schemeClr>
              </a:solidFill>
              <a:latin typeface="华文楷体" panose="02010600040101010101" charset="-122"/>
              <a:ea typeface="华文楷体" panose="02010600040101010101" charset="-122"/>
            </a:endParaRPr>
          </a:p>
        </p:txBody>
      </p:sp>
      <p:sp>
        <p:nvSpPr>
          <p:cNvPr id="13" name="文本框 12"/>
          <p:cNvSpPr txBox="1"/>
          <p:nvPr/>
        </p:nvSpPr>
        <p:spPr>
          <a:xfrm>
            <a:off x="8401050" y="1770380"/>
            <a:ext cx="457200" cy="3709035"/>
          </a:xfrm>
          <a:prstGeom prst="rect">
            <a:avLst/>
          </a:prstGeom>
          <a:noFill/>
        </p:spPr>
        <p:txBody>
          <a:bodyPr wrap="square" rtlCol="0">
            <a:spAutoFit/>
          </a:bodyPr>
          <a:p>
            <a:pPr>
              <a:lnSpc>
                <a:spcPct val="120000"/>
              </a:lnSpc>
            </a:pPr>
            <a:r>
              <a:rPr lang="zh-CN" altLang="en-US" sz="2800">
                <a:solidFill>
                  <a:schemeClr val="tx2">
                    <a:lumMod val="50000"/>
                  </a:schemeClr>
                </a:solidFill>
                <a:latin typeface="华文楷体" panose="02010600040101010101" charset="-122"/>
                <a:ea typeface="华文楷体" panose="02010600040101010101" charset="-122"/>
              </a:rPr>
              <a:t>魏晋南北朝文学</a:t>
            </a:r>
            <a:endParaRPr lang="zh-CN" altLang="en-US" sz="2800">
              <a:solidFill>
                <a:schemeClr val="tx2">
                  <a:lumMod val="50000"/>
                </a:schemeClr>
              </a:solidFill>
              <a:latin typeface="华文楷体" panose="02010600040101010101" charset="-122"/>
              <a:ea typeface="华文楷体" panose="02010600040101010101" charset="-122"/>
            </a:endParaRPr>
          </a:p>
        </p:txBody>
      </p:sp>
      <p:sp>
        <p:nvSpPr>
          <p:cNvPr id="15" name="文本框 14"/>
          <p:cNvSpPr txBox="1"/>
          <p:nvPr/>
        </p:nvSpPr>
        <p:spPr>
          <a:xfrm>
            <a:off x="9796145" y="2114550"/>
            <a:ext cx="583565" cy="2158365"/>
          </a:xfrm>
          <a:prstGeom prst="rect">
            <a:avLst/>
          </a:prstGeom>
          <a:noFill/>
        </p:spPr>
        <p:txBody>
          <a:bodyPr wrap="square" rtlCol="0">
            <a:spAutoFit/>
          </a:bodyPr>
          <a:p>
            <a:pPr>
              <a:lnSpc>
                <a:spcPct val="120000"/>
              </a:lnSpc>
            </a:pPr>
            <a:r>
              <a:rPr lang="zh-CN" altLang="en-US" sz="2800">
                <a:solidFill>
                  <a:schemeClr val="tx2">
                    <a:lumMod val="50000"/>
                  </a:schemeClr>
                </a:solidFill>
                <a:latin typeface="华文楷体" panose="02010600040101010101" charset="-122"/>
                <a:ea typeface="华文楷体" panose="02010600040101010101" charset="-122"/>
              </a:rPr>
              <a:t>唐宋文学</a:t>
            </a:r>
            <a:endParaRPr lang="zh-CN" altLang="en-US" sz="2800">
              <a:solidFill>
                <a:schemeClr val="tx2">
                  <a:lumMod val="50000"/>
                </a:schemeClr>
              </a:solidFill>
              <a:latin typeface="华文楷体" panose="02010600040101010101" charset="-122"/>
              <a:ea typeface="华文楷体" panose="02010600040101010101" charset="-122"/>
            </a:endParaRPr>
          </a:p>
        </p:txBody>
      </p:sp>
      <p:sp>
        <p:nvSpPr>
          <p:cNvPr id="19" name="矩形 18"/>
          <p:cNvSpPr/>
          <p:nvPr/>
        </p:nvSpPr>
        <p:spPr>
          <a:xfrm>
            <a:off x="11062335" y="1377950"/>
            <a:ext cx="675005" cy="4146550"/>
          </a:xfrm>
          <a:prstGeom prst="rect">
            <a:avLst/>
          </a:prstGeom>
          <a:blipFill>
            <a:blip r:embed="rId5">
              <a:alphaModFix amt="26000"/>
              <a:extLst>
                <a:ext uri="{BEBA8EAE-BF5A-486C-A8C5-ECC9F3942E4B}">
                  <a14:imgProps xmlns:a14="http://schemas.microsoft.com/office/drawing/2010/main">
                    <a14:imgLayer r:embed="rId6">
                      <a14:imgEffect>
                        <a14:artisticTexturizer/>
                      </a14:imgEffect>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p:cNvSpPr txBox="1"/>
          <p:nvPr/>
        </p:nvSpPr>
        <p:spPr>
          <a:xfrm>
            <a:off x="10402570" y="1141095"/>
            <a:ext cx="622300" cy="534035"/>
          </a:xfrm>
          <a:prstGeom prst="rect">
            <a:avLst/>
          </a:prstGeom>
          <a:noFill/>
          <a:ln>
            <a:solidFill>
              <a:srgbClr val="E87C81"/>
            </a:solidFill>
          </a:ln>
        </p:spPr>
        <p:txBody>
          <a:bodyPr wrap="square" rtlCol="0">
            <a:spAutoFit/>
          </a:bodyPr>
          <a:p>
            <a:pPr>
              <a:lnSpc>
                <a:spcPct val="120000"/>
              </a:lnSpc>
            </a:pPr>
            <a:r>
              <a:rPr lang="zh-CN" altLang="en-US" sz="2400">
                <a:solidFill>
                  <a:schemeClr val="tx2">
                    <a:lumMod val="50000"/>
                  </a:schemeClr>
                </a:solidFill>
                <a:effectLst/>
                <a:latin typeface="+mj-ea"/>
                <a:ea typeface="+mj-ea"/>
              </a:rPr>
              <a:t>伍</a:t>
            </a:r>
            <a:endParaRPr lang="zh-CN" altLang="en-US" sz="2400">
              <a:solidFill>
                <a:schemeClr val="tx2">
                  <a:lumMod val="50000"/>
                </a:schemeClr>
              </a:solidFill>
              <a:effectLst/>
              <a:latin typeface="+mj-ea"/>
              <a:ea typeface="+mj-ea"/>
            </a:endParaRPr>
          </a:p>
        </p:txBody>
      </p:sp>
      <p:sp>
        <p:nvSpPr>
          <p:cNvPr id="24" name="文本框 23"/>
          <p:cNvSpPr txBox="1"/>
          <p:nvPr/>
        </p:nvSpPr>
        <p:spPr>
          <a:xfrm>
            <a:off x="11144250" y="2114550"/>
            <a:ext cx="510540" cy="2675255"/>
          </a:xfrm>
          <a:prstGeom prst="rect">
            <a:avLst/>
          </a:prstGeom>
          <a:noFill/>
        </p:spPr>
        <p:txBody>
          <a:bodyPr wrap="square" rtlCol="0">
            <a:spAutoFit/>
          </a:bodyPr>
          <a:p>
            <a:pPr>
              <a:lnSpc>
                <a:spcPct val="120000"/>
              </a:lnSpc>
            </a:pPr>
            <a:r>
              <a:rPr lang="zh-CN" altLang="en-US" sz="2800">
                <a:solidFill>
                  <a:schemeClr val="tx2">
                    <a:lumMod val="50000"/>
                  </a:schemeClr>
                </a:solidFill>
                <a:latin typeface="华文楷体" panose="02010600040101010101" charset="-122"/>
                <a:ea typeface="华文楷体" panose="02010600040101010101" charset="-122"/>
              </a:rPr>
              <a:t>元明清文学</a:t>
            </a:r>
            <a:endParaRPr lang="zh-CN" altLang="en-US" sz="2800">
              <a:solidFill>
                <a:schemeClr val="tx2">
                  <a:lumMod val="50000"/>
                </a:schemeClr>
              </a:solidFill>
              <a:latin typeface="华文楷体" panose="02010600040101010101" charset="-122"/>
              <a:ea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5cf06a324eb5d8757ecc5fbef291b88f"/>
          <p:cNvPicPr>
            <a:picLocks noChangeAspect="1"/>
          </p:cNvPicPr>
          <p:nvPr/>
        </p:nvPicPr>
        <p:blipFill>
          <a:blip r:embed="rId1"/>
          <a:stretch>
            <a:fillRect/>
          </a:stretch>
        </p:blipFill>
        <p:spPr>
          <a:xfrm>
            <a:off x="8255" y="-5080"/>
            <a:ext cx="12173585" cy="6809740"/>
          </a:xfrm>
          <a:prstGeom prst="rect">
            <a:avLst/>
          </a:prstGeom>
        </p:spPr>
      </p:pic>
      <p:pic>
        <p:nvPicPr>
          <p:cNvPr id="7" name="图片 6" descr="224ff18b5224ef256c2f11a30f4da0ca"/>
          <p:cNvPicPr>
            <a:picLocks noChangeAspect="1"/>
          </p:cNvPicPr>
          <p:nvPr/>
        </p:nvPicPr>
        <p:blipFill>
          <a:blip r:embed="rId2"/>
          <a:stretch>
            <a:fillRect/>
          </a:stretch>
        </p:blipFill>
        <p:spPr>
          <a:xfrm>
            <a:off x="2445385" y="1380490"/>
            <a:ext cx="7299325" cy="4097655"/>
          </a:xfrm>
          <a:prstGeom prst="rect">
            <a:avLst/>
          </a:prstGeom>
          <a:effectLst>
            <a:innerShdw blurRad="63500" dist="50800" dir="18900000">
              <a:schemeClr val="accent6">
                <a:lumMod val="40000"/>
                <a:lumOff val="60000"/>
                <a:alpha val="50000"/>
              </a:schemeClr>
            </a:innerShdw>
          </a:effectLst>
        </p:spPr>
      </p:pic>
      <p:pic>
        <p:nvPicPr>
          <p:cNvPr id="21" name="图片 20"/>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contrast="-5000"/>
                    </a14:imgEffect>
                  </a14:imgLayer>
                </a14:imgProps>
              </a:ext>
            </a:extLst>
          </a:blip>
          <a:srcRect l="62328"/>
          <a:stretch>
            <a:fillRect/>
          </a:stretch>
        </p:blipFill>
        <p:spPr>
          <a:xfrm>
            <a:off x="7646122" y="0"/>
            <a:ext cx="4593058" cy="6858000"/>
          </a:xfrm>
          <a:prstGeom prst="rect">
            <a:avLst/>
          </a:prstGeom>
          <a:effectLst>
            <a:outerShdw blurRad="50800" dist="38100" dir="2700000" algn="tl" rotWithShape="0">
              <a:prstClr val="black">
                <a:alpha val="40000"/>
              </a:prstClr>
            </a:outerShdw>
          </a:effectLst>
        </p:spPr>
      </p:pic>
      <p:pic>
        <p:nvPicPr>
          <p:cNvPr id="2" name="图片 1" descr="66e97c24594d6eb15be0f7c5bc18ea59"/>
          <p:cNvPicPr>
            <a:picLocks noChangeAspect="1"/>
          </p:cNvPicPr>
          <p:nvPr/>
        </p:nvPicPr>
        <p:blipFill>
          <a:blip r:embed="rId5"/>
          <a:stretch>
            <a:fillRect/>
          </a:stretch>
        </p:blipFill>
        <p:spPr>
          <a:xfrm>
            <a:off x="8901430" y="3758565"/>
            <a:ext cx="2502535" cy="3569970"/>
          </a:xfrm>
          <a:prstGeom prst="rect">
            <a:avLst/>
          </a:prstGeom>
        </p:spPr>
      </p:pic>
      <p:sp>
        <p:nvSpPr>
          <p:cNvPr id="5" name="椭圆 4"/>
          <p:cNvSpPr/>
          <p:nvPr/>
        </p:nvSpPr>
        <p:spPr>
          <a:xfrm>
            <a:off x="5111115" y="2444750"/>
            <a:ext cx="1969135" cy="1969135"/>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5400"/>
          </a:p>
        </p:txBody>
      </p:sp>
      <p:sp>
        <p:nvSpPr>
          <p:cNvPr id="6" name="文本框 5"/>
          <p:cNvSpPr txBox="1"/>
          <p:nvPr/>
        </p:nvSpPr>
        <p:spPr>
          <a:xfrm>
            <a:off x="5545455" y="2657475"/>
            <a:ext cx="1162050" cy="1420495"/>
          </a:xfrm>
          <a:prstGeom prst="rect">
            <a:avLst/>
          </a:prstGeom>
          <a:noFill/>
        </p:spPr>
        <p:txBody>
          <a:bodyPr wrap="square" rtlCol="0">
            <a:spAutoFit/>
          </a:bodyPr>
          <a:p>
            <a:pPr>
              <a:lnSpc>
                <a:spcPct val="120000"/>
              </a:lnSpc>
            </a:pPr>
            <a:r>
              <a:rPr lang="zh-CN" altLang="en-US" sz="7200">
                <a:solidFill>
                  <a:schemeClr val="tx2">
                    <a:lumMod val="75000"/>
                  </a:schemeClr>
                </a:solidFill>
                <a:latin typeface="华文楷体" panose="02010600040101010101" charset="-122"/>
                <a:ea typeface="华文楷体" panose="02010600040101010101" charset="-122"/>
              </a:rPr>
              <a:t>壹</a:t>
            </a:r>
            <a:endParaRPr lang="zh-CN" altLang="en-US" sz="7200">
              <a:solidFill>
                <a:schemeClr val="tx2">
                  <a:lumMod val="75000"/>
                </a:schemeClr>
              </a:solidFill>
              <a:latin typeface="华文楷体" panose="02010600040101010101" charset="-122"/>
              <a:ea typeface="华文楷体" panose="02010600040101010101" charset="-122"/>
            </a:endParaRPr>
          </a:p>
        </p:txBody>
      </p:sp>
      <p:pic>
        <p:nvPicPr>
          <p:cNvPr id="8" name="图片 7" descr="595ba74c97250d78c49eefc44d2cfdf0"/>
          <p:cNvPicPr>
            <a:picLocks noChangeAspect="1"/>
          </p:cNvPicPr>
          <p:nvPr/>
        </p:nvPicPr>
        <p:blipFill>
          <a:blip r:embed="rId6"/>
          <a:stretch>
            <a:fillRect/>
          </a:stretch>
        </p:blipFill>
        <p:spPr>
          <a:xfrm flipH="1">
            <a:off x="3070225" y="1985645"/>
            <a:ext cx="1768475" cy="2493645"/>
          </a:xfrm>
          <a:prstGeom prst="rect">
            <a:avLst/>
          </a:prstGeom>
          <a:effectLst>
            <a:innerShdw blurRad="63500" dist="50800" dir="18900000">
              <a:schemeClr val="accent6">
                <a:lumMod val="40000"/>
                <a:lumOff val="60000"/>
                <a:alpha val="50000"/>
              </a:schemeClr>
            </a:innerShdw>
          </a:effectLst>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d8c5a7ca6911b566544c3fdad68438b1_0_1_300_300"/>
          <p:cNvPicPr>
            <a:picLocks noChangeAspect="1"/>
          </p:cNvPicPr>
          <p:nvPr/>
        </p:nvPicPr>
        <p:blipFill>
          <a:blip r:embed="rId1"/>
          <a:stretch>
            <a:fillRect/>
          </a:stretch>
        </p:blipFill>
        <p:spPr>
          <a:xfrm>
            <a:off x="0" y="4744720"/>
            <a:ext cx="2113280" cy="2113280"/>
          </a:xfrm>
          <a:prstGeom prst="rect">
            <a:avLst/>
          </a:prstGeom>
          <a:effectLst>
            <a:outerShdw blurRad="50800" dist="38100" dir="2700000" algn="tl" rotWithShape="0">
              <a:prstClr val="black">
                <a:alpha val="40000"/>
              </a:prstClr>
            </a:outerShdw>
            <a:softEdge rad="317500"/>
          </a:effectLst>
        </p:spPr>
      </p:pic>
      <p:sp>
        <p:nvSpPr>
          <p:cNvPr id="20" name="文本框 19"/>
          <p:cNvSpPr txBox="1"/>
          <p:nvPr/>
        </p:nvSpPr>
        <p:spPr>
          <a:xfrm>
            <a:off x="301720" y="225603"/>
            <a:ext cx="4097020" cy="460375"/>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zh-CN"/>
            </a:defPPr>
            <a:lvl1pPr>
              <a:defRPr sz="11500">
                <a:solidFill>
                  <a:schemeClr val="tx2">
                    <a:lumMod val="50000"/>
                  </a:schemeClr>
                </a:solidFill>
                <a:effectLst>
                  <a:outerShdw blurRad="50800" dist="38100" dir="2700000" algn="tl" rotWithShape="0">
                    <a:prstClr val="black">
                      <a:alpha val="40000"/>
                    </a:prstClr>
                  </a:outerShdw>
                </a:effectLst>
                <a:latin typeface="钟齐段宁行书" panose="02010800040101010101" pitchFamily="2" charset="-122"/>
                <a:ea typeface="钟齐段宁行书" panose="02010800040101010101" pitchFamily="2" charset="-122"/>
              </a:defRPr>
            </a:lvl1pPr>
          </a:lstStyle>
          <a:p>
            <a:pPr algn="l"/>
            <a:r>
              <a:rPr lang="en-US" altLang="zh-CN" sz="2400" dirty="0">
                <a:effectLst/>
              </a:rPr>
              <a:t>Definition and Manifestations</a:t>
            </a:r>
            <a:endParaRPr lang="en-US" altLang="zh-CN" sz="2400" dirty="0">
              <a:effectLst/>
            </a:endParaRPr>
          </a:p>
        </p:txBody>
      </p:sp>
      <p:pic>
        <p:nvPicPr>
          <p:cNvPr id="21" name="图片 20"/>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contrast="-5000"/>
                    </a14:imgEffect>
                  </a14:imgLayer>
                </a14:imgProps>
              </a:ext>
            </a:extLst>
          </a:blip>
          <a:srcRect l="62328"/>
          <a:stretch>
            <a:fillRect/>
          </a:stretch>
        </p:blipFill>
        <p:spPr>
          <a:xfrm>
            <a:off x="7662632" y="0"/>
            <a:ext cx="4593058" cy="6858000"/>
          </a:xfrm>
          <a:prstGeom prst="rect">
            <a:avLst/>
          </a:prstGeom>
          <a:effectLst>
            <a:outerShdw blurRad="50800" dist="38100" dir="2700000" algn="tl" rotWithShape="0">
              <a:prstClr val="black">
                <a:alpha val="40000"/>
              </a:prstClr>
            </a:outerShdw>
          </a:effectLst>
        </p:spPr>
      </p:pic>
      <p:pic>
        <p:nvPicPr>
          <p:cNvPr id="2" name="图片 1" descr="66e97c24594d6eb15be0f7c5bc18ea59"/>
          <p:cNvPicPr>
            <a:picLocks noChangeAspect="1"/>
          </p:cNvPicPr>
          <p:nvPr/>
        </p:nvPicPr>
        <p:blipFill>
          <a:blip r:embed="rId4"/>
          <a:stretch>
            <a:fillRect/>
          </a:stretch>
        </p:blipFill>
        <p:spPr>
          <a:xfrm>
            <a:off x="8707755" y="3774440"/>
            <a:ext cx="2502535" cy="3569970"/>
          </a:xfrm>
          <a:prstGeom prst="rect">
            <a:avLst/>
          </a:prstGeom>
        </p:spPr>
      </p:pic>
      <p:pic>
        <p:nvPicPr>
          <p:cNvPr id="10" name="图片 9" descr="c4ff04649b004943c0fa4fa0f5d64d67"/>
          <p:cNvPicPr>
            <a:picLocks noChangeAspect="1"/>
          </p:cNvPicPr>
          <p:nvPr/>
        </p:nvPicPr>
        <p:blipFill>
          <a:blip r:embed="rId5"/>
          <a:stretch>
            <a:fillRect/>
          </a:stretch>
        </p:blipFill>
        <p:spPr>
          <a:xfrm>
            <a:off x="3848100" y="1609090"/>
            <a:ext cx="2172970" cy="2231390"/>
          </a:xfrm>
          <a:prstGeom prst="rect">
            <a:avLst/>
          </a:prstGeom>
          <a:effectLst>
            <a:innerShdw blurRad="114300">
              <a:schemeClr val="accent6">
                <a:lumMod val="20000"/>
                <a:lumOff val="80000"/>
              </a:schemeClr>
            </a:innerShdw>
          </a:effectLst>
        </p:spPr>
      </p:pic>
      <p:sp>
        <p:nvSpPr>
          <p:cNvPr id="3" name="文本框 2"/>
          <p:cNvSpPr txBox="1"/>
          <p:nvPr/>
        </p:nvSpPr>
        <p:spPr>
          <a:xfrm>
            <a:off x="1076325" y="769620"/>
            <a:ext cx="8291830" cy="4707890"/>
          </a:xfrm>
          <a:prstGeom prst="rect">
            <a:avLst/>
          </a:prstGeom>
          <a:noFill/>
        </p:spPr>
        <p:txBody>
          <a:bodyPr wrap="square" rtlCol="0">
            <a:spAutoFit/>
          </a:bodyPr>
          <a:p>
            <a:pPr indent="457200" algn="just" fontAlgn="auto">
              <a:lnSpc>
                <a:spcPct val="150000"/>
              </a:lnSpc>
            </a:pPr>
            <a:r>
              <a:rPr lang="zh-CN" altLang="en-US" sz="2000">
                <a:solidFill>
                  <a:schemeClr val="tx2">
                    <a:lumMod val="50000"/>
                  </a:schemeClr>
                </a:solidFill>
                <a:latin typeface="Times New Roman" panose="02020603050405020304" charset="0"/>
                <a:ea typeface="+mj-ea"/>
                <a:cs typeface="Times New Roman" panose="02020603050405020304" charset="0"/>
              </a:rPr>
              <a:t>Chinese classical literature refers to Chinese literature</a:t>
            </a:r>
            <a:r>
              <a:rPr lang="en-US" altLang="zh-CN" sz="2000">
                <a:solidFill>
                  <a:schemeClr val="tx2">
                    <a:lumMod val="50000"/>
                  </a:schemeClr>
                </a:solidFill>
                <a:latin typeface="Times New Roman" panose="02020603050405020304" charset="0"/>
                <a:ea typeface="+mj-ea"/>
                <a:cs typeface="Times New Roman" panose="02020603050405020304" charset="0"/>
              </a:rPr>
              <a:t> of a period of around 3,000 years between the beginning of Chinese history and the Opium War of 1840</a:t>
            </a:r>
            <a:r>
              <a:rPr lang="zh-CN" altLang="en-US" sz="2000">
                <a:solidFill>
                  <a:schemeClr val="tx2">
                    <a:lumMod val="50000"/>
                  </a:schemeClr>
                </a:solidFill>
                <a:latin typeface="Times New Roman" panose="02020603050405020304" charset="0"/>
                <a:ea typeface="+mj-ea"/>
                <a:cs typeface="Times New Roman" panose="02020603050405020304" charset="0"/>
              </a:rPr>
              <a:t>. </a:t>
            </a:r>
            <a:endParaRPr lang="zh-CN" altLang="en-US" sz="2000">
              <a:solidFill>
                <a:schemeClr val="tx2">
                  <a:lumMod val="50000"/>
                </a:schemeClr>
              </a:solidFill>
              <a:latin typeface="Times New Roman" panose="02020603050405020304" charset="0"/>
              <a:ea typeface="+mj-ea"/>
              <a:cs typeface="Times New Roman" panose="02020603050405020304" charset="0"/>
            </a:endParaRPr>
          </a:p>
          <a:p>
            <a:pPr indent="457200" algn="just" fontAlgn="auto">
              <a:lnSpc>
                <a:spcPct val="150000"/>
              </a:lnSpc>
            </a:pPr>
            <a:r>
              <a:rPr lang="zh-CN" altLang="en-US" sz="2000">
                <a:solidFill>
                  <a:schemeClr val="tx2">
                    <a:lumMod val="50000"/>
                  </a:schemeClr>
                </a:solidFill>
                <a:latin typeface="Times New Roman" panose="02020603050405020304" charset="0"/>
                <a:ea typeface="+mj-ea"/>
                <a:cs typeface="Times New Roman" panose="02020603050405020304" charset="0"/>
              </a:rPr>
              <a:t>According to literary history, it can be divided into </a:t>
            </a:r>
            <a:r>
              <a:rPr lang="en-US" altLang="zh-CN" sz="2000">
                <a:solidFill>
                  <a:schemeClr val="tx2">
                    <a:lumMod val="50000"/>
                  </a:schemeClr>
                </a:solidFill>
                <a:latin typeface="Times New Roman" panose="02020603050405020304" charset="0"/>
                <a:ea typeface="+mj-ea"/>
                <a:cs typeface="Times New Roman" panose="02020603050405020304" charset="0"/>
              </a:rPr>
              <a:t>six periods: </a:t>
            </a:r>
            <a:r>
              <a:rPr lang="zh-CN" altLang="en-US" sz="2000">
                <a:solidFill>
                  <a:schemeClr val="tx2">
                    <a:lumMod val="50000"/>
                  </a:schemeClr>
                </a:solidFill>
                <a:latin typeface="Times New Roman" panose="02020603050405020304" charset="0"/>
                <a:ea typeface="+mj-ea"/>
                <a:cs typeface="Times New Roman" panose="02020603050405020304" charset="0"/>
              </a:rPr>
              <a:t>pre-Qin literature</a:t>
            </a:r>
            <a:r>
              <a:rPr lang="en-US" altLang="zh-CN" sz="2000">
                <a:solidFill>
                  <a:schemeClr val="tx2">
                    <a:lumMod val="50000"/>
                  </a:schemeClr>
                </a:solidFill>
                <a:latin typeface="Times New Roman" panose="02020603050405020304" charset="0"/>
                <a:ea typeface="+mj-ea"/>
                <a:cs typeface="Times New Roman" panose="02020603050405020304" charset="0"/>
              </a:rPr>
              <a:t>;</a:t>
            </a:r>
            <a:r>
              <a:rPr lang="zh-CN" altLang="en-US" sz="2000">
                <a:solidFill>
                  <a:schemeClr val="tx2">
                    <a:lumMod val="50000"/>
                  </a:schemeClr>
                </a:solidFill>
                <a:latin typeface="Times New Roman" panose="02020603050405020304" charset="0"/>
                <a:ea typeface="+mj-ea"/>
                <a:cs typeface="Times New Roman" panose="02020603050405020304" charset="0"/>
              </a:rPr>
              <a:t> Qin and Han literature</a:t>
            </a:r>
            <a:r>
              <a:rPr lang="en-US" altLang="zh-CN" sz="2000">
                <a:solidFill>
                  <a:schemeClr val="tx2">
                    <a:lumMod val="50000"/>
                  </a:schemeClr>
                </a:solidFill>
                <a:latin typeface="Times New Roman" panose="02020603050405020304" charset="0"/>
                <a:ea typeface="+mj-ea"/>
                <a:cs typeface="Times New Roman" panose="02020603050405020304" charset="0"/>
              </a:rPr>
              <a:t>; </a:t>
            </a:r>
            <a:r>
              <a:rPr lang="zh-CN" altLang="en-US" sz="2000">
                <a:solidFill>
                  <a:schemeClr val="tx2">
                    <a:lumMod val="50000"/>
                  </a:schemeClr>
                </a:solidFill>
                <a:latin typeface="Times New Roman" panose="02020603050405020304" charset="0"/>
                <a:ea typeface="+mj-ea"/>
                <a:cs typeface="Times New Roman" panose="02020603050405020304" charset="0"/>
              </a:rPr>
              <a:t>Wei, Jin, Southern and Northern Dynasties</a:t>
            </a:r>
            <a:r>
              <a:rPr lang="en-US" altLang="zh-CN" sz="2000">
                <a:solidFill>
                  <a:schemeClr val="tx2">
                    <a:lumMod val="50000"/>
                  </a:schemeClr>
                </a:solidFill>
                <a:latin typeface="Times New Roman" panose="02020603050405020304" charset="0"/>
                <a:ea typeface="+mj-ea"/>
                <a:cs typeface="Times New Roman" panose="02020603050405020304" charset="0"/>
              </a:rPr>
              <a:t>; </a:t>
            </a:r>
            <a:r>
              <a:rPr lang="zh-CN" altLang="en-US" sz="2000">
                <a:solidFill>
                  <a:schemeClr val="tx2">
                    <a:lumMod val="50000"/>
                  </a:schemeClr>
                </a:solidFill>
                <a:latin typeface="Times New Roman" panose="02020603050405020304" charset="0"/>
                <a:ea typeface="+mj-ea"/>
                <a:cs typeface="Times New Roman" panose="02020603050405020304" charset="0"/>
              </a:rPr>
              <a:t>Sui, Tang and Five Dynasties</a:t>
            </a:r>
            <a:r>
              <a:rPr lang="en-US" altLang="zh-CN" sz="2000">
                <a:solidFill>
                  <a:schemeClr val="tx2">
                    <a:lumMod val="50000"/>
                  </a:schemeClr>
                </a:solidFill>
                <a:latin typeface="Times New Roman" panose="02020603050405020304" charset="0"/>
                <a:ea typeface="+mj-ea"/>
                <a:cs typeface="Times New Roman" panose="02020603050405020304" charset="0"/>
              </a:rPr>
              <a:t>;</a:t>
            </a:r>
            <a:r>
              <a:rPr lang="zh-CN" altLang="en-US" sz="2000">
                <a:solidFill>
                  <a:schemeClr val="tx2">
                    <a:lumMod val="50000"/>
                  </a:schemeClr>
                </a:solidFill>
                <a:latin typeface="Times New Roman" panose="02020603050405020304" charset="0"/>
                <a:ea typeface="+mj-ea"/>
                <a:cs typeface="Times New Roman" panose="02020603050405020304" charset="0"/>
              </a:rPr>
              <a:t> Song and Yuan literature</a:t>
            </a:r>
            <a:r>
              <a:rPr lang="en-US" altLang="zh-CN" sz="2000">
                <a:solidFill>
                  <a:schemeClr val="tx2">
                    <a:lumMod val="50000"/>
                  </a:schemeClr>
                </a:solidFill>
                <a:latin typeface="Times New Roman" panose="02020603050405020304" charset="0"/>
                <a:ea typeface="+mj-ea"/>
                <a:cs typeface="Times New Roman" panose="02020603050405020304" charset="0"/>
              </a:rPr>
              <a:t>; </a:t>
            </a:r>
            <a:r>
              <a:rPr lang="zh-CN" altLang="en-US" sz="2000">
                <a:solidFill>
                  <a:schemeClr val="tx2">
                    <a:lumMod val="50000"/>
                  </a:schemeClr>
                </a:solidFill>
                <a:latin typeface="Times New Roman" panose="02020603050405020304" charset="0"/>
                <a:ea typeface="+mj-ea"/>
                <a:cs typeface="Times New Roman" panose="02020603050405020304" charset="0"/>
              </a:rPr>
              <a:t>and Ming and Qing literature. </a:t>
            </a:r>
            <a:endParaRPr lang="zh-CN" altLang="en-US" sz="2000">
              <a:solidFill>
                <a:schemeClr val="tx2">
                  <a:lumMod val="50000"/>
                </a:schemeClr>
              </a:solidFill>
              <a:latin typeface="Times New Roman" panose="02020603050405020304" charset="0"/>
              <a:ea typeface="+mj-ea"/>
              <a:cs typeface="Times New Roman" panose="02020603050405020304" charset="0"/>
            </a:endParaRPr>
          </a:p>
          <a:p>
            <a:pPr indent="457200" algn="just" fontAlgn="auto">
              <a:lnSpc>
                <a:spcPct val="150000"/>
              </a:lnSpc>
            </a:pPr>
            <a:r>
              <a:rPr lang="zh-CN" altLang="en-US" sz="2000">
                <a:solidFill>
                  <a:schemeClr val="tx2">
                    <a:lumMod val="50000"/>
                  </a:schemeClr>
                </a:solidFill>
                <a:latin typeface="Times New Roman" panose="02020603050405020304" charset="0"/>
                <a:ea typeface="+mj-ea"/>
                <a:cs typeface="Times New Roman" panose="02020603050405020304" charset="0"/>
              </a:rPr>
              <a:t>The representative forms of literary works include poems, </a:t>
            </a:r>
            <a:r>
              <a:rPr lang="en-US" altLang="zh-CN" sz="2000">
                <a:solidFill>
                  <a:schemeClr val="tx2">
                    <a:lumMod val="50000"/>
                  </a:schemeClr>
                </a:solidFill>
                <a:latin typeface="Times New Roman" panose="02020603050405020304" charset="0"/>
                <a:ea typeface="+mj-ea"/>
                <a:cs typeface="Times New Roman" panose="02020603050405020304" charset="0"/>
              </a:rPr>
              <a:t>Lyrics</a:t>
            </a:r>
            <a:r>
              <a:rPr lang="zh-CN" altLang="en-US" sz="2000">
                <a:solidFill>
                  <a:schemeClr val="tx2">
                    <a:lumMod val="50000"/>
                  </a:schemeClr>
                </a:solidFill>
                <a:latin typeface="Times New Roman" panose="02020603050405020304" charset="0"/>
                <a:ea typeface="+mj-ea"/>
                <a:cs typeface="Times New Roman" panose="02020603050405020304" charset="0"/>
              </a:rPr>
              <a:t>, </a:t>
            </a:r>
            <a:r>
              <a:rPr lang="en-US" altLang="zh-CN" sz="2000">
                <a:solidFill>
                  <a:schemeClr val="tx2">
                    <a:lumMod val="50000"/>
                  </a:schemeClr>
                </a:solidFill>
                <a:latin typeface="Times New Roman" panose="02020603050405020304" charset="0"/>
                <a:ea typeface="+mj-ea"/>
                <a:cs typeface="Times New Roman" panose="02020603050405020304" charset="0"/>
              </a:rPr>
              <a:t>Songs</a:t>
            </a:r>
            <a:r>
              <a:rPr lang="zh-CN" altLang="en-US" sz="2000">
                <a:solidFill>
                  <a:schemeClr val="tx2">
                    <a:lumMod val="50000"/>
                  </a:schemeClr>
                </a:solidFill>
                <a:latin typeface="Times New Roman" panose="02020603050405020304" charset="0"/>
                <a:ea typeface="+mj-ea"/>
                <a:cs typeface="Times New Roman" panose="02020603050405020304" charset="0"/>
              </a:rPr>
              <a:t>, </a:t>
            </a:r>
            <a:r>
              <a:rPr lang="en-US" altLang="zh-CN" sz="2000">
                <a:solidFill>
                  <a:schemeClr val="tx2">
                    <a:lumMod val="50000"/>
                  </a:schemeClr>
                </a:solidFill>
                <a:latin typeface="Times New Roman" panose="02020603050405020304" charset="0"/>
                <a:ea typeface="+mj-ea"/>
                <a:cs typeface="Times New Roman" panose="02020603050405020304" charset="0"/>
              </a:rPr>
              <a:t>F</a:t>
            </a:r>
            <a:r>
              <a:rPr lang="zh-CN" altLang="en-US" sz="2000">
                <a:solidFill>
                  <a:schemeClr val="tx2">
                    <a:lumMod val="50000"/>
                  </a:schemeClr>
                </a:solidFill>
                <a:latin typeface="Times New Roman" panose="02020603050405020304" charset="0"/>
                <a:ea typeface="+mj-ea"/>
                <a:cs typeface="Times New Roman" panose="02020603050405020304" charset="0"/>
              </a:rPr>
              <a:t>u, prose, novels, etc.</a:t>
            </a:r>
            <a:r>
              <a:rPr lang="en-US" altLang="zh-CN" sz="2000">
                <a:solidFill>
                  <a:schemeClr val="tx2">
                    <a:lumMod val="50000"/>
                  </a:schemeClr>
                </a:solidFill>
                <a:latin typeface="Times New Roman" panose="02020603050405020304" charset="0"/>
                <a:ea typeface="+mj-ea"/>
                <a:cs typeface="Times New Roman" panose="02020603050405020304" charset="0"/>
              </a:rPr>
              <a:t> </a:t>
            </a:r>
            <a:r>
              <a:rPr lang="zh-CN" altLang="en-US" sz="2000">
                <a:solidFill>
                  <a:schemeClr val="tx2">
                    <a:lumMod val="50000"/>
                  </a:schemeClr>
                </a:solidFill>
                <a:latin typeface="Times New Roman" panose="02020603050405020304" charset="0"/>
                <a:ea typeface="+mj-ea"/>
                <a:cs typeface="Times New Roman" panose="02020603050405020304" charset="0"/>
              </a:rPr>
              <a:t>Chinese classical literature is one of the most precious cultural heritages of the Chinese nation.</a:t>
            </a:r>
            <a:endParaRPr lang="zh-CN" altLang="en-US" sz="2000">
              <a:solidFill>
                <a:schemeClr val="tx2">
                  <a:lumMod val="50000"/>
                </a:schemeClr>
              </a:solidFill>
              <a:latin typeface="Times New Roman" panose="02020603050405020304" charset="0"/>
              <a:ea typeface="+mj-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5cf06a324eb5d8757ecc5fbef291b88f"/>
          <p:cNvPicPr>
            <a:picLocks noChangeAspect="1"/>
          </p:cNvPicPr>
          <p:nvPr/>
        </p:nvPicPr>
        <p:blipFill>
          <a:blip r:embed="rId1"/>
          <a:stretch>
            <a:fillRect/>
          </a:stretch>
        </p:blipFill>
        <p:spPr>
          <a:xfrm>
            <a:off x="8255" y="-5080"/>
            <a:ext cx="12173585" cy="6809740"/>
          </a:xfrm>
          <a:prstGeom prst="rect">
            <a:avLst/>
          </a:prstGeom>
        </p:spPr>
      </p:pic>
      <p:pic>
        <p:nvPicPr>
          <p:cNvPr id="7" name="图片 6" descr="224ff18b5224ef256c2f11a30f4da0ca"/>
          <p:cNvPicPr>
            <a:picLocks noChangeAspect="1"/>
          </p:cNvPicPr>
          <p:nvPr/>
        </p:nvPicPr>
        <p:blipFill>
          <a:blip r:embed="rId2"/>
          <a:stretch>
            <a:fillRect/>
          </a:stretch>
        </p:blipFill>
        <p:spPr>
          <a:xfrm>
            <a:off x="2445385" y="1380490"/>
            <a:ext cx="7299325" cy="4097655"/>
          </a:xfrm>
          <a:prstGeom prst="rect">
            <a:avLst/>
          </a:prstGeom>
          <a:effectLst>
            <a:innerShdw blurRad="63500" dist="50800" dir="18900000">
              <a:schemeClr val="accent6">
                <a:lumMod val="40000"/>
                <a:lumOff val="60000"/>
                <a:alpha val="50000"/>
              </a:schemeClr>
            </a:innerShdw>
          </a:effectLst>
        </p:spPr>
      </p:pic>
      <p:pic>
        <p:nvPicPr>
          <p:cNvPr id="21" name="图片 20"/>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contrast="-5000"/>
                    </a14:imgEffect>
                  </a14:imgLayer>
                </a14:imgProps>
              </a:ext>
            </a:extLst>
          </a:blip>
          <a:srcRect l="62328"/>
          <a:stretch>
            <a:fillRect/>
          </a:stretch>
        </p:blipFill>
        <p:spPr>
          <a:xfrm>
            <a:off x="7646122" y="0"/>
            <a:ext cx="4593058" cy="6858000"/>
          </a:xfrm>
          <a:prstGeom prst="rect">
            <a:avLst/>
          </a:prstGeom>
          <a:effectLst>
            <a:outerShdw blurRad="50800" dist="38100" dir="2700000" algn="tl" rotWithShape="0">
              <a:prstClr val="black">
                <a:alpha val="40000"/>
              </a:prstClr>
            </a:outerShdw>
          </a:effectLst>
        </p:spPr>
      </p:pic>
      <p:pic>
        <p:nvPicPr>
          <p:cNvPr id="2" name="图片 1" descr="66e97c24594d6eb15be0f7c5bc18ea59"/>
          <p:cNvPicPr>
            <a:picLocks noChangeAspect="1"/>
          </p:cNvPicPr>
          <p:nvPr/>
        </p:nvPicPr>
        <p:blipFill>
          <a:blip r:embed="rId5"/>
          <a:stretch>
            <a:fillRect/>
          </a:stretch>
        </p:blipFill>
        <p:spPr>
          <a:xfrm>
            <a:off x="8901430" y="3758565"/>
            <a:ext cx="2502535" cy="3569970"/>
          </a:xfrm>
          <a:prstGeom prst="rect">
            <a:avLst/>
          </a:prstGeom>
        </p:spPr>
      </p:pic>
      <p:sp>
        <p:nvSpPr>
          <p:cNvPr id="5" name="椭圆 4"/>
          <p:cNvSpPr/>
          <p:nvPr/>
        </p:nvSpPr>
        <p:spPr>
          <a:xfrm>
            <a:off x="5111115" y="2444750"/>
            <a:ext cx="1969135" cy="1969135"/>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5400"/>
          </a:p>
        </p:txBody>
      </p:sp>
      <p:sp>
        <p:nvSpPr>
          <p:cNvPr id="6" name="文本框 5"/>
          <p:cNvSpPr txBox="1"/>
          <p:nvPr/>
        </p:nvSpPr>
        <p:spPr>
          <a:xfrm>
            <a:off x="5545455" y="2657475"/>
            <a:ext cx="1162050" cy="1420495"/>
          </a:xfrm>
          <a:prstGeom prst="rect">
            <a:avLst/>
          </a:prstGeom>
          <a:noFill/>
        </p:spPr>
        <p:txBody>
          <a:bodyPr wrap="square" rtlCol="0">
            <a:spAutoFit/>
          </a:bodyPr>
          <a:p>
            <a:pPr>
              <a:lnSpc>
                <a:spcPct val="120000"/>
              </a:lnSpc>
            </a:pPr>
            <a:r>
              <a:rPr lang="zh-CN" altLang="en-US" sz="7200">
                <a:solidFill>
                  <a:schemeClr val="tx2">
                    <a:lumMod val="75000"/>
                  </a:schemeClr>
                </a:solidFill>
                <a:latin typeface="华文楷体" panose="02010600040101010101" charset="-122"/>
                <a:ea typeface="华文楷体" panose="02010600040101010101" charset="-122"/>
              </a:rPr>
              <a:t>贰</a:t>
            </a:r>
            <a:endParaRPr lang="zh-CN" altLang="en-US" sz="7200">
              <a:solidFill>
                <a:schemeClr val="tx2">
                  <a:lumMod val="75000"/>
                </a:schemeClr>
              </a:solidFill>
              <a:latin typeface="华文楷体" panose="02010600040101010101" charset="-122"/>
              <a:ea typeface="华文楷体" panose="02010600040101010101" charset="-122"/>
            </a:endParaRPr>
          </a:p>
        </p:txBody>
      </p:sp>
      <p:pic>
        <p:nvPicPr>
          <p:cNvPr id="8" name="图片 7" descr="595ba74c97250d78c49eefc44d2cfdf0"/>
          <p:cNvPicPr>
            <a:picLocks noChangeAspect="1"/>
          </p:cNvPicPr>
          <p:nvPr/>
        </p:nvPicPr>
        <p:blipFill>
          <a:blip r:embed="rId6"/>
          <a:stretch>
            <a:fillRect/>
          </a:stretch>
        </p:blipFill>
        <p:spPr>
          <a:xfrm flipH="1">
            <a:off x="3070225" y="1985645"/>
            <a:ext cx="1768475" cy="2493645"/>
          </a:xfrm>
          <a:prstGeom prst="rect">
            <a:avLst/>
          </a:prstGeom>
          <a:effectLst>
            <a:innerShdw blurRad="63500" dist="50800" dir="18900000">
              <a:schemeClr val="accent6">
                <a:lumMod val="40000"/>
                <a:lumOff val="60000"/>
                <a:alpha val="50000"/>
              </a:schemeClr>
            </a:innerShdw>
          </a:effectLst>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301720" y="225603"/>
            <a:ext cx="5603875" cy="460375"/>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zh-CN"/>
            </a:defPPr>
            <a:lvl1pPr>
              <a:defRPr sz="11500">
                <a:solidFill>
                  <a:schemeClr val="tx2">
                    <a:lumMod val="50000"/>
                  </a:schemeClr>
                </a:solidFill>
                <a:effectLst>
                  <a:outerShdw blurRad="50800" dist="38100" dir="2700000" algn="tl" rotWithShape="0">
                    <a:prstClr val="black">
                      <a:alpha val="40000"/>
                    </a:prstClr>
                  </a:outerShdw>
                </a:effectLst>
                <a:latin typeface="钟齐段宁行书" panose="02010800040101010101" pitchFamily="2" charset="-122"/>
                <a:ea typeface="钟齐段宁行书" panose="02010800040101010101" pitchFamily="2" charset="-122"/>
              </a:defRPr>
            </a:lvl1pPr>
          </a:lstStyle>
          <a:p>
            <a:r>
              <a:rPr lang="en-US" altLang="zh-CN" sz="2400" dirty="0">
                <a:effectLst/>
              </a:rPr>
              <a:t>Literature of Pre-Qin and Han Dynasties</a:t>
            </a:r>
            <a:endParaRPr lang="en-US" altLang="zh-CN" sz="2400" dirty="0">
              <a:effectLst/>
            </a:endParaRPr>
          </a:p>
        </p:txBody>
      </p:sp>
      <p:pic>
        <p:nvPicPr>
          <p:cNvPr id="21" name="图片 20"/>
          <p:cNvPicPr>
            <a:picLocks noChangeAspect="1"/>
          </p:cNvPicPr>
          <p:nvPr/>
        </p:nvPicPr>
        <p:blipFill rotWithShape="1">
          <a:blip r:embed="rId1" cstate="screen">
            <a:extLst>
              <a:ext uri="{BEBA8EAE-BF5A-486C-A8C5-ECC9F3942E4B}">
                <a14:imgProps xmlns:a14="http://schemas.microsoft.com/office/drawing/2010/main">
                  <a14:imgLayer r:embed="rId2">
                    <a14:imgEffect>
                      <a14:brightnessContrast contrast="-5000"/>
                    </a14:imgEffect>
                  </a14:imgLayer>
                </a14:imgProps>
              </a:ext>
            </a:extLst>
          </a:blip>
          <a:srcRect l="62328"/>
          <a:stretch>
            <a:fillRect/>
          </a:stretch>
        </p:blipFill>
        <p:spPr>
          <a:xfrm>
            <a:off x="7662632" y="0"/>
            <a:ext cx="4593058" cy="6858000"/>
          </a:xfrm>
          <a:prstGeom prst="rect">
            <a:avLst/>
          </a:prstGeom>
          <a:effectLst>
            <a:outerShdw blurRad="50800" dist="38100" dir="2700000" algn="tl" rotWithShape="0">
              <a:prstClr val="black">
                <a:alpha val="40000"/>
              </a:prstClr>
            </a:outerShdw>
          </a:effectLst>
        </p:spPr>
      </p:pic>
      <p:pic>
        <p:nvPicPr>
          <p:cNvPr id="5" name="图片 4" descr="6dc53c14232a2f440e6702f3de41c7093f3eb590116ba-HB5xEW_fw658"/>
          <p:cNvPicPr>
            <a:picLocks noChangeAspect="1"/>
          </p:cNvPicPr>
          <p:nvPr/>
        </p:nvPicPr>
        <p:blipFill>
          <a:blip r:embed="rId3"/>
          <a:srcRect l="6257" t="6243" r="5397" b="6109"/>
          <a:stretch>
            <a:fillRect/>
          </a:stretch>
        </p:blipFill>
        <p:spPr>
          <a:xfrm>
            <a:off x="7738110" y="2703830"/>
            <a:ext cx="2754630" cy="2767965"/>
          </a:xfrm>
          <a:prstGeom prst="ellipse">
            <a:avLst/>
          </a:prstGeom>
        </p:spPr>
      </p:pic>
      <p:sp>
        <p:nvSpPr>
          <p:cNvPr id="2" name="文本框 1"/>
          <p:cNvSpPr txBox="1"/>
          <p:nvPr/>
        </p:nvSpPr>
        <p:spPr>
          <a:xfrm>
            <a:off x="152400" y="891540"/>
            <a:ext cx="8001000" cy="4892675"/>
          </a:xfrm>
          <a:prstGeom prst="rect">
            <a:avLst/>
          </a:prstGeom>
          <a:noFill/>
        </p:spPr>
        <p:txBody>
          <a:bodyPr wrap="square" rtlCol="0">
            <a:spAutoFit/>
          </a:bodyPr>
          <a:p>
            <a:pPr indent="457200" algn="just" fontAlgn="auto">
              <a:lnSpc>
                <a:spcPct val="120000"/>
              </a:lnSpc>
            </a:pPr>
            <a:r>
              <a:rPr lang="en-US" altLang="zh-CN" sz="2000">
                <a:solidFill>
                  <a:schemeClr val="tx2">
                    <a:lumMod val="50000"/>
                  </a:schemeClr>
                </a:solidFill>
                <a:latin typeface="Times New Roman" panose="02020603050405020304" charset="0"/>
                <a:ea typeface="+mj-ea"/>
                <a:cs typeface="Times New Roman" panose="02020603050405020304" charset="0"/>
              </a:rPr>
              <a:t>Classical literature bean during the transitional period of Chinese history from slavery society to feudal society. During the pre-Qin period, masterpieces includes </a:t>
            </a:r>
            <a:r>
              <a:rPr lang="en-US" altLang="zh-CN" sz="2000" i="1">
                <a:solidFill>
                  <a:srgbClr val="FF0000"/>
                </a:solidFill>
                <a:latin typeface="Times New Roman" panose="02020603050405020304" charset="0"/>
                <a:ea typeface="+mj-ea"/>
                <a:cs typeface="Times New Roman" panose="02020603050405020304" charset="0"/>
              </a:rPr>
              <a:t>The Book of Songs and “Li Sao” or “A Lament”.</a:t>
            </a:r>
            <a:endParaRPr lang="en-US" altLang="zh-CN" sz="2000">
              <a:solidFill>
                <a:schemeClr val="tx2">
                  <a:lumMod val="50000"/>
                </a:schemeClr>
              </a:solidFill>
              <a:latin typeface="Times New Roman" panose="02020603050405020304" charset="0"/>
              <a:ea typeface="+mj-ea"/>
              <a:cs typeface="Times New Roman" panose="02020603050405020304" charset="0"/>
            </a:endParaRPr>
          </a:p>
          <a:p>
            <a:pPr indent="457200" algn="just" fontAlgn="auto">
              <a:lnSpc>
                <a:spcPct val="120000"/>
              </a:lnSpc>
            </a:pPr>
            <a:r>
              <a:rPr lang="en-US" altLang="zh-CN" sz="2000" i="1">
                <a:solidFill>
                  <a:srgbClr val="FF0000"/>
                </a:solidFill>
                <a:latin typeface="Times New Roman" panose="02020603050405020304" charset="0"/>
                <a:ea typeface="+mj-ea"/>
                <a:cs typeface="Times New Roman" panose="02020603050405020304" charset="0"/>
              </a:rPr>
              <a:t>The Book of Songs</a:t>
            </a:r>
            <a:r>
              <a:rPr lang="en-US" altLang="zh-CN" sz="2000">
                <a:solidFill>
                  <a:schemeClr val="tx2">
                    <a:lumMod val="50000"/>
                  </a:schemeClr>
                </a:solidFill>
                <a:latin typeface="Times New Roman" panose="02020603050405020304" charset="0"/>
                <a:ea typeface="+mj-ea"/>
                <a:cs typeface="Times New Roman" panose="02020603050405020304" charset="0"/>
              </a:rPr>
              <a:t> is the first collection of poetry in China. Compiled in the Spring and Autumn Period, it is probably about 500 years from the early Western Zhou Dynasty to the middle of the Spring and Autumn Period. There are </a:t>
            </a:r>
            <a:r>
              <a:rPr lang="en-US" altLang="zh-CN" sz="2000">
                <a:solidFill>
                  <a:schemeClr val="accent1"/>
                </a:solidFill>
                <a:latin typeface="Times New Roman" panose="02020603050405020304" charset="0"/>
                <a:ea typeface="+mj-ea"/>
                <a:cs typeface="Times New Roman" panose="02020603050405020304" charset="0"/>
              </a:rPr>
              <a:t>305 </a:t>
            </a:r>
            <a:r>
              <a:rPr lang="en-US" altLang="zh-CN" sz="2000">
                <a:solidFill>
                  <a:schemeClr val="tx2">
                    <a:lumMod val="50000"/>
                  </a:schemeClr>
                </a:solidFill>
                <a:latin typeface="Times New Roman" panose="02020603050405020304" charset="0"/>
                <a:ea typeface="+mj-ea"/>
                <a:cs typeface="Times New Roman" panose="02020603050405020304" charset="0"/>
              </a:rPr>
              <a:t>works in total, representing the highest achievement of poetry creation more than 2,500 years ago. The works in the "Book of Songs" are all composed of music, which belong to the three major parts of </a:t>
            </a:r>
            <a:r>
              <a:rPr lang="en-US" altLang="zh-CN" sz="2000">
                <a:solidFill>
                  <a:srgbClr val="C00000"/>
                </a:solidFill>
                <a:latin typeface="Times New Roman" panose="02020603050405020304" charset="0"/>
                <a:ea typeface="+mj-ea"/>
                <a:cs typeface="Times New Roman" panose="02020603050405020304" charset="0"/>
              </a:rPr>
              <a:t>"Wind", "Elegance" and "Song"</a:t>
            </a:r>
            <a:r>
              <a:rPr lang="zh-CN" altLang="en-US" sz="2000">
                <a:solidFill>
                  <a:srgbClr val="C00000"/>
                </a:solidFill>
                <a:latin typeface="华文楷体" panose="02010600040101010101" charset="-122"/>
                <a:ea typeface="华文楷体" panose="02010600040101010101" charset="-122"/>
                <a:cs typeface="Times New Roman" panose="02020603050405020304" charset="0"/>
              </a:rPr>
              <a:t>（风、雅、颂）</a:t>
            </a:r>
            <a:r>
              <a:rPr lang="en-US" altLang="zh-CN" sz="2000">
                <a:solidFill>
                  <a:schemeClr val="tx2">
                    <a:lumMod val="50000"/>
                  </a:schemeClr>
                </a:solidFill>
                <a:latin typeface="Times New Roman" panose="02020603050405020304" charset="0"/>
                <a:ea typeface="+mj-ea"/>
                <a:cs typeface="Times New Roman" panose="02020603050405020304" charset="0"/>
              </a:rPr>
              <a:t>. The wind is the tune of music, and the national wind is the meaning of the music of various states. There are 160 articles in total. "Wind" and "Elegance" are works reflecting the social life during the political decline of the Zhou Dynasty.</a:t>
            </a:r>
            <a:endParaRPr lang="zh-CN" altLang="en-US" sz="2000">
              <a:solidFill>
                <a:schemeClr val="tx2">
                  <a:lumMod val="50000"/>
                </a:schemeClr>
              </a:solidFill>
              <a:latin typeface="Times New Roman" panose="02020603050405020304" charset="0"/>
              <a:ea typeface="+mj-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301720" y="225603"/>
            <a:ext cx="1554480" cy="460375"/>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zh-CN"/>
            </a:defPPr>
            <a:lvl1pPr>
              <a:defRPr sz="11500">
                <a:solidFill>
                  <a:schemeClr val="tx2">
                    <a:lumMod val="50000"/>
                  </a:schemeClr>
                </a:solidFill>
                <a:effectLst>
                  <a:outerShdw blurRad="50800" dist="38100" dir="2700000" algn="tl" rotWithShape="0">
                    <a:prstClr val="black">
                      <a:alpha val="40000"/>
                    </a:prstClr>
                  </a:outerShdw>
                </a:effectLst>
                <a:latin typeface="钟齐段宁行书" panose="02010800040101010101" pitchFamily="2" charset="-122"/>
                <a:ea typeface="钟齐段宁行书" panose="02010800040101010101" pitchFamily="2" charset="-122"/>
              </a:defRPr>
            </a:lvl1pPr>
          </a:lstStyle>
          <a:p>
            <a:r>
              <a:rPr lang="en-US" altLang="zh-CN" sz="2400" dirty="0">
                <a:effectLst/>
              </a:rPr>
              <a:t>A Lament </a:t>
            </a:r>
            <a:endParaRPr lang="en-US" altLang="zh-CN" sz="2400" dirty="0">
              <a:effectLst/>
            </a:endParaRPr>
          </a:p>
        </p:txBody>
      </p:sp>
      <p:pic>
        <p:nvPicPr>
          <p:cNvPr id="21" name="图片 20"/>
          <p:cNvPicPr>
            <a:picLocks noChangeAspect="1"/>
          </p:cNvPicPr>
          <p:nvPr/>
        </p:nvPicPr>
        <p:blipFill rotWithShape="1">
          <a:blip r:embed="rId1" cstate="screen">
            <a:extLst>
              <a:ext uri="{BEBA8EAE-BF5A-486C-A8C5-ECC9F3942E4B}">
                <a14:imgProps xmlns:a14="http://schemas.microsoft.com/office/drawing/2010/main">
                  <a14:imgLayer r:embed="rId2">
                    <a14:imgEffect>
                      <a14:brightnessContrast contrast="-5000"/>
                    </a14:imgEffect>
                  </a14:imgLayer>
                </a14:imgProps>
              </a:ext>
            </a:extLst>
          </a:blip>
          <a:srcRect l="62328"/>
          <a:stretch>
            <a:fillRect/>
          </a:stretch>
        </p:blipFill>
        <p:spPr>
          <a:xfrm>
            <a:off x="7662632" y="0"/>
            <a:ext cx="4593058" cy="6858000"/>
          </a:xfrm>
          <a:prstGeom prst="rect">
            <a:avLst/>
          </a:prstGeom>
          <a:effectLst>
            <a:outerShdw blurRad="50800" dist="38100" dir="2700000" algn="tl" rotWithShape="0">
              <a:prstClr val="black">
                <a:alpha val="40000"/>
              </a:prstClr>
            </a:outerShdw>
          </a:effectLst>
        </p:spPr>
      </p:pic>
      <p:pic>
        <p:nvPicPr>
          <p:cNvPr id="2" name="图片 1" descr="66e97c24594d6eb15be0f7c5bc18ea59"/>
          <p:cNvPicPr>
            <a:picLocks noChangeAspect="1"/>
          </p:cNvPicPr>
          <p:nvPr/>
        </p:nvPicPr>
        <p:blipFill>
          <a:blip r:embed="rId3"/>
          <a:stretch>
            <a:fillRect/>
          </a:stretch>
        </p:blipFill>
        <p:spPr>
          <a:xfrm>
            <a:off x="8707755" y="3774440"/>
            <a:ext cx="2502535" cy="356997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 y="746125"/>
            <a:ext cx="1713865" cy="2572385"/>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8870" y="4197350"/>
            <a:ext cx="1773555" cy="2660650"/>
          </a:xfrm>
          <a:prstGeom prst="rect">
            <a:avLst/>
          </a:prstGeom>
        </p:spPr>
      </p:pic>
      <p:sp>
        <p:nvSpPr>
          <p:cNvPr id="8" name="文本框 7"/>
          <p:cNvSpPr txBox="1"/>
          <p:nvPr/>
        </p:nvSpPr>
        <p:spPr>
          <a:xfrm>
            <a:off x="2312670" y="928370"/>
            <a:ext cx="6545580" cy="3784600"/>
          </a:xfrm>
          <a:prstGeom prst="rect">
            <a:avLst/>
          </a:prstGeom>
          <a:noFill/>
        </p:spPr>
        <p:txBody>
          <a:bodyPr wrap="square" rtlCol="0">
            <a:spAutoFit/>
          </a:bodyPr>
          <a:p>
            <a:pPr>
              <a:lnSpc>
                <a:spcPct val="150000"/>
              </a:lnSpc>
            </a:pPr>
            <a:r>
              <a:rPr lang="en-US" altLang="zh-CN" sz="2000">
                <a:solidFill>
                  <a:schemeClr val="tx2">
                    <a:lumMod val="50000"/>
                  </a:schemeClr>
                </a:solidFill>
                <a:latin typeface="Times New Roman" panose="02020603050405020304" charset="0"/>
                <a:ea typeface="+mj-ea"/>
                <a:cs typeface="Times New Roman" panose="02020603050405020304" charset="0"/>
              </a:rPr>
              <a:t>   “</a:t>
            </a:r>
            <a:r>
              <a:rPr lang="zh-CN" altLang="en-US" sz="2000">
                <a:solidFill>
                  <a:schemeClr val="tx2">
                    <a:lumMod val="50000"/>
                  </a:schemeClr>
                </a:solidFill>
                <a:latin typeface="Times New Roman" panose="02020603050405020304" charset="0"/>
                <a:ea typeface="+mj-ea"/>
                <a:cs typeface="Times New Roman" panose="02020603050405020304" charset="0"/>
              </a:rPr>
              <a:t>Li Sao" is the representative work of Qu Yuan (about 340-277 BC). It is the longest lyric poem in ancient </a:t>
            </a:r>
            <a:r>
              <a:rPr lang="en-US" altLang="zh-CN" sz="2000">
                <a:solidFill>
                  <a:schemeClr val="tx2">
                    <a:lumMod val="50000"/>
                  </a:schemeClr>
                </a:solidFill>
                <a:latin typeface="Times New Roman" panose="02020603050405020304" charset="0"/>
                <a:ea typeface="+mj-ea"/>
                <a:cs typeface="Times New Roman" panose="02020603050405020304" charset="0"/>
              </a:rPr>
              <a:t>China</a:t>
            </a:r>
            <a:r>
              <a:rPr lang="zh-CN" altLang="en-US" sz="2000">
                <a:solidFill>
                  <a:schemeClr val="tx2">
                    <a:lumMod val="50000"/>
                  </a:schemeClr>
                </a:solidFill>
                <a:latin typeface="Times New Roman" panose="02020603050405020304" charset="0"/>
                <a:ea typeface="+mj-ea"/>
                <a:cs typeface="Times New Roman" panose="02020603050405020304" charset="0"/>
              </a:rPr>
              <a:t>, with 373 sentences and 2490 words. This is a masterpiece of romanticism. In this poem, the poet bursts out with lofty ideals and fiery feelings, bursting out with extraordinary brilliance.</a:t>
            </a:r>
            <a:endParaRPr lang="zh-CN" altLang="en-US" sz="2000">
              <a:solidFill>
                <a:schemeClr val="tx2">
                  <a:lumMod val="50000"/>
                </a:schemeClr>
              </a:solidFill>
              <a:latin typeface="Times New Roman" panose="02020603050405020304" charset="0"/>
              <a:ea typeface="+mj-ea"/>
              <a:cs typeface="Times New Roman" panose="02020603050405020304" charset="0"/>
            </a:endParaRPr>
          </a:p>
          <a:p>
            <a:pPr>
              <a:lnSpc>
                <a:spcPct val="150000"/>
              </a:lnSpc>
            </a:pPr>
            <a:r>
              <a:rPr lang="en-US" altLang="zh-CN" sz="2000">
                <a:solidFill>
                  <a:schemeClr val="tx2">
                    <a:lumMod val="50000"/>
                  </a:schemeClr>
                </a:solidFill>
                <a:latin typeface="Times New Roman" panose="02020603050405020304" charset="0"/>
                <a:ea typeface="+mj-ea"/>
                <a:cs typeface="Times New Roman" panose="02020603050405020304" charset="0"/>
                <a:sym typeface="+mn-ea"/>
              </a:rPr>
              <a:t>   </a:t>
            </a:r>
            <a:r>
              <a:rPr lang="zh-CN" altLang="en-US" sz="2000">
                <a:solidFill>
                  <a:schemeClr val="tx2">
                    <a:lumMod val="50000"/>
                  </a:schemeClr>
                </a:solidFill>
                <a:latin typeface="Times New Roman" panose="02020603050405020304" charset="0"/>
                <a:ea typeface="+mj-ea"/>
                <a:cs typeface="Times New Roman" panose="02020603050405020304" charset="0"/>
                <a:sym typeface="+mn-ea"/>
              </a:rPr>
              <a:t>Qu Yuan </a:t>
            </a:r>
            <a:r>
              <a:rPr lang="en-US" altLang="zh-CN" sz="2000">
                <a:solidFill>
                  <a:schemeClr val="tx2">
                    <a:lumMod val="50000"/>
                  </a:schemeClr>
                </a:solidFill>
                <a:latin typeface="Times New Roman" panose="02020603050405020304" charset="0"/>
                <a:ea typeface="+mj-ea"/>
                <a:cs typeface="Times New Roman" panose="02020603050405020304" charset="0"/>
                <a:sym typeface="+mn-ea"/>
              </a:rPr>
              <a:t>as</a:t>
            </a:r>
            <a:r>
              <a:rPr lang="zh-CN" altLang="en-US" sz="2000">
                <a:solidFill>
                  <a:schemeClr val="tx2">
                    <a:lumMod val="50000"/>
                  </a:schemeClr>
                </a:solidFill>
                <a:latin typeface="Times New Roman" panose="02020603050405020304" charset="0"/>
                <a:ea typeface="+mj-ea"/>
                <a:cs typeface="Times New Roman" panose="02020603050405020304" charset="0"/>
                <a:sym typeface="+mn-ea"/>
              </a:rPr>
              <a:t> a great patriotic poet</a:t>
            </a:r>
            <a:r>
              <a:rPr lang="en-US" altLang="zh-CN" sz="2000">
                <a:solidFill>
                  <a:schemeClr val="tx2">
                    <a:lumMod val="50000"/>
                  </a:schemeClr>
                </a:solidFill>
                <a:latin typeface="Times New Roman" panose="02020603050405020304" charset="0"/>
                <a:ea typeface="+mj-ea"/>
                <a:cs typeface="Times New Roman" panose="02020603050405020304" charset="0"/>
                <a:sym typeface="+mn-ea"/>
              </a:rPr>
              <a:t>, his works </a:t>
            </a:r>
            <a:r>
              <a:rPr lang="zh-CN" altLang="en-US" sz="2000">
                <a:solidFill>
                  <a:schemeClr val="tx2">
                    <a:lumMod val="50000"/>
                  </a:schemeClr>
                </a:solidFill>
                <a:latin typeface="Times New Roman" panose="02020603050405020304" charset="0"/>
                <a:ea typeface="+mj-ea"/>
                <a:cs typeface="Times New Roman" panose="02020603050405020304" charset="0"/>
              </a:rPr>
              <a:t>express the poet's nostalgia for the motherland and love for the people. </a:t>
            </a:r>
            <a:endParaRPr lang="zh-CN" altLang="en-US" sz="2000">
              <a:solidFill>
                <a:schemeClr val="tx2">
                  <a:lumMod val="50000"/>
                </a:schemeClr>
              </a:solidFill>
              <a:latin typeface="Times New Roman" panose="02020603050405020304" charset="0"/>
              <a:ea typeface="+mj-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301720" y="225603"/>
            <a:ext cx="5822950" cy="460375"/>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zh-CN"/>
            </a:defPPr>
            <a:lvl1pPr>
              <a:defRPr sz="11500">
                <a:solidFill>
                  <a:schemeClr val="tx2">
                    <a:lumMod val="50000"/>
                  </a:schemeClr>
                </a:solidFill>
                <a:effectLst>
                  <a:outerShdw blurRad="50800" dist="38100" dir="2700000" algn="tl" rotWithShape="0">
                    <a:prstClr val="black">
                      <a:alpha val="40000"/>
                    </a:prstClr>
                  </a:outerShdw>
                </a:effectLst>
                <a:latin typeface="钟齐段宁行书" panose="02010800040101010101" pitchFamily="2" charset="-122"/>
                <a:ea typeface="钟齐段宁行书" panose="02010800040101010101" pitchFamily="2" charset="-122"/>
              </a:defRPr>
            </a:lvl1pPr>
          </a:lstStyle>
          <a:p>
            <a:r>
              <a:rPr lang="en-US" altLang="zh-CN" sz="2400" dirty="0">
                <a:effectLst/>
              </a:rPr>
              <a:t>Pre-Qin Prose and Fu In the Han Dynasty</a:t>
            </a:r>
            <a:endParaRPr lang="en-US" altLang="zh-CN" sz="2400" dirty="0">
              <a:effectLst/>
            </a:endParaRPr>
          </a:p>
        </p:txBody>
      </p:sp>
      <p:pic>
        <p:nvPicPr>
          <p:cNvPr id="21" name="图片 20"/>
          <p:cNvPicPr>
            <a:picLocks noChangeAspect="1"/>
          </p:cNvPicPr>
          <p:nvPr/>
        </p:nvPicPr>
        <p:blipFill rotWithShape="1">
          <a:blip r:embed="rId1" cstate="screen">
            <a:extLst>
              <a:ext uri="{BEBA8EAE-BF5A-486C-A8C5-ECC9F3942E4B}">
                <a14:imgProps xmlns:a14="http://schemas.microsoft.com/office/drawing/2010/main">
                  <a14:imgLayer r:embed="rId2">
                    <a14:imgEffect>
                      <a14:brightnessContrast contrast="-5000"/>
                    </a14:imgEffect>
                  </a14:imgLayer>
                </a14:imgProps>
              </a:ext>
            </a:extLst>
          </a:blip>
          <a:srcRect l="62328"/>
          <a:stretch>
            <a:fillRect/>
          </a:stretch>
        </p:blipFill>
        <p:spPr>
          <a:xfrm>
            <a:off x="7662632" y="0"/>
            <a:ext cx="4593058" cy="6858000"/>
          </a:xfrm>
          <a:prstGeom prst="rect">
            <a:avLst/>
          </a:prstGeom>
          <a:effectLst>
            <a:outerShdw blurRad="50800" dist="38100" dir="2700000" algn="tl" rotWithShape="0">
              <a:prstClr val="black">
                <a:alpha val="40000"/>
              </a:prstClr>
            </a:outerShdw>
          </a:effectLst>
        </p:spPr>
      </p:pic>
      <p:pic>
        <p:nvPicPr>
          <p:cNvPr id="2" name="图片 1" descr="66e97c24594d6eb15be0f7c5bc18ea59"/>
          <p:cNvPicPr>
            <a:picLocks noChangeAspect="1"/>
          </p:cNvPicPr>
          <p:nvPr/>
        </p:nvPicPr>
        <p:blipFill>
          <a:blip r:embed="rId3"/>
          <a:stretch>
            <a:fillRect/>
          </a:stretch>
        </p:blipFill>
        <p:spPr>
          <a:xfrm>
            <a:off x="8707755" y="3774440"/>
            <a:ext cx="2502535" cy="3569970"/>
          </a:xfrm>
          <a:prstGeom prst="rect">
            <a:avLst/>
          </a:prstGeom>
        </p:spPr>
      </p:pic>
      <p:sp>
        <p:nvSpPr>
          <p:cNvPr id="35" name="椭圆 34"/>
          <p:cNvSpPr/>
          <p:nvPr/>
        </p:nvSpPr>
        <p:spPr>
          <a:xfrm>
            <a:off x="1042007" y="1973080"/>
            <a:ext cx="620183" cy="618067"/>
          </a:xfrm>
          <a:prstGeom prst="ellipse">
            <a:avLst/>
          </a:prstGeom>
          <a:solidFill>
            <a:srgbClr val="D8AF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r>
              <a:rPr lang="zh-CN" altLang="en-US" sz="3200" dirty="0">
                <a:latin typeface="+mj-lt"/>
                <a:ea typeface="+mj-lt"/>
              </a:rPr>
              <a:t>古</a:t>
            </a:r>
            <a:endParaRPr lang="zh-CN" altLang="en-US" sz="3200" dirty="0">
              <a:latin typeface="+mj-lt"/>
              <a:ea typeface="+mj-lt"/>
            </a:endParaRPr>
          </a:p>
        </p:txBody>
      </p:sp>
      <p:sp>
        <p:nvSpPr>
          <p:cNvPr id="36" name="椭圆 35"/>
          <p:cNvSpPr/>
          <p:nvPr/>
        </p:nvSpPr>
        <p:spPr>
          <a:xfrm>
            <a:off x="1042007" y="2849380"/>
            <a:ext cx="620183" cy="620184"/>
          </a:xfrm>
          <a:prstGeom prst="ellipse">
            <a:avLst/>
          </a:prstGeom>
          <a:solidFill>
            <a:srgbClr val="D8AF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r>
              <a:rPr lang="zh-CN" altLang="en-US" sz="3200" dirty="0">
                <a:latin typeface="等线 Light" panose="02010600030101010101" pitchFamily="2" charset="-122"/>
                <a:ea typeface="等线 Light" panose="02010600030101010101" pitchFamily="2" charset="-122"/>
              </a:rPr>
              <a:t>韵</a:t>
            </a:r>
            <a:endParaRPr lang="zh-CN" altLang="en-US" sz="3200" dirty="0">
              <a:latin typeface="等线 Light" panose="02010600030101010101" pitchFamily="2" charset="-122"/>
              <a:ea typeface="等线 Light" panose="02010600030101010101" pitchFamily="2" charset="-122"/>
            </a:endParaRPr>
          </a:p>
        </p:txBody>
      </p:sp>
      <p:sp>
        <p:nvSpPr>
          <p:cNvPr id="37" name="椭圆 36"/>
          <p:cNvSpPr/>
          <p:nvPr/>
        </p:nvSpPr>
        <p:spPr>
          <a:xfrm>
            <a:off x="1042007" y="3727797"/>
            <a:ext cx="620183" cy="618067"/>
          </a:xfrm>
          <a:prstGeom prst="ellipse">
            <a:avLst/>
          </a:prstGeom>
          <a:solidFill>
            <a:srgbClr val="D8AF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r>
              <a:rPr lang="zh-CN" altLang="en-US" sz="3200" dirty="0">
                <a:latin typeface="等线 Light" panose="02010600030101010101" pitchFamily="2" charset="-122"/>
                <a:ea typeface="等线 Light" panose="02010600030101010101" pitchFamily="2" charset="-122"/>
              </a:rPr>
              <a:t>风</a:t>
            </a:r>
            <a:endParaRPr lang="zh-CN" altLang="en-US" sz="3200" dirty="0">
              <a:latin typeface="等线 Light" panose="02010600030101010101" pitchFamily="2" charset="-122"/>
              <a:ea typeface="等线 Light" panose="02010600030101010101" pitchFamily="2" charset="-122"/>
            </a:endParaRPr>
          </a:p>
        </p:txBody>
      </p:sp>
      <p:sp>
        <p:nvSpPr>
          <p:cNvPr id="38" name="椭圆 37"/>
          <p:cNvSpPr/>
          <p:nvPr/>
        </p:nvSpPr>
        <p:spPr>
          <a:xfrm>
            <a:off x="1042007" y="4604098"/>
            <a:ext cx="620183" cy="620183"/>
          </a:xfrm>
          <a:prstGeom prst="ellipse">
            <a:avLst/>
          </a:prstGeom>
          <a:solidFill>
            <a:srgbClr val="D8AF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r>
              <a:rPr lang="zh-CN" altLang="en-US" sz="3200" dirty="0">
                <a:latin typeface="等线 Light" panose="02010600030101010101" pitchFamily="2" charset="-122"/>
                <a:ea typeface="等线 Light" panose="02010600030101010101" pitchFamily="2" charset="-122"/>
              </a:rPr>
              <a:t>采</a:t>
            </a:r>
            <a:endParaRPr lang="zh-CN" altLang="en-US" sz="3200" dirty="0">
              <a:latin typeface="等线 Light" panose="02010600030101010101" pitchFamily="2" charset="-122"/>
              <a:ea typeface="等线 Light" panose="02010600030101010101" pitchFamily="2" charset="-122"/>
            </a:endParaRPr>
          </a:p>
        </p:txBody>
      </p:sp>
      <p:sp>
        <p:nvSpPr>
          <p:cNvPr id="5" name="文本框 4"/>
          <p:cNvSpPr txBox="1"/>
          <p:nvPr/>
        </p:nvSpPr>
        <p:spPr>
          <a:xfrm>
            <a:off x="1761490" y="810895"/>
            <a:ext cx="8242300" cy="5169535"/>
          </a:xfrm>
          <a:prstGeom prst="rect">
            <a:avLst/>
          </a:prstGeom>
          <a:noFill/>
        </p:spPr>
        <p:txBody>
          <a:bodyPr wrap="square" rtlCol="0">
            <a:spAutoFit/>
          </a:bodyPr>
          <a:p>
            <a:pPr indent="457200" algn="just" fontAlgn="auto">
              <a:lnSpc>
                <a:spcPct val="150000"/>
              </a:lnSpc>
            </a:pPr>
            <a:r>
              <a:rPr lang="zh-CN" altLang="en-US" sz="2000">
                <a:solidFill>
                  <a:schemeClr val="tx2">
                    <a:lumMod val="50000"/>
                  </a:schemeClr>
                </a:solidFill>
                <a:latin typeface="Times New Roman" panose="02020603050405020304" charset="0"/>
                <a:ea typeface="+mj-ea"/>
                <a:cs typeface="Times New Roman" panose="02020603050405020304" charset="0"/>
              </a:rPr>
              <a:t>Pre-Qin prose can be mainly divided into historical prose</a:t>
            </a:r>
            <a:r>
              <a:rPr lang="en-US" altLang="zh-CN" sz="2000">
                <a:solidFill>
                  <a:schemeClr val="tx2">
                    <a:lumMod val="50000"/>
                  </a:schemeClr>
                </a:solidFill>
                <a:latin typeface="Times New Roman" panose="02020603050405020304" charset="0"/>
                <a:ea typeface="+mj-ea"/>
                <a:cs typeface="Times New Roman" panose="02020603050405020304" charset="0"/>
              </a:rPr>
              <a:t>(</a:t>
            </a:r>
            <a:r>
              <a:rPr lang="zh-CN" altLang="en-US" sz="2000">
                <a:solidFill>
                  <a:schemeClr val="tx2">
                    <a:lumMod val="50000"/>
                  </a:schemeClr>
                </a:solidFill>
                <a:latin typeface="华文楷体" panose="02010600040101010101" charset="-122"/>
                <a:ea typeface="华文楷体" panose="02010600040101010101" charset="-122"/>
                <a:cs typeface="Times New Roman" panose="02020603050405020304" charset="0"/>
              </a:rPr>
              <a:t>历史散文</a:t>
            </a:r>
            <a:r>
              <a:rPr lang="en-US" altLang="zh-CN" sz="2000">
                <a:solidFill>
                  <a:schemeClr val="tx2">
                    <a:lumMod val="50000"/>
                  </a:schemeClr>
                </a:solidFill>
                <a:latin typeface="Times New Roman" panose="02020603050405020304" charset="0"/>
                <a:ea typeface="+mj-ea"/>
                <a:cs typeface="Times New Roman" panose="02020603050405020304" charset="0"/>
              </a:rPr>
              <a:t>)</a:t>
            </a:r>
            <a:r>
              <a:rPr lang="zh-CN" altLang="en-US" sz="2000">
                <a:solidFill>
                  <a:schemeClr val="tx2">
                    <a:lumMod val="50000"/>
                  </a:schemeClr>
                </a:solidFill>
                <a:latin typeface="Times New Roman" panose="02020603050405020304" charset="0"/>
                <a:ea typeface="+mj-ea"/>
                <a:cs typeface="Times New Roman" panose="02020603050405020304" charset="0"/>
              </a:rPr>
              <a:t> and Zhuzi prose</a:t>
            </a:r>
            <a:r>
              <a:rPr lang="en-US" altLang="zh-CN" sz="2000">
                <a:solidFill>
                  <a:schemeClr val="tx2">
                    <a:lumMod val="50000"/>
                  </a:schemeClr>
                </a:solidFill>
                <a:latin typeface="Times New Roman" panose="02020603050405020304" charset="0"/>
                <a:ea typeface="+mj-ea"/>
                <a:cs typeface="Times New Roman" panose="02020603050405020304" charset="0"/>
              </a:rPr>
              <a:t>(</a:t>
            </a:r>
            <a:r>
              <a:rPr lang="zh-CN" altLang="en-US" sz="2000">
                <a:solidFill>
                  <a:schemeClr val="tx2">
                    <a:lumMod val="50000"/>
                  </a:schemeClr>
                </a:solidFill>
                <a:latin typeface="华文楷体" panose="02010600040101010101" charset="-122"/>
                <a:ea typeface="华文楷体" panose="02010600040101010101" charset="-122"/>
                <a:cs typeface="Times New Roman" panose="02020603050405020304" charset="0"/>
              </a:rPr>
              <a:t>诸子散文</a:t>
            </a:r>
            <a:r>
              <a:rPr lang="en-US" altLang="zh-CN" sz="2000">
                <a:solidFill>
                  <a:schemeClr val="tx2">
                    <a:lumMod val="50000"/>
                  </a:schemeClr>
                </a:solidFill>
                <a:latin typeface="Times New Roman" panose="02020603050405020304" charset="0"/>
                <a:ea typeface="+mj-ea"/>
                <a:cs typeface="Times New Roman" panose="02020603050405020304" charset="0"/>
              </a:rPr>
              <a:t>)</a:t>
            </a:r>
            <a:r>
              <a:rPr lang="zh-CN" altLang="en-US" sz="2000">
                <a:solidFill>
                  <a:schemeClr val="tx2">
                    <a:lumMod val="50000"/>
                  </a:schemeClr>
                </a:solidFill>
                <a:latin typeface="Times New Roman" panose="02020603050405020304" charset="0"/>
                <a:ea typeface="+mj-ea"/>
                <a:cs typeface="Times New Roman" panose="02020603050405020304" charset="0"/>
              </a:rPr>
              <a:t>. Generally speaking, historical prose is mainly narrative, and the prose of Zhuzi is mainly reasoning.</a:t>
            </a:r>
            <a:endParaRPr lang="zh-CN" altLang="en-US" sz="2000">
              <a:solidFill>
                <a:schemeClr val="tx2">
                  <a:lumMod val="50000"/>
                </a:schemeClr>
              </a:solidFill>
              <a:latin typeface="Times New Roman" panose="02020603050405020304" charset="0"/>
              <a:ea typeface="+mj-ea"/>
              <a:cs typeface="Times New Roman" panose="02020603050405020304" charset="0"/>
            </a:endParaRPr>
          </a:p>
          <a:p>
            <a:pPr indent="457200" algn="just" fontAlgn="auto">
              <a:lnSpc>
                <a:spcPct val="150000"/>
              </a:lnSpc>
            </a:pPr>
            <a:r>
              <a:rPr lang="zh-CN" altLang="en-US" sz="2000">
                <a:solidFill>
                  <a:schemeClr val="tx2">
                    <a:lumMod val="50000"/>
                  </a:schemeClr>
                </a:solidFill>
                <a:latin typeface="Times New Roman" panose="02020603050405020304" charset="0"/>
                <a:ea typeface="+mj-ea"/>
                <a:cs typeface="Times New Roman" panose="02020603050405020304" charset="0"/>
              </a:rPr>
              <a:t> The Spring and Autumn Annals is the earliest chronicle of the Warring States compiled by Confucius. It records the major events of various countries during the 242 years from the first year of Lu Yin (722 BC) to the fourteenth year of Ai Gong (480 BC). </a:t>
            </a:r>
            <a:endParaRPr lang="zh-CN" altLang="en-US" sz="2000">
              <a:solidFill>
                <a:schemeClr val="tx2">
                  <a:lumMod val="50000"/>
                </a:schemeClr>
              </a:solidFill>
              <a:latin typeface="Times New Roman" panose="02020603050405020304" charset="0"/>
              <a:ea typeface="+mj-ea"/>
              <a:cs typeface="Times New Roman" panose="02020603050405020304" charset="0"/>
            </a:endParaRPr>
          </a:p>
          <a:p>
            <a:pPr indent="457200" algn="just" fontAlgn="auto">
              <a:lnSpc>
                <a:spcPct val="150000"/>
              </a:lnSpc>
            </a:pPr>
            <a:r>
              <a:rPr lang="zh-CN" altLang="en-US" sz="2000">
                <a:solidFill>
                  <a:schemeClr val="tx2">
                    <a:lumMod val="50000"/>
                  </a:schemeClr>
                </a:solidFill>
                <a:latin typeface="Times New Roman" panose="02020603050405020304" charset="0"/>
                <a:ea typeface="+mj-ea"/>
                <a:cs typeface="Times New Roman" panose="02020603050405020304" charset="0"/>
              </a:rPr>
              <a:t>The prose of Zhuzi can be divided into three periods: the first period is the late Spring and Autumn period and the early Warring States period, the second period is the middle period of the Warring States period, and the third period is the end of the Warring States period.</a:t>
            </a:r>
            <a:endParaRPr lang="zh-CN" altLang="en-US" sz="2000">
              <a:solidFill>
                <a:schemeClr val="tx2">
                  <a:lumMod val="50000"/>
                </a:schemeClr>
              </a:solidFill>
              <a:latin typeface="Times New Roman" panose="02020603050405020304" charset="0"/>
              <a:ea typeface="+mj-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anim calcmode="lin" valueType="num">
                                      <p:cBhvr>
                                        <p:cTn id="23" dur="1000" fill="hold"/>
                                        <p:tgtEl>
                                          <p:spTgt spid="38"/>
                                        </p:tgtEl>
                                        <p:attrNameLst>
                                          <p:attrName>ppt_x</p:attrName>
                                        </p:attrNameLst>
                                      </p:cBhvr>
                                      <p:tavLst>
                                        <p:tav tm="0">
                                          <p:val>
                                            <p:strVal val="#ppt_x"/>
                                          </p:val>
                                        </p:tav>
                                        <p:tav tm="100000">
                                          <p:val>
                                            <p:strVal val="#ppt_x"/>
                                          </p:val>
                                        </p:tav>
                                      </p:tavLst>
                                    </p:anim>
                                    <p:anim calcmode="lin" valueType="num">
                                      <p:cBhvr>
                                        <p:cTn id="2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36" grpId="0" bldLvl="0" animBg="1"/>
      <p:bldP spid="37" grpId="0" bldLvl="0" animBg="1"/>
      <p:bldP spid="38" grpId="0" bldLvl="0" animBg="1"/>
      <p:bldP spid="5" grpId="0"/>
      <p:bldP spid="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342265" y="589280"/>
            <a:ext cx="7434580" cy="6179185"/>
          </a:xfrm>
          <a:prstGeom prst="rect">
            <a:avLst/>
          </a:prstGeom>
          <a:blipFill>
            <a:blip r:embed="rId1">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0" name="图片 9"/>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contrast="-5000"/>
                    </a14:imgEffect>
                  </a14:imgLayer>
                </a14:imgProps>
              </a:ext>
            </a:extLst>
          </a:blip>
          <a:srcRect l="62328"/>
          <a:stretch>
            <a:fillRect/>
          </a:stretch>
        </p:blipFill>
        <p:spPr>
          <a:xfrm>
            <a:off x="7662632" y="0"/>
            <a:ext cx="4593058" cy="6858000"/>
          </a:xfrm>
          <a:prstGeom prst="rect">
            <a:avLst/>
          </a:prstGeom>
          <a:effectLst>
            <a:outerShdw blurRad="50800" dist="38100" dir="2700000" algn="tl" rotWithShape="0">
              <a:prstClr val="black">
                <a:alpha val="40000"/>
              </a:prstClr>
            </a:outerShdw>
          </a:effectLst>
        </p:spPr>
      </p:pic>
      <p:pic>
        <p:nvPicPr>
          <p:cNvPr id="7" name="图片 6" descr="1ff5ce9892bb9bdcc0209a2a8089d829"/>
          <p:cNvPicPr>
            <a:picLocks noChangeAspect="1"/>
          </p:cNvPicPr>
          <p:nvPr/>
        </p:nvPicPr>
        <p:blipFill>
          <a:blip r:embed="rId5"/>
          <a:stretch>
            <a:fillRect/>
          </a:stretch>
        </p:blipFill>
        <p:spPr>
          <a:xfrm>
            <a:off x="6334125" y="1447165"/>
            <a:ext cx="2430145" cy="2430145"/>
          </a:xfrm>
          <a:prstGeom prst="rect">
            <a:avLst/>
          </a:prstGeom>
          <a:effectLst>
            <a:outerShdw blurRad="50800" dist="38100" dir="2700000" sx="104000" sy="104000" algn="tl" rotWithShape="0">
              <a:srgbClr val="5F726D">
                <a:alpha val="40000"/>
              </a:srgbClr>
            </a:outerShdw>
          </a:effectLst>
        </p:spPr>
      </p:pic>
      <p:pic>
        <p:nvPicPr>
          <p:cNvPr id="15" name="图片 14"/>
          <p:cNvPicPr>
            <a:picLocks noChangeAspect="1"/>
          </p:cNvPicPr>
          <p:nvPr/>
        </p:nvPicPr>
        <p:blipFill rotWithShape="1">
          <a:blip r:embed="rId6" cstate="screen"/>
          <a:srcRect r="78994"/>
          <a:stretch>
            <a:fillRect/>
          </a:stretch>
        </p:blipFill>
        <p:spPr>
          <a:xfrm>
            <a:off x="5718010" y="3877616"/>
            <a:ext cx="512582" cy="2088000"/>
          </a:xfrm>
          <a:prstGeom prst="rect">
            <a:avLst/>
          </a:prstGeom>
        </p:spPr>
      </p:pic>
      <p:pic>
        <p:nvPicPr>
          <p:cNvPr id="2" name="图片 1" descr="66e97c24594d6eb15be0f7c5bc18ea59"/>
          <p:cNvPicPr>
            <a:picLocks noChangeAspect="1"/>
          </p:cNvPicPr>
          <p:nvPr/>
        </p:nvPicPr>
        <p:blipFill>
          <a:blip r:embed="rId7"/>
          <a:stretch>
            <a:fillRect/>
          </a:stretch>
        </p:blipFill>
        <p:spPr>
          <a:xfrm>
            <a:off x="9547860" y="3656330"/>
            <a:ext cx="2502535" cy="3569970"/>
          </a:xfrm>
          <a:prstGeom prst="rect">
            <a:avLst/>
          </a:prstGeom>
          <a:effectLst>
            <a:outerShdw blurRad="50800" dist="38100" dir="2700000" sx="103000" sy="103000" algn="tl" rotWithShape="0">
              <a:srgbClr val="5F726D">
                <a:alpha val="40000"/>
              </a:srgbClr>
            </a:outerShdw>
          </a:effectLst>
        </p:spPr>
      </p:pic>
      <p:sp>
        <p:nvSpPr>
          <p:cNvPr id="3" name="文本框 2"/>
          <p:cNvSpPr txBox="1"/>
          <p:nvPr/>
        </p:nvSpPr>
        <p:spPr>
          <a:xfrm>
            <a:off x="550545" y="1194435"/>
            <a:ext cx="6802755" cy="4707890"/>
          </a:xfrm>
          <a:prstGeom prst="rect">
            <a:avLst/>
          </a:prstGeom>
          <a:noFill/>
        </p:spPr>
        <p:txBody>
          <a:bodyPr wrap="square" rtlCol="0">
            <a:spAutoFit/>
          </a:bodyPr>
          <a:p>
            <a:pPr>
              <a:lnSpc>
                <a:spcPct val="150000"/>
              </a:lnSpc>
            </a:pPr>
            <a:r>
              <a:rPr lang="en-US" altLang="zh-CN" sz="2000">
                <a:solidFill>
                  <a:schemeClr val="tx2">
                    <a:lumMod val="50000"/>
                  </a:schemeClr>
                </a:solidFill>
                <a:latin typeface="Times New Roman" panose="02020603050405020304" charset="0"/>
                <a:ea typeface="+mj-ea"/>
                <a:cs typeface="Times New Roman" panose="02020603050405020304" charset="0"/>
              </a:rPr>
              <a:t>In the Han Dynasty(206 BC-220 AD),  Sima Qian, a well-known writer and historian, wrote </a:t>
            </a:r>
            <a:r>
              <a:rPr lang="en-US" altLang="zh-CN" sz="2000" i="1">
                <a:solidFill>
                  <a:schemeClr val="tx2">
                    <a:lumMod val="50000"/>
                  </a:schemeClr>
                </a:solidFill>
                <a:latin typeface="Times New Roman" panose="02020603050405020304" charset="0"/>
                <a:ea typeface="+mj-ea"/>
                <a:cs typeface="Times New Roman" panose="02020603050405020304" charset="0"/>
              </a:rPr>
              <a:t>Records of the Historian, </a:t>
            </a:r>
            <a:r>
              <a:rPr lang="en-US" altLang="zh-CN" sz="2000">
                <a:solidFill>
                  <a:schemeClr val="tx2">
                    <a:lumMod val="50000"/>
                  </a:schemeClr>
                </a:solidFill>
                <a:latin typeface="Times New Roman" panose="02020603050405020304" charset="0"/>
                <a:ea typeface="+mj-ea"/>
                <a:cs typeface="Times New Roman" panose="02020603050405020304" charset="0"/>
              </a:rPr>
              <a:t>an outstanding historical work with discriptions of emperors, kings, generals, ministers of states, and peasant rebels. The  book provides precious biographical records of various kinds of people who lived during the 3,000 years from the Legendary Yellow Emperor to Emperor Wudi of the Han Dynasty. </a:t>
            </a:r>
            <a:endParaRPr lang="en-US" altLang="zh-CN" sz="2000">
              <a:solidFill>
                <a:schemeClr val="tx2">
                  <a:lumMod val="50000"/>
                </a:schemeClr>
              </a:solidFill>
              <a:latin typeface="Times New Roman" panose="02020603050405020304" charset="0"/>
              <a:ea typeface="+mj-ea"/>
              <a:cs typeface="Times New Roman" panose="02020603050405020304" charset="0"/>
            </a:endParaRPr>
          </a:p>
          <a:p>
            <a:pPr>
              <a:lnSpc>
                <a:spcPct val="150000"/>
              </a:lnSpc>
            </a:pPr>
            <a:r>
              <a:rPr lang="en-US" altLang="zh-CN" sz="2000">
                <a:solidFill>
                  <a:schemeClr val="tx2">
                    <a:lumMod val="50000"/>
                  </a:schemeClr>
                </a:solidFill>
                <a:latin typeface="Times New Roman" panose="02020603050405020304" charset="0"/>
                <a:ea typeface="+mj-ea"/>
                <a:cs typeface="Times New Roman" panose="02020603050405020304" charset="0"/>
              </a:rPr>
              <a:t>In the latter period of the Eastern Han Dynasty, Jian’an Literature (196-220) is famous and characterized by the discriptions of wars, rebellions and people’s sufferings then. </a:t>
            </a:r>
            <a:endParaRPr lang="en-US" altLang="zh-CN" sz="2000">
              <a:solidFill>
                <a:schemeClr val="tx2">
                  <a:lumMod val="50000"/>
                </a:schemeClr>
              </a:solidFill>
              <a:latin typeface="Times New Roman" panose="02020603050405020304" charset="0"/>
              <a:ea typeface="+mj-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tags/tag1.xml><?xml version="1.0" encoding="utf-8"?>
<p:tagLst xmlns:p="http://schemas.openxmlformats.org/presentationml/2006/main">
  <p:tag name="KSO_WM_UNIT_PLACING_PICTURE_USER_VIEWPORT" val="{&quot;height&quot;:6853,&quot;width&quot;:1217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nSpc>
            <a:spcPct val="120000"/>
          </a:lnSpc>
          <a:defRPr lang="zh-CN" altLang="en-US" sz="2000">
            <a:solidFill>
              <a:schemeClr val="tx2">
                <a:lumMod val="50000"/>
              </a:schemeClr>
            </a:solidFill>
            <a:latin typeface="+mj-ea"/>
            <a:ea typeface="+mj-ea"/>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7430</Words>
  <Application>WPS 演示</Application>
  <PresentationFormat>自定义</PresentationFormat>
  <Paragraphs>100</Paragraphs>
  <Slides>18</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18</vt:i4>
      </vt:variant>
    </vt:vector>
  </HeadingPairs>
  <TitlesOfParts>
    <vt:vector size="30" baseType="lpstr">
      <vt:lpstr>Arial</vt:lpstr>
      <vt:lpstr>宋体</vt:lpstr>
      <vt:lpstr>Wingdings</vt:lpstr>
      <vt:lpstr>Times New Roman</vt:lpstr>
      <vt:lpstr>华文楷体</vt:lpstr>
      <vt:lpstr>钟齐段宁行书</vt:lpstr>
      <vt:lpstr>等线 Light</vt:lpstr>
      <vt:lpstr>等线</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PPTS</dc:title>
  <dc:creator>PPTS</dc:creator>
  <cp:keywords>PPTS</cp:keywords>
  <dc:description>PPTS</dc:description>
  <dc:subject>PPTS</dc:subject>
  <cp:category>PPTS</cp:category>
  <cp:lastModifiedBy>WPS_300052261</cp:lastModifiedBy>
  <cp:revision>124</cp:revision>
  <dcterms:created xsi:type="dcterms:W3CDTF">2016-03-27T01:53:00Z</dcterms:created>
  <dcterms:modified xsi:type="dcterms:W3CDTF">2022-03-25T08:52:37Z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KSOTemplateUUID">
    <vt:lpwstr>v1.0_mb_8xwQ/ChtqmE444ZanULF7Q==</vt:lpwstr>
  </property>
  <property fmtid="{D5CDD505-2E9C-101B-9397-08002B2CF9AE}" pid="4" name="ICV">
    <vt:lpwstr>4D29EFA16B4B4A8BAE9FAB4DF876D0E5</vt:lpwstr>
  </property>
</Properties>
</file>