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3"/>
    <p:sldId id="257" r:id="rId4"/>
    <p:sldId id="264" r:id="rId6"/>
    <p:sldId id="258" r:id="rId7"/>
    <p:sldId id="272" r:id="rId8"/>
    <p:sldId id="274" r:id="rId9"/>
    <p:sldId id="273" r:id="rId10"/>
    <p:sldId id="271" r:id="rId11"/>
    <p:sldId id="285" r:id="rId12"/>
    <p:sldId id="287" r:id="rId13"/>
    <p:sldId id="275" r:id="rId14"/>
    <p:sldId id="290" r:id="rId15"/>
    <p:sldId id="289" r:id="rId16"/>
    <p:sldId id="295" r:id="rId17"/>
    <p:sldId id="298" r:id="rId18"/>
    <p:sldId id="296" r:id="rId19"/>
    <p:sldId id="299" r:id="rId20"/>
    <p:sldId id="300" r:id="rId21"/>
    <p:sldId id="301" r:id="rId22"/>
    <p:sldId id="302" r:id="rId23"/>
    <p:sldId id="303" r:id="rId24"/>
    <p:sldId id="291" r:id="rId25"/>
    <p:sldId id="292" r:id="rId26"/>
    <p:sldId id="307"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3.jpeg"/><Relationship Id="rId1"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6.jpeg"/><Relationship Id="rId1" Type="http://schemas.openxmlformats.org/officeDocument/2006/relationships/image" Target="../media/image15.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8.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image" Target="../media/image21.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5.jpeg"/><Relationship Id="rId1" Type="http://schemas.openxmlformats.org/officeDocument/2006/relationships/image" Target="../media/image24.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6.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7.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8.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20808;&#29983;&#40065;&#36805;(&#22235;)-&#22269;&#35821;&#39640;&#28165;.qsv" TargetMode="External"/><Relationship Id="rId1" Type="http://schemas.openxmlformats.org/officeDocument/2006/relationships/image" Target="../media/image29.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0.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背景"/>
          <p:cNvPicPr>
            <a:picLocks noChangeAspect="1"/>
          </p:cNvPicPr>
          <p:nvPr/>
        </p:nvPicPr>
        <p:blipFill>
          <a:blip r:embed="rId1"/>
          <a:stretch>
            <a:fillRect/>
          </a:stretch>
        </p:blipFill>
        <p:spPr>
          <a:xfrm>
            <a:off x="6985" y="13335"/>
            <a:ext cx="11387455" cy="6824980"/>
          </a:xfrm>
          <a:prstGeom prst="rect">
            <a:avLst/>
          </a:prstGeom>
        </p:spPr>
      </p:pic>
      <p:sp>
        <p:nvSpPr>
          <p:cNvPr id="5" name="文本框 4"/>
          <p:cNvSpPr txBox="1"/>
          <p:nvPr/>
        </p:nvSpPr>
        <p:spPr>
          <a:xfrm>
            <a:off x="9293860" y="633730"/>
            <a:ext cx="2194560" cy="6188075"/>
          </a:xfrm>
          <a:prstGeom prst="rect">
            <a:avLst/>
          </a:prstGeom>
          <a:noFill/>
        </p:spPr>
        <p:txBody>
          <a:bodyPr vert="eaVert" wrap="square" rtlCol="0">
            <a:spAutoFit/>
          </a:bodyPr>
          <a:p>
            <a:pPr fontAlgn="auto">
              <a:lnSpc>
                <a:spcPct val="150000"/>
              </a:lnSpc>
            </a:pPr>
            <a:r>
              <a:rPr lang="zh-CN" altLang="zh-CN" sz="4400">
                <a:latin typeface="方正清刻本悦宋简体" charset="0"/>
                <a:ea typeface="方正清刻本悦宋简体" charset="0"/>
              </a:rPr>
              <a:t>鲁迅 ：</a:t>
            </a:r>
            <a:r>
              <a:rPr lang="zh-CN" altLang="en-US" sz="4400">
                <a:latin typeface="方正清刻本悦宋简体" charset="0"/>
                <a:ea typeface="方正清刻本悦宋简体" charset="0"/>
              </a:rPr>
              <a:t>骄傲的牛</a:t>
            </a:r>
            <a:endParaRPr lang="zh-CN" altLang="en-US" sz="4400">
              <a:latin typeface="方正清刻本悦宋简体" charset="0"/>
              <a:ea typeface="方正清刻本悦宋简体" charset="0"/>
            </a:endParaRPr>
          </a:p>
          <a:p>
            <a:pPr fontAlgn="auto">
              <a:lnSpc>
                <a:spcPct val="150000"/>
              </a:lnSpc>
            </a:pPr>
            <a:r>
              <a:rPr lang="zh-CN" altLang="zh-CN" sz="4400">
                <a:latin typeface="方正清刻本悦宋简体" charset="0"/>
                <a:ea typeface="方正清刻本悦宋简体" charset="0"/>
              </a:rPr>
              <a:t> </a:t>
            </a:r>
            <a:r>
              <a:rPr lang="en-US" altLang="zh-CN" sz="4400">
                <a:latin typeface="方正清刻本悦宋简体" charset="0"/>
                <a:ea typeface="方正清刻本悦宋简体" charset="0"/>
              </a:rPr>
              <a:t>——</a:t>
            </a:r>
            <a:r>
              <a:rPr lang="zh-CN" altLang="en-US" sz="4400">
                <a:latin typeface="方正清刻本悦宋简体" charset="0"/>
                <a:ea typeface="方正清刻本悦宋简体" charset="0"/>
              </a:rPr>
              <a:t>谈</a:t>
            </a:r>
            <a:r>
              <a:rPr lang="zh-CN" altLang="zh-CN" sz="4400">
                <a:latin typeface="方正清刻本悦宋简体" charset="0"/>
                <a:ea typeface="方正清刻本悦宋简体" charset="0"/>
              </a:rPr>
              <a:t>作家的社会责任</a:t>
            </a:r>
            <a:endParaRPr lang="zh-CN" altLang="zh-CN" sz="4400">
              <a:latin typeface="方正清刻本悦宋简体" charset="0"/>
              <a:ea typeface="方正清刻本悦宋简体"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87630" y="0"/>
            <a:ext cx="12273915" cy="6953885"/>
          </a:xfrm>
          <a:prstGeom prst="rect">
            <a:avLst/>
          </a:prstGeom>
        </p:spPr>
      </p:pic>
      <p:sp>
        <p:nvSpPr>
          <p:cNvPr id="5" name="文本框 4"/>
          <p:cNvSpPr txBox="1"/>
          <p:nvPr/>
        </p:nvSpPr>
        <p:spPr>
          <a:xfrm>
            <a:off x="1009015" y="623570"/>
            <a:ext cx="9791065" cy="583565"/>
          </a:xfrm>
          <a:prstGeom prst="rect">
            <a:avLst/>
          </a:prstGeom>
          <a:noFill/>
        </p:spPr>
        <p:txBody>
          <a:bodyPr wrap="square" rtlCol="0">
            <a:spAutoFit/>
          </a:bodyPr>
          <a:p>
            <a:r>
              <a:rPr lang="zh-CN" altLang="en-US" sz="3200"/>
              <a:t>鲁迅的社会责任 （LuXun’ s study for society）</a:t>
            </a:r>
            <a:endParaRPr lang="zh-CN" altLang="en-US" sz="3200"/>
          </a:p>
        </p:txBody>
      </p:sp>
      <p:sp>
        <p:nvSpPr>
          <p:cNvPr id="6" name="文本框 5"/>
          <p:cNvSpPr txBox="1"/>
          <p:nvPr/>
        </p:nvSpPr>
        <p:spPr>
          <a:xfrm>
            <a:off x="1070610" y="1403350"/>
            <a:ext cx="634746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（一）</a:t>
            </a:r>
            <a:r>
              <a:rPr lang="zh-CN" altLang="en-US" sz="3000"/>
              <a:t>鲁迅的翻译作品和社会责任</a:t>
            </a:r>
            <a:endParaRPr lang="zh-CN" altLang="en-US" sz="3000"/>
          </a:p>
        </p:txBody>
      </p:sp>
      <p:sp>
        <p:nvSpPr>
          <p:cNvPr id="7" name="文本框 6"/>
          <p:cNvSpPr txBox="1"/>
          <p:nvPr/>
        </p:nvSpPr>
        <p:spPr>
          <a:xfrm>
            <a:off x="1390650" y="2169160"/>
            <a:ext cx="11197590" cy="3295650"/>
          </a:xfrm>
          <a:prstGeom prst="rect">
            <a:avLst/>
          </a:prstGeom>
          <a:noFill/>
        </p:spPr>
        <p:txBody>
          <a:bodyPr wrap="square" rtlCol="0">
            <a:spAutoFit/>
          </a:bodyPr>
          <a:p>
            <a:pPr marL="457200" indent="-457200">
              <a:buFont typeface="Wingdings" charset="0"/>
              <a:buChar char="l"/>
            </a:pPr>
            <a:r>
              <a:rPr lang="en-US" altLang="zh-CN" sz="3000">
                <a:sym typeface="+mn-ea"/>
              </a:rPr>
              <a:t> T</a:t>
            </a:r>
            <a:r>
              <a:rPr lang="zh-CN" altLang="zh-CN" sz="3000">
                <a:sym typeface="+mn-ea"/>
              </a:rPr>
              <a:t>he representative </a:t>
            </a:r>
            <a:r>
              <a:rPr lang="en-US" altLang="zh-CN" sz="3000">
                <a:sym typeface="+mn-ea"/>
              </a:rPr>
              <a:t>work </a:t>
            </a:r>
            <a:r>
              <a:rPr lang="zh-CN" altLang="en-US" sz="3000">
                <a:sym typeface="+mn-ea"/>
              </a:rPr>
              <a:t>：</a:t>
            </a:r>
            <a:endParaRPr lang="zh-CN" altLang="en-US" sz="3000">
              <a:sym typeface="+mn-ea"/>
            </a:endParaRPr>
          </a:p>
          <a:p>
            <a:pPr indent="0">
              <a:buFont typeface="Wingdings" charset="0"/>
              <a:buNone/>
            </a:pPr>
            <a:r>
              <a:rPr lang="zh-CN" altLang="zh-CN" sz="3000"/>
              <a:t>      </a:t>
            </a:r>
            <a:endParaRPr lang="zh-CN" altLang="zh-CN" sz="3000"/>
          </a:p>
          <a:p>
            <a:pPr indent="0">
              <a:buFont typeface="Wingdings" charset="0"/>
              <a:buNone/>
            </a:pPr>
            <a:r>
              <a:rPr lang="zh-CN" altLang="zh-CN" sz="3000"/>
              <a:t>         </a:t>
            </a:r>
            <a:r>
              <a:rPr lang="zh-CN" altLang="zh-CN" sz="3000">
                <a:solidFill>
                  <a:srgbClr val="FF0000"/>
                </a:solidFill>
              </a:rPr>
              <a:t>Gogol’s “dead soul”</a:t>
            </a:r>
            <a:endParaRPr lang="zh-CN" altLang="zh-CN" sz="3000">
              <a:solidFill>
                <a:srgbClr val="FF0000"/>
              </a:solidFill>
            </a:endParaRPr>
          </a:p>
          <a:p>
            <a:pPr indent="0">
              <a:buFont typeface="Wingdings" charset="0"/>
              <a:buNone/>
            </a:pPr>
            <a:r>
              <a:rPr lang="zh-CN" altLang="zh-CN" sz="3000"/>
              <a:t>      </a:t>
            </a:r>
            <a:endParaRPr lang="zh-CN" altLang="zh-CN" sz="3000"/>
          </a:p>
          <a:p>
            <a:pPr indent="0">
              <a:buFont typeface="Wingdings" charset="0"/>
              <a:buNone/>
            </a:pPr>
            <a:r>
              <a:rPr lang="zh-CN" altLang="zh-CN" sz="3000"/>
              <a:t>        （果戈里《死魂灵》）</a:t>
            </a:r>
            <a:endParaRPr lang="zh-CN" altLang="zh-CN" sz="3000"/>
          </a:p>
          <a:p>
            <a:pPr indent="0">
              <a:buFont typeface="Wingdings" charset="0"/>
              <a:buNone/>
            </a:pPr>
            <a:endParaRPr lang="zh-CN" altLang="en-US" sz="3000"/>
          </a:p>
          <a:p>
            <a:pPr indent="0">
              <a:buFont typeface="Wingdings" charset="0"/>
              <a:buNone/>
            </a:pPr>
            <a:endParaRPr lang="zh-CN" altLang="en-US" sz="3000"/>
          </a:p>
        </p:txBody>
      </p:sp>
      <p:pic>
        <p:nvPicPr>
          <p:cNvPr id="3" name="图片 2" descr="F2003080817242200000"/>
          <p:cNvPicPr>
            <a:picLocks noChangeAspect="1"/>
          </p:cNvPicPr>
          <p:nvPr/>
        </p:nvPicPr>
        <p:blipFill>
          <a:blip r:embed="rId2"/>
          <a:stretch>
            <a:fillRect/>
          </a:stretch>
        </p:blipFill>
        <p:spPr>
          <a:xfrm>
            <a:off x="7387590" y="1316355"/>
            <a:ext cx="3963035" cy="508127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83880" cy="583565"/>
          </a:xfrm>
          <a:prstGeom prst="rect">
            <a:avLst/>
          </a:prstGeom>
          <a:noFill/>
        </p:spPr>
        <p:txBody>
          <a:bodyPr wrap="square" rtlCol="0">
            <a:spAutoFit/>
          </a:bodyPr>
          <a:p>
            <a:r>
              <a:rPr lang="zh-CN" altLang="en-US" sz="3200"/>
              <a:t>鲁迅的社会责任</a:t>
            </a:r>
            <a:r>
              <a:rPr lang="zh-CN" altLang="en-US" sz="3200">
                <a:sym typeface="+mn-ea"/>
              </a:rPr>
              <a:t>（LuXun’ s study for society）</a:t>
            </a:r>
            <a:r>
              <a:rPr lang="zh-CN" altLang="en-US" sz="3200"/>
              <a:t> </a:t>
            </a:r>
            <a:endParaRPr lang="en-US" altLang="zh-CN" sz="3200"/>
          </a:p>
        </p:txBody>
      </p:sp>
      <p:sp>
        <p:nvSpPr>
          <p:cNvPr id="6" name="文本框 5"/>
          <p:cNvSpPr txBox="1"/>
          <p:nvPr/>
        </p:nvSpPr>
        <p:spPr>
          <a:xfrm>
            <a:off x="1070610" y="1403350"/>
            <a:ext cx="998728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（二）</a:t>
            </a:r>
            <a:r>
              <a:rPr lang="zh-CN" altLang="en-US" sz="3000">
                <a:solidFill>
                  <a:schemeClr val="tx1"/>
                </a:solidFill>
              </a:rPr>
              <a:t>鲁迅与女师大（</a:t>
            </a:r>
            <a:r>
              <a:rPr lang="en-US" altLang="zh-CN" sz="3000" dirty="0" smtClean="0">
                <a:solidFill>
                  <a:schemeClr val="tx1"/>
                </a:solidFill>
                <a:sym typeface="+mn-ea"/>
              </a:rPr>
              <a:t>What Lu </a:t>
            </a:r>
            <a:r>
              <a:rPr lang="en-US" altLang="zh-CN" sz="3000" dirty="0" err="1" smtClean="0">
                <a:solidFill>
                  <a:schemeClr val="tx1"/>
                </a:solidFill>
                <a:sym typeface="+mn-ea"/>
              </a:rPr>
              <a:t>Xun</a:t>
            </a:r>
            <a:r>
              <a:rPr lang="en-US" altLang="zh-CN" sz="3000" dirty="0" smtClean="0">
                <a:solidFill>
                  <a:schemeClr val="tx1"/>
                </a:solidFill>
                <a:sym typeface="+mn-ea"/>
              </a:rPr>
              <a:t> did when he was in BNU</a:t>
            </a:r>
            <a:r>
              <a:rPr lang="zh-CN" altLang="en-US" sz="3000" dirty="0" smtClean="0">
                <a:solidFill>
                  <a:schemeClr val="tx1"/>
                </a:solidFill>
                <a:sym typeface="+mn-ea"/>
              </a:rPr>
              <a:t>）</a:t>
            </a:r>
            <a:endParaRPr lang="zh-CN" altLang="en-US" sz="3000" dirty="0" smtClean="0">
              <a:solidFill>
                <a:schemeClr val="tx1"/>
              </a:solidFill>
              <a:sym typeface="+mn-ea"/>
            </a:endParaRPr>
          </a:p>
        </p:txBody>
      </p:sp>
      <p:sp>
        <p:nvSpPr>
          <p:cNvPr id="3" name="文本框 2"/>
          <p:cNvSpPr txBox="1"/>
          <p:nvPr/>
        </p:nvSpPr>
        <p:spPr>
          <a:xfrm>
            <a:off x="1334770" y="2169795"/>
            <a:ext cx="9560560" cy="4632960"/>
          </a:xfrm>
          <a:prstGeom prst="rect">
            <a:avLst/>
          </a:prstGeom>
          <a:noFill/>
        </p:spPr>
        <p:txBody>
          <a:bodyPr wrap="square" rtlCol="0">
            <a:spAutoFit/>
          </a:bodyPr>
          <a:p>
            <a:pPr marL="457200" indent="-457200">
              <a:buFont typeface="Wingdings" charset="0"/>
              <a:buChar char="l"/>
            </a:pPr>
            <a:r>
              <a:rPr lang="en-US" altLang="zh-CN" sz="2800" dirty="0" smtClean="0">
                <a:solidFill>
                  <a:srgbClr val="FF0000"/>
                </a:solidFill>
                <a:latin typeface="Times New Roman" charset="0"/>
                <a:sym typeface="+mn-ea"/>
              </a:rPr>
              <a:t>In the autumn of 1924, </a:t>
            </a:r>
            <a:endParaRPr lang="en-US" altLang="zh-CN" sz="2800" dirty="0" smtClean="0">
              <a:solidFill>
                <a:srgbClr val="FF0000"/>
              </a:solidFill>
              <a:latin typeface="Times New Roman" charset="0"/>
              <a:sym typeface="+mn-ea"/>
            </a:endParaRPr>
          </a:p>
          <a:p>
            <a:r>
              <a:rPr lang="en-US" altLang="zh-CN" sz="2800" dirty="0" smtClean="0">
                <a:solidFill>
                  <a:schemeClr val="tx1"/>
                </a:solidFill>
                <a:latin typeface="Times New Roman" charset="0"/>
                <a:sym typeface="+mn-ea"/>
              </a:rPr>
              <a:t>     The female students of Beijing Women's Normal University</a:t>
            </a:r>
            <a:endParaRPr lang="en-US" altLang="zh-CN" sz="2800" dirty="0" smtClean="0">
              <a:solidFill>
                <a:schemeClr val="tx1"/>
              </a:solidFill>
              <a:latin typeface="Times New Roman" charset="0"/>
              <a:sym typeface="+mn-ea"/>
            </a:endParaRPr>
          </a:p>
          <a:p>
            <a:r>
              <a:rPr lang="en-US" altLang="zh-CN" sz="2800" dirty="0" smtClean="0">
                <a:solidFill>
                  <a:schemeClr val="tx1"/>
                </a:solidFill>
                <a:latin typeface="Times New Roman" charset="0"/>
                <a:sym typeface="+mn-ea"/>
              </a:rPr>
              <a:t> &amp;the female principal Yang </a:t>
            </a:r>
            <a:r>
              <a:rPr lang="en-US" altLang="zh-CN" sz="2800" dirty="0" err="1" smtClean="0">
                <a:solidFill>
                  <a:schemeClr val="tx1"/>
                </a:solidFill>
                <a:latin typeface="Times New Roman" charset="0"/>
                <a:sym typeface="+mn-ea"/>
              </a:rPr>
              <a:t>Yinyu. </a:t>
            </a:r>
            <a:r>
              <a:rPr lang="en-US" altLang="zh-CN" sz="2800" dirty="0" smtClean="0">
                <a:solidFill>
                  <a:srgbClr val="FF0000"/>
                </a:solidFill>
                <a:latin typeface="Times New Roman" charset="0"/>
                <a:sym typeface="+mn-ea"/>
              </a:rPr>
              <a:t> </a:t>
            </a:r>
            <a:endParaRPr lang="en-US" altLang="zh-CN" sz="2800" dirty="0" smtClean="0">
              <a:solidFill>
                <a:srgbClr val="FF0000"/>
              </a:solidFill>
              <a:latin typeface="Times New Roman" charset="0"/>
              <a:sym typeface="+mn-ea"/>
            </a:endParaRPr>
          </a:p>
          <a:p>
            <a:pPr marL="514350" indent="-514350">
              <a:buFont typeface="Wingdings" charset="0"/>
              <a:buChar char="l"/>
            </a:pPr>
            <a:r>
              <a:rPr lang="en-US" altLang="zh-CN" sz="2800" dirty="0" smtClean="0">
                <a:solidFill>
                  <a:srgbClr val="FF0000"/>
                </a:solidFill>
                <a:latin typeface="Times New Roman" charset="0"/>
                <a:sym typeface="+mn-ea"/>
              </a:rPr>
              <a:t> Yang </a:t>
            </a:r>
            <a:r>
              <a:rPr lang="en-US" altLang="zh-CN" sz="2800" dirty="0" err="1" smtClean="0">
                <a:solidFill>
                  <a:srgbClr val="FF0000"/>
                </a:solidFill>
                <a:latin typeface="Times New Roman" charset="0"/>
                <a:sym typeface="+mn-ea"/>
              </a:rPr>
              <a:t>Yinyu</a:t>
            </a:r>
            <a:r>
              <a:rPr lang="en-US" altLang="zh-CN" sz="2800" dirty="0" err="1" smtClean="0">
                <a:latin typeface="Times New Roman" charset="0"/>
                <a:sym typeface="+mn-ea"/>
              </a:rPr>
              <a:t> </a:t>
            </a:r>
            <a:r>
              <a:rPr lang="en-US" altLang="zh-CN" sz="2800" dirty="0" smtClean="0">
                <a:solidFill>
                  <a:srgbClr val="FF0000"/>
                </a:solidFill>
                <a:latin typeface="Times New Roman" charset="0"/>
                <a:sym typeface="+mn-ea"/>
              </a:rPr>
              <a:t>forced 3 students to drop out,and soon  </a:t>
            </a:r>
            <a:r>
              <a:rPr lang="en-US" altLang="zh-CN" sz="2800" dirty="0" err="1" smtClean="0">
                <a:solidFill>
                  <a:srgbClr val="FF0000"/>
                </a:solidFill>
                <a:latin typeface="Times New Roman" charset="0"/>
                <a:sym typeface="+mn-ea"/>
              </a:rPr>
              <a:t>forceed</a:t>
            </a:r>
            <a:r>
              <a:rPr lang="en-US" altLang="zh-CN" sz="2800" dirty="0" smtClean="0">
                <a:solidFill>
                  <a:srgbClr val="FF0000"/>
                </a:solidFill>
                <a:latin typeface="Times New Roman" charset="0"/>
                <a:sym typeface="+mn-ea"/>
              </a:rPr>
              <a:t> another 9 students to drop out.</a:t>
            </a:r>
            <a:endParaRPr lang="en-US" altLang="zh-CN" sz="2800" dirty="0" smtClean="0">
              <a:solidFill>
                <a:srgbClr val="FF0000"/>
              </a:solidFill>
              <a:latin typeface="Times New Roman" charset="0"/>
              <a:sym typeface="+mn-ea"/>
            </a:endParaRPr>
          </a:p>
          <a:p>
            <a:pPr marL="457200" indent="-457200">
              <a:buFont typeface="Wingdings" charset="0"/>
              <a:buChar char="l"/>
            </a:pPr>
            <a:r>
              <a:rPr lang="en-US" altLang="zh-CN" sz="2800" dirty="0" smtClean="0">
                <a:solidFill>
                  <a:srgbClr val="FF0000"/>
                </a:solidFill>
                <a:latin typeface="Times New Roman" charset="0"/>
                <a:sym typeface="+mn-ea"/>
              </a:rPr>
              <a:t>In May 27</a:t>
            </a:r>
            <a:r>
              <a:rPr lang="en-US" altLang="zh-CN" sz="2800" baseline="30000" dirty="0" smtClean="0">
                <a:solidFill>
                  <a:srgbClr val="FF0000"/>
                </a:solidFill>
                <a:latin typeface="Times New Roman" charset="0"/>
                <a:sym typeface="+mn-ea"/>
              </a:rPr>
              <a:t>th</a:t>
            </a:r>
            <a:endParaRPr lang="en-US" altLang="zh-CN" sz="2800" baseline="30000" dirty="0" smtClean="0">
              <a:solidFill>
                <a:srgbClr val="FF0000"/>
              </a:solidFill>
              <a:latin typeface="Times New Roman" charset="0"/>
              <a:sym typeface="+mn-ea"/>
            </a:endParaRPr>
          </a:p>
          <a:p>
            <a:pPr indent="0">
              <a:buFont typeface="Wingdings" charset="0"/>
              <a:buNone/>
            </a:pPr>
            <a:r>
              <a:rPr lang="en-US" altLang="zh-CN" sz="2800" dirty="0" smtClean="0">
                <a:latin typeface="Times New Roman" charset="0"/>
                <a:sym typeface="+mn-ea"/>
              </a:rPr>
              <a:t>      Lu Xun published a declaration on the Beijing News , firmly supporting the female students of BNU. </a:t>
            </a:r>
            <a:endParaRPr lang="en-US" altLang="zh-CN" sz="2800" dirty="0" smtClean="0">
              <a:solidFill>
                <a:schemeClr val="tx1"/>
              </a:solidFill>
              <a:latin typeface="Times New Roman" charset="0"/>
              <a:sym typeface="+mn-ea"/>
            </a:endParaRPr>
          </a:p>
          <a:p>
            <a:pPr marL="457200" indent="-457200">
              <a:buFont typeface="Wingdings" charset="0"/>
              <a:buChar char="l"/>
            </a:pPr>
            <a:r>
              <a:rPr lang="en-US" altLang="zh-CN" sz="2800" dirty="0" smtClean="0">
                <a:solidFill>
                  <a:srgbClr val="FF0000"/>
                </a:solidFill>
                <a:latin typeface="Times New Roman" charset="0"/>
                <a:sym typeface="+mn-ea"/>
              </a:rPr>
              <a:t>Then , Lu </a:t>
            </a:r>
            <a:r>
              <a:rPr lang="en-US" altLang="zh-CN" sz="2800" dirty="0" err="1" smtClean="0">
                <a:solidFill>
                  <a:srgbClr val="FF0000"/>
                </a:solidFill>
                <a:latin typeface="Times New Roman" charset="0"/>
                <a:sym typeface="+mn-ea"/>
              </a:rPr>
              <a:t>Xun</a:t>
            </a:r>
            <a:r>
              <a:rPr lang="en-US" altLang="zh-CN" sz="2800" dirty="0" smtClean="0">
                <a:solidFill>
                  <a:srgbClr val="FF0000"/>
                </a:solidFill>
                <a:latin typeface="Times New Roman" charset="0"/>
                <a:sym typeface="+mn-ea"/>
              </a:rPr>
              <a:t> was fired by the government.</a:t>
            </a:r>
            <a:endParaRPr lang="en-US" altLang="zh-CN" sz="2800" dirty="0" smtClean="0">
              <a:solidFill>
                <a:srgbClr val="FF0000"/>
              </a:solidFill>
              <a:latin typeface="Times New Roman" charset="0"/>
              <a:sym typeface="+mn-ea"/>
            </a:endParaRPr>
          </a:p>
          <a:p>
            <a:endParaRPr lang="en-US" altLang="zh-CN" sz="2800" dirty="0" smtClean="0">
              <a:solidFill>
                <a:srgbClr val="FF0000"/>
              </a:solidFill>
              <a:latin typeface="Times New Roman" charset="0"/>
              <a:sym typeface="+mn-ea"/>
            </a:endParaRPr>
          </a:p>
          <a:p>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9316085"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（二）</a:t>
            </a:r>
            <a:r>
              <a:rPr lang="zh-CN" altLang="en-US" sz="3000">
                <a:solidFill>
                  <a:schemeClr val="tx1"/>
                </a:solidFill>
              </a:rPr>
              <a:t>鲁迅与女师大（</a:t>
            </a:r>
            <a:r>
              <a:rPr lang="en-US" altLang="zh-CN" sz="3000" dirty="0" smtClean="0">
                <a:solidFill>
                  <a:schemeClr val="tx1"/>
                </a:solidFill>
                <a:sym typeface="+mn-ea"/>
              </a:rPr>
              <a:t>What Lu </a:t>
            </a:r>
            <a:r>
              <a:rPr lang="en-US" altLang="zh-CN" sz="3000" dirty="0" err="1" smtClean="0">
                <a:solidFill>
                  <a:schemeClr val="tx1"/>
                </a:solidFill>
                <a:sym typeface="+mn-ea"/>
              </a:rPr>
              <a:t>Xun</a:t>
            </a:r>
            <a:r>
              <a:rPr lang="en-US" altLang="zh-CN" sz="3000" dirty="0" smtClean="0">
                <a:solidFill>
                  <a:schemeClr val="tx1"/>
                </a:solidFill>
                <a:sym typeface="+mn-ea"/>
              </a:rPr>
              <a:t> did when he was in BNU</a:t>
            </a:r>
            <a:r>
              <a:rPr lang="zh-CN" altLang="en-US" sz="3000" dirty="0" smtClean="0">
                <a:solidFill>
                  <a:schemeClr val="tx1"/>
                </a:solidFill>
                <a:sym typeface="+mn-ea"/>
              </a:rPr>
              <a:t>）</a:t>
            </a:r>
            <a:endParaRPr lang="zh-CN" altLang="en-US" sz="3000" dirty="0" smtClean="0">
              <a:solidFill>
                <a:schemeClr val="tx1"/>
              </a:solidFill>
              <a:sym typeface="+mn-ea"/>
            </a:endParaRPr>
          </a:p>
        </p:txBody>
      </p:sp>
      <p:sp>
        <p:nvSpPr>
          <p:cNvPr id="3" name="文本框 2"/>
          <p:cNvSpPr txBox="1"/>
          <p:nvPr/>
        </p:nvSpPr>
        <p:spPr>
          <a:xfrm>
            <a:off x="1503680" y="1604010"/>
            <a:ext cx="9560560" cy="4632960"/>
          </a:xfrm>
          <a:prstGeom prst="rect">
            <a:avLst/>
          </a:prstGeom>
          <a:noFill/>
        </p:spPr>
        <p:txBody>
          <a:bodyPr wrap="square" rtlCol="0">
            <a:spAutoFit/>
          </a:bodyPr>
          <a:p>
            <a:endParaRPr lang="en-US" altLang="zh-CN" sz="2800" dirty="0" smtClean="0">
              <a:solidFill>
                <a:srgbClr val="FF0000"/>
              </a:solidFill>
              <a:latin typeface="Times New Roman" charset="0"/>
              <a:sym typeface="+mn-ea"/>
            </a:endParaRPr>
          </a:p>
          <a:p>
            <a:pPr marL="457200" indent="-457200">
              <a:buFont typeface="Wingdings" charset="0"/>
              <a:buChar char="l"/>
            </a:pPr>
            <a:r>
              <a:rPr lang="en-US" altLang="zh-CN" sz="2800" dirty="0" smtClean="0">
                <a:latin typeface="Times New Roman" charset="0"/>
                <a:sym typeface="+mn-ea"/>
              </a:rPr>
              <a:t>The  agitation </a:t>
            </a:r>
            <a:r>
              <a:rPr lang="en-US" altLang="zh-CN" sz="2800" dirty="0" smtClean="0">
                <a:solidFill>
                  <a:srgbClr val="FF0000"/>
                </a:solidFill>
                <a:latin typeface="Times New Roman" charset="0"/>
                <a:sym typeface="+mn-ea"/>
              </a:rPr>
              <a:t>caused  a series of arguments</a:t>
            </a:r>
            <a:r>
              <a:rPr lang="en-US" altLang="zh-CN" sz="2800" dirty="0" smtClean="0">
                <a:solidFill>
                  <a:schemeClr val="accent1">
                    <a:lumMod val="75000"/>
                  </a:schemeClr>
                </a:solidFill>
                <a:latin typeface="Times New Roman" charset="0"/>
                <a:sym typeface="+mn-ea"/>
              </a:rPr>
              <a:t> </a:t>
            </a:r>
            <a:r>
              <a:rPr lang="en-US" altLang="zh-CN" sz="2800" dirty="0" smtClean="0">
                <a:latin typeface="Times New Roman" charset="0"/>
                <a:sym typeface="+mn-ea"/>
              </a:rPr>
              <a:t>between Lu </a:t>
            </a:r>
            <a:r>
              <a:rPr lang="en-US" altLang="zh-CN" sz="2800" dirty="0" err="1" smtClean="0">
                <a:latin typeface="Times New Roman" charset="0"/>
                <a:sym typeface="+mn-ea"/>
              </a:rPr>
              <a:t>Xun</a:t>
            </a:r>
            <a:r>
              <a:rPr lang="en-US" altLang="zh-CN" sz="2800" dirty="0" smtClean="0">
                <a:latin typeface="Times New Roman" charset="0"/>
                <a:sym typeface="+mn-ea"/>
              </a:rPr>
              <a:t> and the "modern critics" who </a:t>
            </a:r>
            <a:r>
              <a:rPr lang="en-US" altLang="zh-CN" sz="2800" dirty="0" err="1" smtClean="0">
                <a:latin typeface="Times New Roman" charset="0"/>
                <a:sym typeface="+mn-ea"/>
              </a:rPr>
              <a:t>standed</a:t>
            </a:r>
            <a:r>
              <a:rPr lang="en-US" altLang="zh-CN" sz="2800" dirty="0" smtClean="0">
                <a:latin typeface="Times New Roman" charset="0"/>
                <a:sym typeface="+mn-ea"/>
              </a:rPr>
              <a:t> for the bad government.  The controversy triggered a lot of Lu </a:t>
            </a:r>
            <a:r>
              <a:rPr lang="en-US" altLang="zh-CN" sz="2800" dirty="0" err="1" smtClean="0">
                <a:latin typeface="Times New Roman" charset="0"/>
                <a:sym typeface="+mn-ea"/>
              </a:rPr>
              <a:t>Xun's</a:t>
            </a:r>
            <a:r>
              <a:rPr lang="en-US" altLang="zh-CN" sz="2800" dirty="0" smtClean="0">
                <a:latin typeface="Times New Roman" charset="0"/>
                <a:sym typeface="+mn-ea"/>
              </a:rPr>
              <a:t> thinking, he produced a series of works </a:t>
            </a:r>
            <a:r>
              <a:rPr lang="en-US" altLang="zh-CN" sz="2800" dirty="0" smtClean="0">
                <a:solidFill>
                  <a:srgbClr val="FF0000"/>
                </a:solidFill>
                <a:latin typeface="Times New Roman" charset="0"/>
                <a:sym typeface="+mn-ea"/>
              </a:rPr>
              <a:t>to speaking for the students,</a:t>
            </a:r>
            <a:r>
              <a:rPr lang="en-US" altLang="zh-CN" sz="2800" dirty="0" smtClean="0">
                <a:latin typeface="Times New Roman" charset="0"/>
                <a:sym typeface="+mn-ea"/>
              </a:rPr>
              <a:t> like:</a:t>
            </a:r>
            <a:endParaRPr lang="en-US" altLang="zh-CN" sz="2800" dirty="0" smtClean="0">
              <a:latin typeface="Times New Roman" charset="0"/>
            </a:endParaRPr>
          </a:p>
          <a:p>
            <a:pPr indent="0">
              <a:buFont typeface="Wingdings" charset="0"/>
              <a:buNone/>
            </a:pPr>
            <a:r>
              <a:rPr lang="en-US" altLang="zh-CN" sz="2800" dirty="0" smtClean="0">
                <a:latin typeface="+mj-lt"/>
                <a:sym typeface="+mn-ea"/>
              </a:rPr>
              <a:t>     </a:t>
            </a:r>
            <a:r>
              <a:rPr lang="en-US" altLang="zh-CN" sz="2800" dirty="0" smtClean="0">
                <a:latin typeface="+mj-ea"/>
                <a:ea typeface="+mj-ea"/>
                <a:sym typeface="+mn-ea"/>
              </a:rPr>
              <a:t>《</a:t>
            </a:r>
            <a:r>
              <a:rPr lang="zh-CN" altLang="en-US" sz="2800" dirty="0" smtClean="0">
                <a:latin typeface="+mj-ea"/>
                <a:ea typeface="+mj-ea"/>
                <a:sym typeface="+mn-ea"/>
              </a:rPr>
              <a:t>朝花夕拾</a:t>
            </a:r>
            <a:r>
              <a:rPr lang="en-US" altLang="zh-CN" sz="2800" dirty="0" smtClean="0">
                <a:latin typeface="+mj-ea"/>
                <a:ea typeface="+mj-ea"/>
                <a:sym typeface="+mn-ea"/>
              </a:rPr>
              <a:t>》</a:t>
            </a:r>
            <a:endParaRPr lang="en-US" altLang="zh-CN" sz="2800" dirty="0" smtClean="0">
              <a:latin typeface="+mj-ea"/>
              <a:ea typeface="+mj-ea"/>
            </a:endParaRPr>
          </a:p>
          <a:p>
            <a:r>
              <a:rPr lang="en-US" altLang="zh-CN" sz="2800" dirty="0" smtClean="0">
                <a:latin typeface="+mj-ea"/>
                <a:ea typeface="+mj-ea"/>
                <a:sym typeface="+mn-ea"/>
              </a:rPr>
              <a:t>     《</a:t>
            </a:r>
            <a:r>
              <a:rPr lang="zh-CN" altLang="en-US" sz="2800" dirty="0" smtClean="0">
                <a:latin typeface="+mj-ea"/>
                <a:ea typeface="+mj-ea"/>
                <a:sym typeface="+mn-ea"/>
              </a:rPr>
              <a:t>野草</a:t>
            </a:r>
            <a:r>
              <a:rPr lang="en-US" altLang="zh-CN" sz="2800" dirty="0" smtClean="0">
                <a:latin typeface="+mj-ea"/>
                <a:ea typeface="+mj-ea"/>
                <a:sym typeface="+mn-ea"/>
              </a:rPr>
              <a:t>》</a:t>
            </a:r>
            <a:endParaRPr lang="en-US" altLang="zh-CN" sz="2800" dirty="0" smtClean="0">
              <a:latin typeface="+mj-ea"/>
              <a:ea typeface="+mj-ea"/>
            </a:endParaRPr>
          </a:p>
          <a:p>
            <a:r>
              <a:rPr lang="en-US" altLang="zh-CN" sz="2800" dirty="0" smtClean="0">
                <a:latin typeface="+mj-ea"/>
                <a:ea typeface="+mj-ea"/>
                <a:sym typeface="+mn-ea"/>
              </a:rPr>
              <a:t>     《</a:t>
            </a:r>
            <a:r>
              <a:rPr lang="zh-CN" altLang="en-US" sz="2800" dirty="0" smtClean="0">
                <a:latin typeface="+mj-ea"/>
                <a:ea typeface="+mj-ea"/>
                <a:sym typeface="+mn-ea"/>
              </a:rPr>
              <a:t>彷徨</a:t>
            </a:r>
            <a:r>
              <a:rPr lang="en-US" altLang="zh-CN" sz="2800" dirty="0" smtClean="0">
                <a:latin typeface="+mj-ea"/>
                <a:ea typeface="+mj-ea"/>
                <a:sym typeface="+mn-ea"/>
              </a:rPr>
              <a:t>》(after half)</a:t>
            </a:r>
            <a:endParaRPr lang="en-US" altLang="zh-CN" sz="2800" dirty="0" smtClean="0">
              <a:latin typeface="+mj-ea"/>
              <a:ea typeface="+mj-ea"/>
            </a:endParaRPr>
          </a:p>
          <a:p>
            <a:r>
              <a:rPr lang="en-US" altLang="zh-CN" sz="2800" dirty="0" smtClean="0">
                <a:latin typeface="+mj-ea"/>
                <a:ea typeface="+mj-ea"/>
                <a:sym typeface="+mn-ea"/>
              </a:rPr>
              <a:t>     《</a:t>
            </a:r>
            <a:r>
              <a:rPr lang="zh-CN" altLang="en-US" sz="2800" dirty="0" smtClean="0">
                <a:latin typeface="+mj-ea"/>
                <a:ea typeface="+mj-ea"/>
                <a:sym typeface="+mn-ea"/>
              </a:rPr>
              <a:t>华盖集</a:t>
            </a:r>
            <a:r>
              <a:rPr lang="en-US" altLang="zh-CN" sz="2800" dirty="0" smtClean="0">
                <a:latin typeface="+mj-ea"/>
                <a:ea typeface="+mj-ea"/>
                <a:sym typeface="+mn-ea"/>
              </a:rPr>
              <a:t>》</a:t>
            </a:r>
            <a:endParaRPr lang="en-US" altLang="zh-CN" sz="2800" dirty="0" smtClean="0">
              <a:latin typeface="+mj-ea"/>
              <a:ea typeface="+mj-ea"/>
            </a:endParaRPr>
          </a:p>
          <a:p>
            <a:r>
              <a:rPr lang="en-US" altLang="zh-CN" sz="2800" dirty="0" smtClean="0">
                <a:latin typeface="+mj-ea"/>
                <a:ea typeface="+mj-ea"/>
                <a:sym typeface="+mn-ea"/>
              </a:rPr>
              <a:t>     《</a:t>
            </a:r>
            <a:r>
              <a:rPr lang="zh-CN" altLang="en-US" sz="2800" dirty="0" smtClean="0">
                <a:latin typeface="+mj-ea"/>
                <a:ea typeface="+mj-ea"/>
                <a:sym typeface="+mn-ea"/>
              </a:rPr>
              <a:t>华盖集续编</a:t>
            </a:r>
            <a:r>
              <a:rPr lang="en-US" altLang="zh-CN" sz="2800" dirty="0" smtClean="0">
                <a:latin typeface="+mj-ea"/>
                <a:ea typeface="+mj-ea"/>
                <a:sym typeface="+mn-ea"/>
              </a:rPr>
              <a:t>》</a:t>
            </a:r>
            <a:br>
              <a:rPr lang="zh-CN" altLang="en-US" sz="2800" dirty="0" smtClean="0">
                <a:latin typeface="+mj-ea"/>
                <a:ea typeface="+mj-ea"/>
                <a:sym typeface="+mn-ea"/>
              </a:rPr>
            </a:br>
            <a:endParaRPr lang="zh-CN" altLang="en-US">
              <a:latin typeface="+mj-ea"/>
              <a:ea typeface="+mj-ea"/>
            </a:endParaRPr>
          </a:p>
        </p:txBody>
      </p:sp>
      <p:pic>
        <p:nvPicPr>
          <p:cNvPr id="7" name="图片 6" descr="862e5d8953dff0f9.jpg"/>
          <p:cNvPicPr>
            <a:picLocks noChangeAspect="1"/>
          </p:cNvPicPr>
          <p:nvPr/>
        </p:nvPicPr>
        <p:blipFill>
          <a:blip r:embed="rId2" cstate="print"/>
          <a:stretch>
            <a:fillRect/>
          </a:stretch>
        </p:blipFill>
        <p:spPr>
          <a:xfrm>
            <a:off x="7426306" y="3847763"/>
            <a:ext cx="3019444" cy="278608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（二）</a:t>
            </a:r>
            <a:r>
              <a:rPr lang="zh-CN" altLang="en-US" sz="3000">
                <a:solidFill>
                  <a:schemeClr val="tx1"/>
                </a:solidFill>
              </a:rPr>
              <a:t>鲁迅与女师大（</a:t>
            </a:r>
            <a:r>
              <a:rPr lang="en-US" altLang="zh-CN" sz="3000" dirty="0" smtClean="0">
                <a:solidFill>
                  <a:schemeClr val="tx1"/>
                </a:solidFill>
                <a:sym typeface="+mn-ea"/>
              </a:rPr>
              <a:t>What Lu </a:t>
            </a:r>
            <a:r>
              <a:rPr lang="en-US" altLang="zh-CN" sz="3000" dirty="0" err="1" smtClean="0">
                <a:solidFill>
                  <a:schemeClr val="tx1"/>
                </a:solidFill>
                <a:sym typeface="+mn-ea"/>
              </a:rPr>
              <a:t>Xun</a:t>
            </a:r>
            <a:r>
              <a:rPr lang="en-US" altLang="zh-CN" sz="3000" dirty="0" smtClean="0">
                <a:solidFill>
                  <a:schemeClr val="tx1"/>
                </a:solidFill>
                <a:sym typeface="+mn-ea"/>
              </a:rPr>
              <a:t> did when he was in BNU</a:t>
            </a:r>
            <a:r>
              <a:rPr lang="zh-CN" altLang="en-US" sz="3000" dirty="0" smtClean="0">
                <a:solidFill>
                  <a:schemeClr val="tx1"/>
                </a:solidFill>
                <a:sym typeface="+mn-ea"/>
              </a:rPr>
              <a:t>）</a:t>
            </a:r>
            <a:endParaRPr lang="zh-CN" altLang="en-US" sz="3000" dirty="0" smtClean="0">
              <a:solidFill>
                <a:schemeClr val="tx1"/>
              </a:solidFill>
              <a:sym typeface="+mn-ea"/>
            </a:endParaRPr>
          </a:p>
        </p:txBody>
      </p:sp>
      <p:sp>
        <p:nvSpPr>
          <p:cNvPr id="3" name="文本框 2"/>
          <p:cNvSpPr txBox="1"/>
          <p:nvPr/>
        </p:nvSpPr>
        <p:spPr>
          <a:xfrm>
            <a:off x="1503680" y="2155190"/>
            <a:ext cx="9560560" cy="3749040"/>
          </a:xfrm>
          <a:prstGeom prst="rect">
            <a:avLst/>
          </a:prstGeom>
          <a:noFill/>
        </p:spPr>
        <p:txBody>
          <a:bodyPr wrap="square" rtlCol="0">
            <a:spAutoFit/>
          </a:bodyPr>
          <a:p>
            <a:pPr marL="457200" indent="-457200">
              <a:buFont typeface="Wingdings" charset="0"/>
              <a:buChar char="l"/>
            </a:pPr>
            <a:r>
              <a:rPr lang="zh-CN" altLang="en-US" sz="2400" dirty="0" smtClean="0">
                <a:solidFill>
                  <a:schemeClr val="tx1"/>
                </a:solidFill>
                <a:latin typeface="+mj-ea"/>
                <a:ea typeface="+mj-ea"/>
                <a:sym typeface="+mn-ea"/>
              </a:rPr>
              <a:t>现在的所谓谁者，大抵不过是送国，也何尝想到子孙。这贤母良妻主义也不在例外，急进者虽然引以为病，而事实上又何尝有这么一回事；所有的，不过是“寡妇主义”罢了。</a:t>
            </a:r>
            <a:r>
              <a:rPr lang="en-US" altLang="zh-CN" sz="2400" dirty="0" smtClean="0">
                <a:solidFill>
                  <a:schemeClr val="tx1"/>
                </a:solidFill>
                <a:latin typeface="+mj-ea"/>
                <a:ea typeface="+mj-ea"/>
                <a:sym typeface="+mn-ea"/>
              </a:rPr>
              <a:t>                                           ——《</a:t>
            </a:r>
            <a:r>
              <a:rPr lang="zh-CN" altLang="en-US" sz="2400" dirty="0" smtClean="0">
                <a:solidFill>
                  <a:schemeClr val="tx1"/>
                </a:solidFill>
                <a:latin typeface="+mj-ea"/>
                <a:ea typeface="+mj-ea"/>
                <a:sym typeface="+mn-ea"/>
              </a:rPr>
              <a:t>寡妇主义</a:t>
            </a:r>
            <a:r>
              <a:rPr lang="en-US" altLang="zh-CN" sz="2400" dirty="0" smtClean="0">
                <a:solidFill>
                  <a:schemeClr val="tx1"/>
                </a:solidFill>
                <a:latin typeface="+mj-ea"/>
                <a:ea typeface="+mj-ea"/>
                <a:sym typeface="+mn-ea"/>
              </a:rPr>
              <a:t>》</a:t>
            </a:r>
            <a:endParaRPr lang="en-US" altLang="zh-CN" sz="2400" dirty="0" smtClean="0">
              <a:solidFill>
                <a:schemeClr val="tx1"/>
              </a:solidFill>
              <a:latin typeface="+mj-ea"/>
              <a:ea typeface="+mj-ea"/>
              <a:sym typeface="+mn-ea"/>
            </a:endParaRPr>
          </a:p>
          <a:p>
            <a:pPr marL="457200" indent="-457200">
              <a:buFont typeface="Wingdings" charset="0"/>
              <a:buChar char="l"/>
            </a:pPr>
            <a:endParaRPr lang="en-US" altLang="zh-CN" sz="2400" dirty="0" smtClean="0">
              <a:solidFill>
                <a:schemeClr val="tx1"/>
              </a:solidFill>
              <a:latin typeface="+mj-ea"/>
              <a:ea typeface="+mj-ea"/>
              <a:sym typeface="+mn-ea"/>
            </a:endParaRPr>
          </a:p>
          <a:p>
            <a:pPr marL="457200" indent="-457200">
              <a:buFont typeface="Wingdings" charset="0"/>
              <a:buChar char="l"/>
            </a:pPr>
            <a:r>
              <a:rPr lang="zh-CN" altLang="en-US" sz="2400" dirty="0" smtClean="0">
                <a:solidFill>
                  <a:schemeClr val="tx1"/>
                </a:solidFill>
                <a:latin typeface="+mj-ea"/>
                <a:ea typeface="+mj-ea"/>
                <a:sym typeface="+mn-ea"/>
              </a:rPr>
              <a:t>真的猛士，敢于直面惨淡的人生，敢于正视淋漓的鲜血。这是怎样的哀痛者和幸福者？然而造化又常常为庸人设计，以时间的流驶，来洗涤旧迹，仅使留下淡红的血色和微漠的悲哀。</a:t>
            </a:r>
            <a:endParaRPr lang="zh-CN" altLang="en-US" sz="2400" dirty="0" smtClean="0">
              <a:solidFill>
                <a:schemeClr val="tx1"/>
              </a:solidFill>
              <a:latin typeface="+mj-ea"/>
              <a:ea typeface="+mj-ea"/>
              <a:sym typeface="+mn-ea"/>
            </a:endParaRPr>
          </a:p>
          <a:p>
            <a:pPr indent="0">
              <a:buFont typeface="Wingdings" charset="0"/>
              <a:buNone/>
            </a:pPr>
            <a:r>
              <a:rPr lang="en-US" altLang="zh-CN" sz="2400" dirty="0" smtClean="0">
                <a:solidFill>
                  <a:schemeClr val="tx1"/>
                </a:solidFill>
                <a:latin typeface="+mj-ea"/>
                <a:ea typeface="+mj-ea"/>
                <a:sym typeface="+mn-ea"/>
              </a:rPr>
              <a:t>                                                       ——《</a:t>
            </a:r>
            <a:r>
              <a:rPr lang="zh-CN" altLang="en-US" sz="2400" dirty="0" smtClean="0">
                <a:solidFill>
                  <a:schemeClr val="tx1"/>
                </a:solidFill>
                <a:latin typeface="+mj-ea"/>
                <a:ea typeface="+mj-ea"/>
                <a:sym typeface="+mn-ea"/>
              </a:rPr>
              <a:t>记念刘和珍君</a:t>
            </a:r>
            <a:r>
              <a:rPr lang="en-US" altLang="zh-CN" sz="2400" dirty="0" smtClean="0">
                <a:solidFill>
                  <a:schemeClr val="tx1"/>
                </a:solidFill>
                <a:latin typeface="+mj-ea"/>
                <a:ea typeface="+mj-ea"/>
                <a:sym typeface="+mn-ea"/>
              </a:rPr>
              <a:t>》</a:t>
            </a:r>
            <a:endParaRPr lang="en-US" altLang="zh-CN" sz="2400" dirty="0" smtClean="0">
              <a:solidFill>
                <a:schemeClr val="tx1"/>
              </a:solidFill>
              <a:latin typeface="+mj-ea"/>
              <a:ea typeface="+mj-ea"/>
              <a:sym typeface="+mn-ea"/>
            </a:endParaRPr>
          </a:p>
          <a:p>
            <a:pPr marL="457200" indent="-457200">
              <a:buFont typeface="Wingdings" charset="0"/>
              <a:buChar char="l"/>
            </a:pPr>
            <a:endParaRPr lang="en-US" altLang="zh-CN" sz="2400" dirty="0" smtClean="0">
              <a:solidFill>
                <a:schemeClr val="tx1"/>
              </a:solidFill>
              <a:latin typeface="+mj-ea"/>
              <a:ea typeface="+mj-ea"/>
              <a:sym typeface="+mn-ea"/>
            </a:endParaRPr>
          </a:p>
        </p:txBody>
      </p:sp>
      <p:sp>
        <p:nvSpPr>
          <p:cNvPr id="7" name="TextBox 1"/>
          <p:cNvSpPr txBox="1"/>
          <p:nvPr/>
        </p:nvSpPr>
        <p:spPr>
          <a:xfrm>
            <a:off x="1391920" y="5598795"/>
            <a:ext cx="11121390" cy="822960"/>
          </a:xfrm>
          <a:prstGeom prst="rect">
            <a:avLst/>
          </a:prstGeom>
          <a:noFill/>
        </p:spPr>
        <p:txBody>
          <a:bodyPr wrap="square" rtlCol="0">
            <a:spAutoFit/>
          </a:bodyPr>
          <a:p>
            <a:r>
              <a:rPr lang="en-US" altLang="zh-CN" sz="2400" dirty="0" smtClean="0">
                <a:solidFill>
                  <a:srgbClr val="FF0000"/>
                </a:solidFill>
                <a:latin typeface="Times New Roman" charset="0"/>
              </a:rPr>
              <a:t>After May 4</a:t>
            </a:r>
            <a:r>
              <a:rPr lang="en-US" altLang="zh-CN" sz="2400" baseline="30000" dirty="0" smtClean="0">
                <a:solidFill>
                  <a:srgbClr val="FF0000"/>
                </a:solidFill>
                <a:latin typeface="Times New Roman" charset="0"/>
              </a:rPr>
              <a:t>th</a:t>
            </a:r>
            <a:r>
              <a:rPr lang="en-US" altLang="zh-CN" sz="2400" dirty="0" smtClean="0">
                <a:solidFill>
                  <a:srgbClr val="FF0000"/>
                </a:solidFill>
                <a:latin typeface="Times New Roman" charset="0"/>
              </a:rPr>
              <a:t> ,</a:t>
            </a:r>
            <a:endParaRPr lang="en-US" altLang="zh-CN" sz="2400" dirty="0" smtClean="0">
              <a:latin typeface="Times New Roman" charset="0"/>
            </a:endParaRPr>
          </a:p>
          <a:p>
            <a:r>
              <a:rPr lang="en-US" altLang="zh-CN" sz="2400" dirty="0" smtClean="0">
                <a:latin typeface="Times New Roman" charset="0"/>
              </a:rPr>
              <a:t>Lu </a:t>
            </a:r>
            <a:r>
              <a:rPr lang="en-US" altLang="zh-CN" sz="2400" dirty="0" err="1" smtClean="0">
                <a:latin typeface="Times New Roman" charset="0"/>
              </a:rPr>
              <a:t>Xun</a:t>
            </a:r>
            <a:r>
              <a:rPr lang="en-US" altLang="zh-CN" sz="2400" dirty="0" smtClean="0">
                <a:latin typeface="Times New Roman" charset="0"/>
              </a:rPr>
              <a:t> became a warrior and made social responsibility  his aim for his whole life. </a:t>
            </a:r>
            <a:endParaRPr lang="en-US" altLang="zh-CN" sz="2400" dirty="0" smtClean="0">
              <a:latin typeface="Times New Roman"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5875" y="1311910"/>
            <a:ext cx="11868785"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（三）</a:t>
            </a:r>
            <a:r>
              <a:rPr lang="zh-CN" altLang="en-US" sz="3000">
                <a:solidFill>
                  <a:schemeClr val="tx1"/>
                </a:solidFill>
              </a:rPr>
              <a:t>鲁迅作品中的女性角色（</a:t>
            </a:r>
            <a:r>
              <a:rPr lang="en-US" altLang="zh-CN" sz="3000" dirty="0" smtClean="0">
                <a:sym typeface="+mn-ea"/>
              </a:rPr>
              <a:t>women characters under Lu </a:t>
            </a:r>
            <a:r>
              <a:rPr lang="en-US" altLang="zh-CN" sz="3000" dirty="0" err="1" smtClean="0">
                <a:sym typeface="+mn-ea"/>
              </a:rPr>
              <a:t>Xun’s</a:t>
            </a:r>
            <a:r>
              <a:rPr lang="en-US" altLang="zh-CN" sz="3000" dirty="0" smtClean="0">
                <a:sym typeface="+mn-ea"/>
              </a:rPr>
              <a:t> works</a:t>
            </a:r>
            <a:r>
              <a:rPr lang="zh-CN" altLang="en-US" sz="3000" dirty="0" smtClean="0">
                <a:sym typeface="+mn-ea"/>
              </a:rPr>
              <a:t>）</a:t>
            </a:r>
            <a:endParaRPr lang="zh-CN" altLang="en-US" sz="3000" dirty="0" smtClean="0">
              <a:sym typeface="+mn-ea"/>
            </a:endParaRPr>
          </a:p>
          <a:p>
            <a:pPr indent="0">
              <a:buFont typeface="Wingdings" charset="0"/>
              <a:buNone/>
            </a:pPr>
            <a:endParaRPr lang="zh-CN" altLang="en-US" sz="3000" dirty="0" smtClean="0">
              <a:solidFill>
                <a:schemeClr val="tx1"/>
              </a:solidFill>
              <a:sym typeface="+mn-ea"/>
            </a:endParaRPr>
          </a:p>
        </p:txBody>
      </p:sp>
      <p:sp>
        <p:nvSpPr>
          <p:cNvPr id="8" name="文本框 7"/>
          <p:cNvSpPr txBox="1"/>
          <p:nvPr/>
        </p:nvSpPr>
        <p:spPr>
          <a:xfrm>
            <a:off x="1686560" y="2550160"/>
            <a:ext cx="8627110" cy="1371600"/>
          </a:xfrm>
          <a:prstGeom prst="rect">
            <a:avLst/>
          </a:prstGeom>
          <a:noFill/>
        </p:spPr>
        <p:txBody>
          <a:bodyPr wrap="square" rtlCol="0">
            <a:spAutoFit/>
          </a:bodyPr>
          <a:p>
            <a:pPr marL="285750" indent="-285750">
              <a:buFont typeface="Wingdings" charset="0"/>
              <a:buChar char="l"/>
            </a:pPr>
            <a:r>
              <a:rPr lang="en-US" altLang="zh-CN" sz="2800" dirty="0" smtClean="0">
                <a:latin typeface="+mj-ea"/>
                <a:ea typeface="+mj-ea"/>
                <a:sym typeface="+mn-ea"/>
              </a:rPr>
              <a:t>《</a:t>
            </a:r>
            <a:r>
              <a:rPr lang="zh-CN" altLang="en-US" sz="2800" dirty="0" smtClean="0">
                <a:latin typeface="+mj-ea"/>
                <a:ea typeface="+mj-ea"/>
                <a:sym typeface="+mn-ea"/>
              </a:rPr>
              <a:t>我之节烈观</a:t>
            </a:r>
            <a:r>
              <a:rPr lang="en-US" altLang="zh-CN" sz="2800" dirty="0" smtClean="0">
                <a:latin typeface="+mj-ea"/>
                <a:ea typeface="+mj-ea"/>
                <a:sym typeface="+mn-ea"/>
              </a:rPr>
              <a:t>》</a:t>
            </a:r>
            <a:r>
              <a:rPr lang="zh-CN" altLang="en-US" sz="2800" dirty="0" smtClean="0">
                <a:latin typeface="+mj-ea"/>
                <a:ea typeface="+mj-ea"/>
                <a:sym typeface="+mn-ea"/>
              </a:rPr>
              <a:t> </a:t>
            </a:r>
            <a:r>
              <a:rPr lang="en-US" altLang="zh-CN" sz="2800" dirty="0" smtClean="0">
                <a:latin typeface="Times New Roman" charset="0"/>
                <a:ea typeface="+mj-ea"/>
                <a:sym typeface="+mn-ea"/>
              </a:rPr>
              <a:t>My Views on Chastity</a:t>
            </a:r>
            <a:endParaRPr lang="zh-CN" altLang="en-US" sz="2800" dirty="0" smtClean="0">
              <a:latin typeface="Times New Roman" charset="0"/>
              <a:ea typeface="+mj-ea"/>
            </a:endParaRPr>
          </a:p>
          <a:p>
            <a:endParaRPr lang="en-US" altLang="zh-CN" sz="2800" dirty="0" smtClean="0">
              <a:latin typeface="Times New Roman" charset="0"/>
              <a:ea typeface="+mj-ea"/>
            </a:endParaRPr>
          </a:p>
          <a:p>
            <a:r>
              <a:rPr lang="en-US" altLang="zh-CN" sz="2800" dirty="0" smtClean="0">
                <a:latin typeface="+mj-ea"/>
                <a:ea typeface="+mj-ea"/>
                <a:sym typeface="+mn-ea"/>
              </a:rPr>
              <a:t>      </a:t>
            </a:r>
            <a:r>
              <a:rPr lang="en-US" altLang="zh-CN" sz="2800" dirty="0" smtClean="0">
                <a:latin typeface="Times New Roman" charset="0"/>
                <a:ea typeface="+mj-ea"/>
                <a:sym typeface="+mn-ea"/>
              </a:rPr>
              <a:t> “National character”</a:t>
            </a:r>
            <a:endParaRPr lang="zh-CN" altLang="en-US" sz="2800">
              <a:latin typeface="Times New Roman" charset="0"/>
              <a:ea typeface="+mj-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5875" y="1311910"/>
            <a:ext cx="11868785"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（三）</a:t>
            </a:r>
            <a:r>
              <a:rPr lang="zh-CN" altLang="en-US" sz="3000">
                <a:solidFill>
                  <a:schemeClr val="tx1"/>
                </a:solidFill>
              </a:rPr>
              <a:t>鲁迅作品中的女性角色（</a:t>
            </a:r>
            <a:r>
              <a:rPr lang="en-US" altLang="zh-CN" sz="3000" dirty="0" smtClean="0">
                <a:sym typeface="+mn-ea"/>
              </a:rPr>
              <a:t>women characters under Lu </a:t>
            </a:r>
            <a:r>
              <a:rPr lang="en-US" altLang="zh-CN" sz="3000" dirty="0" err="1" smtClean="0">
                <a:sym typeface="+mn-ea"/>
              </a:rPr>
              <a:t>Xun’s</a:t>
            </a:r>
            <a:r>
              <a:rPr lang="en-US" altLang="zh-CN" sz="3000" dirty="0" smtClean="0">
                <a:sym typeface="+mn-ea"/>
              </a:rPr>
              <a:t> works</a:t>
            </a:r>
            <a:r>
              <a:rPr lang="zh-CN" altLang="en-US" sz="3000" dirty="0" smtClean="0">
                <a:sym typeface="+mn-ea"/>
              </a:rPr>
              <a:t>）</a:t>
            </a:r>
            <a:endParaRPr lang="zh-CN" altLang="en-US" sz="3000" dirty="0" smtClean="0">
              <a:sym typeface="+mn-ea"/>
            </a:endParaRPr>
          </a:p>
          <a:p>
            <a:pPr indent="0">
              <a:buFont typeface="Wingdings" charset="0"/>
              <a:buNone/>
            </a:pPr>
            <a:endParaRPr lang="zh-CN" altLang="en-US" sz="3000" dirty="0" smtClean="0">
              <a:solidFill>
                <a:schemeClr val="tx1"/>
              </a:solidFill>
              <a:sym typeface="+mn-ea"/>
            </a:endParaRPr>
          </a:p>
        </p:txBody>
      </p:sp>
      <p:sp>
        <p:nvSpPr>
          <p:cNvPr id="8" name="文本框 7"/>
          <p:cNvSpPr txBox="1"/>
          <p:nvPr/>
        </p:nvSpPr>
        <p:spPr>
          <a:xfrm>
            <a:off x="1334770" y="2183130"/>
            <a:ext cx="8627110" cy="2651760"/>
          </a:xfrm>
          <a:prstGeom prst="rect">
            <a:avLst/>
          </a:prstGeom>
          <a:noFill/>
        </p:spPr>
        <p:txBody>
          <a:bodyPr wrap="square" rtlCol="0">
            <a:spAutoFit/>
          </a:bodyPr>
          <a:p>
            <a:pPr marL="285750" indent="-285750">
              <a:buFont typeface="Wingdings" charset="0"/>
              <a:buChar char="l"/>
            </a:pPr>
            <a:r>
              <a:rPr lang="en-US" altLang="zh-CN" sz="2800" dirty="0" smtClean="0">
                <a:latin typeface="+mj-ea"/>
                <a:ea typeface="+mj-ea"/>
                <a:sym typeface="+mn-ea"/>
              </a:rPr>
              <a:t>   </a:t>
            </a:r>
            <a:r>
              <a:rPr lang="en-US" altLang="zh-CN" sz="2800" dirty="0" smtClean="0">
                <a:latin typeface="Times New Roman" charset="0"/>
                <a:sym typeface="+mn-ea"/>
              </a:rPr>
              <a:t>Women characters</a:t>
            </a:r>
            <a:endParaRPr lang="zh-CN" altLang="en-US" sz="2800" dirty="0">
              <a:latin typeface="Times New Roman" charset="0"/>
            </a:endParaRPr>
          </a:p>
          <a:p>
            <a:pPr indent="0">
              <a:buFont typeface="Wingdings" charset="0"/>
              <a:buNone/>
            </a:pPr>
            <a:endParaRPr lang="en-US" altLang="zh-CN" sz="2800" dirty="0" smtClean="0">
              <a:latin typeface="Times New Roman" charset="0"/>
              <a:sym typeface="+mn-ea"/>
            </a:endParaRPr>
          </a:p>
          <a:p>
            <a:pPr indent="0">
              <a:buFont typeface="Wingdings" charset="0"/>
              <a:buNone/>
            </a:pPr>
            <a:r>
              <a:rPr lang="en-US" altLang="zh-CN" sz="2800" dirty="0" smtClean="0">
                <a:latin typeface="Times New Roman" charset="0"/>
                <a:sym typeface="+mn-ea"/>
              </a:rPr>
              <a:t>《</a:t>
            </a:r>
            <a:r>
              <a:rPr lang="zh-CN" altLang="en-US" sz="2800" dirty="0" smtClean="0">
                <a:latin typeface="Times New Roman" charset="0"/>
                <a:sym typeface="+mn-ea"/>
              </a:rPr>
              <a:t>伤逝</a:t>
            </a:r>
            <a:r>
              <a:rPr lang="en-US" altLang="zh-CN" sz="2800" dirty="0" smtClean="0">
                <a:latin typeface="Times New Roman" charset="0"/>
                <a:sym typeface="+mn-ea"/>
              </a:rPr>
              <a:t>》</a:t>
            </a:r>
            <a:r>
              <a:rPr lang="zh-CN" altLang="en-US" sz="2800" dirty="0" smtClean="0">
                <a:latin typeface="Times New Roman" charset="0"/>
                <a:sym typeface="+mn-ea"/>
              </a:rPr>
              <a:t> </a:t>
            </a:r>
            <a:r>
              <a:rPr lang="en-US" altLang="zh-CN" sz="2800" dirty="0" smtClean="0">
                <a:latin typeface="Times New Roman" charset="0"/>
                <a:sym typeface="+mn-ea"/>
              </a:rPr>
              <a:t>Sadness    </a:t>
            </a:r>
            <a:endParaRPr lang="en-US" altLang="zh-CN" sz="2800" dirty="0" smtClean="0">
              <a:effectLst/>
              <a:latin typeface="Times New Roman" charset="0"/>
            </a:endParaRPr>
          </a:p>
          <a:p>
            <a:pPr indent="0">
              <a:buFont typeface="Wingdings" charset="0"/>
              <a:buNone/>
            </a:pPr>
            <a:r>
              <a:rPr lang="en-US" altLang="zh-CN" sz="2800" dirty="0">
                <a:latin typeface="Times New Roman" charset="0"/>
                <a:sym typeface="+mn-ea"/>
              </a:rPr>
              <a:t>《</a:t>
            </a:r>
            <a:r>
              <a:rPr lang="zh-CN" altLang="en-US" sz="2800" dirty="0" smtClean="0">
                <a:latin typeface="Times New Roman" charset="0"/>
                <a:sym typeface="+mn-ea"/>
              </a:rPr>
              <a:t>明天</a:t>
            </a:r>
            <a:r>
              <a:rPr lang="en-US" altLang="zh-CN" sz="2800" dirty="0" smtClean="0">
                <a:latin typeface="Times New Roman" charset="0"/>
                <a:sym typeface="+mn-ea"/>
              </a:rPr>
              <a:t>》 Tomorrow   </a:t>
            </a:r>
            <a:endParaRPr lang="en-US" altLang="zh-CN" sz="2800" dirty="0" smtClean="0">
              <a:effectLst/>
              <a:latin typeface="Times New Roman" charset="0"/>
            </a:endParaRPr>
          </a:p>
          <a:p>
            <a:pPr indent="0">
              <a:buFont typeface="Wingdings" charset="0"/>
              <a:buNone/>
            </a:pPr>
            <a:r>
              <a:rPr lang="en-US" altLang="zh-CN" sz="2800" dirty="0">
                <a:latin typeface="Times New Roman" charset="0"/>
                <a:sym typeface="+mn-ea"/>
              </a:rPr>
              <a:t>《</a:t>
            </a:r>
            <a:r>
              <a:rPr lang="zh-CN" altLang="en-US" sz="2800" dirty="0" smtClean="0">
                <a:latin typeface="Times New Roman" charset="0"/>
                <a:sym typeface="+mn-ea"/>
              </a:rPr>
              <a:t>祝福</a:t>
            </a:r>
            <a:r>
              <a:rPr lang="en-US" altLang="zh-CN" sz="2800" dirty="0" smtClean="0">
                <a:latin typeface="Times New Roman" charset="0"/>
                <a:sym typeface="+mn-ea"/>
              </a:rPr>
              <a:t>》</a:t>
            </a:r>
            <a:r>
              <a:rPr lang="zh-CN" altLang="en-US" sz="2800" dirty="0" smtClean="0">
                <a:latin typeface="Times New Roman" charset="0"/>
                <a:sym typeface="+mn-ea"/>
              </a:rPr>
              <a:t> </a:t>
            </a:r>
            <a:r>
              <a:rPr lang="en-US" altLang="zh-CN" sz="2800" dirty="0" smtClean="0">
                <a:latin typeface="Times New Roman" charset="0"/>
                <a:sym typeface="+mn-ea"/>
              </a:rPr>
              <a:t>New Year Sacrifice</a:t>
            </a:r>
            <a:endParaRPr lang="en-US" altLang="zh-CN" sz="2800" dirty="0" smtClean="0">
              <a:effectLst/>
              <a:latin typeface="Times New Roman" charset="0"/>
            </a:endParaRPr>
          </a:p>
          <a:p>
            <a:pPr indent="0">
              <a:buFont typeface="Wingdings" charset="0"/>
              <a:buNone/>
            </a:pPr>
            <a:r>
              <a:rPr lang="en-US" altLang="zh-CN" sz="2800" dirty="0" smtClean="0">
                <a:latin typeface="Times New Roman" charset="0"/>
                <a:sym typeface="+mn-ea"/>
              </a:rPr>
              <a:t>《</a:t>
            </a:r>
            <a:r>
              <a:rPr lang="zh-CN" altLang="en-US" sz="2800" dirty="0" smtClean="0">
                <a:latin typeface="Times New Roman" charset="0"/>
                <a:sym typeface="+mn-ea"/>
              </a:rPr>
              <a:t>离婚</a:t>
            </a:r>
            <a:r>
              <a:rPr lang="en-US" altLang="zh-CN" sz="2800" dirty="0" smtClean="0">
                <a:latin typeface="Times New Roman" charset="0"/>
                <a:sym typeface="+mn-ea"/>
              </a:rPr>
              <a:t>》</a:t>
            </a:r>
            <a:r>
              <a:rPr lang="zh-CN" altLang="en-US" sz="2800" dirty="0" smtClean="0">
                <a:latin typeface="Times New Roman" charset="0"/>
                <a:sym typeface="+mn-ea"/>
              </a:rPr>
              <a:t> </a:t>
            </a:r>
            <a:r>
              <a:rPr lang="en-US" altLang="zh-CN" sz="2800" dirty="0" smtClean="0">
                <a:latin typeface="Times New Roman" charset="0"/>
                <a:sym typeface="+mn-ea"/>
              </a:rPr>
              <a:t>Divorce</a:t>
            </a:r>
            <a:endParaRPr lang="zh-CN" altLang="en-US" sz="2800">
              <a:latin typeface="Times New Roman" charset="0"/>
              <a:ea typeface="+mj-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（四）</a:t>
            </a:r>
            <a:r>
              <a:rPr lang="zh-CN" altLang="en-US" sz="3000">
                <a:solidFill>
                  <a:schemeClr val="tx1"/>
                </a:solidFill>
              </a:rPr>
              <a:t>鲁迅与青年作家（</a:t>
            </a:r>
            <a:r>
              <a:rPr lang="en-US" altLang="zh-CN" sz="3000" dirty="0">
                <a:sym typeface="+mn-ea"/>
              </a:rPr>
              <a:t> </a:t>
            </a:r>
            <a:r>
              <a:rPr lang="en-US" altLang="zh-CN" sz="2800" dirty="0">
                <a:solidFill>
                  <a:schemeClr val="tx1"/>
                </a:solidFill>
                <a:latin typeface="Times New Roman" charset="0"/>
                <a:sym typeface="+mn-ea"/>
              </a:rPr>
              <a:t>Lu Xun's help to young writers </a:t>
            </a:r>
            <a:r>
              <a:rPr lang="zh-CN" altLang="en-US" sz="2800" dirty="0">
                <a:solidFill>
                  <a:schemeClr val="tx1"/>
                </a:solidFill>
                <a:latin typeface="Times New Roman" charset="0"/>
                <a:sym typeface="+mn-ea"/>
              </a:rPr>
              <a:t>）</a:t>
            </a:r>
            <a:endParaRPr lang="zh-CN" altLang="en-US" sz="2800" dirty="0">
              <a:solidFill>
                <a:schemeClr val="tx1"/>
              </a:solidFill>
              <a:latin typeface="Times New Roman" charset="0"/>
              <a:sym typeface="+mn-ea"/>
            </a:endParaRPr>
          </a:p>
          <a:p>
            <a:pPr indent="0">
              <a:buFont typeface="Wingdings" charset="0"/>
              <a:buNone/>
            </a:pPr>
            <a:endParaRPr lang="zh-CN" altLang="en-US" sz="3000" dirty="0" smtClean="0">
              <a:solidFill>
                <a:schemeClr val="tx1"/>
              </a:solidFill>
              <a:sym typeface="+mn-ea"/>
            </a:endParaRPr>
          </a:p>
        </p:txBody>
      </p:sp>
      <p:sp>
        <p:nvSpPr>
          <p:cNvPr id="3" name="文本框 2"/>
          <p:cNvSpPr txBox="1"/>
          <p:nvPr/>
        </p:nvSpPr>
        <p:spPr>
          <a:xfrm>
            <a:off x="1503680" y="2155190"/>
            <a:ext cx="9560560" cy="3931920"/>
          </a:xfrm>
          <a:prstGeom prst="rect">
            <a:avLst/>
          </a:prstGeom>
          <a:noFill/>
        </p:spPr>
        <p:txBody>
          <a:bodyPr wrap="square" rtlCol="0">
            <a:spAutoFit/>
          </a:bodyPr>
          <a:p>
            <a:pPr marL="457200" indent="-457200">
              <a:buFont typeface="Wingdings" charset="0"/>
              <a:buChar char="l"/>
            </a:pPr>
            <a:r>
              <a:rPr lang="zh-CN" altLang="en-US" sz="2800" dirty="0">
                <a:latin typeface="Times New Roman" charset="0"/>
                <a:sym typeface="+mn-ea"/>
              </a:rPr>
              <a:t>鲁迅和萧红</a:t>
            </a:r>
            <a:endParaRPr lang="zh-CN" altLang="en-US" sz="2800" dirty="0">
              <a:latin typeface="Times New Roman" charset="0"/>
              <a:sym typeface="+mn-ea"/>
            </a:endParaRPr>
          </a:p>
          <a:p>
            <a:pPr marL="457200" indent="-457200">
              <a:buFont typeface="Wingdings" charset="0"/>
              <a:buChar char="l"/>
            </a:pPr>
            <a:endParaRPr lang="en-US" altLang="zh-CN" sz="2800" dirty="0">
              <a:latin typeface="Times New Roman" charset="0"/>
              <a:sym typeface="+mn-ea"/>
            </a:endParaRPr>
          </a:p>
          <a:p>
            <a:pPr marL="457200" indent="-457200">
              <a:buFont typeface="Wingdings" charset="0"/>
              <a:buChar char="l"/>
            </a:pPr>
            <a:r>
              <a:rPr lang="en-US" altLang="zh-CN" sz="2800" dirty="0">
                <a:latin typeface="Times New Roman" charset="0"/>
                <a:sym typeface="+mn-ea"/>
              </a:rPr>
              <a:t>Lu Xun regarded Xiao Hong as his daughter.</a:t>
            </a:r>
            <a:endParaRPr lang="en-US" altLang="zh-CN" sz="2800" dirty="0">
              <a:latin typeface="Times New Roman" charset="0"/>
              <a:sym typeface="+mn-ea"/>
            </a:endParaRPr>
          </a:p>
          <a:p>
            <a:pPr indent="0">
              <a:buFont typeface="Wingdings" charset="0"/>
              <a:buNone/>
            </a:pPr>
            <a:endParaRPr lang="zh-CN" altLang="en-US" sz="2800" dirty="0">
              <a:latin typeface="Times New Roman" charset="0"/>
            </a:endParaRPr>
          </a:p>
          <a:p>
            <a:pPr marL="457200" indent="-457200">
              <a:buFont typeface="Wingdings" charset="0"/>
              <a:buChar char="l"/>
            </a:pPr>
            <a:r>
              <a:rPr lang="en-US" altLang="zh-CN" sz="2800" dirty="0">
                <a:latin typeface="Times New Roman" charset="0"/>
                <a:sym typeface="+mn-ea"/>
              </a:rPr>
              <a:t>Xiao Hong was a frequent visitor to Lu Xun's home, and they were as close as a family.</a:t>
            </a:r>
            <a:endParaRPr lang="en-US" altLang="zh-CN" sz="2800" dirty="0">
              <a:latin typeface="Times New Roman" charset="0"/>
              <a:sym typeface="+mn-ea"/>
            </a:endParaRPr>
          </a:p>
          <a:p>
            <a:pPr indent="0">
              <a:buFont typeface="Wingdings" charset="0"/>
              <a:buNone/>
            </a:pPr>
            <a:endParaRPr lang="zh-CN" altLang="en-US" sz="2800" dirty="0">
              <a:latin typeface="Times New Roman" charset="0"/>
            </a:endParaRPr>
          </a:p>
          <a:p>
            <a:pPr marL="457200" indent="-457200">
              <a:buFont typeface="Wingdings" charset="0"/>
              <a:buChar char="l"/>
            </a:pPr>
            <a:r>
              <a:rPr lang="en-US" altLang="zh-CN" sz="2800" dirty="0">
                <a:latin typeface="Times New Roman" charset="0"/>
                <a:sym typeface="+mn-ea"/>
              </a:rPr>
              <a:t>As a result of Lu Xun's help, Xiao Hong broke into the literary world of Shanghai.   </a:t>
            </a:r>
            <a:endParaRPr lang="en-US" altLang="zh-CN" sz="2800" dirty="0" smtClean="0">
              <a:solidFill>
                <a:schemeClr val="tx1"/>
              </a:solidFill>
              <a:latin typeface="Times New Roman" charset="0"/>
              <a:ea typeface="+mj-ea"/>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pic>
        <p:nvPicPr>
          <p:cNvPr id="2097152" name="内容占位符 2"/>
          <p:cNvPicPr>
            <a:picLocks noGrp="1" noChangeAspect="1"/>
          </p:cNvPicPr>
          <p:nvPr>
            <p:ph sz="half" idx="2"/>
          </p:nvPr>
        </p:nvPicPr>
        <p:blipFill>
          <a:blip r:embed="rId2"/>
          <a:stretch>
            <a:fillRect/>
          </a:stretch>
        </p:blipFill>
        <p:spPr>
          <a:xfrm>
            <a:off x="2141220" y="529590"/>
            <a:ext cx="3009900" cy="4608195"/>
          </a:xfrm>
        </p:spPr>
      </p:pic>
      <p:pic>
        <p:nvPicPr>
          <p:cNvPr id="3" name="图片 2" descr="154639.55768745_620X620"/>
          <p:cNvPicPr>
            <a:picLocks noChangeAspect="1"/>
          </p:cNvPicPr>
          <p:nvPr/>
        </p:nvPicPr>
        <p:blipFill>
          <a:blip r:embed="rId3"/>
          <a:stretch>
            <a:fillRect/>
          </a:stretch>
        </p:blipFill>
        <p:spPr>
          <a:xfrm>
            <a:off x="6518275" y="500380"/>
            <a:ext cx="3524885" cy="4936490"/>
          </a:xfrm>
          <a:prstGeom prst="rect">
            <a:avLst/>
          </a:prstGeom>
        </p:spPr>
      </p:pic>
      <p:sp>
        <p:nvSpPr>
          <p:cNvPr id="6" name="文本框 5"/>
          <p:cNvSpPr txBox="1"/>
          <p:nvPr/>
        </p:nvSpPr>
        <p:spPr>
          <a:xfrm>
            <a:off x="3032125" y="5548630"/>
            <a:ext cx="2111375" cy="365760"/>
          </a:xfrm>
          <a:prstGeom prst="rect">
            <a:avLst/>
          </a:prstGeom>
          <a:noFill/>
        </p:spPr>
        <p:txBody>
          <a:bodyPr wrap="square" rtlCol="0">
            <a:spAutoFit/>
          </a:bodyPr>
          <a:p>
            <a:r>
              <a:rPr lang="zh-CN" altLang="en-US" b="1"/>
              <a:t>萧红个人照</a:t>
            </a:r>
            <a:endParaRPr lang="zh-CN" altLang="en-US" b="1"/>
          </a:p>
        </p:txBody>
      </p:sp>
      <p:sp>
        <p:nvSpPr>
          <p:cNvPr id="7" name="文本框 6"/>
          <p:cNvSpPr txBox="1"/>
          <p:nvPr/>
        </p:nvSpPr>
        <p:spPr>
          <a:xfrm>
            <a:off x="7682865" y="5563870"/>
            <a:ext cx="1332230" cy="365760"/>
          </a:xfrm>
          <a:prstGeom prst="rect">
            <a:avLst/>
          </a:prstGeom>
          <a:noFill/>
        </p:spPr>
        <p:txBody>
          <a:bodyPr wrap="none" rtlCol="0">
            <a:spAutoFit/>
          </a:bodyPr>
          <a:p>
            <a:r>
              <a:rPr lang="zh-CN" altLang="en-US" b="1"/>
              <a:t>萧红与鲁迅</a:t>
            </a:r>
            <a:endParaRPr lang="zh-CN" altLang="en-US"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（四）</a:t>
            </a:r>
            <a:r>
              <a:rPr lang="zh-CN" altLang="en-US" sz="3000">
                <a:solidFill>
                  <a:schemeClr val="tx1"/>
                </a:solidFill>
              </a:rPr>
              <a:t>鲁迅与青年作家（</a:t>
            </a:r>
            <a:r>
              <a:rPr lang="en-US" altLang="zh-CN" sz="3000" dirty="0">
                <a:sym typeface="+mn-ea"/>
              </a:rPr>
              <a:t> </a:t>
            </a:r>
            <a:r>
              <a:rPr lang="en-US" altLang="zh-CN" sz="2800" dirty="0">
                <a:solidFill>
                  <a:schemeClr val="tx1"/>
                </a:solidFill>
                <a:latin typeface="Times New Roman" charset="0"/>
                <a:sym typeface="+mn-ea"/>
              </a:rPr>
              <a:t>Lu Xun's help to young writers </a:t>
            </a:r>
            <a:r>
              <a:rPr lang="zh-CN" altLang="en-US" sz="2800" dirty="0">
                <a:solidFill>
                  <a:schemeClr val="tx1"/>
                </a:solidFill>
                <a:latin typeface="Times New Roman" charset="0"/>
                <a:sym typeface="+mn-ea"/>
              </a:rPr>
              <a:t>）</a:t>
            </a:r>
            <a:endParaRPr lang="zh-CN" altLang="en-US" sz="2800" dirty="0">
              <a:solidFill>
                <a:schemeClr val="tx1"/>
              </a:solidFill>
              <a:latin typeface="Times New Roman" charset="0"/>
              <a:sym typeface="+mn-ea"/>
            </a:endParaRPr>
          </a:p>
          <a:p>
            <a:pPr indent="0">
              <a:buFont typeface="Wingdings" charset="0"/>
              <a:buNone/>
            </a:pPr>
            <a:endParaRPr lang="zh-CN" altLang="en-US" sz="3000" dirty="0" smtClean="0">
              <a:solidFill>
                <a:schemeClr val="tx1"/>
              </a:solidFill>
              <a:sym typeface="+mn-ea"/>
            </a:endParaRPr>
          </a:p>
        </p:txBody>
      </p:sp>
      <p:sp>
        <p:nvSpPr>
          <p:cNvPr id="3" name="文本框 2"/>
          <p:cNvSpPr txBox="1"/>
          <p:nvPr/>
        </p:nvSpPr>
        <p:spPr>
          <a:xfrm>
            <a:off x="1503680" y="2155190"/>
            <a:ext cx="5537200" cy="3505200"/>
          </a:xfrm>
          <a:prstGeom prst="rect">
            <a:avLst/>
          </a:prstGeom>
          <a:noFill/>
        </p:spPr>
        <p:txBody>
          <a:bodyPr wrap="square" rtlCol="0">
            <a:spAutoFit/>
          </a:bodyPr>
          <a:p>
            <a:pPr marL="457200" indent="-457200">
              <a:buFont typeface="Wingdings" charset="0"/>
              <a:buChar char="l"/>
            </a:pPr>
            <a:r>
              <a:rPr lang="zh-CN" altLang="en-US" sz="2800" dirty="0">
                <a:latin typeface="Times New Roman" charset="0"/>
                <a:sym typeface="+mn-ea"/>
              </a:rPr>
              <a:t>鲁迅和宫白羽</a:t>
            </a:r>
            <a:endParaRPr lang="zh-CN" altLang="en-US" sz="2800" dirty="0">
              <a:latin typeface="Times New Roman" charset="0"/>
              <a:sym typeface="+mn-ea"/>
            </a:endParaRPr>
          </a:p>
          <a:p>
            <a:pPr indent="0">
              <a:buFont typeface="Wingdings" charset="0"/>
              <a:buNone/>
            </a:pPr>
            <a:endParaRPr lang="en-US" altLang="zh-CN" sz="2800" dirty="0">
              <a:latin typeface="Times New Roman" charset="0"/>
              <a:sym typeface="+mn-ea"/>
            </a:endParaRPr>
          </a:p>
          <a:p>
            <a:pPr marL="457200" indent="-457200">
              <a:buFont typeface="Wingdings" charset="0"/>
              <a:buChar char="l"/>
            </a:pPr>
            <a:r>
              <a:rPr lang="en-US" altLang="zh-CN" sz="2800" dirty="0" smtClean="0">
                <a:sym typeface="+mn-ea"/>
              </a:rPr>
              <a:t>Gong Baiyu</a:t>
            </a:r>
            <a:r>
              <a:rPr lang="zh-CN" altLang="en-US" sz="2800" dirty="0" smtClean="0">
                <a:sym typeface="+mn-ea"/>
              </a:rPr>
              <a:t>（宫白羽）</a:t>
            </a:r>
            <a:r>
              <a:rPr lang="en-US" altLang="zh-CN" sz="2800" dirty="0" smtClean="0">
                <a:sym typeface="+mn-ea"/>
              </a:rPr>
              <a:t>, whose real name is Wan Xuan, is a great master of Chinese swordsman fictions.</a:t>
            </a:r>
            <a:endParaRPr lang="en-US" altLang="zh-CN" sz="2800" dirty="0" smtClean="0">
              <a:sym typeface="+mn-ea"/>
            </a:endParaRPr>
          </a:p>
          <a:p>
            <a:pPr indent="0">
              <a:buFont typeface="Wingdings" charset="0"/>
              <a:buNone/>
            </a:pPr>
            <a:endParaRPr lang="en-US" altLang="zh-CN" sz="2800" dirty="0" smtClean="0">
              <a:sym typeface="+mn-ea"/>
            </a:endParaRPr>
          </a:p>
          <a:p>
            <a:pPr marL="457200" indent="-457200">
              <a:buFont typeface="Wingdings" charset="0"/>
              <a:buChar char="l"/>
            </a:pPr>
            <a:endParaRPr lang="en-US" altLang="zh-CN" sz="2800" dirty="0" smtClean="0">
              <a:solidFill>
                <a:schemeClr val="tx1"/>
              </a:solidFill>
              <a:latin typeface="Times New Roman" charset="0"/>
              <a:ea typeface="+mj-ea"/>
              <a:sym typeface="+mn-ea"/>
            </a:endParaRPr>
          </a:p>
        </p:txBody>
      </p:sp>
      <p:pic>
        <p:nvPicPr>
          <p:cNvPr id="2097153" name="内容占位符 4"/>
          <p:cNvPicPr>
            <a:picLocks noGrp="1" noChangeAspect="1"/>
          </p:cNvPicPr>
          <p:nvPr/>
        </p:nvPicPr>
        <p:blipFill>
          <a:blip r:embed="rId2"/>
          <a:stretch>
            <a:fillRect/>
          </a:stretch>
        </p:blipFill>
        <p:spPr>
          <a:xfrm>
            <a:off x="7729220" y="2117090"/>
            <a:ext cx="2732405" cy="43402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（四）</a:t>
            </a:r>
            <a:r>
              <a:rPr lang="zh-CN" altLang="en-US" sz="3000">
                <a:solidFill>
                  <a:schemeClr val="tx1"/>
                </a:solidFill>
              </a:rPr>
              <a:t>鲁迅与青年作家（</a:t>
            </a:r>
            <a:r>
              <a:rPr lang="en-US" altLang="zh-CN" sz="3000" dirty="0">
                <a:sym typeface="+mn-ea"/>
              </a:rPr>
              <a:t> </a:t>
            </a:r>
            <a:r>
              <a:rPr lang="en-US" altLang="zh-CN" sz="2800" dirty="0">
                <a:solidFill>
                  <a:schemeClr val="tx1"/>
                </a:solidFill>
                <a:latin typeface="Times New Roman" charset="0"/>
                <a:sym typeface="+mn-ea"/>
              </a:rPr>
              <a:t>Lu Xun's help to young writers </a:t>
            </a:r>
            <a:r>
              <a:rPr lang="zh-CN" altLang="en-US" sz="2800" dirty="0">
                <a:solidFill>
                  <a:schemeClr val="tx1"/>
                </a:solidFill>
                <a:latin typeface="Times New Roman" charset="0"/>
                <a:sym typeface="+mn-ea"/>
              </a:rPr>
              <a:t>）</a:t>
            </a:r>
            <a:endParaRPr lang="zh-CN" altLang="en-US" sz="2800" dirty="0">
              <a:solidFill>
                <a:schemeClr val="tx1"/>
              </a:solidFill>
              <a:latin typeface="Times New Roman" charset="0"/>
              <a:sym typeface="+mn-ea"/>
            </a:endParaRPr>
          </a:p>
          <a:p>
            <a:pPr indent="0">
              <a:buFont typeface="Wingdings" charset="0"/>
              <a:buNone/>
            </a:pPr>
            <a:endParaRPr lang="zh-CN" altLang="en-US" sz="3000" dirty="0" smtClean="0">
              <a:solidFill>
                <a:schemeClr val="tx1"/>
              </a:solidFill>
              <a:sym typeface="+mn-ea"/>
            </a:endParaRPr>
          </a:p>
        </p:txBody>
      </p:sp>
      <p:sp>
        <p:nvSpPr>
          <p:cNvPr id="3" name="文本框 2"/>
          <p:cNvSpPr txBox="1"/>
          <p:nvPr/>
        </p:nvSpPr>
        <p:spPr>
          <a:xfrm>
            <a:off x="1503680" y="2155190"/>
            <a:ext cx="9575165" cy="3509010"/>
          </a:xfrm>
          <a:prstGeom prst="rect">
            <a:avLst/>
          </a:prstGeom>
          <a:noFill/>
        </p:spPr>
        <p:txBody>
          <a:bodyPr wrap="square" rtlCol="0">
            <a:spAutoFit/>
          </a:bodyPr>
          <a:p>
            <a:pPr marL="457200" indent="-457200">
              <a:buFont typeface="Wingdings" charset="0"/>
              <a:buChar char="l"/>
            </a:pPr>
            <a:r>
              <a:rPr lang="en-US" altLang="zh-CN" sz="2800" dirty="0" smtClean="0">
                <a:solidFill>
                  <a:srgbClr val="FF0000"/>
                </a:solidFill>
                <a:sym typeface="+mn-ea"/>
              </a:rPr>
              <a:t>Gong Baiyu communicated with Lu Xun by letters.</a:t>
            </a:r>
            <a:r>
              <a:rPr lang="en-US" altLang="zh-CN" sz="2800" dirty="0" smtClean="0">
                <a:sym typeface="+mn-ea"/>
              </a:rPr>
              <a:t> In the letter he confided about his anguish and talked about his own plans and determination. He also attached his two short stories 《厘捐局》and《两个铜元》to the letter and request for correction of Lu Xun.</a:t>
            </a:r>
            <a:endParaRPr lang="en-US" altLang="zh-CN" sz="2800" dirty="0" smtClean="0">
              <a:sym typeface="+mn-ea"/>
            </a:endParaRPr>
          </a:p>
          <a:p>
            <a:pPr marL="457200" indent="-457200">
              <a:buFont typeface="Wingdings" charset="0"/>
              <a:buChar char="l"/>
            </a:pPr>
            <a:endParaRPr lang="en-US" altLang="zh-CN" sz="2800" dirty="0" smtClean="0">
              <a:sym typeface="+mn-ea"/>
            </a:endParaRPr>
          </a:p>
          <a:p>
            <a:pPr marL="457200" indent="-457200">
              <a:buFont typeface="Wingdings" charset="0"/>
              <a:buChar char="l"/>
            </a:pPr>
            <a:r>
              <a:rPr lang="en-US" altLang="zh-CN" sz="2800" dirty="0" smtClean="0">
                <a:solidFill>
                  <a:srgbClr val="FF0000"/>
                </a:solidFill>
                <a:sym typeface="+mn-ea"/>
              </a:rPr>
              <a:t>Lu Xun didn’t only encourage him to work hard, but also was willing to recommend his two novel to《晨报》 in his reply. </a:t>
            </a:r>
            <a:endParaRPr lang="en-US" altLang="zh-CN" sz="2800" dirty="0" smtClean="0">
              <a:solidFill>
                <a:srgbClr val="FF0000"/>
              </a:solidFill>
              <a:latin typeface="Times New Roman" charset="0"/>
              <a:ea typeface="+mj-ea"/>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背景2"/>
          <p:cNvPicPr>
            <a:picLocks noChangeAspect="1"/>
          </p:cNvPicPr>
          <p:nvPr>
            <p:ph idx="1"/>
          </p:nvPr>
        </p:nvPicPr>
        <p:blipFill>
          <a:blip r:embed="rId1"/>
          <a:stretch>
            <a:fillRect/>
          </a:stretch>
        </p:blipFill>
        <p:spPr>
          <a:xfrm>
            <a:off x="-86995" y="-1905"/>
            <a:ext cx="12372975" cy="6882130"/>
          </a:xfrm>
          <a:prstGeom prst="rect">
            <a:avLst/>
          </a:prstGeom>
        </p:spPr>
      </p:pic>
      <p:sp>
        <p:nvSpPr>
          <p:cNvPr id="2" name="标题 1"/>
          <p:cNvSpPr>
            <a:spLocks noGrp="1"/>
          </p:cNvSpPr>
          <p:nvPr>
            <p:ph type="title"/>
          </p:nvPr>
        </p:nvSpPr>
        <p:spPr>
          <a:xfrm>
            <a:off x="434975" y="66040"/>
            <a:ext cx="10515600" cy="1325563"/>
          </a:xfrm>
        </p:spPr>
        <p:txBody>
          <a:bodyPr/>
          <a:p>
            <a:r>
              <a:rPr lang="en-US" altLang="zh-CN" sz="3200" b="1">
                <a:solidFill>
                  <a:schemeClr val="tx1"/>
                </a:solidFill>
                <a:effectLst>
                  <a:outerShdw blurRad="38100" dist="19050" dir="2700000" algn="tl" rotWithShape="0">
                    <a:schemeClr val="dk1">
                      <a:alpha val="40000"/>
                    </a:schemeClr>
                  </a:outerShdw>
                </a:effectLst>
                <a:latin typeface="Times New Roman" charset="0"/>
                <a:ea typeface="微软雅黑" charset="0"/>
              </a:rPr>
              <a:t>A b</a:t>
            </a:r>
            <a:r>
              <a:rPr lang="zh-CN" altLang="en-US" sz="3200" b="1">
                <a:solidFill>
                  <a:schemeClr val="tx1"/>
                </a:solidFill>
                <a:effectLst>
                  <a:outerShdw blurRad="38100" dist="19050" dir="2700000" algn="tl" rotWithShape="0">
                    <a:schemeClr val="dk1">
                      <a:alpha val="40000"/>
                    </a:schemeClr>
                  </a:outerShdw>
                </a:effectLst>
                <a:latin typeface="Times New Roman" charset="0"/>
                <a:ea typeface="微软雅黑" charset="0"/>
              </a:rPr>
              <a:t>rief introduction </a:t>
            </a:r>
            <a:r>
              <a:rPr lang="en-US" altLang="zh-CN" sz="3200" b="1">
                <a:solidFill>
                  <a:schemeClr val="tx1"/>
                </a:solidFill>
                <a:effectLst>
                  <a:outerShdw blurRad="38100" dist="19050" dir="2700000" algn="tl" rotWithShape="0">
                    <a:schemeClr val="dk1">
                      <a:alpha val="40000"/>
                    </a:schemeClr>
                  </a:outerShdw>
                </a:effectLst>
                <a:latin typeface="Times New Roman" charset="0"/>
                <a:ea typeface="微软雅黑" charset="0"/>
              </a:rPr>
              <a:t>of Lu Xun</a:t>
            </a:r>
            <a:endParaRPr lang="en-US" altLang="zh-CN" sz="3200" b="1">
              <a:solidFill>
                <a:schemeClr val="tx1"/>
              </a:solidFill>
              <a:effectLst>
                <a:outerShdw blurRad="38100" dist="19050" dir="2700000" algn="tl" rotWithShape="0">
                  <a:schemeClr val="dk1">
                    <a:alpha val="40000"/>
                  </a:schemeClr>
                </a:outerShdw>
              </a:effectLst>
              <a:latin typeface="Times New Roman" charset="0"/>
              <a:ea typeface="微软雅黑" charset="0"/>
            </a:endParaRPr>
          </a:p>
        </p:txBody>
      </p:sp>
      <p:pic>
        <p:nvPicPr>
          <p:cNvPr id="5" name="图片 4" descr="鲁迅照片"/>
          <p:cNvPicPr>
            <a:picLocks noChangeAspect="1"/>
          </p:cNvPicPr>
          <p:nvPr/>
        </p:nvPicPr>
        <p:blipFill>
          <a:blip r:embed="rId2"/>
          <a:srcRect l="-1397" t="1193" r="1600"/>
          <a:stretch>
            <a:fillRect/>
          </a:stretch>
        </p:blipFill>
        <p:spPr>
          <a:xfrm>
            <a:off x="447675" y="2026285"/>
            <a:ext cx="2812415" cy="3891280"/>
          </a:xfrm>
          <a:prstGeom prst="ellipse">
            <a:avLst/>
          </a:prstGeom>
          <a:ln>
            <a:solidFill>
              <a:schemeClr val="accent1"/>
            </a:solidFill>
          </a:ln>
        </p:spPr>
      </p:pic>
      <p:sp>
        <p:nvSpPr>
          <p:cNvPr id="6" name="文本框 5"/>
          <p:cNvSpPr txBox="1"/>
          <p:nvPr/>
        </p:nvSpPr>
        <p:spPr>
          <a:xfrm>
            <a:off x="3466465" y="1399540"/>
            <a:ext cx="8918575" cy="4453890"/>
          </a:xfrm>
          <a:prstGeom prst="rect">
            <a:avLst/>
          </a:prstGeom>
          <a:noFill/>
        </p:spPr>
        <p:txBody>
          <a:bodyPr wrap="square" rtlCol="0">
            <a:spAutoFit/>
          </a:bodyPr>
          <a:p>
            <a:pPr fontAlgn="auto"/>
            <a:r>
              <a:rPr lang="en-US" altLang="zh-CN"/>
              <a:t>   </a:t>
            </a:r>
            <a:r>
              <a:rPr lang="zh-CN" altLang="en-US"/>
              <a:t>       </a:t>
            </a:r>
            <a:r>
              <a:rPr lang="zh-CN" altLang="en-US" sz="2600"/>
              <a:t>Lu Xun, born in Shaoxing County in Zhejiang Province on September 25,1881, was one of the Chinese greatest thinkers and man of letter in the 20th</a:t>
            </a:r>
            <a:r>
              <a:rPr lang="en-US" altLang="zh-CN" sz="2600"/>
              <a:t>. </a:t>
            </a:r>
            <a:r>
              <a:rPr lang="zh-CN" altLang="en-US" sz="2600"/>
              <a:t>e wrote a number of literary classics, including </a:t>
            </a:r>
            <a:r>
              <a:rPr lang="zh-CN" altLang="en-US" sz="2600" i="1"/>
              <a:t>“The True Story of Ah Q” “A Madman's Diary”and ”Medicine</a:t>
            </a:r>
            <a:r>
              <a:rPr lang="en-US" altLang="zh-CN" sz="2600" i="1"/>
              <a:t>”, </a:t>
            </a:r>
            <a:r>
              <a:rPr lang="zh-CN" altLang="en-US" sz="2600"/>
              <a:t>which exposed the ugly side of human nature and emancipated people's minds. </a:t>
            </a:r>
            <a:endParaRPr lang="zh-CN" altLang="en-US" sz="2600"/>
          </a:p>
          <a:p>
            <a:pPr fontAlgn="auto"/>
            <a:r>
              <a:rPr lang="zh-CN" altLang="en-US" sz="2600"/>
              <a:t>        When he was alive, his works stood out like a lighthouse</a:t>
            </a:r>
            <a:r>
              <a:rPr lang="en-US" altLang="zh-CN" sz="2600"/>
              <a:t>, </a:t>
            </a:r>
            <a:r>
              <a:rPr lang="zh-CN" altLang="en-US" sz="2600"/>
              <a:t>providing a guiding light for perplexed Chinese youths who were passionate about China's future. Lu Xun's works have been translated into such languages as English, Russian, German, and Korean and distributed throughout the world.</a:t>
            </a:r>
            <a:endParaRPr lang="zh-CN" altLang="en-US" sz="2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（四）</a:t>
            </a:r>
            <a:r>
              <a:rPr lang="zh-CN" altLang="en-US" sz="3000">
                <a:solidFill>
                  <a:schemeClr val="tx1"/>
                </a:solidFill>
              </a:rPr>
              <a:t>鲁迅与青年作家（</a:t>
            </a:r>
            <a:r>
              <a:rPr lang="en-US" altLang="zh-CN" sz="3000" dirty="0">
                <a:sym typeface="+mn-ea"/>
              </a:rPr>
              <a:t> </a:t>
            </a:r>
            <a:r>
              <a:rPr lang="en-US" altLang="zh-CN" sz="2800" dirty="0">
                <a:solidFill>
                  <a:schemeClr val="tx1"/>
                </a:solidFill>
                <a:latin typeface="Times New Roman" charset="0"/>
                <a:sym typeface="+mn-ea"/>
              </a:rPr>
              <a:t>Lu Xun's help to young writers </a:t>
            </a:r>
            <a:r>
              <a:rPr lang="zh-CN" altLang="en-US" sz="2800" dirty="0">
                <a:solidFill>
                  <a:schemeClr val="tx1"/>
                </a:solidFill>
                <a:latin typeface="Times New Roman" charset="0"/>
                <a:sym typeface="+mn-ea"/>
              </a:rPr>
              <a:t>）</a:t>
            </a:r>
            <a:endParaRPr lang="zh-CN" altLang="en-US" sz="2800" dirty="0">
              <a:solidFill>
                <a:schemeClr val="tx1"/>
              </a:solidFill>
              <a:latin typeface="Times New Roman" charset="0"/>
              <a:sym typeface="+mn-ea"/>
            </a:endParaRPr>
          </a:p>
          <a:p>
            <a:pPr indent="0">
              <a:buFont typeface="Wingdings" charset="0"/>
              <a:buNone/>
            </a:pPr>
            <a:endParaRPr lang="zh-CN" altLang="en-US" sz="3000" dirty="0" smtClean="0">
              <a:solidFill>
                <a:schemeClr val="tx1"/>
              </a:solidFill>
              <a:sym typeface="+mn-ea"/>
            </a:endParaRPr>
          </a:p>
        </p:txBody>
      </p:sp>
      <p:sp>
        <p:nvSpPr>
          <p:cNvPr id="3" name="文本框 2"/>
          <p:cNvSpPr txBox="1"/>
          <p:nvPr/>
        </p:nvSpPr>
        <p:spPr>
          <a:xfrm>
            <a:off x="1213485" y="2109470"/>
            <a:ext cx="9575165" cy="3505200"/>
          </a:xfrm>
          <a:prstGeom prst="rect">
            <a:avLst/>
          </a:prstGeom>
          <a:noFill/>
        </p:spPr>
        <p:txBody>
          <a:bodyPr wrap="square" rtlCol="0">
            <a:spAutoFit/>
          </a:bodyPr>
          <a:p>
            <a:pPr marL="457200" indent="-457200">
              <a:buFont typeface="Wingdings" charset="0"/>
              <a:buChar char="l"/>
            </a:pPr>
            <a:r>
              <a:rPr lang="en-US" altLang="zh-CN" sz="2800" dirty="0" smtClean="0">
                <a:solidFill>
                  <a:schemeClr val="tx1"/>
                </a:solidFill>
                <a:latin typeface="Times New Roman" charset="0"/>
                <a:ea typeface="+mj-ea"/>
                <a:sym typeface="+mn-ea"/>
              </a:rPr>
              <a:t>Gong Baiyu once  </a:t>
            </a:r>
            <a:r>
              <a:rPr lang="en-US" altLang="zh-CN" sz="2800" dirty="0" smtClean="0">
                <a:solidFill>
                  <a:srgbClr val="FF0000"/>
                </a:solidFill>
                <a:latin typeface="Times New Roman" charset="0"/>
                <a:ea typeface="+mj-ea"/>
                <a:sym typeface="+mn-ea"/>
              </a:rPr>
              <a:t>had a meeting with Lu Xun</a:t>
            </a:r>
            <a:r>
              <a:rPr lang="en-US" altLang="zh-CN" sz="2800" dirty="0" smtClean="0">
                <a:solidFill>
                  <a:schemeClr val="tx1"/>
                </a:solidFill>
                <a:latin typeface="Times New Roman" charset="0"/>
                <a:ea typeface="+mj-ea"/>
                <a:sym typeface="+mn-ea"/>
              </a:rPr>
              <a:t> at Lu Xun's  home. </a:t>
            </a:r>
            <a:endParaRPr lang="en-US" altLang="zh-CN" sz="2800" dirty="0" smtClean="0">
              <a:solidFill>
                <a:schemeClr val="tx1"/>
              </a:solidFill>
              <a:latin typeface="Times New Roman" charset="0"/>
              <a:ea typeface="+mj-ea"/>
              <a:sym typeface="+mn-ea"/>
            </a:endParaRPr>
          </a:p>
          <a:p>
            <a:pPr marL="457200" indent="-457200">
              <a:buFont typeface="Wingdings" charset="0"/>
              <a:buChar char="l"/>
            </a:pPr>
            <a:endParaRPr lang="en-US" altLang="zh-CN" sz="2800" dirty="0" smtClean="0">
              <a:solidFill>
                <a:srgbClr val="FF0000"/>
              </a:solidFill>
              <a:latin typeface="Times New Roman" charset="0"/>
              <a:ea typeface="+mj-ea"/>
              <a:sym typeface="+mn-ea"/>
            </a:endParaRPr>
          </a:p>
          <a:p>
            <a:pPr marL="457200" indent="-457200">
              <a:buFont typeface="Wingdings" charset="0"/>
              <a:buChar char="l"/>
            </a:pPr>
            <a:r>
              <a:rPr lang="en-US" altLang="zh-CN" sz="2800" dirty="0" smtClean="0">
                <a:solidFill>
                  <a:schemeClr val="tx1"/>
                </a:solidFill>
                <a:latin typeface="Times New Roman" charset="0"/>
                <a:ea typeface="+mj-ea"/>
                <a:sym typeface="+mn-ea"/>
              </a:rPr>
              <a:t>Gong Baiyu </a:t>
            </a:r>
            <a:r>
              <a:rPr lang="en-US" altLang="zh-CN" sz="2800" dirty="0" smtClean="0">
                <a:solidFill>
                  <a:srgbClr val="FF0000"/>
                </a:solidFill>
                <a:latin typeface="Times New Roman" charset="0"/>
                <a:ea typeface="+mj-ea"/>
                <a:sym typeface="+mn-ea"/>
              </a:rPr>
              <a:t>got a lot of advice </a:t>
            </a:r>
            <a:r>
              <a:rPr lang="en-US" altLang="zh-CN" sz="2800" dirty="0" smtClean="0">
                <a:solidFill>
                  <a:schemeClr val="tx1"/>
                </a:solidFill>
                <a:latin typeface="Times New Roman" charset="0"/>
                <a:ea typeface="+mj-ea"/>
                <a:sym typeface="+mn-ea"/>
              </a:rPr>
              <a:t>from Lu Xun in his early start.</a:t>
            </a:r>
            <a:endParaRPr lang="en-US" altLang="zh-CN" sz="2800" dirty="0" smtClean="0">
              <a:solidFill>
                <a:schemeClr val="tx1"/>
              </a:solidFill>
              <a:latin typeface="Times New Roman" charset="0"/>
              <a:ea typeface="+mj-ea"/>
              <a:sym typeface="+mn-ea"/>
            </a:endParaRPr>
          </a:p>
          <a:p>
            <a:pPr indent="0">
              <a:buFont typeface="Wingdings" charset="0"/>
              <a:buNone/>
            </a:pPr>
            <a:endParaRPr lang="en-US" altLang="zh-CN" sz="2800" dirty="0" smtClean="0">
              <a:solidFill>
                <a:schemeClr val="tx1"/>
              </a:solidFill>
              <a:latin typeface="Times New Roman" charset="0"/>
              <a:ea typeface="+mj-ea"/>
              <a:sym typeface="+mn-ea"/>
            </a:endParaRPr>
          </a:p>
          <a:p>
            <a:pPr marL="457200" indent="-457200">
              <a:buFont typeface="Wingdings" charset="0"/>
              <a:buChar char="l"/>
            </a:pPr>
            <a:r>
              <a:rPr lang="en-US" altLang="zh-CN" sz="2800" dirty="0" smtClean="0">
                <a:solidFill>
                  <a:schemeClr val="tx1"/>
                </a:solidFill>
                <a:latin typeface="Times New Roman" charset="0"/>
                <a:ea typeface="+mj-ea"/>
                <a:sym typeface="+mn-ea"/>
              </a:rPr>
              <a:t>He felt very grateful and published </a:t>
            </a:r>
            <a:r>
              <a:rPr lang="en-US" altLang="zh-CN" sz="2800" dirty="0" smtClean="0">
                <a:solidFill>
                  <a:srgbClr val="FF0000"/>
                </a:solidFill>
                <a:latin typeface="Times New Roman" charset="0"/>
                <a:ea typeface="+mj-ea"/>
                <a:sym typeface="+mn-ea"/>
              </a:rPr>
              <a:t>《话柄》</a:t>
            </a:r>
            <a:r>
              <a:rPr lang="en-US" altLang="zh-CN" sz="2800" dirty="0" smtClean="0">
                <a:solidFill>
                  <a:schemeClr val="tx1"/>
                </a:solidFill>
                <a:latin typeface="Times New Roman" charset="0"/>
                <a:ea typeface="+mj-ea"/>
                <a:sym typeface="+mn-ea"/>
              </a:rPr>
              <a:t>, in which there were the letters from Lu Xun.</a:t>
            </a:r>
            <a:endParaRPr lang="en-US" altLang="zh-CN" sz="2800" dirty="0" smtClean="0">
              <a:solidFill>
                <a:schemeClr val="tx1"/>
              </a:solidFill>
              <a:latin typeface="Times New Roman" charset="0"/>
              <a:ea typeface="+mj-ea"/>
              <a:sym typeface="+mn-ea"/>
            </a:endParaRPr>
          </a:p>
          <a:p>
            <a:pPr indent="0">
              <a:buFont typeface="Wingdings" charset="0"/>
              <a:buNone/>
            </a:pPr>
            <a:endParaRPr lang="en-US" altLang="zh-CN" sz="2800" dirty="0" smtClean="0">
              <a:solidFill>
                <a:srgbClr val="FF0000"/>
              </a:solidFill>
              <a:latin typeface="Times New Roman" charset="0"/>
              <a:ea typeface="+mj-ea"/>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009015" y="623570"/>
            <a:ext cx="8107680" cy="583565"/>
          </a:xfrm>
          <a:prstGeom prst="rect">
            <a:avLst/>
          </a:prstGeom>
          <a:noFill/>
        </p:spPr>
        <p:txBody>
          <a:bodyPr wrap="square" rtlCol="0">
            <a:spAutoFit/>
          </a:bodyPr>
          <a:p>
            <a:r>
              <a:rPr lang="zh-CN" altLang="en-US" sz="3200"/>
              <a:t>鲁迅的社会责任 </a:t>
            </a:r>
            <a:r>
              <a:rPr lang="zh-CN" altLang="en-US" sz="3200">
                <a:sym typeface="+mn-ea"/>
              </a:rPr>
              <a:t>（LuXun’ s study for society）</a:t>
            </a:r>
            <a:endParaRPr lang="en-US" altLang="zh-CN" sz="3200"/>
          </a:p>
        </p:txBody>
      </p:sp>
      <p:sp>
        <p:nvSpPr>
          <p:cNvPr id="6" name="文本框 5"/>
          <p:cNvSpPr txBox="1"/>
          <p:nvPr/>
        </p:nvSpPr>
        <p:spPr>
          <a:xfrm>
            <a:off x="1070610" y="1403350"/>
            <a:ext cx="9987280" cy="10096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（四）</a:t>
            </a:r>
            <a:r>
              <a:rPr lang="zh-CN" altLang="en-US" sz="3000">
                <a:solidFill>
                  <a:schemeClr val="tx1"/>
                </a:solidFill>
              </a:rPr>
              <a:t>鲁迅与青年作家（</a:t>
            </a:r>
            <a:r>
              <a:rPr lang="en-US" altLang="zh-CN" sz="3000" dirty="0">
                <a:sym typeface="+mn-ea"/>
              </a:rPr>
              <a:t> </a:t>
            </a:r>
            <a:r>
              <a:rPr lang="en-US" altLang="zh-CN" sz="2800" dirty="0">
                <a:solidFill>
                  <a:schemeClr val="tx1"/>
                </a:solidFill>
                <a:latin typeface="Times New Roman" charset="0"/>
                <a:sym typeface="+mn-ea"/>
              </a:rPr>
              <a:t>Lu Xun's help to young writers </a:t>
            </a:r>
            <a:r>
              <a:rPr lang="zh-CN" altLang="en-US" sz="2800" dirty="0">
                <a:solidFill>
                  <a:schemeClr val="tx1"/>
                </a:solidFill>
                <a:latin typeface="Times New Roman" charset="0"/>
                <a:sym typeface="+mn-ea"/>
              </a:rPr>
              <a:t>）</a:t>
            </a:r>
            <a:endParaRPr lang="zh-CN" altLang="en-US" sz="2800" dirty="0">
              <a:solidFill>
                <a:schemeClr val="tx1"/>
              </a:solidFill>
              <a:latin typeface="Times New Roman" charset="0"/>
              <a:sym typeface="+mn-ea"/>
            </a:endParaRPr>
          </a:p>
          <a:p>
            <a:pPr indent="0">
              <a:buFont typeface="Wingdings" charset="0"/>
              <a:buNone/>
            </a:pPr>
            <a:endParaRPr lang="zh-CN" altLang="en-US" sz="3000" dirty="0" smtClean="0">
              <a:solidFill>
                <a:schemeClr val="tx1"/>
              </a:solidFill>
              <a:sym typeface="+mn-ea"/>
            </a:endParaRPr>
          </a:p>
        </p:txBody>
      </p:sp>
      <p:sp>
        <p:nvSpPr>
          <p:cNvPr id="3" name="文本框 2"/>
          <p:cNvSpPr txBox="1"/>
          <p:nvPr/>
        </p:nvSpPr>
        <p:spPr>
          <a:xfrm>
            <a:off x="1336040" y="2721610"/>
            <a:ext cx="9575165" cy="2225040"/>
          </a:xfrm>
          <a:prstGeom prst="rect">
            <a:avLst/>
          </a:prstGeom>
          <a:noFill/>
        </p:spPr>
        <p:txBody>
          <a:bodyPr wrap="square" rtlCol="0">
            <a:spAutoFit/>
          </a:bodyPr>
          <a:p>
            <a:pPr marL="457200" indent="-457200">
              <a:buFont typeface="Wingdings" charset="0"/>
              <a:buChar char="l"/>
            </a:pPr>
            <a:r>
              <a:rPr lang="en-US" altLang="zh-CN" sz="2800" dirty="0" smtClean="0">
                <a:solidFill>
                  <a:schemeClr val="tx1"/>
                </a:solidFill>
                <a:latin typeface="Times New Roman" charset="0"/>
                <a:ea typeface="+mj-ea"/>
                <a:sym typeface="+mn-ea"/>
              </a:rPr>
              <a:t>Gong Baiyu thought </a:t>
            </a:r>
            <a:r>
              <a:rPr lang="en-US" altLang="zh-CN" sz="2800" dirty="0" smtClean="0">
                <a:solidFill>
                  <a:srgbClr val="FF0000"/>
                </a:solidFill>
                <a:latin typeface="Times New Roman" charset="0"/>
                <a:ea typeface="+mj-ea"/>
                <a:sym typeface="+mn-ea"/>
              </a:rPr>
              <a:t>he failed to live up to Lu Xun’s expectations </a:t>
            </a:r>
            <a:r>
              <a:rPr lang="en-US" altLang="zh-CN" sz="2800" dirty="0" smtClean="0">
                <a:solidFill>
                  <a:schemeClr val="tx1"/>
                </a:solidFill>
                <a:latin typeface="Times New Roman" charset="0"/>
                <a:ea typeface="+mj-ea"/>
                <a:sym typeface="+mn-ea"/>
              </a:rPr>
              <a:t>so he cut off communication with Lu Xun.</a:t>
            </a:r>
            <a:endParaRPr lang="en-US" altLang="zh-CN" sz="2800" dirty="0" smtClean="0">
              <a:solidFill>
                <a:schemeClr val="tx1"/>
              </a:solidFill>
              <a:latin typeface="Times New Roman" charset="0"/>
              <a:ea typeface="+mj-ea"/>
              <a:sym typeface="+mn-ea"/>
            </a:endParaRPr>
          </a:p>
          <a:p>
            <a:pPr marL="457200" indent="-457200">
              <a:buFont typeface="Wingdings" charset="0"/>
              <a:buChar char="l"/>
            </a:pPr>
            <a:endParaRPr lang="en-US" altLang="zh-CN" sz="2800" dirty="0" smtClean="0">
              <a:solidFill>
                <a:schemeClr val="tx1"/>
              </a:solidFill>
              <a:latin typeface="Times New Roman" charset="0"/>
              <a:ea typeface="+mj-ea"/>
              <a:sym typeface="+mn-ea"/>
            </a:endParaRPr>
          </a:p>
          <a:p>
            <a:pPr marL="457200" indent="-457200">
              <a:buFont typeface="Wingdings" charset="0"/>
              <a:buChar char="l"/>
            </a:pPr>
            <a:r>
              <a:rPr lang="en-US" altLang="zh-CN" sz="2800" dirty="0" smtClean="0">
                <a:solidFill>
                  <a:schemeClr val="tx1"/>
                </a:solidFill>
                <a:latin typeface="Times New Roman" charset="0"/>
                <a:ea typeface="+mj-ea"/>
                <a:sym typeface="+mn-ea"/>
              </a:rPr>
              <a:t>In 1955, when editing 《鲁迅全集》, a writer put the 7 letters in total from Lu Xun to Gong Baiyu in the book.</a:t>
            </a:r>
            <a:endParaRPr lang="en-US" altLang="zh-CN" sz="2800" dirty="0" smtClean="0">
              <a:solidFill>
                <a:schemeClr val="tx1"/>
              </a:solidFill>
              <a:latin typeface="Times New Roman" charset="0"/>
              <a:ea typeface="+mj-ea"/>
              <a:sym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32385"/>
            <a:ext cx="12273915" cy="6953885"/>
          </a:xfrm>
          <a:prstGeom prst="rect">
            <a:avLst/>
          </a:prstGeom>
        </p:spPr>
      </p:pic>
      <p:sp>
        <p:nvSpPr>
          <p:cNvPr id="5" name="文本框 4"/>
          <p:cNvSpPr txBox="1"/>
          <p:nvPr/>
        </p:nvSpPr>
        <p:spPr>
          <a:xfrm>
            <a:off x="1881505" y="1388110"/>
            <a:ext cx="7847330" cy="2042160"/>
          </a:xfrm>
          <a:prstGeom prst="rect">
            <a:avLst/>
          </a:prstGeom>
          <a:noFill/>
        </p:spPr>
        <p:txBody>
          <a:bodyPr wrap="square" rtlCol="0">
            <a:spAutoFit/>
          </a:bodyPr>
          <a:p>
            <a:r>
              <a:rPr lang="zh-CN" altLang="en-US" sz="3200"/>
              <a:t>延伸了解：</a:t>
            </a:r>
            <a:endParaRPr lang="zh-CN" altLang="en-US" sz="3200"/>
          </a:p>
          <a:p>
            <a:r>
              <a:rPr lang="zh-CN" altLang="en-US" sz="3200"/>
              <a:t>             </a:t>
            </a:r>
            <a:endParaRPr lang="zh-CN" altLang="en-US" sz="3200"/>
          </a:p>
          <a:p>
            <a:endParaRPr lang="zh-CN" altLang="en-US" sz="3200"/>
          </a:p>
          <a:p>
            <a:r>
              <a:rPr lang="zh-CN" altLang="en-US" sz="3200"/>
              <a:t>                           纪录片《先生鲁迅》</a:t>
            </a:r>
            <a:endParaRPr lang="zh-CN" altLang="en-US" sz="3200"/>
          </a:p>
        </p:txBody>
      </p:sp>
      <p:sp>
        <p:nvSpPr>
          <p:cNvPr id="3" name="文本框 2"/>
          <p:cNvSpPr txBox="1"/>
          <p:nvPr/>
        </p:nvSpPr>
        <p:spPr>
          <a:xfrm>
            <a:off x="4523740" y="3539490"/>
            <a:ext cx="5198745" cy="368300"/>
          </a:xfrm>
          <a:prstGeom prst="rect">
            <a:avLst/>
          </a:prstGeom>
          <a:noFill/>
        </p:spPr>
        <p:txBody>
          <a:bodyPr wrap="square" rtlCol="0">
            <a:spAutoFit/>
          </a:bodyPr>
          <a:p>
            <a:r>
              <a:rPr lang="zh-CN" altLang="en-US">
                <a:hlinkClick r:id="rId2" action="ppaction://hlinkfile"/>
              </a:rPr>
              <a:t>..\先生鲁迅(四)-国语高清.qsv</a:t>
            </a: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46355"/>
            <a:ext cx="12273915" cy="6953885"/>
          </a:xfrm>
          <a:prstGeom prst="rect">
            <a:avLst/>
          </a:prstGeom>
        </p:spPr>
      </p:pic>
      <p:sp>
        <p:nvSpPr>
          <p:cNvPr id="5" name="文本框 4"/>
          <p:cNvSpPr txBox="1"/>
          <p:nvPr/>
        </p:nvSpPr>
        <p:spPr>
          <a:xfrm>
            <a:off x="1131570" y="914400"/>
            <a:ext cx="4665980" cy="1558925"/>
          </a:xfrm>
          <a:prstGeom prst="rect">
            <a:avLst/>
          </a:prstGeom>
          <a:noFill/>
        </p:spPr>
        <p:txBody>
          <a:bodyPr wrap="square" rtlCol="0">
            <a:spAutoFit/>
          </a:bodyPr>
          <a:p>
            <a:r>
              <a:rPr lang="zh-CN" altLang="en-US" sz="3200"/>
              <a:t>总结（</a:t>
            </a:r>
            <a:r>
              <a:rPr lang="en-US" altLang="zh-CN" sz="3200"/>
              <a:t>conclusion</a:t>
            </a:r>
            <a:r>
              <a:rPr lang="zh-CN" altLang="en-US" sz="3200"/>
              <a:t>）：</a:t>
            </a:r>
            <a:endParaRPr lang="zh-CN" altLang="en-US" sz="3200"/>
          </a:p>
          <a:p>
            <a:endParaRPr lang="zh-CN" altLang="en-US" sz="3200"/>
          </a:p>
          <a:p>
            <a:endParaRPr lang="zh-CN" altLang="en-US" sz="3200"/>
          </a:p>
        </p:txBody>
      </p:sp>
      <p:sp>
        <p:nvSpPr>
          <p:cNvPr id="3" name="文本框 2"/>
          <p:cNvSpPr txBox="1"/>
          <p:nvPr/>
        </p:nvSpPr>
        <p:spPr>
          <a:xfrm>
            <a:off x="1470660" y="2215515"/>
            <a:ext cx="9408795" cy="1371600"/>
          </a:xfrm>
          <a:prstGeom prst="rect">
            <a:avLst/>
          </a:prstGeom>
          <a:noFill/>
        </p:spPr>
        <p:txBody>
          <a:bodyPr wrap="square" rtlCol="0">
            <a:spAutoFit/>
          </a:bodyPr>
          <a:p>
            <a:r>
              <a:rPr lang="en-US" altLang="zh-CN" sz="2800">
                <a:latin typeface="Times New Roman" charset="0"/>
              </a:rPr>
              <a:t>      Lu Xun, this name  is always in our mind , not just because of  the </a:t>
            </a:r>
            <a:r>
              <a:rPr lang="en-US" altLang="zh-CN" sz="2800">
                <a:latin typeface="Times New Roman" charset="0"/>
                <a:sym typeface="+mn-ea"/>
              </a:rPr>
              <a:t> vivid descriptions of characters,but also highlights himself by his thought and his duty for the whole society.</a:t>
            </a:r>
            <a:endParaRPr lang="en-US" altLang="zh-CN" sz="2800">
              <a:latin typeface="Times New Roman" charset="0"/>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61595"/>
            <a:ext cx="12273915" cy="6953885"/>
          </a:xfrm>
          <a:prstGeom prst="rect">
            <a:avLst/>
          </a:prstGeom>
        </p:spPr>
      </p:pic>
      <p:sp>
        <p:nvSpPr>
          <p:cNvPr id="3" name="文本框 2"/>
          <p:cNvSpPr txBox="1"/>
          <p:nvPr/>
        </p:nvSpPr>
        <p:spPr>
          <a:xfrm>
            <a:off x="1202055" y="1669415"/>
            <a:ext cx="10569575" cy="2900680"/>
          </a:xfrm>
          <a:prstGeom prst="rect">
            <a:avLst/>
          </a:prstGeom>
          <a:noFill/>
        </p:spPr>
        <p:txBody>
          <a:bodyPr wrap="square" rtlCol="0">
            <a:spAutoFit/>
          </a:bodyPr>
          <a:p>
            <a:r>
              <a:rPr lang="zh-CN" altLang="zh-CN" sz="3600"/>
              <a:t>小组成员</a:t>
            </a:r>
            <a:r>
              <a:rPr lang="en-US" altLang="zh-CN" sz="3600"/>
              <a:t>(</a:t>
            </a:r>
            <a:r>
              <a:rPr lang="en-US" altLang="zh-CN" sz="3600"/>
              <a:t>team members)</a:t>
            </a:r>
            <a:endParaRPr lang="en-US" altLang="zh-CN" sz="3600"/>
          </a:p>
          <a:p>
            <a:pPr algn="l"/>
            <a:r>
              <a:rPr lang="zh-CN" altLang="en-US" sz="3600"/>
              <a:t>     </a:t>
            </a:r>
            <a:r>
              <a:rPr lang="zh-CN" altLang="en-US" sz="2800"/>
              <a:t>  </a:t>
            </a:r>
            <a:endParaRPr lang="zh-CN" altLang="en-US" sz="2800"/>
          </a:p>
          <a:p>
            <a:pPr marL="457200" indent="-457200" algn="l">
              <a:buFont typeface="Wingdings" charset="0"/>
              <a:buChar char="l"/>
            </a:pPr>
            <a:r>
              <a:rPr lang="zh-CN" altLang="en-US" sz="2800"/>
              <a:t>吴烨</a:t>
            </a:r>
            <a:endParaRPr lang="zh-CN" altLang="en-US" sz="2800"/>
          </a:p>
          <a:p>
            <a:pPr marL="457200" indent="-457200" algn="l">
              <a:buFont typeface="Wingdings" charset="0"/>
              <a:buChar char="l"/>
            </a:pPr>
            <a:r>
              <a:rPr lang="zh-CN" altLang="en-US" sz="2800"/>
              <a:t>陈思伊</a:t>
            </a:r>
            <a:endParaRPr lang="zh-CN" altLang="en-US" sz="2800"/>
          </a:p>
          <a:p>
            <a:pPr marL="457200" indent="-457200" algn="l">
              <a:buFont typeface="Wingdings" charset="0"/>
              <a:buChar char="l"/>
            </a:pPr>
            <a:r>
              <a:rPr lang="zh-CN" altLang="zh-CN" sz="2800"/>
              <a:t>杨紫涵</a:t>
            </a:r>
            <a:endParaRPr lang="zh-CN" altLang="zh-CN" sz="2800"/>
          </a:p>
          <a:p>
            <a:pPr marL="457200" indent="-457200" algn="l">
              <a:buFont typeface="Wingdings" charset="0"/>
              <a:buChar char="l"/>
            </a:pPr>
            <a:r>
              <a:rPr lang="zh-CN" altLang="zh-CN" sz="2800"/>
              <a:t>郑琪础新</a:t>
            </a:r>
            <a:endParaRPr lang="zh-CN" altLang="zh-CN"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61595"/>
            <a:ext cx="12273915" cy="6953885"/>
          </a:xfrm>
          <a:prstGeom prst="rect">
            <a:avLst/>
          </a:prstGeom>
        </p:spPr>
      </p:pic>
      <p:sp>
        <p:nvSpPr>
          <p:cNvPr id="3" name="文本框 2"/>
          <p:cNvSpPr txBox="1"/>
          <p:nvPr/>
        </p:nvSpPr>
        <p:spPr>
          <a:xfrm>
            <a:off x="1299845" y="1571625"/>
            <a:ext cx="10569575" cy="2443480"/>
          </a:xfrm>
          <a:prstGeom prst="rect">
            <a:avLst/>
          </a:prstGeom>
          <a:noFill/>
        </p:spPr>
        <p:txBody>
          <a:bodyPr wrap="square" rtlCol="0">
            <a:spAutoFit/>
          </a:bodyPr>
          <a:p>
            <a:r>
              <a:rPr lang="en-US" altLang="zh-CN" sz="3600"/>
              <a:t>    “</a:t>
            </a:r>
            <a:r>
              <a:rPr lang="zh-CN" altLang="en-US" sz="3600"/>
              <a:t>His works do not belong only to one nation, but are of global value</a:t>
            </a:r>
            <a:r>
              <a:rPr lang="en-US" altLang="zh-CN" sz="3600"/>
              <a:t>.</a:t>
            </a:r>
            <a:r>
              <a:rPr lang="zh-CN" altLang="en-US" sz="3600"/>
              <a:t>''</a:t>
            </a:r>
            <a:r>
              <a:rPr lang="zh-CN" altLang="en-US"/>
              <a:t> </a:t>
            </a:r>
            <a:endParaRPr lang="zh-CN" altLang="en-US"/>
          </a:p>
          <a:p>
            <a:endParaRPr lang="zh-CN" altLang="en-US"/>
          </a:p>
          <a:p>
            <a:endParaRPr lang="zh-CN" altLang="en-US"/>
          </a:p>
          <a:p>
            <a:endParaRPr lang="zh-CN" altLang="en-US"/>
          </a:p>
          <a:p>
            <a:r>
              <a:rPr lang="en-US" altLang="zh-CN"/>
              <a:t>                                               ---------</a:t>
            </a:r>
            <a:r>
              <a:rPr lang="en-US" altLang="zh-CN" sz="2800"/>
              <a:t>Feng Tie, a Chinese scholar now living in Germany</a:t>
            </a:r>
            <a:endParaRPr lang="en-US" altLang="zh-CN"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61595"/>
            <a:ext cx="12273915" cy="6953885"/>
          </a:xfrm>
          <a:prstGeom prst="rect">
            <a:avLst/>
          </a:prstGeom>
        </p:spPr>
      </p:pic>
      <p:sp>
        <p:nvSpPr>
          <p:cNvPr id="6" name="文本框 5"/>
          <p:cNvSpPr txBox="1"/>
          <p:nvPr/>
        </p:nvSpPr>
        <p:spPr>
          <a:xfrm>
            <a:off x="829310" y="408305"/>
            <a:ext cx="7801610" cy="579120"/>
          </a:xfrm>
          <a:prstGeom prst="rect">
            <a:avLst/>
          </a:prstGeom>
          <a:noFill/>
        </p:spPr>
        <p:txBody>
          <a:bodyPr wrap="square" rtlCol="0">
            <a:spAutoFit/>
          </a:bodyPr>
          <a:p>
            <a:r>
              <a:rPr lang="zh-CN" altLang="en-US" sz="3200">
                <a:latin typeface="方正清刻本悦宋简体" charset="0"/>
                <a:ea typeface="方正清刻本悦宋简体" charset="0"/>
              </a:rPr>
              <a:t>关于</a:t>
            </a:r>
            <a:r>
              <a:rPr lang="en-US" altLang="zh-CN" sz="3200">
                <a:latin typeface="方正清刻本悦宋简体" charset="0"/>
                <a:ea typeface="方正清刻本悦宋简体" charset="0"/>
              </a:rPr>
              <a:t>“</a:t>
            </a:r>
            <a:r>
              <a:rPr lang="zh-CN" altLang="en-US" sz="3200">
                <a:latin typeface="方正清刻本悦宋简体" charset="0"/>
                <a:ea typeface="方正清刻本悦宋简体" charset="0"/>
              </a:rPr>
              <a:t>骄傲的牛</a:t>
            </a:r>
            <a:r>
              <a:rPr lang="en-US" altLang="zh-CN" sz="3200">
                <a:latin typeface="方正清刻本悦宋简体" charset="0"/>
                <a:ea typeface="方正清刻本悦宋简体" charset="0"/>
              </a:rPr>
              <a:t>”</a:t>
            </a:r>
            <a:r>
              <a:rPr lang="zh-CN" altLang="en-US" sz="3200">
                <a:latin typeface="方正清刻本悦宋简体" charset="0"/>
                <a:ea typeface="方正清刻本悦宋简体" charset="0"/>
              </a:rPr>
              <a:t>（Lu Xun’ s proud ox）</a:t>
            </a:r>
            <a:endParaRPr lang="zh-CN" altLang="en-US" sz="3200">
              <a:latin typeface="方正清刻本悦宋简体" charset="0"/>
              <a:ea typeface="方正清刻本悦宋简体" charset="0"/>
            </a:endParaRPr>
          </a:p>
        </p:txBody>
      </p:sp>
      <p:sp>
        <p:nvSpPr>
          <p:cNvPr id="5" name="文本框 4"/>
          <p:cNvSpPr txBox="1"/>
          <p:nvPr/>
        </p:nvSpPr>
        <p:spPr>
          <a:xfrm>
            <a:off x="1376045" y="1464310"/>
            <a:ext cx="9714230" cy="5124450"/>
          </a:xfrm>
          <a:prstGeom prst="rect">
            <a:avLst/>
          </a:prstGeom>
          <a:noFill/>
        </p:spPr>
        <p:txBody>
          <a:bodyPr wrap="square" rtlCol="0">
            <a:spAutoFit/>
          </a:bodyPr>
          <a:p>
            <a:pPr marL="457200" indent="-457200">
              <a:buFont typeface="Wingdings" charset="0"/>
              <a:buChar char="l"/>
            </a:pPr>
            <a:endParaRPr lang="zh-CN" altLang="en-US" sz="3000"/>
          </a:p>
          <a:p>
            <a:pPr marL="457200" indent="-457200">
              <a:buFont typeface="Wingdings" charset="0"/>
              <a:buChar char="l"/>
            </a:pPr>
            <a:r>
              <a:rPr lang="zh-CN" altLang="en-US" sz="3000"/>
              <a:t>Fierce-browed, I coolly defy a thousand pointing fingers; headbowed, like a willing ox I serve the children.</a:t>
            </a:r>
            <a:endParaRPr lang="zh-CN" altLang="en-US" sz="3000"/>
          </a:p>
          <a:p>
            <a:r>
              <a:rPr lang="zh-CN" altLang="en-US" sz="3000"/>
              <a:t>      </a:t>
            </a:r>
            <a:r>
              <a:rPr lang="zh-CN" altLang="en-US" sz="3000">
                <a:sym typeface="+mn-ea"/>
              </a:rPr>
              <a:t>横眉冷对千夫指，俯首甘为孺子牛。</a:t>
            </a:r>
            <a:endParaRPr lang="zh-CN" altLang="en-US" sz="3000">
              <a:sym typeface="+mn-ea"/>
            </a:endParaRPr>
          </a:p>
          <a:p>
            <a:endParaRPr lang="zh-CN" altLang="en-US" sz="3000"/>
          </a:p>
          <a:p>
            <a:pPr marL="457200" indent="-457200">
              <a:buFont typeface="Wingdings" charset="0"/>
              <a:buChar char="l"/>
            </a:pPr>
            <a:r>
              <a:rPr lang="zh-CN" altLang="en-US" sz="3000"/>
              <a:t>I like a cow, who ate the grass and squeezed out of the milk, and the blood.” </a:t>
            </a:r>
            <a:endParaRPr lang="zh-CN" altLang="en-US" sz="3000"/>
          </a:p>
          <a:p>
            <a:pPr indent="0">
              <a:buFont typeface="Wingdings" charset="0"/>
              <a:buNone/>
            </a:pPr>
            <a:r>
              <a:rPr lang="zh-CN" altLang="en-US" sz="3000"/>
              <a:t>      我好像一只牛，吃的是草，挤出来的是牛奶，是血。</a:t>
            </a:r>
            <a:endParaRPr lang="zh-CN" altLang="en-US" sz="3000"/>
          </a:p>
          <a:p>
            <a:endParaRPr lang="zh-CN" altLang="en-US" sz="3000"/>
          </a:p>
          <a:p>
            <a:endParaRPr lang="zh-CN" altLang="en-US" sz="3000"/>
          </a:p>
          <a:p>
            <a:endParaRPr lang="zh-CN" altLang="en-US" sz="3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61595"/>
            <a:ext cx="12273915" cy="6953885"/>
          </a:xfrm>
          <a:prstGeom prst="rect">
            <a:avLst/>
          </a:prstGeom>
        </p:spPr>
      </p:pic>
      <p:sp>
        <p:nvSpPr>
          <p:cNvPr id="3" name="文本框 2"/>
          <p:cNvSpPr txBox="1"/>
          <p:nvPr/>
        </p:nvSpPr>
        <p:spPr>
          <a:xfrm>
            <a:off x="703580" y="454660"/>
            <a:ext cx="8488680" cy="645160"/>
          </a:xfrm>
          <a:prstGeom prst="rect">
            <a:avLst/>
          </a:prstGeom>
          <a:noFill/>
        </p:spPr>
        <p:txBody>
          <a:bodyPr wrap="square" rtlCol="0">
            <a:spAutoFit/>
          </a:bodyPr>
          <a:p>
            <a:r>
              <a:rPr lang="en-US" altLang="zh-CN" sz="3600"/>
              <a:t>   </a:t>
            </a:r>
            <a:r>
              <a:rPr lang="zh-CN" altLang="en-US" sz="3600"/>
              <a:t>戏剧时间（dramatic time）</a:t>
            </a:r>
            <a:endParaRPr lang="zh-CN" altLang="en-US" sz="3600"/>
          </a:p>
        </p:txBody>
      </p:sp>
      <p:sp>
        <p:nvSpPr>
          <p:cNvPr id="5" name="文本框 4"/>
          <p:cNvSpPr txBox="1"/>
          <p:nvPr/>
        </p:nvSpPr>
        <p:spPr>
          <a:xfrm>
            <a:off x="1116330" y="1647825"/>
            <a:ext cx="2432050" cy="579120"/>
          </a:xfrm>
          <a:prstGeom prst="rect">
            <a:avLst/>
          </a:prstGeom>
          <a:noFill/>
        </p:spPr>
        <p:txBody>
          <a:bodyPr wrap="square" rtlCol="0">
            <a:spAutoFit/>
          </a:bodyPr>
          <a:p>
            <a:pPr marL="285750" indent="-285750">
              <a:buFont typeface="Wingdings" charset="0"/>
              <a:buChar char="l"/>
            </a:pPr>
            <a:r>
              <a:rPr lang="zh-CN" altLang="en-US" sz="3200"/>
              <a:t>第一幕</a:t>
            </a:r>
            <a:endParaRPr lang="zh-CN" altLang="en-US" sz="3200"/>
          </a:p>
        </p:txBody>
      </p:sp>
      <p:sp>
        <p:nvSpPr>
          <p:cNvPr id="6" name="文本框 5"/>
          <p:cNvSpPr txBox="1"/>
          <p:nvPr/>
        </p:nvSpPr>
        <p:spPr>
          <a:xfrm>
            <a:off x="1395730" y="2597150"/>
            <a:ext cx="9101455" cy="2534285"/>
          </a:xfrm>
          <a:prstGeom prst="rect">
            <a:avLst/>
          </a:prstGeom>
          <a:noFill/>
        </p:spPr>
        <p:txBody>
          <a:bodyPr wrap="square" rtlCol="0">
            <a:spAutoFit/>
          </a:bodyPr>
          <a:p>
            <a:r>
              <a:rPr lang="zh-CN" altLang="en-US" sz="3200"/>
              <a:t>时间：</a:t>
            </a:r>
            <a:r>
              <a:rPr lang="en-US" altLang="zh-CN" sz="3200"/>
              <a:t>In </a:t>
            </a:r>
            <a:r>
              <a:rPr lang="zh-CN" altLang="en-US" sz="3200"/>
              <a:t>1902</a:t>
            </a:r>
            <a:endParaRPr lang="zh-CN" altLang="en-US" sz="3200"/>
          </a:p>
          <a:p>
            <a:endParaRPr lang="zh-CN" altLang="en-US" sz="3200"/>
          </a:p>
          <a:p>
            <a:r>
              <a:rPr lang="zh-CN" altLang="en-US" sz="3200"/>
              <a:t>地点：</a:t>
            </a:r>
            <a:r>
              <a:rPr lang="en-US" altLang="zh-CN" sz="3200"/>
              <a:t>in a  Japanese medical school's class </a:t>
            </a:r>
            <a:endParaRPr lang="en-US" altLang="zh-CN" sz="3200"/>
          </a:p>
          <a:p>
            <a:endParaRPr lang="zh-CN" altLang="en-US" sz="3200"/>
          </a:p>
          <a:p>
            <a:r>
              <a:rPr lang="zh-CN" altLang="en-US" sz="3200"/>
              <a:t>人物：</a:t>
            </a:r>
            <a:r>
              <a:rPr lang="en-US" altLang="zh-CN" sz="3200"/>
              <a:t>Lu Xun and his classmates</a:t>
            </a:r>
            <a:endParaRPr lang="zh-CN" altLang="en-US"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内容占位符 3" descr="背景2"/>
          <p:cNvPicPr>
            <a:picLocks noChangeAspect="1"/>
          </p:cNvPicPr>
          <p:nvPr/>
        </p:nvPicPr>
        <p:blipFill>
          <a:blip r:embed="rId1"/>
          <a:stretch>
            <a:fillRect/>
          </a:stretch>
        </p:blipFill>
        <p:spPr>
          <a:xfrm>
            <a:off x="-72390" y="-61595"/>
            <a:ext cx="12273915" cy="6953885"/>
          </a:xfrm>
          <a:prstGeom prst="rect">
            <a:avLst/>
          </a:prstGeom>
        </p:spPr>
      </p:pic>
      <p:sp>
        <p:nvSpPr>
          <p:cNvPr id="2" name="标题 1"/>
          <p:cNvSpPr>
            <a:spLocks noGrp="1"/>
          </p:cNvSpPr>
          <p:nvPr>
            <p:ph type="title"/>
          </p:nvPr>
        </p:nvSpPr>
        <p:spPr/>
        <p:txBody>
          <a:bodyPr/>
          <a:p>
            <a:endParaRPr lang="zh-CN" altLang="en-US"/>
          </a:p>
        </p:txBody>
      </p:sp>
      <p:pic>
        <p:nvPicPr>
          <p:cNvPr id="4" name="内容占位符 3" descr="u=19515366,4249421928&amp;fm=21&amp;gp=0"/>
          <p:cNvPicPr>
            <a:picLocks noChangeAspect="1"/>
          </p:cNvPicPr>
          <p:nvPr>
            <p:ph idx="1"/>
          </p:nvPr>
        </p:nvPicPr>
        <p:blipFill>
          <a:blip r:embed="rId2"/>
          <a:stretch>
            <a:fillRect/>
          </a:stretch>
        </p:blipFill>
        <p:spPr>
          <a:xfrm>
            <a:off x="1728470" y="262255"/>
            <a:ext cx="9015095" cy="58578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72390" y="-61595"/>
            <a:ext cx="12273915" cy="6953885"/>
          </a:xfrm>
          <a:prstGeom prst="rect">
            <a:avLst/>
          </a:prstGeom>
        </p:spPr>
      </p:pic>
      <p:sp>
        <p:nvSpPr>
          <p:cNvPr id="3" name="文本框 2"/>
          <p:cNvSpPr txBox="1"/>
          <p:nvPr/>
        </p:nvSpPr>
        <p:spPr>
          <a:xfrm>
            <a:off x="703580" y="454660"/>
            <a:ext cx="8488680" cy="645160"/>
          </a:xfrm>
          <a:prstGeom prst="rect">
            <a:avLst/>
          </a:prstGeom>
          <a:noFill/>
        </p:spPr>
        <p:txBody>
          <a:bodyPr wrap="square" rtlCol="0">
            <a:spAutoFit/>
          </a:bodyPr>
          <a:p>
            <a:r>
              <a:rPr lang="en-US" altLang="zh-CN" sz="3600"/>
              <a:t>   </a:t>
            </a:r>
            <a:r>
              <a:rPr lang="zh-CN" altLang="en-US" sz="3600"/>
              <a:t>戏剧时间（dramatic time）</a:t>
            </a:r>
            <a:endParaRPr lang="zh-CN" altLang="en-US" sz="3600"/>
          </a:p>
        </p:txBody>
      </p:sp>
      <p:sp>
        <p:nvSpPr>
          <p:cNvPr id="5" name="文本框 4"/>
          <p:cNvSpPr txBox="1"/>
          <p:nvPr/>
        </p:nvSpPr>
        <p:spPr>
          <a:xfrm>
            <a:off x="1116330" y="1647825"/>
            <a:ext cx="2432050" cy="579120"/>
          </a:xfrm>
          <a:prstGeom prst="rect">
            <a:avLst/>
          </a:prstGeom>
          <a:noFill/>
        </p:spPr>
        <p:txBody>
          <a:bodyPr wrap="square" rtlCol="0">
            <a:spAutoFit/>
          </a:bodyPr>
          <a:p>
            <a:pPr marL="285750" indent="-285750">
              <a:buFont typeface="Wingdings" charset="0"/>
              <a:buChar char="l"/>
            </a:pPr>
            <a:r>
              <a:rPr lang="zh-CN" altLang="en-US" sz="3200"/>
              <a:t>第二幕</a:t>
            </a:r>
            <a:endParaRPr lang="zh-CN" altLang="en-US" sz="3200"/>
          </a:p>
        </p:txBody>
      </p:sp>
      <p:sp>
        <p:nvSpPr>
          <p:cNvPr id="6" name="文本框 5"/>
          <p:cNvSpPr txBox="1"/>
          <p:nvPr/>
        </p:nvSpPr>
        <p:spPr>
          <a:xfrm>
            <a:off x="1395730" y="2597150"/>
            <a:ext cx="9101455" cy="2534285"/>
          </a:xfrm>
          <a:prstGeom prst="rect">
            <a:avLst/>
          </a:prstGeom>
          <a:noFill/>
        </p:spPr>
        <p:txBody>
          <a:bodyPr wrap="square" rtlCol="0">
            <a:spAutoFit/>
          </a:bodyPr>
          <a:p>
            <a:r>
              <a:rPr lang="zh-CN" altLang="en-US" sz="3200"/>
              <a:t>时间：</a:t>
            </a:r>
            <a:r>
              <a:rPr lang="en-US" altLang="zh-CN" sz="3200"/>
              <a:t>In </a:t>
            </a:r>
            <a:r>
              <a:rPr lang="zh-CN" altLang="en-US" sz="3200"/>
              <a:t>1902</a:t>
            </a:r>
            <a:endParaRPr lang="zh-CN" altLang="en-US" sz="3200"/>
          </a:p>
          <a:p>
            <a:endParaRPr lang="zh-CN" altLang="en-US" sz="3200"/>
          </a:p>
          <a:p>
            <a:r>
              <a:rPr lang="zh-CN" altLang="en-US" sz="3200"/>
              <a:t>地点：</a:t>
            </a:r>
            <a:r>
              <a:rPr lang="en-US" altLang="zh-CN" sz="3200"/>
              <a:t>in Lu Xun's residence in Japan</a:t>
            </a:r>
            <a:endParaRPr lang="en-US" altLang="zh-CN" sz="3200"/>
          </a:p>
          <a:p>
            <a:endParaRPr lang="en-US" altLang="zh-CN" sz="3200"/>
          </a:p>
          <a:p>
            <a:r>
              <a:rPr lang="zh-CN" altLang="en-US" sz="3200"/>
              <a:t>人物：</a:t>
            </a:r>
            <a:r>
              <a:rPr lang="en-US" altLang="zh-CN" sz="3200"/>
              <a:t>Lu Xun </a:t>
            </a:r>
            <a:endParaRPr lang="zh-CN" altLang="en-US"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87630" y="0"/>
            <a:ext cx="12273915" cy="6953885"/>
          </a:xfrm>
          <a:prstGeom prst="rect">
            <a:avLst/>
          </a:prstGeom>
        </p:spPr>
      </p:pic>
      <p:sp>
        <p:nvSpPr>
          <p:cNvPr id="5" name="文本框 4"/>
          <p:cNvSpPr txBox="1"/>
          <p:nvPr/>
        </p:nvSpPr>
        <p:spPr>
          <a:xfrm>
            <a:off x="1009015" y="623570"/>
            <a:ext cx="9791065" cy="583565"/>
          </a:xfrm>
          <a:prstGeom prst="rect">
            <a:avLst/>
          </a:prstGeom>
          <a:noFill/>
        </p:spPr>
        <p:txBody>
          <a:bodyPr wrap="square" rtlCol="0">
            <a:spAutoFit/>
          </a:bodyPr>
          <a:p>
            <a:r>
              <a:rPr lang="zh-CN" altLang="en-US" sz="3200"/>
              <a:t>鲁迅的社会责任 （LuXun’ s study for society）</a:t>
            </a:r>
            <a:endParaRPr lang="zh-CN" altLang="en-US" sz="3200"/>
          </a:p>
        </p:txBody>
      </p:sp>
      <p:sp>
        <p:nvSpPr>
          <p:cNvPr id="6" name="文本框 5"/>
          <p:cNvSpPr txBox="1"/>
          <p:nvPr/>
        </p:nvSpPr>
        <p:spPr>
          <a:xfrm>
            <a:off x="1070610" y="1403350"/>
            <a:ext cx="634746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（一）</a:t>
            </a:r>
            <a:r>
              <a:rPr lang="zh-CN" altLang="en-US" sz="3000"/>
              <a:t>鲁迅的翻译作品和社会责任</a:t>
            </a:r>
            <a:endParaRPr lang="zh-CN" altLang="en-US" sz="3000"/>
          </a:p>
        </p:txBody>
      </p:sp>
      <p:sp>
        <p:nvSpPr>
          <p:cNvPr id="7" name="文本框 6"/>
          <p:cNvSpPr txBox="1"/>
          <p:nvPr/>
        </p:nvSpPr>
        <p:spPr>
          <a:xfrm>
            <a:off x="1421765" y="2168525"/>
            <a:ext cx="9438640" cy="3752850"/>
          </a:xfrm>
          <a:prstGeom prst="rect">
            <a:avLst/>
          </a:prstGeom>
          <a:noFill/>
        </p:spPr>
        <p:txBody>
          <a:bodyPr wrap="square" rtlCol="0">
            <a:spAutoFit/>
          </a:bodyPr>
          <a:p>
            <a:pPr marL="457200" indent="-457200">
              <a:buFont typeface="Wingdings" charset="0"/>
              <a:buChar char="l"/>
            </a:pPr>
            <a:r>
              <a:rPr lang="zh-CN" altLang="en-US" sz="3000"/>
              <a:t>Lu Xun </a:t>
            </a:r>
            <a:r>
              <a:rPr lang="zh-CN" altLang="en-US" sz="3000">
                <a:solidFill>
                  <a:srgbClr val="FF0000"/>
                </a:solidFill>
              </a:rPr>
              <a:t>first is the translator, followed by the writer.</a:t>
            </a:r>
            <a:endParaRPr lang="zh-CN" altLang="en-US" sz="3000">
              <a:solidFill>
                <a:srgbClr val="FF0000"/>
              </a:solidFill>
            </a:endParaRPr>
          </a:p>
          <a:p>
            <a:pPr marL="457200" indent="-457200">
              <a:buFont typeface="Wingdings" charset="0"/>
              <a:buChar char="l"/>
            </a:pPr>
            <a:endParaRPr lang="zh-CN" altLang="en-US" sz="3000">
              <a:solidFill>
                <a:srgbClr val="FF0000"/>
              </a:solidFill>
            </a:endParaRPr>
          </a:p>
          <a:p>
            <a:pPr marL="457200" indent="-457200">
              <a:buFont typeface="Wingdings" charset="0"/>
              <a:buChar char="l"/>
            </a:pPr>
            <a:r>
              <a:rPr lang="zh-CN" altLang="en-US" sz="3000"/>
              <a:t> Lu Xun has translated nearly a hundred writers and </a:t>
            </a:r>
            <a:r>
              <a:rPr lang="zh-CN" altLang="en-US" sz="3000">
                <a:solidFill>
                  <a:srgbClr val="FF0000"/>
                </a:solidFill>
              </a:rPr>
              <a:t>more than 200 works</a:t>
            </a:r>
            <a:r>
              <a:rPr lang="zh-CN" altLang="en-US" sz="3000"/>
              <a:t>.   </a:t>
            </a:r>
            <a:endParaRPr lang="zh-CN" altLang="en-US" sz="3000"/>
          </a:p>
          <a:p>
            <a:pPr indent="0">
              <a:buFont typeface="Wingdings" charset="0"/>
              <a:buNone/>
            </a:pPr>
            <a:endParaRPr lang="zh-CN" altLang="en-US" sz="3000"/>
          </a:p>
          <a:p>
            <a:pPr marL="457200" indent="-457200">
              <a:buFont typeface="Wingdings" charset="0"/>
              <a:buChar char="l"/>
            </a:pPr>
            <a:r>
              <a:rPr lang="zh-CN" altLang="en-US" sz="3000"/>
              <a:t>The most important part is</a:t>
            </a:r>
            <a:r>
              <a:rPr lang="zh-CN" altLang="en-US" sz="3000">
                <a:solidFill>
                  <a:srgbClr val="FF0000"/>
                </a:solidFill>
              </a:rPr>
              <a:t> the translation of Russian literature works</a:t>
            </a:r>
            <a:r>
              <a:rPr lang="zh-CN" altLang="en-US" sz="3000"/>
              <a:t> which has a priority in Lu Xun’s translation work. </a:t>
            </a:r>
            <a:endParaRPr lang="zh-CN" altLang="en-US" sz="3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背景2"/>
          <p:cNvPicPr>
            <a:picLocks noChangeAspect="1"/>
          </p:cNvPicPr>
          <p:nvPr>
            <p:ph idx="1"/>
          </p:nvPr>
        </p:nvPicPr>
        <p:blipFill>
          <a:blip r:embed="rId1"/>
          <a:stretch>
            <a:fillRect/>
          </a:stretch>
        </p:blipFill>
        <p:spPr>
          <a:xfrm>
            <a:off x="-87630" y="0"/>
            <a:ext cx="12273915" cy="6953885"/>
          </a:xfrm>
          <a:prstGeom prst="rect">
            <a:avLst/>
          </a:prstGeom>
        </p:spPr>
      </p:pic>
      <p:sp>
        <p:nvSpPr>
          <p:cNvPr id="5" name="文本框 4"/>
          <p:cNvSpPr txBox="1"/>
          <p:nvPr/>
        </p:nvSpPr>
        <p:spPr>
          <a:xfrm>
            <a:off x="1009015" y="623570"/>
            <a:ext cx="9791065" cy="583565"/>
          </a:xfrm>
          <a:prstGeom prst="rect">
            <a:avLst/>
          </a:prstGeom>
          <a:noFill/>
        </p:spPr>
        <p:txBody>
          <a:bodyPr wrap="square" rtlCol="0">
            <a:spAutoFit/>
          </a:bodyPr>
          <a:p>
            <a:r>
              <a:rPr lang="zh-CN" altLang="en-US" sz="3200"/>
              <a:t>鲁迅的社会责任 （LuXun’ s study for society）</a:t>
            </a:r>
            <a:endParaRPr lang="zh-CN" altLang="en-US" sz="3200"/>
          </a:p>
        </p:txBody>
      </p:sp>
      <p:sp>
        <p:nvSpPr>
          <p:cNvPr id="6" name="文本框 5"/>
          <p:cNvSpPr txBox="1"/>
          <p:nvPr/>
        </p:nvSpPr>
        <p:spPr>
          <a:xfrm>
            <a:off x="1070610" y="1403350"/>
            <a:ext cx="6347460" cy="552450"/>
          </a:xfrm>
          <a:prstGeom prst="rect">
            <a:avLst/>
          </a:prstGeom>
          <a:noFill/>
        </p:spPr>
        <p:txBody>
          <a:bodyPr wrap="square" rtlCol="0">
            <a:spAutoFit/>
          </a:bodyPr>
          <a:p>
            <a:pPr indent="0">
              <a:buFont typeface="Wingdings" charset="0"/>
              <a:buNone/>
            </a:pPr>
            <a:r>
              <a:rPr lang="en-US" altLang="zh-CN" sz="3000">
                <a:sym typeface="+mn-ea"/>
              </a:rPr>
              <a:t> </a:t>
            </a:r>
            <a:r>
              <a:rPr lang="zh-CN" altLang="en-US" sz="3000">
                <a:sym typeface="+mn-ea"/>
              </a:rPr>
              <a:t>（一）</a:t>
            </a:r>
            <a:r>
              <a:rPr lang="zh-CN" altLang="en-US" sz="3000"/>
              <a:t>鲁迅的翻译作品和社会责任</a:t>
            </a:r>
            <a:endParaRPr lang="zh-CN" altLang="en-US" sz="3000"/>
          </a:p>
        </p:txBody>
      </p:sp>
      <p:sp>
        <p:nvSpPr>
          <p:cNvPr id="7" name="文本框 6"/>
          <p:cNvSpPr txBox="1"/>
          <p:nvPr/>
        </p:nvSpPr>
        <p:spPr>
          <a:xfrm>
            <a:off x="870585" y="2275840"/>
            <a:ext cx="11197590" cy="2381250"/>
          </a:xfrm>
          <a:prstGeom prst="rect">
            <a:avLst/>
          </a:prstGeom>
          <a:noFill/>
        </p:spPr>
        <p:txBody>
          <a:bodyPr wrap="square" rtlCol="0">
            <a:spAutoFit/>
          </a:bodyPr>
          <a:p>
            <a:pPr indent="0">
              <a:buFont typeface="Wingdings" charset="0"/>
              <a:buNone/>
            </a:pPr>
            <a:endParaRPr lang="zh-CN" altLang="en-US" sz="3000"/>
          </a:p>
          <a:p>
            <a:pPr marL="457200" indent="-457200">
              <a:buFont typeface="Wingdings" charset="0"/>
              <a:buChar char="l"/>
            </a:pPr>
            <a:r>
              <a:rPr lang="zh-CN" altLang="en-US" sz="3000"/>
              <a:t> </a:t>
            </a:r>
            <a:r>
              <a:rPr lang="en-US" altLang="zh-CN" sz="3000"/>
              <a:t>Lu Xun</a:t>
            </a:r>
            <a:r>
              <a:rPr lang="zh-CN" altLang="en-US" sz="3000"/>
              <a:t> saw the “</a:t>
            </a:r>
            <a:r>
              <a:rPr lang="zh-CN" altLang="en-US" sz="3000">
                <a:solidFill>
                  <a:srgbClr val="FF0000"/>
                </a:solidFill>
              </a:rPr>
              <a:t>the oppressed ’s kind soul, sad, struggle.</a:t>
            </a:r>
            <a:r>
              <a:rPr lang="zh-CN" altLang="en-US" sz="3000"/>
              <a:t>” </a:t>
            </a:r>
            <a:endParaRPr lang="zh-CN" altLang="en-US" sz="3000"/>
          </a:p>
          <a:p>
            <a:pPr indent="0">
              <a:buFont typeface="Wingdings" charset="0"/>
              <a:buNone/>
            </a:pPr>
            <a:r>
              <a:rPr lang="zh-CN" altLang="zh-CN" sz="3000"/>
              <a:t>    </a:t>
            </a:r>
            <a:endParaRPr lang="zh-CN" altLang="zh-CN" sz="3000"/>
          </a:p>
          <a:p>
            <a:pPr indent="0">
              <a:buFont typeface="Wingdings" charset="0"/>
              <a:buNone/>
            </a:pPr>
            <a:r>
              <a:rPr lang="zh-CN" altLang="zh-CN" sz="3000"/>
              <a:t>     鲁迅</a:t>
            </a:r>
            <a:r>
              <a:rPr lang="zh-CN" altLang="en-US" sz="3000"/>
              <a:t>看见了被压迫者的善良的灵魂，的心酸，的挣扎。</a:t>
            </a:r>
            <a:endParaRPr lang="zh-CN" altLang="en-US" sz="3000"/>
          </a:p>
          <a:p>
            <a:pPr indent="0">
              <a:buFont typeface="Wingdings" charset="0"/>
              <a:buNone/>
            </a:pPr>
            <a:endParaRPr lang="zh-CN" altLang="en-US" sz="300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5339</Words>
  <Application>WPS 演示</Application>
  <PresentationFormat>宽屏</PresentationFormat>
  <Paragraphs>213</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Office 主题</vt:lpstr>
      <vt:lpstr>PowerPoint 演示文稿</vt:lpstr>
      <vt:lpstr>A brief introduction of Lu Xun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14</cp:revision>
  <dcterms:created xsi:type="dcterms:W3CDTF">2015-05-05T08:02:00Z</dcterms:created>
  <dcterms:modified xsi:type="dcterms:W3CDTF">2016-04-28T12:48:32Z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2052-10.1.0.5603</vt:lpwstr>
  </property>
</Properties>
</file>