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90" r:id="rId3"/>
    <p:sldId id="257" r:id="rId4"/>
    <p:sldId id="261" r:id="rId5"/>
    <p:sldId id="278" r:id="rId6"/>
    <p:sldId id="291" r:id="rId7"/>
    <p:sldId id="292" r:id="rId8"/>
    <p:sldId id="293" r:id="rId9"/>
    <p:sldId id="294" r:id="rId10"/>
    <p:sldId id="295" r:id="rId11"/>
    <p:sldId id="296" r:id="rId12"/>
    <p:sldId id="298" r:id="rId13"/>
    <p:sldId id="297" r:id="rId14"/>
    <p:sldId id="299" r:id="rId15"/>
    <p:sldId id="300" r:id="rId16"/>
    <p:sldId id="28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88" y="32"/>
      </p:cViewPr>
      <p:guideLst>
        <p:guide orient="horz" pos="2160"/>
        <p:guide pos="3840"/>
        <p:guide pos="325"/>
        <p:guide pos="7355"/>
        <p:guide orient="horz" pos="391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76" d="100"/>
        <a:sy n="176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312" y="-8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D3B6-6680-4FB0-9EBC-3E07B065DC22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573BC-93B8-43D4-8ACD-3E4056BC0F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1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31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98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7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86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89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8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1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52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4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58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7D57-8A2C-445F-9A8C-6AA6D048AC40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4533-A2FE-448A-BDAB-9C7203B021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15937" y="620713"/>
            <a:ext cx="11160125" cy="5616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81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36095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15832" t="3986" r="8156"/>
          <a:stretch/>
        </p:blipFill>
        <p:spPr>
          <a:xfrm flipH="1">
            <a:off x="3667495" y="160200"/>
            <a:ext cx="5403272" cy="68582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55800" y="1835022"/>
            <a:ext cx="828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Three Brilliant Pearls</a:t>
            </a:r>
            <a:r>
              <a:rPr lang="zh-CN" altLang="en-US" sz="5400" b="1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In</a:t>
            </a:r>
            <a:r>
              <a:rPr lang="zh-CN" altLang="en-US" sz="5400" b="1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 </a:t>
            </a:r>
            <a:r>
              <a:rPr lang="en-US" altLang="zh-CN" sz="5400" b="1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China</a:t>
            </a:r>
            <a:endParaRPr lang="zh-CN" altLang="en-US" sz="5400" b="1" dirty="0">
              <a:solidFill>
                <a:schemeClr val="bg1"/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740235" y="-1507965"/>
            <a:ext cx="6472990" cy="647299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 txBox="1"/>
          <p:nvPr/>
        </p:nvSpPr>
        <p:spPr>
          <a:xfrm>
            <a:off x="858241" y="3596640"/>
            <a:ext cx="553998" cy="3149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演讲者：贺婧童</a:t>
            </a:r>
          </a:p>
        </p:txBody>
      </p:sp>
    </p:spTree>
    <p:extLst>
      <p:ext uri="{BB962C8B-B14F-4D97-AF65-F5344CB8AC3E}">
        <p14:creationId xmlns:p14="http://schemas.microsoft.com/office/powerpoint/2010/main" val="82396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Historical And Cultural Value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A99A89-AC61-C484-1E07-6360619636F8}"/>
              </a:ext>
            </a:extLst>
          </p:cNvPr>
          <p:cNvSpPr txBox="1"/>
          <p:nvPr/>
        </p:nvSpPr>
        <p:spPr>
          <a:xfrm>
            <a:off x="1658628" y="1511943"/>
            <a:ext cx="8585752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Monument to </a:t>
            </a:r>
            <a:r>
              <a:rPr lang="en-US" altLang="zh-CN" sz="2400" b="1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Xuanzang</a:t>
            </a:r>
            <a:r>
              <a:rPr lang="en-US" altLang="zh-CN" sz="24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and the Silk Road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CABF44-E989-5C2C-BCD5-336A8B2022D5}"/>
              </a:ext>
            </a:extLst>
          </p:cNvPr>
          <p:cNvSpPr txBox="1"/>
          <p:nvPr/>
        </p:nvSpPr>
        <p:spPr>
          <a:xfrm>
            <a:off x="1581135" y="2456453"/>
            <a:ext cx="5284615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 has a deep connection with Master </a:t>
            </a:r>
            <a:r>
              <a:rPr lang="en-US" altLang="zh-CN" sz="2400" b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Xuanzang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63D855-CCFE-BB55-B355-4522B1A74086}"/>
              </a:ext>
            </a:extLst>
          </p:cNvPr>
          <p:cNvSpPr txBox="1"/>
          <p:nvPr/>
        </p:nvSpPr>
        <p:spPr>
          <a:xfrm>
            <a:off x="1581135" y="3928792"/>
            <a:ext cx="5284615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 is a witness to the Silk Road.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F96EE2-2E42-59B6-359D-F97D3FFD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51" y="2129592"/>
            <a:ext cx="4397202" cy="29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1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327" y="1127829"/>
            <a:ext cx="2975106" cy="2987299"/>
          </a:xfrm>
          <a:prstGeom prst="rect">
            <a:avLst/>
          </a:prstGeom>
        </p:spPr>
      </p:pic>
      <p:sp>
        <p:nvSpPr>
          <p:cNvPr id="9" name="文本框 8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 txBox="1"/>
          <p:nvPr/>
        </p:nvSpPr>
        <p:spPr>
          <a:xfrm>
            <a:off x="5089038" y="2067480"/>
            <a:ext cx="1363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3</a:t>
            </a:r>
            <a:endParaRPr lang="zh-CN" altLang="en-US" sz="6600" dirty="0">
              <a:solidFill>
                <a:schemeClr val="bg1"/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sp>
        <p:nvSpPr>
          <p:cNvPr id="5" name="矩形 4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2917460" y="4212502"/>
            <a:ext cx="6040344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the </a:t>
            </a:r>
            <a:r>
              <a:rPr lang="en-US" altLang="zh-CN" sz="3600" dirty="0" err="1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Songyue</a:t>
            </a:r>
            <a:r>
              <a:rPr lang="en-US" altLang="zh-CN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Temple Pagoda</a:t>
            </a:r>
            <a:r>
              <a:rPr lang="zh-CN" altLang="en-US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（嵩岳寺塔）</a:t>
            </a:r>
          </a:p>
        </p:txBody>
      </p:sp>
      <p:sp>
        <p:nvSpPr>
          <p:cNvPr id="4" name="椭圆 3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2825262" y="5585286"/>
            <a:ext cx="184396" cy="184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9183927" y="5585286"/>
            <a:ext cx="184396" cy="184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D34B135A-3AB4-469B-84BA-2A3548CB597F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46146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Songyue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Temple Pagoda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CABF44-E989-5C2C-BCD5-336A8B2022D5}"/>
              </a:ext>
            </a:extLst>
          </p:cNvPr>
          <p:cNvSpPr txBox="1"/>
          <p:nvPr/>
        </p:nvSpPr>
        <p:spPr>
          <a:xfrm>
            <a:off x="1658628" y="1959421"/>
            <a:ext cx="5067637" cy="326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 is located within the </a:t>
            </a:r>
            <a:r>
              <a:rPr lang="en-US" altLang="zh-CN" sz="2000" b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Songyue</a:t>
            </a: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Temple at the southern foot of Mount Song in </a:t>
            </a:r>
            <a:r>
              <a:rPr lang="en-US" altLang="zh-CN" sz="2000" b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Dengfeng</a:t>
            </a: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City, Zhengzhou, Henan Province. A pagoda from the Northern Wei Dynasty, it holds an undisputed "first" position in Chinese architectural and cultural history.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0E9A599-F312-4CD0-97D5-5A91B80A4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715" y="884885"/>
            <a:ext cx="3359836" cy="489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6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Songyue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Temple Pagoda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F8A77-01BC-5B69-1B8E-E448053C7CC4}"/>
              </a:ext>
            </a:extLst>
          </p:cNvPr>
          <p:cNvSpPr txBox="1"/>
          <p:nvPr/>
        </p:nvSpPr>
        <p:spPr>
          <a:xfrm>
            <a:off x="1658628" y="1665706"/>
            <a:ext cx="5687569" cy="1393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ore value: A unique "supreme" status</a:t>
            </a:r>
          </a:p>
          <a:p>
            <a:pPr algn="just">
              <a:lnSpc>
                <a:spcPct val="120000"/>
              </a:lnSpc>
            </a:pPr>
            <a:r>
              <a:rPr lang="en-US" altLang="zh-CN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 is the oldest existing brick pagoda in China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en-US" altLang="zh-CN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It is the only existing dodecagonal (twelve-sided) pagoda in China.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D4E48D-16A2-24EC-9B12-BD15A6B8B8FF}"/>
              </a:ext>
            </a:extLst>
          </p:cNvPr>
          <p:cNvSpPr txBox="1"/>
          <p:nvPr/>
        </p:nvSpPr>
        <p:spPr>
          <a:xfrm>
            <a:off x="1658628" y="3200038"/>
            <a:ext cx="5687569" cy="272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Architectural features: Northern Wei style enduring through millennia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en-US" altLang="zh-CN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Unique Form</a:t>
            </a:r>
          </a:p>
          <a:p>
            <a:pPr algn="just">
              <a:lnSpc>
                <a:spcPct val="120000"/>
              </a:lnSpc>
            </a:pPr>
            <a:r>
              <a:rPr lang="en" altLang="zh-CN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Dodecagonal Shape</a:t>
            </a:r>
          </a:p>
          <a:p>
            <a:pPr algn="just">
              <a:lnSpc>
                <a:spcPct val="120000"/>
              </a:lnSpc>
            </a:pPr>
            <a:r>
              <a:rPr lang="e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Dense-Eave Style Pagoda</a:t>
            </a:r>
          </a:p>
          <a:p>
            <a:pPr algn="just">
              <a:lnSpc>
                <a:spcPct val="120000"/>
              </a:lnSpc>
            </a:pPr>
            <a:r>
              <a:rPr lang="e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 Exquisite Craftsmanship</a:t>
            </a:r>
          </a:p>
          <a:p>
            <a:pPr algn="just">
              <a:lnSpc>
                <a:spcPct val="120000"/>
              </a:lnSpc>
            </a:pPr>
            <a:r>
              <a:rPr lang="e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Constructed from blue bricks and yellow mud</a:t>
            </a:r>
          </a:p>
          <a:p>
            <a:pPr algn="just">
              <a:lnSpc>
                <a:spcPct val="120000"/>
              </a:lnSpc>
            </a:pPr>
            <a:r>
              <a:rPr lang="en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Parabolic Silhouette</a:t>
            </a:r>
            <a:endParaRPr lang="zh-CN" altLang="en-US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4125972-D250-6139-59EE-38312EEC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72" y="818761"/>
            <a:ext cx="3580620" cy="52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7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8492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History And Culture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2F8A77-01BC-5B69-1B8E-E448053C7CC4}"/>
              </a:ext>
            </a:extLst>
          </p:cNvPr>
          <p:cNvSpPr txBox="1"/>
          <p:nvPr/>
        </p:nvSpPr>
        <p:spPr>
          <a:xfrm>
            <a:off x="1658628" y="1618819"/>
            <a:ext cx="7981318" cy="49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"living fossil" of the Sinicization of Buddhism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9DD3C7-5381-2DDF-5D63-E468E80D1E9A}"/>
              </a:ext>
            </a:extLst>
          </p:cNvPr>
          <p:cNvSpPr txBox="1"/>
          <p:nvPr/>
        </p:nvSpPr>
        <p:spPr>
          <a:xfrm>
            <a:off x="1658628" y="2330401"/>
            <a:ext cx="5656572" cy="3456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AutoNum type="arabicPeriod"/>
            </a:pPr>
            <a:r>
              <a:rPr lang="en-US" altLang="zh-CN" sz="19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Transitional Exemplar: Its architectural style serves as a link between past and future, retaining some elements of ancient Indian stupas while pioneering new forms for Chinese-style pagodas. </a:t>
            </a:r>
          </a:p>
          <a:p>
            <a:pPr algn="just">
              <a:lnSpc>
                <a:spcPct val="130000"/>
              </a:lnSpc>
            </a:pPr>
            <a:endParaRPr lang="en-US" altLang="zh-CN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19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 Cultural Sacred Site: It nestles within the embrace of Mount Song, the Central Sacred Mountain. </a:t>
            </a:r>
            <a:endParaRPr lang="zh-CN" altLang="en-US" sz="19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4CB8D35-AD01-CC76-E881-75EC07E9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112" y="2129592"/>
            <a:ext cx="2672664" cy="40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6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04" y="0"/>
            <a:ext cx="4849705" cy="663758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2859504" y="2105526"/>
            <a:ext cx="6472990" cy="647299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35726" y="2197983"/>
            <a:ext cx="9120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Thank you</a:t>
            </a:r>
            <a:endParaRPr lang="zh-CN" altLang="en-US" sz="9600" dirty="0">
              <a:solidFill>
                <a:schemeClr val="bg1"/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93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7" y="1127830"/>
            <a:ext cx="2975106" cy="2987299"/>
          </a:xfrm>
          <a:prstGeom prst="rect">
            <a:avLst/>
          </a:prstGeom>
        </p:spPr>
      </p:pic>
      <p:sp>
        <p:nvSpPr>
          <p:cNvPr id="9" name="文本框 8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 txBox="1"/>
          <p:nvPr/>
        </p:nvSpPr>
        <p:spPr>
          <a:xfrm>
            <a:off x="5414159" y="2067481"/>
            <a:ext cx="1363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1</a:t>
            </a:r>
            <a:endParaRPr lang="zh-CN" altLang="en-US" sz="6600" dirty="0">
              <a:solidFill>
                <a:schemeClr val="bg1"/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sp>
        <p:nvSpPr>
          <p:cNvPr id="5" name="矩形 4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3770083" y="4273462"/>
            <a:ext cx="5080139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The</a:t>
            </a:r>
            <a:r>
              <a:rPr lang="zh-CN" altLang="en-US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Yingxian</a:t>
            </a:r>
            <a:r>
              <a:rPr lang="en-US" altLang="zh-CN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 Wooden Pagoda(</a:t>
            </a:r>
            <a:r>
              <a:rPr lang="zh-CN" altLang="en-US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应县木塔）</a:t>
            </a:r>
          </a:p>
        </p:txBody>
      </p:sp>
      <p:sp>
        <p:nvSpPr>
          <p:cNvPr id="4" name="椭圆 3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2825262" y="5585286"/>
            <a:ext cx="184396" cy="184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9183927" y="5585286"/>
            <a:ext cx="184396" cy="184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D34B135A-3AB4-469B-84BA-2A3548CB597F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353609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Shape"/>
          <p:cNvSpPr>
            <a:spLocks/>
          </p:cNvSpPr>
          <p:nvPr/>
        </p:nvSpPr>
        <p:spPr bwMode="auto">
          <a:xfrm rot="5400000">
            <a:off x="5820239" y="958137"/>
            <a:ext cx="249966" cy="301555"/>
          </a:xfrm>
          <a:custGeom>
            <a:avLst/>
            <a:gdLst>
              <a:gd name="T0" fmla="*/ 914966 w 11382375"/>
              <a:gd name="T1" fmla="*/ 323847 h 13741400"/>
              <a:gd name="T2" fmla="*/ 1491317 w 11382375"/>
              <a:gd name="T3" fmla="*/ 900199 h 13741400"/>
              <a:gd name="T4" fmla="*/ 914966 w 11382375"/>
              <a:gd name="T5" fmla="*/ 1476342 h 13741400"/>
              <a:gd name="T6" fmla="*/ 862343 w 11382375"/>
              <a:gd name="T7" fmla="*/ 1422264 h 13741400"/>
              <a:gd name="T8" fmla="*/ 1383992 w 11382375"/>
              <a:gd name="T9" fmla="*/ 900199 h 13741400"/>
              <a:gd name="T10" fmla="*/ 862343 w 11382375"/>
              <a:gd name="T11" fmla="*/ 378549 h 13741400"/>
              <a:gd name="T12" fmla="*/ 81742 w 11382375"/>
              <a:gd name="T13" fmla="*/ 0 h 13741400"/>
              <a:gd name="T14" fmla="*/ 982772 w 11382375"/>
              <a:gd name="T15" fmla="*/ 900199 h 13741400"/>
              <a:gd name="T16" fmla="*/ 81742 w 11382375"/>
              <a:gd name="T17" fmla="*/ 1800397 h 13741400"/>
              <a:gd name="T18" fmla="*/ 0 w 11382375"/>
              <a:gd name="T19" fmla="*/ 1715951 h 13741400"/>
              <a:gd name="T20" fmla="*/ 815545 w 11382375"/>
              <a:gd name="T21" fmla="*/ 900199 h 13741400"/>
              <a:gd name="T22" fmla="*/ 0 w 11382375"/>
              <a:gd name="T23" fmla="*/ 85070 h 13741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382375" h="13741400">
                <a:moveTo>
                  <a:pt x="6983413" y="2471737"/>
                </a:moveTo>
                <a:lnTo>
                  <a:pt x="11382375" y="6870700"/>
                </a:lnTo>
                <a:lnTo>
                  <a:pt x="6983413" y="11268075"/>
                </a:lnTo>
                <a:lnTo>
                  <a:pt x="6581775" y="10855325"/>
                </a:lnTo>
                <a:lnTo>
                  <a:pt x="10563225" y="6870700"/>
                </a:lnTo>
                <a:lnTo>
                  <a:pt x="6581775" y="2889250"/>
                </a:lnTo>
                <a:lnTo>
                  <a:pt x="6983413" y="2471737"/>
                </a:lnTo>
                <a:close/>
                <a:moveTo>
                  <a:pt x="623888" y="0"/>
                </a:moveTo>
                <a:lnTo>
                  <a:pt x="7500938" y="6870700"/>
                </a:lnTo>
                <a:lnTo>
                  <a:pt x="623888" y="13741400"/>
                </a:lnTo>
                <a:lnTo>
                  <a:pt x="0" y="13096875"/>
                </a:lnTo>
                <a:lnTo>
                  <a:pt x="6224588" y="6870700"/>
                </a:lnTo>
                <a:lnTo>
                  <a:pt x="0" y="649288"/>
                </a:lnTo>
                <a:lnTo>
                  <a:pt x="62388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E4F09891-8C27-4E96-96A3-FB092606EBC0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43DA7-F6BB-182E-FF28-FFBA2762891C}"/>
              </a:ext>
            </a:extLst>
          </p:cNvPr>
          <p:cNvSpPr txBox="1"/>
          <p:nvPr/>
        </p:nvSpPr>
        <p:spPr>
          <a:xfrm>
            <a:off x="5638800" y="1493520"/>
            <a:ext cx="5585792" cy="3654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</a:t>
            </a:r>
            <a:r>
              <a:rPr lang="en-US" altLang="zh-CN" sz="20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Yingxian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Wooden Pagoda, located in Ying County, </a:t>
            </a:r>
            <a:r>
              <a:rPr lang="en-US" altLang="zh-CN" sz="20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Shuozhou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City, Shanxi Province, is the tallest existing pure wooden pavilion-style pagoda in the world. </a:t>
            </a:r>
          </a:p>
          <a:p>
            <a:pPr algn="just">
              <a:lnSpc>
                <a:spcPct val="130000"/>
              </a:lnSpc>
            </a:pP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With its exquisite mortise and tenon joints, the </a:t>
            </a:r>
            <a:r>
              <a:rPr lang="en-US" altLang="zh-CN" sz="2000" b="1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Yingxian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Wooden Pagoda has stood for nearly a millennium.</a:t>
            </a:r>
            <a:endParaRPr lang="zh-CN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图片 5" descr="寺庙建筑&#10;&#10;AI 生成的内容可能不正确。">
            <a:extLst>
              <a:ext uri="{FF2B5EF4-FFF2-40B4-BE49-F238E27FC236}">
                <a16:creationId xmlns:a16="http://schemas.microsoft.com/office/drawing/2014/main" id="{B436FA44-F678-8B0A-E121-86EBCBE4A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0" y="622852"/>
            <a:ext cx="4754917" cy="56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9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829109" y="8956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8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rchitectural Features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A99A89-AC61-C484-1E07-6360619636F8}"/>
              </a:ext>
            </a:extLst>
          </p:cNvPr>
          <p:cNvSpPr txBox="1"/>
          <p:nvPr/>
        </p:nvSpPr>
        <p:spPr>
          <a:xfrm>
            <a:off x="1545115" y="23573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 It is a pure wooden structure. 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569C1B-211C-850C-0B81-311115D385DD}"/>
              </a:ext>
            </a:extLst>
          </p:cNvPr>
          <p:cNvSpPr txBox="1"/>
          <p:nvPr/>
        </p:nvSpPr>
        <p:spPr>
          <a:xfrm>
            <a:off x="1545115" y="345723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 It has remarkable earthquake resistance.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F4D220-EEA2-0F66-CF22-D670D3C4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21" y="868676"/>
            <a:ext cx="3922274" cy="512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6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829109" y="89566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Historical And Cultural Value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A99A89-AC61-C484-1E07-6360619636F8}"/>
              </a:ext>
            </a:extLst>
          </p:cNvPr>
          <p:cNvSpPr txBox="1"/>
          <p:nvPr/>
        </p:nvSpPr>
        <p:spPr>
          <a:xfrm>
            <a:off x="1545115" y="2025723"/>
            <a:ext cx="52050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 was a sacred Buddhist site during the Liao Dynasty.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E2AABD-41E8-0741-A419-B080AD2B7BEB}"/>
              </a:ext>
            </a:extLst>
          </p:cNvPr>
          <p:cNvSpPr txBox="1"/>
          <p:nvPr/>
        </p:nvSpPr>
        <p:spPr>
          <a:xfrm>
            <a:off x="1545115" y="3684716"/>
            <a:ext cx="52050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The pagoda houses precious cultural relics. 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F270159-E41A-D6A8-E586-B8B8C4E2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90" y="895669"/>
            <a:ext cx="3580757" cy="49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3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Conservation And Current Status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A99A89-AC61-C484-1E07-6360619636F8}"/>
              </a:ext>
            </a:extLst>
          </p:cNvPr>
          <p:cNvSpPr txBox="1"/>
          <p:nvPr/>
        </p:nvSpPr>
        <p:spPr>
          <a:xfrm>
            <a:off x="6096000" y="2191586"/>
            <a:ext cx="52050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Firstly, there is the crisis of tilting</a:t>
            </a:r>
            <a:r>
              <a:rPr lang="en-US" altLang="zh-CN" sz="24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6E2AABD-41E8-0741-A419-B080AD2B7BEB}"/>
              </a:ext>
            </a:extLst>
          </p:cNvPr>
          <p:cNvSpPr txBox="1"/>
          <p:nvPr/>
        </p:nvSpPr>
        <p:spPr>
          <a:xfrm>
            <a:off x="6096000" y="3742090"/>
            <a:ext cx="52050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Secondly, it faces complex restoration challenges. 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06653F-04B0-CFAE-32EB-424E6D8A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2" y="1769048"/>
            <a:ext cx="4848999" cy="36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447" y="1127830"/>
            <a:ext cx="2975106" cy="2987299"/>
          </a:xfrm>
          <a:prstGeom prst="rect">
            <a:avLst/>
          </a:prstGeom>
        </p:spPr>
      </p:pic>
      <p:sp>
        <p:nvSpPr>
          <p:cNvPr id="9" name="文本框 8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 txBox="1"/>
          <p:nvPr/>
        </p:nvSpPr>
        <p:spPr>
          <a:xfrm>
            <a:off x="5414159" y="2067481"/>
            <a:ext cx="1363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叶根友古刻体" panose="03000509000000000000" pitchFamily="65" charset="-122"/>
                <a:ea typeface="叶根友古刻体" panose="03000509000000000000" pitchFamily="65" charset="-122"/>
              </a:rPr>
              <a:t>2</a:t>
            </a:r>
            <a:endParaRPr lang="zh-CN" altLang="en-US" sz="6600" dirty="0">
              <a:solidFill>
                <a:schemeClr val="bg1"/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sp>
        <p:nvSpPr>
          <p:cNvPr id="5" name="矩形 4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3235781" y="4286235"/>
            <a:ext cx="6040344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Giant Wild Goose Pagoda</a:t>
            </a:r>
          </a:p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（大雁塔）</a:t>
            </a:r>
          </a:p>
        </p:txBody>
      </p:sp>
      <p:sp>
        <p:nvSpPr>
          <p:cNvPr id="4" name="椭圆 3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2825262" y="5585286"/>
            <a:ext cx="184396" cy="184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SpPr/>
          <p:nvPr/>
        </p:nvSpPr>
        <p:spPr>
          <a:xfrm>
            <a:off x="9183927" y="5585286"/>
            <a:ext cx="184396" cy="1843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D34B135A-3AB4-469B-84BA-2A3548CB597F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</p:spTree>
    <p:extLst>
      <p:ext uri="{BB962C8B-B14F-4D97-AF65-F5344CB8AC3E}">
        <p14:creationId xmlns:p14="http://schemas.microsoft.com/office/powerpoint/2010/main" val="261938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Giant Wild Goose Pagoda</a:t>
            </a:r>
          </a:p>
          <a:p>
            <a:endParaRPr lang="en-US" altLang="zh-CN" sz="28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A99A89-AC61-C484-1E07-6360619636F8}"/>
              </a:ext>
            </a:extLst>
          </p:cNvPr>
          <p:cNvSpPr txBox="1"/>
          <p:nvPr/>
        </p:nvSpPr>
        <p:spPr>
          <a:xfrm>
            <a:off x="6016992" y="2014568"/>
            <a:ext cx="5205006" cy="338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Located in the </a:t>
            </a:r>
            <a:r>
              <a:rPr lang="en-US" altLang="zh-CN" sz="2000" b="1" dirty="0" err="1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Yanta</a:t>
            </a: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District of Xi'an City, Shaanxi Province, it is a UNESCO World Heritage Site and an iconic symbol of the ancient capital Xi'an. </a:t>
            </a:r>
          </a:p>
          <a:p>
            <a:pPr algn="just">
              <a:lnSpc>
                <a:spcPct val="120000"/>
              </a:lnSpc>
            </a:pPr>
            <a:endParaRPr lang="en-US" altLang="zh-CN" sz="2000" b="1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It is not only an outstanding example of Tang Dynasty Buddhist architecture but also an important witness to cultural exchanges along the Silk Road.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4341D41-8FA1-13C8-4F8E-F99EFF1D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09" y="1444295"/>
            <a:ext cx="3468362" cy="460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6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5819001" y="157576"/>
            <a:ext cx="553998" cy="8637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叶根友古刻体" panose="03000509000000000000" pitchFamily="65" charset="-122"/>
              <a:ea typeface="叶根友古刻体" panose="03000509000000000000" pitchFamily="65" charset="-122"/>
            </a:endParaRPr>
          </a:p>
        </p:txBody>
      </p:sp>
      <p:pic>
        <p:nvPicPr>
          <p:cNvPr id="8" name="图片 7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0" b="1976"/>
          <a:stretch/>
        </p:blipFill>
        <p:spPr>
          <a:xfrm>
            <a:off x="161623" y="486964"/>
            <a:ext cx="1667486" cy="3259625"/>
          </a:xfrm>
          <a:prstGeom prst="rect">
            <a:avLst/>
          </a:prstGeom>
        </p:spPr>
      </p:pic>
      <p:sp>
        <p:nvSpPr>
          <p:cNvPr id="2" name="e7d195523061f1c0" descr="e7d195523061f1c0092ce48a5fc95870a0687ac45bc8b2caB227BFDC40F9DB2B7A559DE97B8BDC6E716585DDCE188C7BF488BAA08C98985C74A3E1B5E305210FABE6A8AE2A6A8AB67019A6860E9B7AF53CC93A88006B2547B7490EB74E953BFF3DABBE06BE1F170D156FE4046791121E30EA3F23CEB0680C0C8801DFC38687ECAECB5A7FECF9D43F" hidden="1">
            <a:extLst>
              <a:ext uri="{FF2B5EF4-FFF2-40B4-BE49-F238E27FC236}">
                <a16:creationId xmlns:a16="http://schemas.microsoft.com/office/drawing/2014/main" id="{907BEDC3-D033-4543-9E6C-734F02C84542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e7d195523061f1c0092ce48a5fc95870a0687ac45bc8b2caB227BFDC40F9DB2B7A559DE97B8BDC6E716585DDCE188C7BF488BAA08C98985C74A3E1B5E305210FABE6A8AE2A6A8AB67019A6860E9B7AF53CC93A88006B2547B7490EB74E953BFF3DABBE06BE1F170D156FE4046791121E30EA3F23CEB0680C0C8801DFC38687ECAECB5A7FECF9D43F</a:t>
            </a:r>
            <a:endParaRPr lang="zh-CN" altLang="en-US" sz="10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E746941-CF81-55CA-F37E-3B6BF154DB54}"/>
              </a:ext>
            </a:extLst>
          </p:cNvPr>
          <p:cNvSpPr txBox="1"/>
          <p:nvPr/>
        </p:nvSpPr>
        <p:spPr>
          <a:xfrm>
            <a:off x="1658628" y="8819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Architectural Features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B507159-40CD-7265-7F36-9CF9A3E55EA8}"/>
              </a:ext>
            </a:extLst>
          </p:cNvPr>
          <p:cNvSpPr txBox="1"/>
          <p:nvPr/>
        </p:nvSpPr>
        <p:spPr>
          <a:xfrm>
            <a:off x="1346803" y="1745676"/>
            <a:ext cx="5917597" cy="2277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Architectural</a:t>
            </a:r>
            <a:r>
              <a:rPr lang="zh-CN" altLang="en-US" sz="20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Structure</a:t>
            </a: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Form: A typical brick pavilion-style pagoda, standing 64.517 meters tall. The pagoda body is conical with a square pyramidal shape, tapering layer by layer, making it exceptionally stable, solemn, and imposing.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E530C93-2D75-CA7E-6945-609A34A8CC1C}"/>
              </a:ext>
            </a:extLst>
          </p:cNvPr>
          <p:cNvSpPr txBox="1"/>
          <p:nvPr/>
        </p:nvSpPr>
        <p:spPr>
          <a:xfrm>
            <a:off x="1161838" y="4141599"/>
            <a:ext cx="4934162" cy="1907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000" b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2.Structure: The interior is hollow, with wooden staircases allowing spiral ascent. Each level has four arched doors, offering panoramic views.</a:t>
            </a:r>
            <a:endParaRPr lang="zh-CN" altLang="en-US" sz="20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FA9973-B74A-09F3-BA29-403201326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 r="6956"/>
          <a:stretch>
            <a:fillRect/>
          </a:stretch>
        </p:blipFill>
        <p:spPr>
          <a:xfrm>
            <a:off x="7376160" y="963432"/>
            <a:ext cx="4155440" cy="49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3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7d195523061f1c0 xmlns="http://e7d195523061f1c0/custom/data/def">
  <_7b1dac89e7d195523061f1c0316ecb71 xmlns="">e7d195523061f1c0092ce48a5fc95870a0687ac45bc8b2caB227BFDC40F9DB2B7A559DE97B8BDC6E716585DDCE188C7BF488BAA08C98985C74A3E1B5E305210FABE6A8AE2A6A8AB67019A6860E9B7AF53CC93A88006B2547B7490EB74E953BFF3DABBE06BE1F170D156FE4046791121E30EA3F23CEB0680C0C8801DFC38687ECAECB5A7FECF9D43F</_7b1dac89e7d195523061f1c0316ecb71>
</e7d195523061f1c0>
</file>

<file path=customXml/itemProps1.xml><?xml version="1.0" encoding="utf-8"?>
<ds:datastoreItem xmlns:ds="http://schemas.openxmlformats.org/officeDocument/2006/customXml" ds:itemID="{DA7367C7-0EB2-4C8D-8E53-042D63FB65B5}">
  <ds:schemaRefs>
    <ds:schemaRef ds:uri="http://e7d195523061f1c0/custom/data/def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513</Words>
  <Application>Microsoft Office PowerPoint</Application>
  <PresentationFormat>宽屏</PresentationFormat>
  <Paragraphs>65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方正苏新诗柳楷简体</vt:lpstr>
      <vt:lpstr>Microsoft YaHei</vt:lpstr>
      <vt:lpstr>叶根友古刻体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你好</dc:creator>
  <cp:lastModifiedBy>婧童 贺</cp:lastModifiedBy>
  <cp:revision>7</cp:revision>
  <dcterms:created xsi:type="dcterms:W3CDTF">2018-08-30T06:46:24Z</dcterms:created>
  <dcterms:modified xsi:type="dcterms:W3CDTF">2025-10-27T12:01:49Z</dcterms:modified>
</cp:coreProperties>
</file>