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258" r:id="rId2"/>
    <p:sldId id="261" r:id="rId3"/>
    <p:sldId id="262" r:id="rId4"/>
    <p:sldId id="263" r:id="rId5"/>
    <p:sldId id="393" r:id="rId6"/>
    <p:sldId id="392" r:id="rId7"/>
    <p:sldId id="264" r:id="rId8"/>
    <p:sldId id="267" r:id="rId9"/>
    <p:sldId id="401" r:id="rId10"/>
    <p:sldId id="395" r:id="rId11"/>
    <p:sldId id="407" r:id="rId12"/>
    <p:sldId id="404" r:id="rId13"/>
    <p:sldId id="403" r:id="rId14"/>
    <p:sldId id="405" r:id="rId15"/>
    <p:sldId id="406" r:id="rId16"/>
    <p:sldId id="408" r:id="rId17"/>
    <p:sldId id="409" r:id="rId18"/>
    <p:sldId id="410" r:id="rId19"/>
    <p:sldId id="411" r:id="rId20"/>
    <p:sldId id="412" r:id="rId21"/>
    <p:sldId id="265" r:id="rId22"/>
    <p:sldId id="269" r:id="rId23"/>
    <p:sldId id="402" r:id="rId24"/>
    <p:sldId id="268" r:id="rId25"/>
    <p:sldId id="266" r:id="rId26"/>
    <p:sldId id="398" r:id="rId27"/>
    <p:sldId id="260" r:id="rId28"/>
  </p:sldIdLst>
  <p:sldSz cx="12192000" cy="6858000"/>
  <p:notesSz cx="6858000" cy="9144000"/>
  <p:embeddedFontLst>
    <p:embeddedFont>
      <p:font typeface="汉仪楷体简" panose="02010600030101010101" charset="-128"/>
      <p:regular r:id="rId31"/>
    </p:embeddedFont>
    <p:embeddedFont>
      <p:font typeface="Wingdings 2" panose="05020102010507070707" pitchFamily="18" charset="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64" autoAdjust="0"/>
  </p:normalViewPr>
  <p:slideViewPr>
    <p:cSldViewPr snapToGrid="0" showGuides="1">
      <p:cViewPr varScale="1">
        <p:scale>
          <a:sx n="87" d="100"/>
          <a:sy n="87" d="100"/>
        </p:scale>
        <p:origin x="88" y="416"/>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charset="0"/>
              <a:ea typeface="Arial"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charset="0"/>
              </a:rPr>
              <a:t>2025/4/1</a:t>
            </a:fld>
            <a:endParaRPr lang="zh-CN" altLang="en-US">
              <a:latin typeface="Arial"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charset="0"/>
              <a:ea typeface="Arial"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charset="0"/>
              </a:rPr>
              <a:t>‹#›</a:t>
            </a:fld>
            <a:endParaRPr lang="zh-CN" altLang="en-US">
              <a:latin typeface="Arial"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Arial"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ea typeface="Arial" charset="0"/>
              </a:defRPr>
            </a:lvl1pPr>
          </a:lstStyle>
          <a:p>
            <a:fld id="{D2A48B96-639E-45A3-A0BA-2464DFDB1FAA}" type="datetimeFigureOut">
              <a:rPr lang="zh-CN" altLang="en-US" smtClean="0"/>
              <a:t>2025/4/1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ea typeface="Arial"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Arial" charset="0"/>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Arial" charset="0"/>
        <a:cs typeface="+mn-cs"/>
      </a:defRPr>
    </a:lvl1pPr>
    <a:lvl2pPr marL="457200" algn="l" defTabSz="914400" rtl="0" eaLnBrk="1" latinLnBrk="0" hangingPunct="1">
      <a:defRPr sz="1200" kern="1200">
        <a:solidFill>
          <a:schemeClr val="tx1"/>
        </a:solidFill>
        <a:latin typeface="Arial" charset="0"/>
        <a:ea typeface="Arial" charset="0"/>
        <a:cs typeface="+mn-cs"/>
      </a:defRPr>
    </a:lvl2pPr>
    <a:lvl3pPr marL="914400" algn="l" defTabSz="914400" rtl="0" eaLnBrk="1" latinLnBrk="0" hangingPunct="1">
      <a:defRPr sz="1200" kern="1200">
        <a:solidFill>
          <a:schemeClr val="tx1"/>
        </a:solidFill>
        <a:latin typeface="Arial" charset="0"/>
        <a:ea typeface="Arial" charset="0"/>
        <a:cs typeface="+mn-cs"/>
      </a:defRPr>
    </a:lvl3pPr>
    <a:lvl4pPr marL="1371600" algn="l" defTabSz="914400" rtl="0" eaLnBrk="1" latinLnBrk="0" hangingPunct="1">
      <a:defRPr sz="1200" kern="1200">
        <a:solidFill>
          <a:schemeClr val="tx1"/>
        </a:solidFill>
        <a:latin typeface="Arial" charset="0"/>
        <a:ea typeface="Arial" charset="0"/>
        <a:cs typeface="+mn-cs"/>
      </a:defRPr>
    </a:lvl4pPr>
    <a:lvl5pPr marL="1828800" algn="l" defTabSz="914400" rtl="0" eaLnBrk="1" latinLnBrk="0" hangingPunct="1">
      <a:defRPr sz="1200" kern="1200">
        <a:solidFill>
          <a:schemeClr val="tx1"/>
        </a:solidFill>
        <a:latin typeface="Arial" charset="0"/>
        <a:ea typeface="Arial"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41042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9595233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封底">
    <p:spTree>
      <p:nvGrpSpPr>
        <p:cNvPr id="1" name=""/>
        <p:cNvGrpSpPr/>
        <p:nvPr/>
      </p:nvGrpSpPr>
      <p:grpSpPr>
        <a:xfrm>
          <a:off x="0" y="0"/>
          <a:ext cx="0" cy="0"/>
          <a:chOff x="0" y="0"/>
          <a:chExt cx="0" cy="0"/>
        </a:xfrm>
      </p:grpSpPr>
      <p:pic>
        <p:nvPicPr>
          <p:cNvPr id="2" name="图片 1" descr="粉色的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34178"/>
          <a:stretch>
            <a:fillRect/>
          </a:stretch>
        </p:blipFill>
        <p:spPr>
          <a:xfrm>
            <a:off x="0" y="0"/>
            <a:ext cx="12192000" cy="6858000"/>
          </a:xfrm>
          <a:prstGeom prst="rect">
            <a:avLst/>
          </a:prstGeom>
        </p:spPr>
      </p:pic>
      <p:pic>
        <p:nvPicPr>
          <p:cNvPr id="6" name="图片 5" descr="黑暗里有人&#10;&#10;低可信度描述已自动生成"/>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963482" cy="2457793"/>
          </a:xfrm>
          <a:prstGeom prst="rect">
            <a:avLst/>
          </a:prstGeom>
        </p:spPr>
      </p:pic>
      <p:pic>
        <p:nvPicPr>
          <p:cNvPr id="8" name="图片 7" descr="黑暗中的月亮&#10;&#10;中度可信度描述已自动生成"/>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95750"/>
            <a:ext cx="12192000" cy="2762250"/>
          </a:xfrm>
          <a:prstGeom prst="rect">
            <a:avLst/>
          </a:prstGeom>
        </p:spPr>
      </p:pic>
      <p:pic>
        <p:nvPicPr>
          <p:cNvPr id="9" name="图片 8" descr="图片包含 游戏机, 烟花, 笔记本&#10;&#10;描述已自动生成"/>
          <p:cNvPicPr>
            <a:picLocks noChangeAspect="1"/>
          </p:cNvPicPr>
          <p:nvPr userDrawn="1"/>
        </p:nvPicPr>
        <p:blipFill rotWithShape="1">
          <a:blip r:embed="rId5">
            <a:extLst>
              <a:ext uri="{28A0092B-C50C-407E-A947-70E740481C1C}">
                <a14:useLocalDpi xmlns:a14="http://schemas.microsoft.com/office/drawing/2010/main" val="0"/>
              </a:ext>
            </a:extLst>
          </a:blip>
          <a:srcRect r="55250" b="45600"/>
          <a:stretch>
            <a:fillRect/>
          </a:stretch>
        </p:blipFill>
        <p:spPr>
          <a:xfrm flipH="1">
            <a:off x="5011046" y="0"/>
            <a:ext cx="7180954" cy="2727960"/>
          </a:xfrm>
          <a:prstGeom prst="rect">
            <a:avLst/>
          </a:prstGeom>
        </p:spPr>
      </p:pic>
      <p:pic>
        <p:nvPicPr>
          <p:cNvPr id="10" name="图片 9" descr="图片包含 游戏机, 烟花&#10;&#10;描述已自动生成"/>
          <p:cNvPicPr>
            <a:picLocks noChangeAspect="1"/>
          </p:cNvPicPr>
          <p:nvPr userDrawn="1"/>
        </p:nvPicPr>
        <p:blipFill rotWithShape="1">
          <a:blip r:embed="rId6" cstate="print">
            <a:alphaModFix amt="50000"/>
            <a:extLst>
              <a:ext uri="{28A0092B-C50C-407E-A947-70E740481C1C}">
                <a14:useLocalDpi xmlns:a14="http://schemas.microsoft.com/office/drawing/2010/main" val="0"/>
              </a:ext>
            </a:extLst>
          </a:blip>
          <a:srcRect l="50000" t="10222" r="-310" b="53148"/>
          <a:stretch>
            <a:fillRect/>
          </a:stretch>
        </p:blipFill>
        <p:spPr>
          <a:xfrm>
            <a:off x="10513475" y="3877805"/>
            <a:ext cx="1693765" cy="1848933"/>
          </a:xfrm>
          <a:prstGeom prst="rect">
            <a:avLst/>
          </a:prstGeom>
        </p:spPr>
      </p:pic>
      <p:pic>
        <p:nvPicPr>
          <p:cNvPr id="11" name="图片 10" descr="黑暗中有一只猫&#10;&#10;低可信度描述已自动生成"/>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24717" y="1175227"/>
            <a:ext cx="3019846" cy="1133633"/>
          </a:xfrm>
          <a:prstGeom prst="rect">
            <a:avLst/>
          </a:prstGeom>
        </p:spPr>
      </p:pic>
      <p:grpSp>
        <p:nvGrpSpPr>
          <p:cNvPr id="12" name="组合 11"/>
          <p:cNvGrpSpPr/>
          <p:nvPr userDrawn="1"/>
        </p:nvGrpSpPr>
        <p:grpSpPr>
          <a:xfrm>
            <a:off x="5341620" y="1091429"/>
            <a:ext cx="1508760" cy="1865131"/>
            <a:chOff x="5341620" y="1091429"/>
            <a:chExt cx="1508760" cy="1865131"/>
          </a:xfrm>
        </p:grpSpPr>
        <p:pic>
          <p:nvPicPr>
            <p:cNvPr id="13" name="图片 12" descr="张着嘴&#10;&#10;低可信度描述已自动生成"/>
            <p:cNvPicPr>
              <a:picLocks noChangeAspect="1"/>
            </p:cNvPicPr>
            <p:nvPr/>
          </p:nvPicPr>
          <p:blipFill rotWithShape="1">
            <a:blip r:embed="rId8">
              <a:extLst>
                <a:ext uri="{28A0092B-C50C-407E-A947-70E740481C1C}">
                  <a14:useLocalDpi xmlns:a14="http://schemas.microsoft.com/office/drawing/2010/main" val="0"/>
                </a:ext>
              </a:extLst>
            </a:blip>
            <a:srcRect l="23500" t="800" r="64125" b="63600"/>
            <a:stretch>
              <a:fillRect/>
            </a:stretch>
          </p:blipFill>
          <p:spPr>
            <a:xfrm>
              <a:off x="5341620" y="1600200"/>
              <a:ext cx="1508760" cy="1356360"/>
            </a:xfrm>
            <a:prstGeom prst="rect">
              <a:avLst/>
            </a:prstGeom>
          </p:spPr>
        </p:pic>
        <p:pic>
          <p:nvPicPr>
            <p:cNvPr id="14" name="图片 13" descr="形状&#10;&#10;中度可信度描述已自动生成"/>
            <p:cNvPicPr>
              <a:picLocks noChangeAspect="1"/>
            </p:cNvPicPr>
            <p:nvPr/>
          </p:nvPicPr>
          <p:blipFill>
            <a:blip r:embed="rId9" cstate="print">
              <a:extLst>
                <a:ext uri="{28A0092B-C50C-407E-A947-70E740481C1C}">
                  <a14:useLocalDpi xmlns:a14="http://schemas.microsoft.com/office/drawing/2010/main" val="0"/>
                </a:ext>
              </a:extLst>
            </a:blip>
            <a:srcRect r="73782"/>
            <a:stretch>
              <a:fillRect/>
            </a:stretch>
          </p:blipFill>
          <p:spPr>
            <a:xfrm>
              <a:off x="5423949" y="1091429"/>
              <a:ext cx="1385791" cy="1651771"/>
            </a:xfrm>
            <a:custGeom>
              <a:avLst/>
              <a:gdLst>
                <a:gd name="connsiteX0" fmla="*/ 0 w 1385791"/>
                <a:gd name="connsiteY0" fmla="*/ 0 h 1651771"/>
                <a:gd name="connsiteX1" fmla="*/ 1385791 w 1385791"/>
                <a:gd name="connsiteY1" fmla="*/ 0 h 1651771"/>
                <a:gd name="connsiteX2" fmla="*/ 1385791 w 1385791"/>
                <a:gd name="connsiteY2" fmla="*/ 1651771 h 1651771"/>
                <a:gd name="connsiteX3" fmla="*/ 0 w 1385791"/>
                <a:gd name="connsiteY3" fmla="*/ 1651771 h 1651771"/>
              </a:gdLst>
              <a:ahLst/>
              <a:cxnLst>
                <a:cxn ang="0">
                  <a:pos x="connsiteX0" y="connsiteY0"/>
                </a:cxn>
                <a:cxn ang="0">
                  <a:pos x="connsiteX1" y="connsiteY1"/>
                </a:cxn>
                <a:cxn ang="0">
                  <a:pos x="connsiteX2" y="connsiteY2"/>
                </a:cxn>
                <a:cxn ang="0">
                  <a:pos x="connsiteX3" y="connsiteY3"/>
                </a:cxn>
              </a:cxnLst>
              <a:rect l="l" t="t" r="r" b="b"/>
              <a:pathLst>
                <a:path w="1385791" h="1651771">
                  <a:moveTo>
                    <a:pt x="0" y="0"/>
                  </a:moveTo>
                  <a:lnTo>
                    <a:pt x="1385791" y="0"/>
                  </a:lnTo>
                  <a:lnTo>
                    <a:pt x="1385791" y="1651771"/>
                  </a:lnTo>
                  <a:lnTo>
                    <a:pt x="0" y="1651771"/>
                  </a:lnTo>
                  <a:close/>
                </a:path>
              </a:pathLst>
            </a:cu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粉色的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34178"/>
          <a:stretch>
            <a:fillRect/>
          </a:stretch>
        </p:blipFill>
        <p:spPr>
          <a:xfrm>
            <a:off x="0" y="0"/>
            <a:ext cx="12192000" cy="6858000"/>
          </a:xfrm>
          <a:prstGeom prst="rect">
            <a:avLst/>
          </a:prstGeom>
        </p:spPr>
      </p:pic>
      <p:pic>
        <p:nvPicPr>
          <p:cNvPr id="3" name="图片 2" descr="黑暗中的月亮&#10;&#10;中度可信度描述已自动生成"/>
          <p:cNvPicPr>
            <a:picLocks noChangeAspect="1"/>
          </p:cNvPicPr>
          <p:nvPr userDrawn="1"/>
        </p:nvPicPr>
        <p:blipFill rotWithShape="1">
          <a:blip r:embed="rId3">
            <a:extLst>
              <a:ext uri="{28A0092B-C50C-407E-A947-70E740481C1C}">
                <a14:useLocalDpi xmlns:a14="http://schemas.microsoft.com/office/drawing/2010/main" val="0"/>
              </a:ext>
            </a:extLst>
          </a:blip>
          <a:srcRect b="38207"/>
          <a:stretch>
            <a:fillRect/>
          </a:stretch>
        </p:blipFill>
        <p:spPr>
          <a:xfrm flipH="1">
            <a:off x="0" y="5151120"/>
            <a:ext cx="12192000" cy="1706880"/>
          </a:xfrm>
          <a:prstGeom prst="rect">
            <a:avLst/>
          </a:prstGeom>
        </p:spPr>
      </p:pic>
      <p:pic>
        <p:nvPicPr>
          <p:cNvPr id="5" name="图片 4" descr="黑暗里有人&#10;&#10;低可信度描述已自动生成"/>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flipH="1">
            <a:off x="7810846" y="0"/>
            <a:ext cx="4381153" cy="1805651"/>
          </a:xfrm>
          <a:prstGeom prst="rect">
            <a:avLst/>
          </a:prstGeom>
        </p:spPr>
      </p:pic>
      <p:pic>
        <p:nvPicPr>
          <p:cNvPr id="6" name="图片 5" descr="图片包含 室内, 植物, 烟花, 桌子&#10;&#10;描述已自动生成"/>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71205"/>
            <a:ext cx="2791215" cy="4086795"/>
          </a:xfrm>
          <a:prstGeom prst="rect">
            <a:avLst/>
          </a:prstGeom>
        </p:spPr>
      </p:pic>
      <p:pic>
        <p:nvPicPr>
          <p:cNvPr id="7" name="图片 6" descr="形状&#10;&#10;中度可信度描述已自动生成"/>
          <p:cNvPicPr>
            <a:picLocks noChangeAspect="1"/>
          </p:cNvPicPr>
          <p:nvPr userDrawn="1"/>
        </p:nvPicPr>
        <p:blipFill rotWithShape="1">
          <a:blip r:embed="rId6">
            <a:extLst>
              <a:ext uri="{28A0092B-C50C-407E-A947-70E740481C1C}">
                <a14:useLocalDpi xmlns:a14="http://schemas.microsoft.com/office/drawing/2010/main" val="0"/>
              </a:ext>
            </a:extLst>
          </a:blip>
          <a:srcRect l="89328" t="4644" r="3479" b="73545"/>
          <a:stretch>
            <a:fillRect/>
          </a:stretch>
        </p:blipFill>
        <p:spPr>
          <a:xfrm>
            <a:off x="9907928" y="1245770"/>
            <a:ext cx="749655" cy="71035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2" name="图片 1" descr="粉色的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34178"/>
          <a:stretch>
            <a:fillRect/>
          </a:stretch>
        </p:blipFill>
        <p:spPr>
          <a:xfrm>
            <a:off x="0" y="0"/>
            <a:ext cx="12192000" cy="6858000"/>
          </a:xfrm>
          <a:prstGeom prst="rect">
            <a:avLst/>
          </a:prstGeom>
        </p:spPr>
      </p:pic>
      <p:pic>
        <p:nvPicPr>
          <p:cNvPr id="3" name="图片 2" descr="形状&#10;&#10;中度可信度描述已自动生成"/>
          <p:cNvPicPr>
            <a:picLocks noChangeAspect="1"/>
          </p:cNvPicPr>
          <p:nvPr userDrawn="1"/>
        </p:nvPicPr>
        <p:blipFill rotWithShape="1">
          <a:blip r:embed="rId3">
            <a:extLst>
              <a:ext uri="{28A0092B-C50C-407E-A947-70E740481C1C}">
                <a14:useLocalDpi xmlns:a14="http://schemas.microsoft.com/office/drawing/2010/main" val="0"/>
              </a:ext>
            </a:extLst>
          </a:blip>
          <a:srcRect t="36000" r="80250"/>
          <a:stretch>
            <a:fillRect/>
          </a:stretch>
        </p:blipFill>
        <p:spPr>
          <a:xfrm>
            <a:off x="0" y="4419600"/>
            <a:ext cx="2407920" cy="2438400"/>
          </a:xfrm>
          <a:prstGeom prst="rect">
            <a:avLst/>
          </a:prstGeom>
        </p:spPr>
      </p:pic>
      <p:pic>
        <p:nvPicPr>
          <p:cNvPr id="4" name="图片 3" descr="形状&#10;&#10;中度可信度描述已自动生成"/>
          <p:cNvPicPr>
            <a:picLocks noChangeAspect="1"/>
          </p:cNvPicPr>
          <p:nvPr userDrawn="1"/>
        </p:nvPicPr>
        <p:blipFill rotWithShape="1">
          <a:blip r:embed="rId4">
            <a:extLst>
              <a:ext uri="{28A0092B-C50C-407E-A947-70E740481C1C}">
                <a14:useLocalDpi xmlns:a14="http://schemas.microsoft.com/office/drawing/2010/main" val="0"/>
              </a:ext>
            </a:extLst>
          </a:blip>
          <a:srcRect l="73500" b="55200"/>
          <a:stretch>
            <a:fillRect/>
          </a:stretch>
        </p:blipFill>
        <p:spPr>
          <a:xfrm>
            <a:off x="8961120" y="0"/>
            <a:ext cx="3230880" cy="1706880"/>
          </a:xfrm>
          <a:prstGeom prst="rect">
            <a:avLst/>
          </a:prstGeom>
        </p:spPr>
      </p:pic>
      <p:pic>
        <p:nvPicPr>
          <p:cNvPr id="5" name="图片 4" descr="黑暗中的月亮&#10;&#10;中度可信度描述已自动生成"/>
          <p:cNvPicPr>
            <a:picLocks noChangeAspect="1"/>
          </p:cNvPicPr>
          <p:nvPr userDrawn="1"/>
        </p:nvPicPr>
        <p:blipFill rotWithShape="1">
          <a:blip r:embed="rId5">
            <a:extLst>
              <a:ext uri="{28A0092B-C50C-407E-A947-70E740481C1C}">
                <a14:useLocalDpi xmlns:a14="http://schemas.microsoft.com/office/drawing/2010/main" val="0"/>
              </a:ext>
            </a:extLst>
          </a:blip>
          <a:srcRect b="38207"/>
          <a:stretch>
            <a:fillRect/>
          </a:stretch>
        </p:blipFill>
        <p:spPr>
          <a:xfrm flipH="1">
            <a:off x="0" y="5151120"/>
            <a:ext cx="12192000" cy="1706880"/>
          </a:xfrm>
          <a:prstGeom prst="rect">
            <a:avLst/>
          </a:prstGeom>
        </p:spPr>
      </p:pic>
      <p:pic>
        <p:nvPicPr>
          <p:cNvPr id="6" name="图片 5" descr="黑暗中有一只猫&#10;&#10;低可信度描述已自动生成"/>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3282" y="1102831"/>
            <a:ext cx="1965194" cy="73772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descr="粉色的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34178"/>
          <a:stretch>
            <a:fillRect/>
          </a:stretch>
        </p:blipFill>
        <p:spPr>
          <a:xfrm>
            <a:off x="0" y="0"/>
            <a:ext cx="12192000" cy="6858000"/>
          </a:xfrm>
          <a:prstGeom prst="rect">
            <a:avLst/>
          </a:prstGeom>
        </p:spPr>
      </p:pic>
      <p:pic>
        <p:nvPicPr>
          <p:cNvPr id="9" name="图片 8" descr="黑暗中的月亮&#10;&#10;中度可信度描述已自动生成"/>
          <p:cNvPicPr>
            <a:picLocks noChangeAspect="1"/>
          </p:cNvPicPr>
          <p:nvPr userDrawn="1"/>
        </p:nvPicPr>
        <p:blipFill rotWithShape="1">
          <a:blip r:embed="rId3">
            <a:alphaModFix amt="50000"/>
            <a:extLst>
              <a:ext uri="{28A0092B-C50C-407E-A947-70E740481C1C}">
                <a14:useLocalDpi xmlns:a14="http://schemas.microsoft.com/office/drawing/2010/main" val="0"/>
              </a:ext>
            </a:extLst>
          </a:blip>
          <a:srcRect b="38207"/>
          <a:stretch>
            <a:fillRect/>
          </a:stretch>
        </p:blipFill>
        <p:spPr>
          <a:xfrm flipH="1">
            <a:off x="0" y="5151120"/>
            <a:ext cx="12192000" cy="1706880"/>
          </a:xfrm>
          <a:prstGeom prst="rect">
            <a:avLst/>
          </a:prstGeom>
        </p:spPr>
      </p:pic>
      <p:grpSp>
        <p:nvGrpSpPr>
          <p:cNvPr id="2" name="组合 1"/>
          <p:cNvGrpSpPr/>
          <p:nvPr userDrawn="1"/>
        </p:nvGrpSpPr>
        <p:grpSpPr>
          <a:xfrm>
            <a:off x="7639942" y="6230598"/>
            <a:ext cx="4055396" cy="347396"/>
            <a:chOff x="1805997" y="859171"/>
            <a:chExt cx="4055396" cy="347396"/>
          </a:xfrm>
        </p:grpSpPr>
        <p:sp>
          <p:nvSpPr>
            <p:cNvPr id="3" name="椭圆 2"/>
            <p:cNvSpPr/>
            <p:nvPr/>
          </p:nvSpPr>
          <p:spPr>
            <a:xfrm flipH="1">
              <a:off x="5513997" y="859171"/>
              <a:ext cx="347396" cy="347396"/>
            </a:xfrm>
            <a:prstGeom prst="ellipse">
              <a:avLst/>
            </a:prstGeom>
            <a:gradFill>
              <a:gsLst>
                <a:gs pos="0">
                  <a:srgbClr val="9E775B"/>
                </a:gs>
                <a:gs pos="81000">
                  <a:srgbClr val="9E775B">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4" name="文本框 3"/>
            <p:cNvSpPr txBox="1"/>
            <p:nvPr/>
          </p:nvSpPr>
          <p:spPr>
            <a:xfrm>
              <a:off x="1805997" y="967130"/>
              <a:ext cx="3881698" cy="215444"/>
            </a:xfrm>
            <a:prstGeom prst="rect">
              <a:avLst/>
            </a:prstGeom>
            <a:noFill/>
          </p:spPr>
          <p:txBody>
            <a:bodyPr wrap="square" lIns="0" tIns="0" rIns="0" bIns="0" rtlCol="0">
              <a:spAutoFit/>
            </a:bodyPr>
            <a:lstStyle/>
            <a:p>
              <a:pPr lvl="0" algn="r"/>
              <a:r>
                <a:rPr lang="zh-CN" altLang="en-US" sz="1400" spc="300" dirty="0">
                  <a:solidFill>
                    <a:schemeClr val="tx1">
                      <a:lumMod val="75000"/>
                      <a:lumOff val="25000"/>
                    </a:schemeClr>
                  </a:solidFill>
                  <a:latin typeface="+mj-ea"/>
                  <a:ea typeface="+mj-ea"/>
                </a:rPr>
                <a:t>勤学守纪 踏实谨严</a:t>
              </a:r>
            </a:p>
          </p:txBody>
        </p:sp>
      </p:grpSp>
      <p:pic>
        <p:nvPicPr>
          <p:cNvPr id="5" name="图片 4" descr="图片包含 游戏机, 灯光&#10;&#10;描述已自动生成"/>
          <p:cNvPicPr>
            <a:picLocks noChangeAspect="1"/>
          </p:cNvPicPr>
          <p:nvPr userDrawn="1"/>
        </p:nvPicPr>
        <p:blipFill rotWithShape="1">
          <a:blip r:embed="rId4">
            <a:extLst>
              <a:ext uri="{28A0092B-C50C-407E-A947-70E740481C1C}">
                <a14:useLocalDpi xmlns:a14="http://schemas.microsoft.com/office/drawing/2010/main" val="0"/>
              </a:ext>
            </a:extLst>
          </a:blip>
          <a:srcRect l="26481" t="-97" r="72622" b="21215"/>
          <a:stretch>
            <a:fillRect/>
          </a:stretch>
        </p:blipFill>
        <p:spPr>
          <a:xfrm rot="5400000">
            <a:off x="4961045" y="1982672"/>
            <a:ext cx="90963" cy="8964000"/>
          </a:xfrm>
          <a:prstGeom prst="rect">
            <a:avLst/>
          </a:prstGeom>
        </p:spPr>
      </p:pic>
      <p:pic>
        <p:nvPicPr>
          <p:cNvPr id="8" name="图片 7" descr="在桌子上&#10;&#10;低可信度描述已自动生成"/>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5941306"/>
            <a:ext cx="2514600" cy="916694"/>
          </a:xfrm>
          <a:prstGeom prst="rect">
            <a:avLst/>
          </a:prstGeom>
        </p:spPr>
      </p:pic>
      <p:grpSp>
        <p:nvGrpSpPr>
          <p:cNvPr id="10" name="组合 9"/>
          <p:cNvGrpSpPr/>
          <p:nvPr userDrawn="1"/>
        </p:nvGrpSpPr>
        <p:grpSpPr>
          <a:xfrm>
            <a:off x="10853874" y="275493"/>
            <a:ext cx="927515" cy="694667"/>
            <a:chOff x="10853874" y="275493"/>
            <a:chExt cx="927515" cy="694667"/>
          </a:xfrm>
        </p:grpSpPr>
        <p:pic>
          <p:nvPicPr>
            <p:cNvPr id="11" name="图片 10" descr="黑暗中有一只猫&#10;&#10;低可信度描述已自动生成"/>
            <p:cNvPicPr>
              <a:picLocks noChangeAspect="1"/>
            </p:cNvPicPr>
            <p:nvPr/>
          </p:nvPicPr>
          <p:blipFill>
            <a:blip r:embed="rId6">
              <a:extLst>
                <a:ext uri="{28A0092B-C50C-407E-A947-70E740481C1C}">
                  <a14:useLocalDpi xmlns:a14="http://schemas.microsoft.com/office/drawing/2010/main" val="0"/>
                </a:ext>
              </a:extLst>
            </a:blip>
            <a:srcRect r="67909"/>
            <a:stretch>
              <a:fillRect/>
            </a:stretch>
          </p:blipFill>
          <p:spPr>
            <a:xfrm>
              <a:off x="11246645" y="344628"/>
              <a:ext cx="534744" cy="625532"/>
            </a:xfrm>
            <a:custGeom>
              <a:avLst/>
              <a:gdLst>
                <a:gd name="connsiteX0" fmla="*/ 0 w 969100"/>
                <a:gd name="connsiteY0" fmla="*/ 0 h 1133633"/>
                <a:gd name="connsiteX1" fmla="*/ 969100 w 969100"/>
                <a:gd name="connsiteY1" fmla="*/ 0 h 1133633"/>
                <a:gd name="connsiteX2" fmla="*/ 969100 w 969100"/>
                <a:gd name="connsiteY2" fmla="*/ 1133633 h 1133633"/>
                <a:gd name="connsiteX3" fmla="*/ 0 w 969100"/>
                <a:gd name="connsiteY3" fmla="*/ 1133633 h 1133633"/>
              </a:gdLst>
              <a:ahLst/>
              <a:cxnLst>
                <a:cxn ang="0">
                  <a:pos x="connsiteX0" y="connsiteY0"/>
                </a:cxn>
                <a:cxn ang="0">
                  <a:pos x="connsiteX1" y="connsiteY1"/>
                </a:cxn>
                <a:cxn ang="0">
                  <a:pos x="connsiteX2" y="connsiteY2"/>
                </a:cxn>
                <a:cxn ang="0">
                  <a:pos x="connsiteX3" y="connsiteY3"/>
                </a:cxn>
              </a:cxnLst>
              <a:rect l="l" t="t" r="r" b="b"/>
              <a:pathLst>
                <a:path w="969100" h="1133633">
                  <a:moveTo>
                    <a:pt x="0" y="0"/>
                  </a:moveTo>
                  <a:lnTo>
                    <a:pt x="969100" y="0"/>
                  </a:lnTo>
                  <a:lnTo>
                    <a:pt x="969100" y="1133633"/>
                  </a:lnTo>
                  <a:lnTo>
                    <a:pt x="0" y="1133633"/>
                  </a:lnTo>
                  <a:close/>
                </a:path>
              </a:pathLst>
            </a:custGeom>
          </p:spPr>
        </p:pic>
        <p:pic>
          <p:nvPicPr>
            <p:cNvPr id="12" name="图片 11" descr="形状&#10;&#10;中度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89328" t="4644" r="3479" b="73545"/>
            <a:stretch>
              <a:fillRect/>
            </a:stretch>
          </p:blipFill>
          <p:spPr>
            <a:xfrm>
              <a:off x="10853874" y="275493"/>
              <a:ext cx="660143" cy="625532"/>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fld id="{CE9BFF92-3C35-4CDC-84A8-03301138CCDE}" type="datetimeFigureOut">
              <a:rPr lang="zh-CN" altLang="en-US" smtClean="0"/>
              <a:t>2025/4/1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fld id="{50C5ABB5-3CEE-40C5-9829-DE87F265C56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png"/><Relationship Id="rId5" Type="http://schemas.openxmlformats.org/officeDocument/2006/relationships/image" Target="../media/image27.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4.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4.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4.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4.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tif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2.tiff"/><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2.tiff"/><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569720" y="2639025"/>
            <a:ext cx="9052560" cy="1754326"/>
          </a:xfrm>
          <a:prstGeom prst="rect">
            <a:avLst/>
          </a:prstGeom>
          <a:noFill/>
        </p:spPr>
        <p:txBody>
          <a:bodyPr wrap="square" rtlCol="0">
            <a:spAutoFit/>
          </a:bodyPr>
          <a:lstStyle/>
          <a:p>
            <a:pPr algn="ctr"/>
            <a:r>
              <a:rPr lang="en-US" altLang="zh-CN" sz="5400" b="1" dirty="0">
                <a:solidFill>
                  <a:schemeClr val="accent1"/>
                </a:solidFill>
                <a:latin typeface="汉仪楷体简" pitchFamily="2" charset="-128"/>
                <a:ea typeface="汉仪楷体简" pitchFamily="2" charset="-128"/>
                <a:cs typeface="汉仪楷体简" pitchFamily="2" charset="-128"/>
              </a:rPr>
              <a:t>Exploring the cultural treasures of Chinese dialects</a:t>
            </a:r>
            <a:endParaRPr lang="zh-CN" altLang="en-US" sz="5400" b="1" dirty="0">
              <a:solidFill>
                <a:schemeClr val="accent1"/>
              </a:solidFill>
              <a:latin typeface="汉仪楷体简" pitchFamily="2" charset="-128"/>
              <a:ea typeface="汉仪楷体简" pitchFamily="2" charset="-128"/>
              <a:cs typeface="汉仪楷体简" pitchFamily="2" charset="-128"/>
            </a:endParaRPr>
          </a:p>
        </p:txBody>
      </p:sp>
      <p:sp>
        <p:nvSpPr>
          <p:cNvPr id="20" name="文本框 19"/>
          <p:cNvSpPr txBox="1"/>
          <p:nvPr/>
        </p:nvSpPr>
        <p:spPr>
          <a:xfrm>
            <a:off x="5200650" y="4995442"/>
            <a:ext cx="1790700" cy="338554"/>
          </a:xfrm>
          <a:prstGeom prst="rect">
            <a:avLst/>
          </a:prstGeom>
          <a:noFill/>
        </p:spPr>
        <p:txBody>
          <a:bodyPr wrap="square" rtlCol="0">
            <a:spAutoFit/>
          </a:bodyPr>
          <a:lstStyle/>
          <a:p>
            <a:pPr algn="ctr"/>
            <a:r>
              <a:rPr lang="zh-CN" altLang="en-US" sz="1600" dirty="0"/>
              <a:t>姓名：李秉洁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904424"/>
            <a:chOff x="4094422" y="2364128"/>
            <a:chExt cx="3678835" cy="904424"/>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830997"/>
            </a:xfrm>
            <a:prstGeom prst="rect">
              <a:avLst/>
            </a:prstGeom>
            <a:noFill/>
          </p:spPr>
          <p:txBody>
            <a:bodyPr wrap="square" rtlCol="0">
              <a:spAutoFit/>
            </a:bodyPr>
            <a:lstStyle/>
            <a:p>
              <a:r>
                <a:rPr lang="zh-CN" altLang="en-US" sz="2400" dirty="0"/>
                <a:t>Mandarin dialects</a:t>
              </a:r>
            </a:p>
            <a:p>
              <a:endParaRPr lang="zh-CN" altLang="en-US" sz="2400" dirty="0">
                <a:solidFill>
                  <a:schemeClr val="accent1"/>
                </a:solidFill>
              </a:endParaRPr>
            </a:p>
          </p:txBody>
        </p:sp>
      </p:grpSp>
      <p:grpSp>
        <p:nvGrpSpPr>
          <p:cNvPr id="3" name="组合 2"/>
          <p:cNvGrpSpPr/>
          <p:nvPr/>
        </p:nvGrpSpPr>
        <p:grpSpPr>
          <a:xfrm>
            <a:off x="1161469" y="1514137"/>
            <a:ext cx="10110065" cy="2043215"/>
            <a:chOff x="1372498" y="2279571"/>
            <a:chExt cx="10110065" cy="2043215"/>
          </a:xfrm>
        </p:grpSpPr>
        <p:grpSp>
          <p:nvGrpSpPr>
            <p:cNvPr id="2" name="组合 1"/>
            <p:cNvGrpSpPr/>
            <p:nvPr/>
          </p:nvGrpSpPr>
          <p:grpSpPr>
            <a:xfrm>
              <a:off x="1372498" y="2279571"/>
              <a:ext cx="1976752" cy="1777080"/>
              <a:chOff x="1070080" y="2171994"/>
              <a:chExt cx="1976752" cy="1777080"/>
            </a:xfrm>
          </p:grpSpPr>
          <p:pic>
            <p:nvPicPr>
              <p:cNvPr id="11" name="图片 10" descr="张着嘴&#10;&#10;低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23500" t="800" r="64125" b="63600"/>
              <a:stretch>
                <a:fillRect/>
              </a:stretch>
            </p:blipFill>
            <p:spPr>
              <a:xfrm>
                <a:off x="1070080" y="2171994"/>
                <a:ext cx="1976752" cy="1777080"/>
              </a:xfrm>
              <a:prstGeom prst="rect">
                <a:avLst/>
              </a:prstGeom>
            </p:spPr>
          </p:pic>
          <p:sp>
            <p:nvSpPr>
              <p:cNvPr id="12" name="文本框 11" descr="e7d195523061f1c0600ade85ab8d19863d296bbd6d3c8047FB0A4867354E4F1E3A7DEAE3C4C4B5C9777EC9E9D7F78045DB0296A4194571101A21F67FC7D6C39966CE50B69116E2EE84E571E25F3C0CCEDBCCB74C937E7F396D71A888B126D21513871AA7439D6392762E6C1AA428C1D9C8D0DE41CFB4AC25C98DD25A16AF93BC857ADECA9648277B"/>
              <p:cNvSpPr txBox="1"/>
              <p:nvPr/>
            </p:nvSpPr>
            <p:spPr>
              <a:xfrm>
                <a:off x="1391410" y="2600388"/>
                <a:ext cx="1447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chemeClr val="accent1"/>
                  </a:solidFill>
                  <a:effectLst/>
                  <a:uLnTx/>
                  <a:uFillTx/>
                  <a:latin typeface="+mj-ea"/>
                  <a:ea typeface="+mj-ea"/>
                  <a:cs typeface="+mn-ea"/>
                  <a:sym typeface="+mn-lt"/>
                </a:endParaRPr>
              </a:p>
            </p:txBody>
          </p:sp>
        </p:grpSp>
        <p:sp>
          <p:nvSpPr>
            <p:cNvPr id="13" name="文本框 12"/>
            <p:cNvSpPr txBox="1"/>
            <p:nvPr/>
          </p:nvSpPr>
          <p:spPr>
            <a:xfrm>
              <a:off x="1616790" y="2763251"/>
              <a:ext cx="1488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rgbClr val="FFC000"/>
                  </a:solidFill>
                </a:rPr>
                <a:t>Southwest Mandarin</a:t>
              </a:r>
              <a:endParaRPr kumimoji="0" lang="zh-CN" altLang="en-US" sz="2000" b="0" i="0" u="none" strike="noStrike" kern="1200" cap="none" spc="0" normalizeH="0" baseline="0" noProof="0" dirty="0">
                <a:ln>
                  <a:noFill/>
                </a:ln>
                <a:solidFill>
                  <a:srgbClr val="FFC000"/>
                </a:solidFill>
                <a:effectLst/>
                <a:uLnTx/>
                <a:uFillTx/>
                <a:cs typeface="+mn-ea"/>
                <a:sym typeface="+mn-lt"/>
              </a:endParaRPr>
            </a:p>
          </p:txBody>
        </p:sp>
        <p:sp>
          <p:nvSpPr>
            <p:cNvPr id="14" name="矩形 13"/>
            <p:cNvSpPr/>
            <p:nvPr/>
          </p:nvSpPr>
          <p:spPr>
            <a:xfrm>
              <a:off x="8195787" y="3168111"/>
              <a:ext cx="3286776" cy="115467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FF0000"/>
                  </a:solidFill>
                  <a:effectLst/>
                  <a:uLnTx/>
                  <a:uFillTx/>
                  <a:cs typeface="+mn-ea"/>
                  <a:sym typeface="+mn-lt"/>
                </a:rPr>
                <a:t>Immigration is the main factor of the formation of Southwest Mandarin.</a:t>
              </a:r>
              <a:endParaRPr kumimoji="0" lang="zh-CN" altLang="en-US" sz="1600" b="0" i="0" u="none" strike="noStrike" kern="1200" cap="none" spc="0" normalizeH="0" baseline="0" noProof="0" dirty="0">
                <a:ln>
                  <a:noFill/>
                </a:ln>
                <a:solidFill>
                  <a:srgbClr val="FF0000"/>
                </a:solidFill>
                <a:effectLst/>
                <a:uLnTx/>
                <a:uFillTx/>
                <a:cs typeface="+mn-ea"/>
                <a:sym typeface="+mn-lt"/>
              </a:endParaRPr>
            </a:p>
          </p:txBody>
        </p:sp>
      </p:grpSp>
      <p:sp>
        <p:nvSpPr>
          <p:cNvPr id="16" name="文本框 15">
            <a:extLst>
              <a:ext uri="{FF2B5EF4-FFF2-40B4-BE49-F238E27FC236}">
                <a16:creationId xmlns:a16="http://schemas.microsoft.com/office/drawing/2014/main" id="{28959525-CB2C-760B-9FF4-4EE1A94B1E95}"/>
              </a:ext>
            </a:extLst>
          </p:cNvPr>
          <p:cNvSpPr txBox="1"/>
          <p:nvPr/>
        </p:nvSpPr>
        <p:spPr>
          <a:xfrm>
            <a:off x="405386" y="3202937"/>
            <a:ext cx="3915459" cy="1754326"/>
          </a:xfrm>
          <a:prstGeom prst="rect">
            <a:avLst/>
          </a:prstGeom>
          <a:noFill/>
        </p:spPr>
        <p:txBody>
          <a:bodyPr wrap="square">
            <a:spAutoFit/>
          </a:bodyPr>
          <a:lstStyle/>
          <a:p>
            <a:r>
              <a:rPr lang="zh-CN" altLang="en-US" dirty="0"/>
              <a:t>the Chinese dialects in and around the southwest, the whole tone is assigned to a certain tone or four tone values similar to </a:t>
            </a:r>
            <a:r>
              <a:rPr lang="zh-CN" altLang="en-US" dirty="0">
                <a:solidFill>
                  <a:schemeClr val="accent5">
                    <a:lumMod val="50000"/>
                  </a:schemeClr>
                </a:solidFill>
              </a:rPr>
              <a:t>Chengdu, Wuhan, Chongqing, Changde, Guiyang, Kunming, Guilin.</a:t>
            </a:r>
          </a:p>
        </p:txBody>
      </p:sp>
      <p:pic>
        <p:nvPicPr>
          <p:cNvPr id="1026" name="Picture 2">
            <a:extLst>
              <a:ext uri="{FF2B5EF4-FFF2-40B4-BE49-F238E27FC236}">
                <a16:creationId xmlns:a16="http://schemas.microsoft.com/office/drawing/2014/main" id="{DD0C1D99-93A6-569B-12E0-3B164A510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044" y="1171824"/>
            <a:ext cx="3713894" cy="4954335"/>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3E34B625-16BB-246F-9A83-F7FF55DC9215}"/>
              </a:ext>
            </a:extLst>
          </p:cNvPr>
          <p:cNvSpPr txBox="1"/>
          <p:nvPr/>
        </p:nvSpPr>
        <p:spPr>
          <a:xfrm>
            <a:off x="8183868" y="4080100"/>
            <a:ext cx="2888556" cy="1200329"/>
          </a:xfrm>
          <a:prstGeom prst="rect">
            <a:avLst/>
          </a:prstGeom>
          <a:noFill/>
        </p:spPr>
        <p:txBody>
          <a:bodyPr wrap="square">
            <a:spAutoFit/>
          </a:bodyPr>
          <a:lstStyle/>
          <a:p>
            <a:r>
              <a:rPr lang="zh-CN" altLang="en-US" dirty="0"/>
              <a:t>With </a:t>
            </a:r>
            <a:r>
              <a:rPr lang="zh-CN" altLang="en-US" dirty="0">
                <a:solidFill>
                  <a:schemeClr val="accent5">
                    <a:lumMod val="50000"/>
                  </a:schemeClr>
                </a:solidFill>
              </a:rPr>
              <a:t>270 million </a:t>
            </a:r>
            <a:r>
              <a:rPr lang="zh-CN" altLang="en-US" dirty="0"/>
              <a:t>speakers, Southwest Mandarin is the most widely used dialect with the largest population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6F68-B5F1-4B51-EF7A-6346B87C68AE}"/>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89F9C1CD-40C4-1A29-BA4C-1AC267EBAABB}"/>
              </a:ext>
            </a:extLst>
          </p:cNvPr>
          <p:cNvGrpSpPr/>
          <p:nvPr/>
        </p:nvGrpSpPr>
        <p:grpSpPr>
          <a:xfrm>
            <a:off x="515938" y="564515"/>
            <a:ext cx="3678835" cy="904424"/>
            <a:chOff x="4094422" y="2364128"/>
            <a:chExt cx="3678835" cy="904424"/>
          </a:xfrm>
        </p:grpSpPr>
        <p:grpSp>
          <p:nvGrpSpPr>
            <p:cNvPr id="7" name="组合 6">
              <a:extLst>
                <a:ext uri="{FF2B5EF4-FFF2-40B4-BE49-F238E27FC236}">
                  <a16:creationId xmlns:a16="http://schemas.microsoft.com/office/drawing/2014/main" id="{7235C42C-5D10-61EA-652D-02D271C8FDD6}"/>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B0E60ED6-CFF3-1159-CDCB-A9966B9C0FB7}"/>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09169EC6-4A8A-5EB9-3311-E1F670732891}"/>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E020B3C5-CFD0-195D-BAF7-03C9B259E1F2}"/>
                </a:ext>
              </a:extLst>
            </p:cNvPr>
            <p:cNvSpPr txBox="1"/>
            <p:nvPr/>
          </p:nvSpPr>
          <p:spPr>
            <a:xfrm>
              <a:off x="4982042" y="2437555"/>
              <a:ext cx="2791215" cy="830997"/>
            </a:xfrm>
            <a:prstGeom prst="rect">
              <a:avLst/>
            </a:prstGeom>
            <a:noFill/>
          </p:spPr>
          <p:txBody>
            <a:bodyPr wrap="square" rtlCol="0">
              <a:spAutoFit/>
            </a:bodyPr>
            <a:lstStyle/>
            <a:p>
              <a:r>
                <a:rPr lang="zh-CN" altLang="en-US" sz="2400" dirty="0"/>
                <a:t>Mandarin dialects</a:t>
              </a:r>
            </a:p>
            <a:p>
              <a:endParaRPr lang="zh-CN" altLang="en-US" sz="2400" dirty="0">
                <a:solidFill>
                  <a:schemeClr val="accent1"/>
                </a:solidFill>
              </a:endParaRPr>
            </a:p>
          </p:txBody>
        </p:sp>
      </p:grpSp>
      <p:sp>
        <p:nvSpPr>
          <p:cNvPr id="13" name="文本框 12">
            <a:extLst>
              <a:ext uri="{FF2B5EF4-FFF2-40B4-BE49-F238E27FC236}">
                <a16:creationId xmlns:a16="http://schemas.microsoft.com/office/drawing/2014/main" id="{CF76988C-895D-765C-25DF-59C8981E91BC}"/>
              </a:ext>
            </a:extLst>
          </p:cNvPr>
          <p:cNvSpPr txBox="1"/>
          <p:nvPr/>
        </p:nvSpPr>
        <p:spPr>
          <a:xfrm>
            <a:off x="677983" y="1518622"/>
            <a:ext cx="10726414" cy="2031325"/>
          </a:xfrm>
          <a:prstGeom prst="rect">
            <a:avLst/>
          </a:prstGeom>
          <a:noFill/>
        </p:spPr>
        <p:txBody>
          <a:bodyPr wrap="square">
            <a:spAutoFit/>
          </a:bodyPr>
          <a:lstStyle/>
          <a:p>
            <a:r>
              <a:rPr lang="zh-CN" altLang="en-US" dirty="0"/>
              <a:t>Its phonetic system is also the simplest in Mandarin </a:t>
            </a:r>
            <a:r>
              <a:rPr lang="en-US" altLang="zh-CN" dirty="0"/>
              <a:t>dialect</a:t>
            </a:r>
            <a:r>
              <a:rPr lang="zh-CN" altLang="en-US" dirty="0"/>
              <a:t>. In addition to the common characteristics of Mandarin </a:t>
            </a:r>
            <a:r>
              <a:rPr lang="en-US" altLang="zh-CN" dirty="0"/>
              <a:t>dialect</a:t>
            </a:r>
            <a:r>
              <a:rPr lang="zh-CN" altLang="en-US" dirty="0"/>
              <a:t>, such as clear dullness, differentiation of j q x from g k h/z c s, sending -m vowels into -n or -ng, and no sharp group opposition, Southwest Mandarin has indiscriminate and warped tongue sounds (some regions only read the Middle Chinese pronunciation zi-, ci-, si- as warped tongue; There are also a few areas that strictly distinguish between flat and upturned tongues, as in Beijing Dialect), between fu and hu (even f and hu are reversed), between n and l in some areas (most have n and l opposites), and between ing and in, eng and en (eng after b, p, m, f).</a:t>
            </a:r>
          </a:p>
        </p:txBody>
      </p:sp>
      <p:sp>
        <p:nvSpPr>
          <p:cNvPr id="25" name="文本框 24">
            <a:extLst>
              <a:ext uri="{FF2B5EF4-FFF2-40B4-BE49-F238E27FC236}">
                <a16:creationId xmlns:a16="http://schemas.microsoft.com/office/drawing/2014/main" id="{22F99757-1A72-C4E6-9513-CC749F800137}"/>
              </a:ext>
            </a:extLst>
          </p:cNvPr>
          <p:cNvSpPr txBox="1"/>
          <p:nvPr/>
        </p:nvSpPr>
        <p:spPr>
          <a:xfrm>
            <a:off x="677983" y="3896745"/>
            <a:ext cx="5749747" cy="923330"/>
          </a:xfrm>
          <a:prstGeom prst="rect">
            <a:avLst/>
          </a:prstGeom>
          <a:noFill/>
        </p:spPr>
        <p:txBody>
          <a:bodyPr wrap="square" rtlCol="0">
            <a:spAutoFit/>
          </a:bodyPr>
          <a:lstStyle/>
          <a:p>
            <a:r>
              <a:rPr lang="zh-CN" altLang="en-US" dirty="0"/>
              <a:t>吃饭（</a:t>
            </a:r>
            <a:r>
              <a:rPr lang="en-US" altLang="zh-CN" dirty="0" err="1"/>
              <a:t>chifan</a:t>
            </a:r>
            <a:r>
              <a:rPr lang="zh-CN" altLang="en-US" dirty="0"/>
              <a:t>）</a:t>
            </a:r>
            <a:r>
              <a:rPr lang="en-US" altLang="zh-CN" dirty="0"/>
              <a:t>--</a:t>
            </a:r>
            <a:r>
              <a:rPr lang="zh-CN" altLang="en-US" dirty="0"/>
              <a:t>七饭（</a:t>
            </a:r>
            <a:r>
              <a:rPr lang="en-US" altLang="zh-CN" dirty="0" err="1"/>
              <a:t>qifan</a:t>
            </a:r>
            <a:r>
              <a:rPr lang="zh-CN" altLang="en-US" dirty="0"/>
              <a:t>）</a:t>
            </a:r>
            <a:endParaRPr lang="en-US" altLang="zh-CN" dirty="0"/>
          </a:p>
          <a:p>
            <a:r>
              <a:rPr lang="zh-CN" altLang="en-US" dirty="0"/>
              <a:t>湖南（</a:t>
            </a:r>
            <a:r>
              <a:rPr lang="en-US" altLang="zh-CN" dirty="0" err="1"/>
              <a:t>hunan</a:t>
            </a:r>
            <a:r>
              <a:rPr lang="zh-CN" altLang="en-US" dirty="0"/>
              <a:t>）</a:t>
            </a:r>
            <a:r>
              <a:rPr lang="en-US" altLang="zh-CN" dirty="0"/>
              <a:t>--</a:t>
            </a:r>
            <a:r>
              <a:rPr lang="zh-CN" altLang="en-US" dirty="0"/>
              <a:t>弗兰（</a:t>
            </a:r>
            <a:r>
              <a:rPr lang="en-US" altLang="zh-CN" dirty="0" err="1"/>
              <a:t>fulan</a:t>
            </a:r>
            <a:r>
              <a:rPr lang="zh-CN" altLang="en-US" dirty="0"/>
              <a:t>）</a:t>
            </a:r>
            <a:endParaRPr lang="en-US" altLang="zh-CN" dirty="0"/>
          </a:p>
          <a:p>
            <a:endParaRPr lang="zh-CN" altLang="en-US" dirty="0"/>
          </a:p>
        </p:txBody>
      </p:sp>
      <p:sp>
        <p:nvSpPr>
          <p:cNvPr id="2" name="文本框 1">
            <a:extLst>
              <a:ext uri="{FF2B5EF4-FFF2-40B4-BE49-F238E27FC236}">
                <a16:creationId xmlns:a16="http://schemas.microsoft.com/office/drawing/2014/main" id="{8431F79E-1756-B1A6-E23E-666D8ECD9736}"/>
              </a:ext>
            </a:extLst>
          </p:cNvPr>
          <p:cNvSpPr txBox="1"/>
          <p:nvPr/>
        </p:nvSpPr>
        <p:spPr>
          <a:xfrm>
            <a:off x="339593" y="4820075"/>
            <a:ext cx="5607664" cy="369332"/>
          </a:xfrm>
          <a:prstGeom prst="rect">
            <a:avLst/>
          </a:prstGeom>
          <a:noFill/>
        </p:spPr>
        <p:txBody>
          <a:bodyPr wrap="square" rtlCol="0">
            <a:spAutoFit/>
          </a:bodyPr>
          <a:lstStyle/>
          <a:p>
            <a:r>
              <a:rPr lang="en-US" altLang="zh-CN" dirty="0"/>
              <a:t>What’s the Meaning of “</a:t>
            </a:r>
            <a:r>
              <a:rPr lang="en-US" altLang="zh-CN" dirty="0" err="1"/>
              <a:t>huolanxin</a:t>
            </a:r>
            <a:r>
              <a:rPr lang="en-US" altLang="zh-CN" dirty="0"/>
              <a:t>” in English?</a:t>
            </a:r>
            <a:endParaRPr lang="zh-CN" altLang="en-US" dirty="0"/>
          </a:p>
        </p:txBody>
      </p:sp>
      <p:sp>
        <p:nvSpPr>
          <p:cNvPr id="3" name="文本框 2">
            <a:extLst>
              <a:ext uri="{FF2B5EF4-FFF2-40B4-BE49-F238E27FC236}">
                <a16:creationId xmlns:a16="http://schemas.microsoft.com/office/drawing/2014/main" id="{8CC11E4D-F868-A5C1-2C29-EC1148DDFA59}"/>
              </a:ext>
            </a:extLst>
          </p:cNvPr>
          <p:cNvSpPr txBox="1"/>
          <p:nvPr/>
        </p:nvSpPr>
        <p:spPr>
          <a:xfrm>
            <a:off x="1470355" y="5339378"/>
            <a:ext cx="2943874" cy="369332"/>
          </a:xfrm>
          <a:prstGeom prst="rect">
            <a:avLst/>
          </a:prstGeom>
          <a:noFill/>
        </p:spPr>
        <p:txBody>
          <a:bodyPr wrap="square" rtlCol="0">
            <a:spAutoFit/>
          </a:bodyPr>
          <a:lstStyle/>
          <a:p>
            <a:r>
              <a:rPr lang="en-US" altLang="zh-CN" dirty="0"/>
              <a:t>Unreliable</a:t>
            </a:r>
            <a:endParaRPr lang="zh-CN" altLang="en-US" dirty="0"/>
          </a:p>
        </p:txBody>
      </p:sp>
      <p:pic>
        <p:nvPicPr>
          <p:cNvPr id="4" name="西南官话">
            <a:hlinkClick r:id="" action="ppaction://media"/>
            <a:extLst>
              <a:ext uri="{FF2B5EF4-FFF2-40B4-BE49-F238E27FC236}">
                <a16:creationId xmlns:a16="http://schemas.microsoft.com/office/drawing/2014/main" id="{8EFE116C-0D63-978F-3153-588EBABE09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1769" y="4491710"/>
            <a:ext cx="406400" cy="406400"/>
          </a:xfrm>
          <a:prstGeom prst="rect">
            <a:avLst/>
          </a:prstGeom>
        </p:spPr>
      </p:pic>
      <p:sp>
        <p:nvSpPr>
          <p:cNvPr id="5" name="文本框 4">
            <a:extLst>
              <a:ext uri="{FF2B5EF4-FFF2-40B4-BE49-F238E27FC236}">
                <a16:creationId xmlns:a16="http://schemas.microsoft.com/office/drawing/2014/main" id="{3CB1F985-5904-F7E0-E0A6-48B154E4588E}"/>
              </a:ext>
            </a:extLst>
          </p:cNvPr>
          <p:cNvSpPr txBox="1"/>
          <p:nvPr/>
        </p:nvSpPr>
        <p:spPr>
          <a:xfrm>
            <a:off x="6881272" y="5004741"/>
            <a:ext cx="3981800" cy="923330"/>
          </a:xfrm>
          <a:prstGeom prst="rect">
            <a:avLst/>
          </a:prstGeom>
          <a:noFill/>
        </p:spPr>
        <p:txBody>
          <a:bodyPr wrap="square" rtlCol="0">
            <a:spAutoFit/>
          </a:bodyPr>
          <a:lstStyle/>
          <a:p>
            <a:r>
              <a:rPr lang="zh-CN" altLang="en-US" dirty="0"/>
              <a:t>你吃饭没有</a:t>
            </a:r>
            <a:endParaRPr lang="en-US" altLang="zh-CN" dirty="0"/>
          </a:p>
          <a:p>
            <a:r>
              <a:rPr lang="zh-CN" altLang="en-US" dirty="0"/>
              <a:t>我不知道</a:t>
            </a:r>
            <a:endParaRPr lang="en-US" altLang="zh-CN" dirty="0"/>
          </a:p>
          <a:p>
            <a:r>
              <a:rPr lang="zh-CN" altLang="en-US" dirty="0"/>
              <a:t>今天天气真好</a:t>
            </a:r>
          </a:p>
        </p:txBody>
      </p:sp>
    </p:spTree>
    <p:extLst>
      <p:ext uri="{BB962C8B-B14F-4D97-AF65-F5344CB8AC3E}">
        <p14:creationId xmlns:p14="http://schemas.microsoft.com/office/powerpoint/2010/main" val="1996527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632"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3" grpId="0"/>
      <p:bldP spid="25"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F445-D541-C020-478C-2766DCC29505}"/>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D781F454-7DBB-65F9-5896-541C58D44472}"/>
              </a:ext>
            </a:extLst>
          </p:cNvPr>
          <p:cNvGrpSpPr/>
          <p:nvPr/>
        </p:nvGrpSpPr>
        <p:grpSpPr>
          <a:xfrm>
            <a:off x="515938" y="564515"/>
            <a:ext cx="3678835" cy="904424"/>
            <a:chOff x="4094422" y="2364128"/>
            <a:chExt cx="3678835" cy="904424"/>
          </a:xfrm>
        </p:grpSpPr>
        <p:grpSp>
          <p:nvGrpSpPr>
            <p:cNvPr id="7" name="组合 6">
              <a:extLst>
                <a:ext uri="{FF2B5EF4-FFF2-40B4-BE49-F238E27FC236}">
                  <a16:creationId xmlns:a16="http://schemas.microsoft.com/office/drawing/2014/main" id="{6FE4F21F-714E-B3C8-6E1A-2F5F010A8FFC}"/>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1E2D419C-926D-39DD-AB7F-D5F2E3731CD9}"/>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B0A26479-9C81-0FC3-75F0-080999EA20DE}"/>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B549709B-F849-018A-C5C1-3704268F73D4}"/>
                </a:ext>
              </a:extLst>
            </p:cNvPr>
            <p:cNvSpPr txBox="1"/>
            <p:nvPr/>
          </p:nvSpPr>
          <p:spPr>
            <a:xfrm>
              <a:off x="4982042" y="2437555"/>
              <a:ext cx="2791215" cy="830997"/>
            </a:xfrm>
            <a:prstGeom prst="rect">
              <a:avLst/>
            </a:prstGeom>
            <a:noFill/>
          </p:spPr>
          <p:txBody>
            <a:bodyPr wrap="square" rtlCol="0">
              <a:spAutoFit/>
            </a:bodyPr>
            <a:lstStyle/>
            <a:p>
              <a:r>
                <a:rPr lang="zh-CN" altLang="en-US" sz="2400" dirty="0"/>
                <a:t>Jin dialects</a:t>
              </a:r>
            </a:p>
            <a:p>
              <a:endParaRPr lang="zh-CN" altLang="en-US" sz="2400" dirty="0">
                <a:solidFill>
                  <a:schemeClr val="accent1"/>
                </a:solidFill>
              </a:endParaRPr>
            </a:p>
          </p:txBody>
        </p:sp>
      </p:grpSp>
      <p:pic>
        <p:nvPicPr>
          <p:cNvPr id="1026" name="Picture 2">
            <a:extLst>
              <a:ext uri="{FF2B5EF4-FFF2-40B4-BE49-F238E27FC236}">
                <a16:creationId xmlns:a16="http://schemas.microsoft.com/office/drawing/2014/main" id="{025B99FC-A9D6-330D-F5E0-7302A77CA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1890364"/>
            <a:ext cx="4308963" cy="288161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9391AB29-F6CD-970B-2DE9-43BC9404B85D}"/>
              </a:ext>
            </a:extLst>
          </p:cNvPr>
          <p:cNvSpPr txBox="1"/>
          <p:nvPr/>
        </p:nvSpPr>
        <p:spPr>
          <a:xfrm>
            <a:off x="5418735" y="2794573"/>
            <a:ext cx="6097218" cy="923330"/>
          </a:xfrm>
          <a:prstGeom prst="rect">
            <a:avLst/>
          </a:prstGeom>
          <a:noFill/>
        </p:spPr>
        <p:txBody>
          <a:bodyPr wrap="square">
            <a:spAutoFit/>
          </a:bodyPr>
          <a:lstStyle/>
          <a:p>
            <a:r>
              <a:rPr lang="zh-CN" altLang="en-US" dirty="0">
                <a:sym typeface="Wingdings 2" panose="05020102010507070707" pitchFamily="18" charset="2"/>
              </a:rPr>
              <a:t></a:t>
            </a:r>
            <a:r>
              <a:rPr lang="zh-CN" altLang="en-US" dirty="0"/>
              <a:t>Most Jin dialects have five tones, while in some areas there are six, seven or four tones, and there are extremely complex tone sandhi phenomena.</a:t>
            </a:r>
          </a:p>
        </p:txBody>
      </p:sp>
      <p:sp>
        <p:nvSpPr>
          <p:cNvPr id="12" name="文本框 11">
            <a:extLst>
              <a:ext uri="{FF2B5EF4-FFF2-40B4-BE49-F238E27FC236}">
                <a16:creationId xmlns:a16="http://schemas.microsoft.com/office/drawing/2014/main" id="{7F9A89FA-4746-C00D-AF60-B5488AB05583}"/>
              </a:ext>
            </a:extLst>
          </p:cNvPr>
          <p:cNvSpPr txBox="1"/>
          <p:nvPr/>
        </p:nvSpPr>
        <p:spPr>
          <a:xfrm>
            <a:off x="78029" y="5242057"/>
            <a:ext cx="6097218" cy="369332"/>
          </a:xfrm>
          <a:prstGeom prst="rect">
            <a:avLst/>
          </a:prstGeom>
          <a:noFill/>
        </p:spPr>
        <p:txBody>
          <a:bodyPr wrap="square">
            <a:spAutoFit/>
          </a:bodyPr>
          <a:lstStyle/>
          <a:p>
            <a:r>
              <a:rPr lang="zh-CN" altLang="en-US" b="0" i="0" dirty="0">
                <a:solidFill>
                  <a:srgbClr val="060607"/>
                </a:solidFill>
                <a:effectLst/>
                <a:latin typeface="-apple-system"/>
              </a:rPr>
              <a:t>两人一起走叫‘厮跟上’；家里穷困叫‘家寒’”</a:t>
            </a:r>
            <a:endParaRPr lang="zh-CN" altLang="en-US" dirty="0"/>
          </a:p>
        </p:txBody>
      </p:sp>
      <p:pic>
        <p:nvPicPr>
          <p:cNvPr id="2" name="晋语">
            <a:hlinkClick r:id="" action="ppaction://media"/>
            <a:extLst>
              <a:ext uri="{FF2B5EF4-FFF2-40B4-BE49-F238E27FC236}">
                <a16:creationId xmlns:a16="http://schemas.microsoft.com/office/drawing/2014/main" id="{9B040176-44C7-B2F8-9034-C552937C1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1573" y="5727599"/>
            <a:ext cx="406400" cy="406400"/>
          </a:xfrm>
          <a:prstGeom prst="rect">
            <a:avLst/>
          </a:prstGeom>
        </p:spPr>
      </p:pic>
      <p:sp>
        <p:nvSpPr>
          <p:cNvPr id="4" name="文本框 3">
            <a:extLst>
              <a:ext uri="{FF2B5EF4-FFF2-40B4-BE49-F238E27FC236}">
                <a16:creationId xmlns:a16="http://schemas.microsoft.com/office/drawing/2014/main" id="{6DCCEAF0-D332-6D29-6E96-2686E23DC714}"/>
              </a:ext>
            </a:extLst>
          </p:cNvPr>
          <p:cNvSpPr txBox="1"/>
          <p:nvPr/>
        </p:nvSpPr>
        <p:spPr>
          <a:xfrm>
            <a:off x="1080124" y="5764667"/>
            <a:ext cx="2911449" cy="369332"/>
          </a:xfrm>
          <a:prstGeom prst="rect">
            <a:avLst/>
          </a:prstGeom>
          <a:noFill/>
        </p:spPr>
        <p:txBody>
          <a:bodyPr wrap="square" rtlCol="0">
            <a:spAutoFit/>
          </a:bodyPr>
          <a:lstStyle/>
          <a:p>
            <a:r>
              <a:rPr lang="zh-CN" altLang="en-US" dirty="0"/>
              <a:t>数字一到十</a:t>
            </a:r>
          </a:p>
        </p:txBody>
      </p:sp>
    </p:spTree>
    <p:extLst>
      <p:ext uri="{BB962C8B-B14F-4D97-AF65-F5344CB8AC3E}">
        <p14:creationId xmlns:p14="http://schemas.microsoft.com/office/powerpoint/2010/main" val="15998558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34"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9665-0080-3453-0F06-71211FCFE162}"/>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B763BAE3-87E1-6EF9-EC7E-89581EC1BB77}"/>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646A4A40-7046-30BD-F4F3-F7D4615F2983}"/>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06076538-2E24-9034-D2B2-FA6E28EF9261}"/>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753198C2-C79D-9FE5-C71E-68BB1B0E8138}"/>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EBE54339-01A2-228F-333C-CF45CC746722}"/>
                </a:ext>
              </a:extLst>
            </p:cNvPr>
            <p:cNvSpPr txBox="1"/>
            <p:nvPr/>
          </p:nvSpPr>
          <p:spPr>
            <a:xfrm>
              <a:off x="4982042" y="2437555"/>
              <a:ext cx="2791215" cy="461665"/>
            </a:xfrm>
            <a:prstGeom prst="rect">
              <a:avLst/>
            </a:prstGeom>
            <a:noFill/>
          </p:spPr>
          <p:txBody>
            <a:bodyPr wrap="square" rtlCol="0">
              <a:spAutoFit/>
            </a:bodyPr>
            <a:lstStyle/>
            <a:p>
              <a:r>
                <a:rPr lang="zh-CN" altLang="en-US" sz="2400" dirty="0"/>
                <a:t>Wu dialects</a:t>
              </a:r>
            </a:p>
          </p:txBody>
        </p:sp>
      </p:grpSp>
      <p:pic>
        <p:nvPicPr>
          <p:cNvPr id="2050" name="Picture 2">
            <a:extLst>
              <a:ext uri="{FF2B5EF4-FFF2-40B4-BE49-F238E27FC236}">
                <a16:creationId xmlns:a16="http://schemas.microsoft.com/office/drawing/2014/main" id="{63C0B09E-11DA-5247-660C-414CE634E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87" y="1927922"/>
            <a:ext cx="4409364" cy="270286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B088D630-09E0-8B36-2681-8234B17F9A48}"/>
              </a:ext>
            </a:extLst>
          </p:cNvPr>
          <p:cNvSpPr txBox="1"/>
          <p:nvPr/>
        </p:nvSpPr>
        <p:spPr>
          <a:xfrm>
            <a:off x="5177334" y="1927922"/>
            <a:ext cx="6097218" cy="1754326"/>
          </a:xfrm>
          <a:prstGeom prst="rect">
            <a:avLst/>
          </a:prstGeom>
          <a:noFill/>
        </p:spPr>
        <p:txBody>
          <a:bodyPr wrap="square">
            <a:spAutoFit/>
          </a:bodyPr>
          <a:lstStyle/>
          <a:p>
            <a:r>
              <a:rPr lang="zh-CN" altLang="en-US" dirty="0"/>
              <a:t>Wu dialect has voiced consonants. In Middle Chinese, all voiced initial consonants still retain the voiced phoneme. For example, the initial consonants of "dòng", "tòng" and "dòng" are t, tʰ and d respectively. In Mandarin, the initial consonant of "dòng" is assimilated to a voiceless apical stop t.</a:t>
            </a:r>
          </a:p>
        </p:txBody>
      </p:sp>
      <p:sp>
        <p:nvSpPr>
          <p:cNvPr id="5" name="文本框 4">
            <a:extLst>
              <a:ext uri="{FF2B5EF4-FFF2-40B4-BE49-F238E27FC236}">
                <a16:creationId xmlns:a16="http://schemas.microsoft.com/office/drawing/2014/main" id="{DB410EB0-CCF1-F41F-D074-F69BF05A4AA4}"/>
              </a:ext>
            </a:extLst>
          </p:cNvPr>
          <p:cNvSpPr txBox="1"/>
          <p:nvPr/>
        </p:nvSpPr>
        <p:spPr>
          <a:xfrm>
            <a:off x="313450" y="4851255"/>
            <a:ext cx="6097218" cy="369332"/>
          </a:xfrm>
          <a:prstGeom prst="rect">
            <a:avLst/>
          </a:prstGeom>
          <a:noFill/>
        </p:spPr>
        <p:txBody>
          <a:bodyPr wrap="square">
            <a:spAutoFit/>
          </a:bodyPr>
          <a:lstStyle/>
          <a:p>
            <a:r>
              <a:rPr lang="zh-CN" altLang="en-US" b="0" i="0" dirty="0">
                <a:solidFill>
                  <a:srgbClr val="060607"/>
                </a:solidFill>
                <a:effectLst/>
                <a:latin typeface="-apple-system"/>
              </a:rPr>
              <a:t>“眼瞎”指“瞎”、“离世”指“死”</a:t>
            </a:r>
            <a:endParaRPr lang="zh-CN" altLang="en-US" dirty="0"/>
          </a:p>
        </p:txBody>
      </p:sp>
      <p:pic>
        <p:nvPicPr>
          <p:cNvPr id="2" name="吴语">
            <a:hlinkClick r:id="" action="ppaction://media"/>
            <a:extLst>
              <a:ext uri="{FF2B5EF4-FFF2-40B4-BE49-F238E27FC236}">
                <a16:creationId xmlns:a16="http://schemas.microsoft.com/office/drawing/2014/main" id="{A4315347-DDA6-1139-9A3B-EF8C063393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5621" y="5738423"/>
            <a:ext cx="406400" cy="406400"/>
          </a:xfrm>
          <a:prstGeom prst="rect">
            <a:avLst/>
          </a:prstGeom>
        </p:spPr>
      </p:pic>
      <p:sp>
        <p:nvSpPr>
          <p:cNvPr id="4" name="文本框 3">
            <a:extLst>
              <a:ext uri="{FF2B5EF4-FFF2-40B4-BE49-F238E27FC236}">
                <a16:creationId xmlns:a16="http://schemas.microsoft.com/office/drawing/2014/main" id="{69029859-FE14-0674-8B41-5B6CCB5E087B}"/>
              </a:ext>
            </a:extLst>
          </p:cNvPr>
          <p:cNvSpPr txBox="1"/>
          <p:nvPr/>
        </p:nvSpPr>
        <p:spPr>
          <a:xfrm>
            <a:off x="6825081" y="4022350"/>
            <a:ext cx="4202137" cy="923330"/>
          </a:xfrm>
          <a:prstGeom prst="rect">
            <a:avLst/>
          </a:prstGeom>
          <a:noFill/>
        </p:spPr>
        <p:txBody>
          <a:bodyPr wrap="square" rtlCol="0">
            <a:spAutoFit/>
          </a:bodyPr>
          <a:lstStyle/>
          <a:p>
            <a:r>
              <a:rPr lang="zh-CN" altLang="en-US" dirty="0"/>
              <a:t>陆先生让我来看看你</a:t>
            </a:r>
            <a:endParaRPr lang="en-US" altLang="zh-CN" dirty="0"/>
          </a:p>
          <a:p>
            <a:r>
              <a:rPr lang="zh-CN" altLang="en-US" dirty="0"/>
              <a:t>顺便给你带了一点点心过来</a:t>
            </a:r>
            <a:endParaRPr lang="en-US" altLang="zh-CN" dirty="0"/>
          </a:p>
          <a:p>
            <a:r>
              <a:rPr lang="zh-CN" altLang="en-US" dirty="0"/>
              <a:t>谢谢陆先生，也谢谢你</a:t>
            </a:r>
          </a:p>
        </p:txBody>
      </p:sp>
    </p:spTree>
    <p:extLst>
      <p:ext uri="{BB962C8B-B14F-4D97-AF65-F5344CB8AC3E}">
        <p14:creationId xmlns:p14="http://schemas.microsoft.com/office/powerpoint/2010/main" val="894205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21"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8966-7CC6-67A3-E158-EE1CF420B62C}"/>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8F3CFB53-5564-CEF9-A7C6-3638AB43BC5F}"/>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906A37F1-6BC8-24F8-7932-3E94F5BCEF38}"/>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28536C8C-2E4C-230B-C2DE-C107AD856F01}"/>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1B527B20-4DF4-C514-A858-619DED4A6172}"/>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E6C22FEE-8323-C55C-3024-18979020A3CF}"/>
                </a:ext>
              </a:extLst>
            </p:cNvPr>
            <p:cNvSpPr txBox="1"/>
            <p:nvPr/>
          </p:nvSpPr>
          <p:spPr>
            <a:xfrm>
              <a:off x="4982042" y="2437555"/>
              <a:ext cx="2791215" cy="461665"/>
            </a:xfrm>
            <a:prstGeom prst="rect">
              <a:avLst/>
            </a:prstGeom>
            <a:noFill/>
          </p:spPr>
          <p:txBody>
            <a:bodyPr wrap="square" rtlCol="0">
              <a:spAutoFit/>
            </a:bodyPr>
            <a:lstStyle/>
            <a:p>
              <a:r>
                <a:rPr lang="zh-CN" altLang="en-US" sz="2400" dirty="0"/>
                <a:t>Min dialects</a:t>
              </a:r>
            </a:p>
          </p:txBody>
        </p:sp>
      </p:grpSp>
      <p:pic>
        <p:nvPicPr>
          <p:cNvPr id="3074" name="Picture 2">
            <a:extLst>
              <a:ext uri="{FF2B5EF4-FFF2-40B4-BE49-F238E27FC236}">
                <a16:creationId xmlns:a16="http://schemas.microsoft.com/office/drawing/2014/main" id="{B268E4C1-B879-15E7-D763-859AD63EC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 y="1953408"/>
            <a:ext cx="4045351" cy="227152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6CED747-C91C-2AE3-C242-537EC6ABF33D}"/>
              </a:ext>
            </a:extLst>
          </p:cNvPr>
          <p:cNvSpPr txBox="1"/>
          <p:nvPr/>
        </p:nvSpPr>
        <p:spPr>
          <a:xfrm>
            <a:off x="5630875" y="2293239"/>
            <a:ext cx="6097218" cy="1200329"/>
          </a:xfrm>
          <a:prstGeom prst="rect">
            <a:avLst/>
          </a:prstGeom>
          <a:noFill/>
        </p:spPr>
        <p:txBody>
          <a:bodyPr wrap="square">
            <a:spAutoFit/>
          </a:bodyPr>
          <a:lstStyle/>
          <a:p>
            <a:r>
              <a:rPr lang="zh-CN" altLang="en-US" dirty="0"/>
              <a:t>The Min dialects retain the contrast between voiced and voiceless sounds. For instance, the pronunciations of “da（大）” and “da（达）" are different. This contrast no longer exists in modern Mandarin.</a:t>
            </a:r>
          </a:p>
        </p:txBody>
      </p:sp>
      <p:pic>
        <p:nvPicPr>
          <p:cNvPr id="2" name="闽南语">
            <a:hlinkClick r:id="" action="ppaction://media"/>
            <a:extLst>
              <a:ext uri="{FF2B5EF4-FFF2-40B4-BE49-F238E27FC236}">
                <a16:creationId xmlns:a16="http://schemas.microsoft.com/office/drawing/2014/main" id="{6CA91EDE-A515-8325-F76D-4DF95A058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3498" y="5424505"/>
            <a:ext cx="406400" cy="406400"/>
          </a:xfrm>
          <a:prstGeom prst="rect">
            <a:avLst/>
          </a:prstGeom>
        </p:spPr>
      </p:pic>
      <p:sp>
        <p:nvSpPr>
          <p:cNvPr id="3" name="文本框 2">
            <a:extLst>
              <a:ext uri="{FF2B5EF4-FFF2-40B4-BE49-F238E27FC236}">
                <a16:creationId xmlns:a16="http://schemas.microsoft.com/office/drawing/2014/main" id="{F59815CE-CB0A-E4C8-12B1-F68B540AF65F}"/>
              </a:ext>
            </a:extLst>
          </p:cNvPr>
          <p:cNvSpPr txBox="1"/>
          <p:nvPr/>
        </p:nvSpPr>
        <p:spPr>
          <a:xfrm>
            <a:off x="7015277" y="3815279"/>
            <a:ext cx="3840480" cy="1200329"/>
          </a:xfrm>
          <a:prstGeom prst="rect">
            <a:avLst/>
          </a:prstGeom>
          <a:noFill/>
        </p:spPr>
        <p:txBody>
          <a:bodyPr wrap="square" rtlCol="0">
            <a:spAutoFit/>
          </a:bodyPr>
          <a:lstStyle/>
          <a:p>
            <a:r>
              <a:rPr lang="zh-CN" altLang="en-US" dirty="0"/>
              <a:t>你吃饭了吗</a:t>
            </a:r>
            <a:endParaRPr lang="en-US" altLang="zh-CN" dirty="0"/>
          </a:p>
          <a:p>
            <a:r>
              <a:rPr lang="zh-CN" altLang="en-US" dirty="0"/>
              <a:t>今天天气真好</a:t>
            </a:r>
            <a:endParaRPr lang="en-US" altLang="zh-CN" dirty="0"/>
          </a:p>
          <a:p>
            <a:r>
              <a:rPr lang="zh-CN" altLang="en-US" dirty="0"/>
              <a:t>快点快点</a:t>
            </a:r>
            <a:endParaRPr lang="en-US" altLang="zh-CN" dirty="0"/>
          </a:p>
          <a:p>
            <a:r>
              <a:rPr lang="zh-CN" altLang="en-US" dirty="0"/>
              <a:t>早餐</a:t>
            </a:r>
          </a:p>
        </p:txBody>
      </p:sp>
    </p:spTree>
    <p:extLst>
      <p:ext uri="{BB962C8B-B14F-4D97-AF65-F5344CB8AC3E}">
        <p14:creationId xmlns:p14="http://schemas.microsoft.com/office/powerpoint/2010/main" val="24874358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8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B252-3F6E-3D5A-D2D0-AC451BB0ECA2}"/>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361F87F5-C194-D7C1-EBCC-DA1B86C60730}"/>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75E6179A-085B-E314-48F5-DA435FFE3269}"/>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0727AEEC-B91F-5561-DA9E-C5EACB0FD4FA}"/>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13172B24-1E5E-ABD8-A4BB-4414FC369075}"/>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ADBB0747-5B62-4331-8CAE-4142A923882E}"/>
                </a:ext>
              </a:extLst>
            </p:cNvPr>
            <p:cNvSpPr txBox="1"/>
            <p:nvPr/>
          </p:nvSpPr>
          <p:spPr>
            <a:xfrm>
              <a:off x="4982042" y="2437555"/>
              <a:ext cx="2791215" cy="461665"/>
            </a:xfrm>
            <a:prstGeom prst="rect">
              <a:avLst/>
            </a:prstGeom>
            <a:noFill/>
          </p:spPr>
          <p:txBody>
            <a:bodyPr wrap="square" rtlCol="0">
              <a:spAutoFit/>
            </a:bodyPr>
            <a:lstStyle/>
            <a:p>
              <a:r>
                <a:rPr lang="zh-CN" altLang="en-US" sz="2400" dirty="0"/>
                <a:t>Hakka dialects</a:t>
              </a:r>
            </a:p>
          </p:txBody>
        </p:sp>
      </p:grpSp>
      <p:pic>
        <p:nvPicPr>
          <p:cNvPr id="4098" name="Picture 2">
            <a:extLst>
              <a:ext uri="{FF2B5EF4-FFF2-40B4-BE49-F238E27FC236}">
                <a16:creationId xmlns:a16="http://schemas.microsoft.com/office/drawing/2014/main" id="{28F9047D-7195-EB68-0E69-99A9D5395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079" y="2310831"/>
            <a:ext cx="3359559" cy="251841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BEBF228-C4B5-FF29-FA7C-BF0EB0AA02B6}"/>
              </a:ext>
            </a:extLst>
          </p:cNvPr>
          <p:cNvSpPr txBox="1"/>
          <p:nvPr/>
        </p:nvSpPr>
        <p:spPr>
          <a:xfrm>
            <a:off x="5162703" y="2692873"/>
            <a:ext cx="6097218" cy="1754326"/>
          </a:xfrm>
          <a:prstGeom prst="rect">
            <a:avLst/>
          </a:prstGeom>
          <a:noFill/>
        </p:spPr>
        <p:txBody>
          <a:bodyPr wrap="square">
            <a:spAutoFit/>
          </a:bodyPr>
          <a:lstStyle/>
          <a:p>
            <a:r>
              <a:rPr lang="zh-CN" altLang="en-US" dirty="0"/>
              <a:t>The Hakka dialect retains many phonetic features of ancient Chinese, such as the absence of dental-labial sounds and retroflex sounds, a large number of monosyllabic words, and the retention of many tones. Therefore, linguists call it an "ancient fossil" of ancient Chinese and the Central Plains phonology.</a:t>
            </a:r>
          </a:p>
        </p:txBody>
      </p:sp>
      <p:sp>
        <p:nvSpPr>
          <p:cNvPr id="5" name="文本框 4">
            <a:extLst>
              <a:ext uri="{FF2B5EF4-FFF2-40B4-BE49-F238E27FC236}">
                <a16:creationId xmlns:a16="http://schemas.microsoft.com/office/drawing/2014/main" id="{7EEE61E7-02ED-368E-98D4-F966E5962053}"/>
              </a:ext>
            </a:extLst>
          </p:cNvPr>
          <p:cNvSpPr txBox="1"/>
          <p:nvPr/>
        </p:nvSpPr>
        <p:spPr>
          <a:xfrm>
            <a:off x="618351" y="5113797"/>
            <a:ext cx="6097218" cy="369332"/>
          </a:xfrm>
          <a:prstGeom prst="rect">
            <a:avLst/>
          </a:prstGeom>
          <a:noFill/>
        </p:spPr>
        <p:txBody>
          <a:bodyPr wrap="square">
            <a:spAutoFit/>
          </a:bodyPr>
          <a:lstStyle/>
          <a:p>
            <a:r>
              <a:rPr lang="zh-CN" altLang="en-US" b="0" i="0" dirty="0">
                <a:solidFill>
                  <a:srgbClr val="060607"/>
                </a:solidFill>
                <a:effectLst/>
                <a:latin typeface="-apple-system"/>
              </a:rPr>
              <a:t>无”指“没有”、“箸”指“筷子”</a:t>
            </a:r>
            <a:endParaRPr lang="zh-CN" altLang="en-US" dirty="0"/>
          </a:p>
        </p:txBody>
      </p:sp>
      <p:pic>
        <p:nvPicPr>
          <p:cNvPr id="2" name="客家话">
            <a:hlinkClick r:id="" action="ppaction://media"/>
            <a:extLst>
              <a:ext uri="{FF2B5EF4-FFF2-40B4-BE49-F238E27FC236}">
                <a16:creationId xmlns:a16="http://schemas.microsoft.com/office/drawing/2014/main" id="{B5E9DD80-BCCA-0E83-AA09-C1DB16FB0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4912" y="5330235"/>
            <a:ext cx="406400" cy="406400"/>
          </a:xfrm>
          <a:prstGeom prst="rect">
            <a:avLst/>
          </a:prstGeom>
        </p:spPr>
      </p:pic>
      <p:sp>
        <p:nvSpPr>
          <p:cNvPr id="4" name="文本框 3">
            <a:extLst>
              <a:ext uri="{FF2B5EF4-FFF2-40B4-BE49-F238E27FC236}">
                <a16:creationId xmlns:a16="http://schemas.microsoft.com/office/drawing/2014/main" id="{EB874F1C-CD4C-45E9-17A8-C32A240058DF}"/>
              </a:ext>
            </a:extLst>
          </p:cNvPr>
          <p:cNvSpPr txBox="1"/>
          <p:nvPr/>
        </p:nvSpPr>
        <p:spPr>
          <a:xfrm>
            <a:off x="7059168" y="4762517"/>
            <a:ext cx="3972154" cy="369332"/>
          </a:xfrm>
          <a:prstGeom prst="rect">
            <a:avLst/>
          </a:prstGeom>
          <a:noFill/>
        </p:spPr>
        <p:txBody>
          <a:bodyPr wrap="square" rtlCol="0">
            <a:spAutoFit/>
          </a:bodyPr>
          <a:lstStyle/>
          <a:p>
            <a:r>
              <a:rPr lang="zh-CN" altLang="en-US" dirty="0"/>
              <a:t>你找女朋友了吗？</a:t>
            </a:r>
          </a:p>
        </p:txBody>
      </p:sp>
    </p:spTree>
    <p:extLst>
      <p:ext uri="{BB962C8B-B14F-4D97-AF65-F5344CB8AC3E}">
        <p14:creationId xmlns:p14="http://schemas.microsoft.com/office/powerpoint/2010/main" val="3443971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80FD1-68A1-DD65-D652-050C4AC76038}"/>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D3CD4129-0472-1476-3B5F-F354E89017BB}"/>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BD72F078-AA98-AC85-73C7-385583E8E9D5}"/>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3940787B-E110-260A-5C89-97A537A12C59}"/>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EFDB71EF-3EAF-5D4D-214D-FFF2C69718AD}"/>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144B3156-422C-7F65-5940-6B1E0D637636}"/>
                </a:ext>
              </a:extLst>
            </p:cNvPr>
            <p:cNvSpPr txBox="1"/>
            <p:nvPr/>
          </p:nvSpPr>
          <p:spPr>
            <a:xfrm>
              <a:off x="4982042" y="2437555"/>
              <a:ext cx="2791215" cy="461665"/>
            </a:xfrm>
            <a:prstGeom prst="rect">
              <a:avLst/>
            </a:prstGeom>
            <a:noFill/>
          </p:spPr>
          <p:txBody>
            <a:bodyPr wrap="square" rtlCol="0">
              <a:spAutoFit/>
            </a:bodyPr>
            <a:lstStyle/>
            <a:p>
              <a:r>
                <a:rPr lang="zh-CN" altLang="en-US" sz="2400" dirty="0"/>
                <a:t>Cantonese dialects</a:t>
              </a:r>
            </a:p>
          </p:txBody>
        </p:sp>
      </p:grpSp>
      <p:pic>
        <p:nvPicPr>
          <p:cNvPr id="1026" name="Picture 2" descr="粤方言 的图像结果">
            <a:extLst>
              <a:ext uri="{FF2B5EF4-FFF2-40B4-BE49-F238E27FC236}">
                <a16:creationId xmlns:a16="http://schemas.microsoft.com/office/drawing/2014/main" id="{E48BB0EA-8371-E559-6AB1-D4D40E448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1302152"/>
            <a:ext cx="3640168" cy="326526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782A5CF8-B78C-E5FE-BDC4-962B6733D2D5}"/>
              </a:ext>
            </a:extLst>
          </p:cNvPr>
          <p:cNvSpPr txBox="1"/>
          <p:nvPr/>
        </p:nvSpPr>
        <p:spPr>
          <a:xfrm>
            <a:off x="1751218" y="4742730"/>
            <a:ext cx="6096000" cy="1477328"/>
          </a:xfrm>
          <a:prstGeom prst="rect">
            <a:avLst/>
          </a:prstGeom>
          <a:noFill/>
        </p:spPr>
        <p:txBody>
          <a:bodyPr wrap="square">
            <a:spAutoFit/>
          </a:bodyPr>
          <a:lstStyle/>
          <a:p>
            <a:r>
              <a:rPr lang="zh-CN" altLang="en-US" b="0" i="0" dirty="0">
                <a:solidFill>
                  <a:srgbClr val="060607"/>
                </a:solidFill>
                <a:effectLst/>
                <a:latin typeface="-apple-system"/>
              </a:rPr>
              <a:t>“食（吃）”、“行（走）”、“走（跑）”、“着（穿）”、“面（脸）”、“饮（喝）”、“俾（给）”、“斟（倒）”、“怒（骂）”、“晓（知道）”、“翼（翅膀）”、“晏（迟）”、“滚水（开水）”、“倾偈（交谈）”、“下昼（下午）”、“趁虚（赶集）”</a:t>
            </a:r>
            <a:endParaRPr lang="zh-CN" altLang="en-US" dirty="0"/>
          </a:p>
        </p:txBody>
      </p:sp>
      <p:sp>
        <p:nvSpPr>
          <p:cNvPr id="5" name="文本框 4">
            <a:extLst>
              <a:ext uri="{FF2B5EF4-FFF2-40B4-BE49-F238E27FC236}">
                <a16:creationId xmlns:a16="http://schemas.microsoft.com/office/drawing/2014/main" id="{0BCD10E9-532D-7D6D-7361-AA760BD3CC12}"/>
              </a:ext>
            </a:extLst>
          </p:cNvPr>
          <p:cNvSpPr txBox="1"/>
          <p:nvPr/>
        </p:nvSpPr>
        <p:spPr>
          <a:xfrm>
            <a:off x="4968544" y="2322187"/>
            <a:ext cx="6172200" cy="1477328"/>
          </a:xfrm>
          <a:prstGeom prst="rect">
            <a:avLst/>
          </a:prstGeom>
          <a:noFill/>
        </p:spPr>
        <p:txBody>
          <a:bodyPr wrap="square">
            <a:spAutoFit/>
          </a:bodyPr>
          <a:lstStyle/>
          <a:p>
            <a:r>
              <a:rPr lang="zh-CN" altLang="en-US" dirty="0">
                <a:sym typeface="Wingdings 2" panose="05020102010507070707" pitchFamily="18" charset="2"/>
              </a:rPr>
              <a:t></a:t>
            </a:r>
            <a:r>
              <a:rPr lang="zh-CN" altLang="en-US" dirty="0"/>
              <a:t>The Cantonese dialect has a complete system of nine tones and six intonations, which perfectly retains the features of ancient Chinese. It has a wide range of sounds and is particularly melodious and rhyming when reciting ancient poetry.</a:t>
            </a:r>
          </a:p>
        </p:txBody>
      </p:sp>
      <p:pic>
        <p:nvPicPr>
          <p:cNvPr id="2" name="粤方言">
            <a:hlinkClick r:id="" action="ppaction://media"/>
            <a:extLst>
              <a:ext uri="{FF2B5EF4-FFF2-40B4-BE49-F238E27FC236}">
                <a16:creationId xmlns:a16="http://schemas.microsoft.com/office/drawing/2014/main" id="{9604E4C4-3DFC-5749-5E06-5CD25D518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7236" y="5241046"/>
            <a:ext cx="406400" cy="406400"/>
          </a:xfrm>
          <a:prstGeom prst="rect">
            <a:avLst/>
          </a:prstGeom>
        </p:spPr>
      </p:pic>
    </p:spTree>
    <p:extLst>
      <p:ext uri="{BB962C8B-B14F-4D97-AF65-F5344CB8AC3E}">
        <p14:creationId xmlns:p14="http://schemas.microsoft.com/office/powerpoint/2010/main" val="30203825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A0C7-3D02-CF59-E420-8F9D23D8ADC3}"/>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0A9A488B-75D7-2DE9-B9E1-AC4326B40FC2}"/>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C440994E-C9E3-4DBE-7991-5ED1437D418B}"/>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D43B0B60-D84F-5D05-ABD1-6EBE65ACE247}"/>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DEFC0C96-AA76-27CE-F915-6594948F4042}"/>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F2986DD3-7EA3-78BA-5A8A-BA369CA0EE7D}"/>
                </a:ext>
              </a:extLst>
            </p:cNvPr>
            <p:cNvSpPr txBox="1"/>
            <p:nvPr/>
          </p:nvSpPr>
          <p:spPr>
            <a:xfrm>
              <a:off x="4982042" y="2437555"/>
              <a:ext cx="2791215" cy="461665"/>
            </a:xfrm>
            <a:prstGeom prst="rect">
              <a:avLst/>
            </a:prstGeom>
            <a:noFill/>
          </p:spPr>
          <p:txBody>
            <a:bodyPr wrap="square" rtlCol="0">
              <a:spAutoFit/>
            </a:bodyPr>
            <a:lstStyle/>
            <a:p>
              <a:r>
                <a:rPr lang="zh-CN" altLang="en-US" sz="2400" dirty="0"/>
                <a:t>Xiang dialects</a:t>
              </a:r>
            </a:p>
          </p:txBody>
        </p:sp>
      </p:grpSp>
      <p:pic>
        <p:nvPicPr>
          <p:cNvPr id="2050" name="Picture 2">
            <a:extLst>
              <a:ext uri="{FF2B5EF4-FFF2-40B4-BE49-F238E27FC236}">
                <a16:creationId xmlns:a16="http://schemas.microsoft.com/office/drawing/2014/main" id="{F54438A0-CEF5-1CDF-E095-43F407A6A1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917" y="1624303"/>
            <a:ext cx="5532622" cy="3609393"/>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E768D17F-2F5A-7AE5-1FA3-9D11E50B9C1C}"/>
              </a:ext>
            </a:extLst>
          </p:cNvPr>
          <p:cNvSpPr txBox="1"/>
          <p:nvPr/>
        </p:nvSpPr>
        <p:spPr>
          <a:xfrm>
            <a:off x="6954705" y="2603044"/>
            <a:ext cx="3391044" cy="1754326"/>
          </a:xfrm>
          <a:prstGeom prst="rect">
            <a:avLst/>
          </a:prstGeom>
          <a:noFill/>
        </p:spPr>
        <p:txBody>
          <a:bodyPr wrap="square">
            <a:spAutoFit/>
          </a:bodyPr>
          <a:lstStyle/>
          <a:p>
            <a:r>
              <a:rPr lang="zh-CN" altLang="en-US" dirty="0"/>
              <a:t>The initial consonant system of Xiang dialect is relatively complex, and some dialects retain voiced initial consonants, such as "b", "d", "g", etc. in Old Xiang dialect.</a:t>
            </a:r>
          </a:p>
        </p:txBody>
      </p:sp>
      <p:pic>
        <p:nvPicPr>
          <p:cNvPr id="2" name="湘方言">
            <a:hlinkClick r:id="" action="ppaction://media"/>
            <a:extLst>
              <a:ext uri="{FF2B5EF4-FFF2-40B4-BE49-F238E27FC236}">
                <a16:creationId xmlns:a16="http://schemas.microsoft.com/office/drawing/2014/main" id="{C3E7E142-2965-173A-0D80-05DBC2A801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9001" y="4571287"/>
            <a:ext cx="406400" cy="406400"/>
          </a:xfrm>
          <a:prstGeom prst="rect">
            <a:avLst/>
          </a:prstGeom>
        </p:spPr>
      </p:pic>
      <p:sp>
        <p:nvSpPr>
          <p:cNvPr id="4" name="文本框 3">
            <a:extLst>
              <a:ext uri="{FF2B5EF4-FFF2-40B4-BE49-F238E27FC236}">
                <a16:creationId xmlns:a16="http://schemas.microsoft.com/office/drawing/2014/main" id="{5A362D10-ED31-104A-4BDC-16287518203B}"/>
              </a:ext>
            </a:extLst>
          </p:cNvPr>
          <p:cNvSpPr txBox="1"/>
          <p:nvPr/>
        </p:nvSpPr>
        <p:spPr>
          <a:xfrm>
            <a:off x="7494015" y="5117810"/>
            <a:ext cx="2969971" cy="923330"/>
          </a:xfrm>
          <a:prstGeom prst="rect">
            <a:avLst/>
          </a:prstGeom>
          <a:noFill/>
        </p:spPr>
        <p:txBody>
          <a:bodyPr wrap="square" rtlCol="0">
            <a:spAutoFit/>
          </a:bodyPr>
          <a:lstStyle/>
          <a:p>
            <a:r>
              <a:rPr lang="zh-CN" altLang="en-US" dirty="0"/>
              <a:t>吃饭没有</a:t>
            </a:r>
            <a:endParaRPr lang="en-US" altLang="zh-CN" dirty="0"/>
          </a:p>
          <a:p>
            <a:r>
              <a:rPr lang="zh-CN" altLang="en-US" dirty="0"/>
              <a:t>今天我们去烈士公园吧</a:t>
            </a:r>
            <a:endParaRPr lang="en-US" altLang="zh-CN" dirty="0"/>
          </a:p>
          <a:p>
            <a:r>
              <a:rPr lang="zh-CN" altLang="en-US" dirty="0"/>
              <a:t>奶奶，我要吃臭豆腐</a:t>
            </a:r>
          </a:p>
        </p:txBody>
      </p:sp>
    </p:spTree>
    <p:extLst>
      <p:ext uri="{BB962C8B-B14F-4D97-AF65-F5344CB8AC3E}">
        <p14:creationId xmlns:p14="http://schemas.microsoft.com/office/powerpoint/2010/main" val="19594994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6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958B8-C3FA-3E13-D05F-D7B14D6C7650}"/>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59CCE80A-15B3-8FC5-E6A7-C9A7270BEAB3}"/>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4C1CEA8D-2A8E-2DC8-D1AF-A96A5D9EE3D4}"/>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4699C22F-B0F7-00AB-6A1E-1B3E776A7E07}"/>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4181FFF5-B599-07F4-DACB-178C9A8E0F95}"/>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2387E1D4-E391-D2AD-C9D0-5C355A73AA7D}"/>
                </a:ext>
              </a:extLst>
            </p:cNvPr>
            <p:cNvSpPr txBox="1"/>
            <p:nvPr/>
          </p:nvSpPr>
          <p:spPr>
            <a:xfrm>
              <a:off x="4982042" y="2437555"/>
              <a:ext cx="2791215" cy="461665"/>
            </a:xfrm>
            <a:prstGeom prst="rect">
              <a:avLst/>
            </a:prstGeom>
            <a:noFill/>
          </p:spPr>
          <p:txBody>
            <a:bodyPr wrap="square" rtlCol="0">
              <a:spAutoFit/>
            </a:bodyPr>
            <a:lstStyle/>
            <a:p>
              <a:r>
                <a:rPr lang="zh-CN" altLang="en-US" sz="2400" dirty="0"/>
                <a:t>Gan dialects</a:t>
              </a:r>
            </a:p>
          </p:txBody>
        </p:sp>
      </p:grpSp>
      <p:pic>
        <p:nvPicPr>
          <p:cNvPr id="3074" name="Picture 2" descr="赣方言 的图像结果">
            <a:extLst>
              <a:ext uri="{FF2B5EF4-FFF2-40B4-BE49-F238E27FC236}">
                <a16:creationId xmlns:a16="http://schemas.microsoft.com/office/drawing/2014/main" id="{033BDB0B-4377-8761-5796-0523F1A63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89" y="1522824"/>
            <a:ext cx="4484059" cy="347901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0E4AD68-4683-AB04-119B-DAE36B42E579}"/>
              </a:ext>
            </a:extLst>
          </p:cNvPr>
          <p:cNvSpPr txBox="1"/>
          <p:nvPr/>
        </p:nvSpPr>
        <p:spPr>
          <a:xfrm>
            <a:off x="5605352" y="2935992"/>
            <a:ext cx="6096000" cy="1200329"/>
          </a:xfrm>
          <a:prstGeom prst="rect">
            <a:avLst/>
          </a:prstGeom>
          <a:noFill/>
        </p:spPr>
        <p:txBody>
          <a:bodyPr wrap="square">
            <a:spAutoFit/>
          </a:bodyPr>
          <a:lstStyle/>
          <a:p>
            <a:r>
              <a:rPr lang="zh-CN" altLang="en-US" dirty="0"/>
              <a:t>An important characteristic of Gan dialect is the ancient voiced initial consonant being voiceless. Nowadays, when encountering stop and affricate sounds, it is pronounced as aspirated voiceless in most areas</a:t>
            </a:r>
          </a:p>
        </p:txBody>
      </p:sp>
      <p:sp>
        <p:nvSpPr>
          <p:cNvPr id="5" name="文本框 4">
            <a:extLst>
              <a:ext uri="{FF2B5EF4-FFF2-40B4-BE49-F238E27FC236}">
                <a16:creationId xmlns:a16="http://schemas.microsoft.com/office/drawing/2014/main" id="{FA746318-1CA1-783A-E036-D3D7F59377B4}"/>
              </a:ext>
            </a:extLst>
          </p:cNvPr>
          <p:cNvSpPr txBox="1"/>
          <p:nvPr/>
        </p:nvSpPr>
        <p:spPr>
          <a:xfrm>
            <a:off x="256309" y="5362602"/>
            <a:ext cx="6096000" cy="369332"/>
          </a:xfrm>
          <a:prstGeom prst="rect">
            <a:avLst/>
          </a:prstGeom>
          <a:noFill/>
        </p:spPr>
        <p:txBody>
          <a:bodyPr wrap="square">
            <a:spAutoFit/>
          </a:bodyPr>
          <a:lstStyle/>
          <a:p>
            <a:r>
              <a:rPr lang="zh-CN" altLang="en-US" b="0" i="0">
                <a:solidFill>
                  <a:srgbClr val="060607"/>
                </a:solidFill>
                <a:effectLst/>
                <a:latin typeface="-apple-system"/>
              </a:rPr>
              <a:t>“日头（太阳）”、“月光（月亮）”、“霍闪（闪电）”</a:t>
            </a:r>
            <a:endParaRPr lang="zh-CN" altLang="en-US" dirty="0"/>
          </a:p>
        </p:txBody>
      </p:sp>
      <p:sp>
        <p:nvSpPr>
          <p:cNvPr id="12" name="文本框 11">
            <a:extLst>
              <a:ext uri="{FF2B5EF4-FFF2-40B4-BE49-F238E27FC236}">
                <a16:creationId xmlns:a16="http://schemas.microsoft.com/office/drawing/2014/main" id="{130F25CF-63D0-50DF-986F-08B0D994839C}"/>
              </a:ext>
            </a:extLst>
          </p:cNvPr>
          <p:cNvSpPr txBox="1"/>
          <p:nvPr/>
        </p:nvSpPr>
        <p:spPr>
          <a:xfrm>
            <a:off x="304800" y="5900221"/>
            <a:ext cx="6096000" cy="369332"/>
          </a:xfrm>
          <a:prstGeom prst="rect">
            <a:avLst/>
          </a:prstGeom>
          <a:noFill/>
        </p:spPr>
        <p:txBody>
          <a:bodyPr wrap="square">
            <a:spAutoFit/>
          </a:bodyPr>
          <a:lstStyle/>
          <a:p>
            <a:r>
              <a:rPr lang="zh-CN" altLang="en-US" b="0" i="0" dirty="0">
                <a:solidFill>
                  <a:srgbClr val="060607"/>
                </a:solidFill>
                <a:effectLst/>
                <a:latin typeface="-apple-system"/>
              </a:rPr>
              <a:t>“崽（儿子）”、“洋泥（水泥）”</a:t>
            </a:r>
            <a:endParaRPr lang="zh-CN" altLang="en-US" dirty="0"/>
          </a:p>
        </p:txBody>
      </p:sp>
      <p:pic>
        <p:nvPicPr>
          <p:cNvPr id="2" name="赣方言">
            <a:hlinkClick r:id="" action="ppaction://media"/>
            <a:extLst>
              <a:ext uri="{FF2B5EF4-FFF2-40B4-BE49-F238E27FC236}">
                <a16:creationId xmlns:a16="http://schemas.microsoft.com/office/drawing/2014/main" id="{2A917561-DA32-EA2F-3D27-7B4604F32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6608" y="5825578"/>
            <a:ext cx="406400" cy="406400"/>
          </a:xfrm>
          <a:prstGeom prst="rect">
            <a:avLst/>
          </a:prstGeom>
        </p:spPr>
      </p:pic>
    </p:spTree>
    <p:extLst>
      <p:ext uri="{BB962C8B-B14F-4D97-AF65-F5344CB8AC3E}">
        <p14:creationId xmlns:p14="http://schemas.microsoft.com/office/powerpoint/2010/main" val="3826482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9B6B0-AE74-036A-34E6-554DAF6F872E}"/>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137AD93F-7856-66CE-4C8A-15137874FA50}"/>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9D32FC79-BE15-F36D-B32E-5A7C3F4EE8E5}"/>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71D34495-18DF-0188-C40D-66867E3F3E1F}"/>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9AC56FFC-94FA-CDF4-DED5-9D6BA5EB7902}"/>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BD8867E3-967E-F6B7-CA1F-8C54E3D59C72}"/>
                </a:ext>
              </a:extLst>
            </p:cNvPr>
            <p:cNvSpPr txBox="1"/>
            <p:nvPr/>
          </p:nvSpPr>
          <p:spPr>
            <a:xfrm>
              <a:off x="4982042" y="2437555"/>
              <a:ext cx="2791215" cy="461665"/>
            </a:xfrm>
            <a:prstGeom prst="rect">
              <a:avLst/>
            </a:prstGeom>
            <a:noFill/>
          </p:spPr>
          <p:txBody>
            <a:bodyPr wrap="square" rtlCol="0">
              <a:spAutoFit/>
            </a:bodyPr>
            <a:lstStyle/>
            <a:p>
              <a:r>
                <a:rPr lang="en-US" altLang="zh-CN" sz="2400"/>
                <a:t>Hui</a:t>
              </a:r>
              <a:r>
                <a:rPr lang="zh-CN" altLang="en-US" sz="2400"/>
                <a:t> </a:t>
              </a:r>
              <a:r>
                <a:rPr lang="zh-CN" altLang="en-US" sz="2400" dirty="0"/>
                <a:t>dialects</a:t>
              </a:r>
            </a:p>
          </p:txBody>
        </p:sp>
      </p:grpSp>
      <p:sp>
        <p:nvSpPr>
          <p:cNvPr id="3" name="文本框 2">
            <a:extLst>
              <a:ext uri="{FF2B5EF4-FFF2-40B4-BE49-F238E27FC236}">
                <a16:creationId xmlns:a16="http://schemas.microsoft.com/office/drawing/2014/main" id="{64066797-A910-22AD-D5D6-DA0A6844E8F7}"/>
              </a:ext>
            </a:extLst>
          </p:cNvPr>
          <p:cNvSpPr txBox="1"/>
          <p:nvPr/>
        </p:nvSpPr>
        <p:spPr>
          <a:xfrm>
            <a:off x="5569527" y="2946600"/>
            <a:ext cx="6096000" cy="1200329"/>
          </a:xfrm>
          <a:prstGeom prst="rect">
            <a:avLst/>
          </a:prstGeom>
          <a:noFill/>
        </p:spPr>
        <p:txBody>
          <a:bodyPr wrap="square">
            <a:spAutoFit/>
          </a:bodyPr>
          <a:lstStyle/>
          <a:p>
            <a:r>
              <a:rPr lang="zh-CN" altLang="en-US" dirty="0"/>
              <a:t>In the Hu</a:t>
            </a:r>
            <a:r>
              <a:rPr lang="en-US" altLang="zh-CN" dirty="0" err="1"/>
              <a:t>i</a:t>
            </a:r>
            <a:r>
              <a:rPr lang="zh-CN" altLang="en-US" dirty="0"/>
              <a:t> dialect, the ancient voiced initial consonants have been cleared in most areas, and today most characters that read the stop and affricate initial consonants are aspirated</a:t>
            </a:r>
          </a:p>
        </p:txBody>
      </p:sp>
      <p:pic>
        <p:nvPicPr>
          <p:cNvPr id="1026" name="Picture 2">
            <a:extLst>
              <a:ext uri="{FF2B5EF4-FFF2-40B4-BE49-F238E27FC236}">
                <a16:creationId xmlns:a16="http://schemas.microsoft.com/office/drawing/2014/main" id="{266F04DE-1FE0-A7A2-C804-BD9EBDFC1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813" y="2493786"/>
            <a:ext cx="4216977" cy="23427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F1213C8-0799-069E-E101-00CA15243C31}"/>
              </a:ext>
            </a:extLst>
          </p:cNvPr>
          <p:cNvSpPr txBox="1"/>
          <p:nvPr/>
        </p:nvSpPr>
        <p:spPr>
          <a:xfrm>
            <a:off x="166255" y="5080883"/>
            <a:ext cx="6096000" cy="369332"/>
          </a:xfrm>
          <a:prstGeom prst="rect">
            <a:avLst/>
          </a:prstGeom>
          <a:noFill/>
        </p:spPr>
        <p:txBody>
          <a:bodyPr wrap="square">
            <a:spAutoFit/>
          </a:bodyPr>
          <a:lstStyle/>
          <a:p>
            <a:r>
              <a:rPr lang="zh-CN" altLang="en-US" b="0" i="0" dirty="0">
                <a:solidFill>
                  <a:srgbClr val="060607"/>
                </a:solidFill>
                <a:effectLst/>
                <a:latin typeface="-apple-system"/>
              </a:rPr>
              <a:t>“先”即“先生”，“造化”为“幸运”之义</a:t>
            </a:r>
            <a:endParaRPr lang="zh-CN" altLang="en-US" dirty="0"/>
          </a:p>
        </p:txBody>
      </p:sp>
      <p:sp>
        <p:nvSpPr>
          <p:cNvPr id="15" name="文本框 14">
            <a:extLst>
              <a:ext uri="{FF2B5EF4-FFF2-40B4-BE49-F238E27FC236}">
                <a16:creationId xmlns:a16="http://schemas.microsoft.com/office/drawing/2014/main" id="{169664DB-2FCC-78FF-8483-7B5C4374E06E}"/>
              </a:ext>
            </a:extLst>
          </p:cNvPr>
          <p:cNvSpPr txBox="1"/>
          <p:nvPr/>
        </p:nvSpPr>
        <p:spPr>
          <a:xfrm>
            <a:off x="166255" y="5520491"/>
            <a:ext cx="6096000" cy="646331"/>
          </a:xfrm>
          <a:prstGeom prst="rect">
            <a:avLst/>
          </a:prstGeom>
          <a:noFill/>
        </p:spPr>
        <p:txBody>
          <a:bodyPr wrap="square">
            <a:spAutoFit/>
          </a:bodyPr>
          <a:lstStyle/>
          <a:p>
            <a:r>
              <a:rPr lang="zh-CN" altLang="en-US" b="0" i="0" dirty="0">
                <a:solidFill>
                  <a:srgbClr val="060607"/>
                </a:solidFill>
                <a:effectLst/>
                <a:latin typeface="-apple-system"/>
              </a:rPr>
              <a:t>“不曾”表示“没”、“没有”，“一堆”表示“一起”、“一块儿”</a:t>
            </a:r>
            <a:endParaRPr lang="zh-CN" altLang="en-US" dirty="0"/>
          </a:p>
        </p:txBody>
      </p:sp>
      <p:pic>
        <p:nvPicPr>
          <p:cNvPr id="2" name="徽方言">
            <a:hlinkClick r:id="" action="ppaction://media"/>
            <a:extLst>
              <a:ext uri="{FF2B5EF4-FFF2-40B4-BE49-F238E27FC236}">
                <a16:creationId xmlns:a16="http://schemas.microsoft.com/office/drawing/2014/main" id="{F99A46C5-1074-D1F6-DF41-776BDDF3D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4864" y="5520491"/>
            <a:ext cx="406400" cy="406400"/>
          </a:xfrm>
          <a:prstGeom prst="rect">
            <a:avLst/>
          </a:prstGeom>
        </p:spPr>
      </p:pic>
    </p:spTree>
    <p:extLst>
      <p:ext uri="{BB962C8B-B14F-4D97-AF65-F5344CB8AC3E}">
        <p14:creationId xmlns:p14="http://schemas.microsoft.com/office/powerpoint/2010/main" val="23158726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4723749" y="998888"/>
            <a:ext cx="4843233" cy="829945"/>
          </a:xfrm>
          <a:prstGeom prst="rect">
            <a:avLst/>
          </a:prstGeom>
          <a:noFill/>
        </p:spPr>
        <p:txBody>
          <a:bodyPr wrap="square" rtlCol="0">
            <a:spAutoFit/>
          </a:bodyPr>
          <a:lstStyle/>
          <a:p>
            <a:r>
              <a:rPr lang="en-US" altLang="zh-CN" sz="4800" dirty="0">
                <a:solidFill>
                  <a:schemeClr val="accent1"/>
                </a:solidFill>
                <a:latin typeface="汉仪楷体简" pitchFamily="2" charset="-128"/>
                <a:ea typeface="汉仪楷体简" pitchFamily="2" charset="-128"/>
                <a:cs typeface="汉仪楷体简" pitchFamily="2" charset="-128"/>
              </a:rPr>
              <a:t>CONTENTS</a:t>
            </a:r>
            <a:endParaRPr lang="zh-CN" altLang="en-US" sz="4800" dirty="0">
              <a:solidFill>
                <a:schemeClr val="accent1"/>
              </a:solidFill>
              <a:latin typeface="汉仪楷体简" pitchFamily="2" charset="-128"/>
              <a:ea typeface="汉仪楷体简" pitchFamily="2" charset="-128"/>
              <a:cs typeface="汉仪楷体简" pitchFamily="2" charset="-128"/>
            </a:endParaRPr>
          </a:p>
        </p:txBody>
      </p:sp>
      <p:grpSp>
        <p:nvGrpSpPr>
          <p:cNvPr id="23" name="组合 22"/>
          <p:cNvGrpSpPr/>
          <p:nvPr/>
        </p:nvGrpSpPr>
        <p:grpSpPr>
          <a:xfrm>
            <a:off x="4461812" y="2271145"/>
            <a:ext cx="3678835" cy="607309"/>
            <a:chOff x="4094422" y="2364128"/>
            <a:chExt cx="3678835" cy="607309"/>
          </a:xfrm>
        </p:grpSpPr>
        <p:grpSp>
          <p:nvGrpSpPr>
            <p:cNvPr id="19" name="组合 18"/>
            <p:cNvGrpSpPr/>
            <p:nvPr/>
          </p:nvGrpSpPr>
          <p:grpSpPr>
            <a:xfrm>
              <a:off x="4094422" y="2364128"/>
              <a:ext cx="1125761" cy="607309"/>
              <a:chOff x="4094422" y="2364128"/>
              <a:chExt cx="1125761" cy="607309"/>
            </a:xfrm>
          </p:grpSpPr>
          <p:sp>
            <p:nvSpPr>
              <p:cNvPr id="16" name="椭圆 15"/>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8" name="文本框 17"/>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01.</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22" name="文本框 21"/>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What is it</a:t>
              </a:r>
              <a:r>
                <a:rPr lang="zh-CN" altLang="en-US" sz="2400" dirty="0">
                  <a:solidFill>
                    <a:schemeClr val="accent1"/>
                  </a:solidFill>
                </a:rPr>
                <a:t>？</a:t>
              </a:r>
            </a:p>
          </p:txBody>
        </p:sp>
      </p:grpSp>
      <p:grpSp>
        <p:nvGrpSpPr>
          <p:cNvPr id="24" name="组合 23"/>
          <p:cNvGrpSpPr/>
          <p:nvPr/>
        </p:nvGrpSpPr>
        <p:grpSpPr>
          <a:xfrm>
            <a:off x="4461812" y="3198866"/>
            <a:ext cx="3678835" cy="607309"/>
            <a:chOff x="4094422" y="2364128"/>
            <a:chExt cx="3678835" cy="607309"/>
          </a:xfrm>
        </p:grpSpPr>
        <p:grpSp>
          <p:nvGrpSpPr>
            <p:cNvPr id="25" name="组合 24"/>
            <p:cNvGrpSpPr/>
            <p:nvPr/>
          </p:nvGrpSpPr>
          <p:grpSpPr>
            <a:xfrm>
              <a:off x="4094422" y="2364128"/>
              <a:ext cx="1125761" cy="607309"/>
              <a:chOff x="4094422" y="2364128"/>
              <a:chExt cx="1125761" cy="607309"/>
            </a:xfrm>
          </p:grpSpPr>
          <p:sp>
            <p:nvSpPr>
              <p:cNvPr id="27" name="椭圆 26"/>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28" name="文本框 27"/>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26" name="文本框 25"/>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The types Of it</a:t>
              </a:r>
              <a:endParaRPr lang="zh-CN" altLang="en-US" sz="2400" dirty="0">
                <a:solidFill>
                  <a:schemeClr val="accent1"/>
                </a:solidFill>
              </a:endParaRPr>
            </a:p>
          </p:txBody>
        </p:sp>
      </p:grpSp>
      <p:grpSp>
        <p:nvGrpSpPr>
          <p:cNvPr id="29" name="组合 28"/>
          <p:cNvGrpSpPr/>
          <p:nvPr/>
        </p:nvGrpSpPr>
        <p:grpSpPr>
          <a:xfrm>
            <a:off x="4461812" y="4126587"/>
            <a:ext cx="6320793" cy="607309"/>
            <a:chOff x="4094422" y="2364128"/>
            <a:chExt cx="6320793" cy="607309"/>
          </a:xfrm>
        </p:grpSpPr>
        <p:grpSp>
          <p:nvGrpSpPr>
            <p:cNvPr id="30" name="组合 29"/>
            <p:cNvGrpSpPr/>
            <p:nvPr/>
          </p:nvGrpSpPr>
          <p:grpSpPr>
            <a:xfrm>
              <a:off x="4094422" y="2364128"/>
              <a:ext cx="1125761" cy="607309"/>
              <a:chOff x="4094422" y="2364128"/>
              <a:chExt cx="1125761" cy="607309"/>
            </a:xfrm>
          </p:grpSpPr>
          <p:sp>
            <p:nvSpPr>
              <p:cNvPr id="32" name="椭圆 31"/>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33" name="文本框 32"/>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03.</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31" name="文本框 30"/>
            <p:cNvSpPr txBox="1"/>
            <p:nvPr/>
          </p:nvSpPr>
          <p:spPr>
            <a:xfrm>
              <a:off x="4982042" y="2437555"/>
              <a:ext cx="5433173" cy="461665"/>
            </a:xfrm>
            <a:prstGeom prst="rect">
              <a:avLst/>
            </a:prstGeom>
            <a:noFill/>
          </p:spPr>
          <p:txBody>
            <a:bodyPr wrap="square" rtlCol="0">
              <a:spAutoFit/>
            </a:bodyPr>
            <a:lstStyle/>
            <a:p>
              <a:r>
                <a:rPr lang="en-US" altLang="zh-CN" sz="2400" dirty="0">
                  <a:solidFill>
                    <a:schemeClr val="accent1"/>
                  </a:solidFill>
                </a:rPr>
                <a:t>Its Current situation and development</a:t>
              </a:r>
              <a:endParaRPr lang="zh-CN" altLang="en-US" sz="2400" dirty="0">
                <a:solidFill>
                  <a:schemeClr val="accent1"/>
                </a:solidFill>
              </a:endParaRPr>
            </a:p>
          </p:txBody>
        </p:sp>
      </p:grpSp>
      <p:grpSp>
        <p:nvGrpSpPr>
          <p:cNvPr id="34" name="组合 33"/>
          <p:cNvGrpSpPr/>
          <p:nvPr/>
        </p:nvGrpSpPr>
        <p:grpSpPr>
          <a:xfrm>
            <a:off x="4461812" y="5054307"/>
            <a:ext cx="3678835" cy="607309"/>
            <a:chOff x="4094422" y="2364128"/>
            <a:chExt cx="3678835" cy="607309"/>
          </a:xfrm>
        </p:grpSpPr>
        <p:grpSp>
          <p:nvGrpSpPr>
            <p:cNvPr id="35" name="组合 34"/>
            <p:cNvGrpSpPr/>
            <p:nvPr/>
          </p:nvGrpSpPr>
          <p:grpSpPr>
            <a:xfrm>
              <a:off x="4094422" y="2364128"/>
              <a:ext cx="1125761" cy="607309"/>
              <a:chOff x="4094422" y="2364128"/>
              <a:chExt cx="1125761" cy="607309"/>
            </a:xfrm>
          </p:grpSpPr>
          <p:sp>
            <p:nvSpPr>
              <p:cNvPr id="37" name="椭圆 36"/>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38" name="文本框 37"/>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04.</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36" name="文本框 35"/>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Interaction</a:t>
              </a:r>
            </a:p>
          </p:txBody>
        </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D75BF-E5B4-7406-D98A-A5F50FE82B0A}"/>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B1438FF1-0FDA-E8E1-AC17-2147FADEF33C}"/>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0A62787A-6D72-2D1B-C842-48B676B043E1}"/>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A8F46F5D-F912-1456-6065-50CD98DBCCBC}"/>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A570CDF2-7FA5-6D73-93D4-4231E6FB952E}"/>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2FD5B3CD-22E6-B726-5B44-3BC13BBCF8BF}"/>
                </a:ext>
              </a:extLst>
            </p:cNvPr>
            <p:cNvSpPr txBox="1"/>
            <p:nvPr/>
          </p:nvSpPr>
          <p:spPr>
            <a:xfrm>
              <a:off x="4982042" y="2437555"/>
              <a:ext cx="2791215" cy="461665"/>
            </a:xfrm>
            <a:prstGeom prst="rect">
              <a:avLst/>
            </a:prstGeom>
            <a:noFill/>
          </p:spPr>
          <p:txBody>
            <a:bodyPr wrap="square" rtlCol="0">
              <a:spAutoFit/>
            </a:bodyPr>
            <a:lstStyle/>
            <a:p>
              <a:r>
                <a:rPr lang="zh-CN" altLang="en-US" sz="2400" dirty="0"/>
                <a:t>Pinghua dialects</a:t>
              </a:r>
            </a:p>
          </p:txBody>
        </p:sp>
      </p:grpSp>
      <p:pic>
        <p:nvPicPr>
          <p:cNvPr id="2050" name="Picture 2">
            <a:extLst>
              <a:ext uri="{FF2B5EF4-FFF2-40B4-BE49-F238E27FC236}">
                <a16:creationId xmlns:a16="http://schemas.microsoft.com/office/drawing/2014/main" id="{0DD3DC30-2A19-3E30-BA9B-882DA84AE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813" y="1651686"/>
            <a:ext cx="3778785" cy="377878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9B2E0B8A-2B9C-B597-E766-F01418C06396}"/>
              </a:ext>
            </a:extLst>
          </p:cNvPr>
          <p:cNvSpPr txBox="1"/>
          <p:nvPr/>
        </p:nvSpPr>
        <p:spPr>
          <a:xfrm>
            <a:off x="166255" y="5658991"/>
            <a:ext cx="6096000" cy="369332"/>
          </a:xfrm>
          <a:prstGeom prst="rect">
            <a:avLst/>
          </a:prstGeom>
          <a:noFill/>
        </p:spPr>
        <p:txBody>
          <a:bodyPr wrap="square">
            <a:spAutoFit/>
          </a:bodyPr>
          <a:lstStyle/>
          <a:p>
            <a:r>
              <a:rPr lang="zh-CN" altLang="en-US" b="0" i="0" dirty="0">
                <a:solidFill>
                  <a:srgbClr val="060607"/>
                </a:solidFill>
                <a:effectLst/>
                <a:latin typeface="-apple-system"/>
              </a:rPr>
              <a:t>“帝”表示“到”、“在”、“被”、“把”等义</a:t>
            </a:r>
            <a:endParaRPr lang="zh-CN" altLang="en-US" dirty="0"/>
          </a:p>
        </p:txBody>
      </p:sp>
      <p:sp>
        <p:nvSpPr>
          <p:cNvPr id="4" name="文本框 3">
            <a:extLst>
              <a:ext uri="{FF2B5EF4-FFF2-40B4-BE49-F238E27FC236}">
                <a16:creationId xmlns:a16="http://schemas.microsoft.com/office/drawing/2014/main" id="{1B234F2F-9803-ED88-1047-850FA3245135}"/>
              </a:ext>
            </a:extLst>
          </p:cNvPr>
          <p:cNvSpPr txBox="1"/>
          <p:nvPr/>
        </p:nvSpPr>
        <p:spPr>
          <a:xfrm>
            <a:off x="5152269" y="2894748"/>
            <a:ext cx="6096000" cy="646331"/>
          </a:xfrm>
          <a:prstGeom prst="rect">
            <a:avLst/>
          </a:prstGeom>
          <a:noFill/>
        </p:spPr>
        <p:txBody>
          <a:bodyPr wrap="square">
            <a:spAutoFit/>
          </a:bodyPr>
          <a:lstStyle/>
          <a:p>
            <a:r>
              <a:rPr lang="zh-CN" altLang="en-US" dirty="0"/>
              <a:t>After the ancient voiced initials of Pinghua dialect are cleared, plosives and affricates generally do not carry air,</a:t>
            </a:r>
          </a:p>
        </p:txBody>
      </p:sp>
      <p:pic>
        <p:nvPicPr>
          <p:cNvPr id="3" name="南宁平话">
            <a:hlinkClick r:id="" action="ppaction://media"/>
            <a:extLst>
              <a:ext uri="{FF2B5EF4-FFF2-40B4-BE49-F238E27FC236}">
                <a16:creationId xmlns:a16="http://schemas.microsoft.com/office/drawing/2014/main" id="{5CC8EE73-1F99-3A32-1D28-926AE112F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1390" y="5333422"/>
            <a:ext cx="406400" cy="406400"/>
          </a:xfrm>
          <a:prstGeom prst="rect">
            <a:avLst/>
          </a:prstGeom>
        </p:spPr>
      </p:pic>
      <p:sp>
        <p:nvSpPr>
          <p:cNvPr id="5" name="文本框 4">
            <a:extLst>
              <a:ext uri="{FF2B5EF4-FFF2-40B4-BE49-F238E27FC236}">
                <a16:creationId xmlns:a16="http://schemas.microsoft.com/office/drawing/2014/main" id="{F50D1D23-643E-801E-F1A3-9BD9EF9A5BA7}"/>
              </a:ext>
            </a:extLst>
          </p:cNvPr>
          <p:cNvSpPr txBox="1"/>
          <p:nvPr/>
        </p:nvSpPr>
        <p:spPr>
          <a:xfrm>
            <a:off x="6809949" y="4027503"/>
            <a:ext cx="3269895" cy="923330"/>
          </a:xfrm>
          <a:prstGeom prst="rect">
            <a:avLst/>
          </a:prstGeom>
          <a:noFill/>
        </p:spPr>
        <p:txBody>
          <a:bodyPr wrap="square" rtlCol="0">
            <a:spAutoFit/>
          </a:bodyPr>
          <a:lstStyle/>
          <a:p>
            <a:r>
              <a:rPr lang="zh-CN" altLang="en-US" dirty="0"/>
              <a:t>你吃饭了没有；</a:t>
            </a:r>
            <a:endParaRPr lang="en-US" altLang="zh-CN" dirty="0"/>
          </a:p>
          <a:p>
            <a:r>
              <a:rPr lang="zh-CN" altLang="en-US" dirty="0"/>
              <a:t>我要去读书了；</a:t>
            </a:r>
            <a:endParaRPr lang="en-US" altLang="zh-CN" dirty="0"/>
          </a:p>
          <a:p>
            <a:r>
              <a:rPr lang="zh-CN" altLang="en-US" dirty="0"/>
              <a:t>今天天气真好；</a:t>
            </a:r>
          </a:p>
        </p:txBody>
      </p:sp>
    </p:spTree>
    <p:extLst>
      <p:ext uri="{BB962C8B-B14F-4D97-AF65-F5344CB8AC3E}">
        <p14:creationId xmlns:p14="http://schemas.microsoft.com/office/powerpoint/2010/main" val="5321367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1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ED90F79-78C8-BE7A-4CB1-4C4656E5768D}"/>
              </a:ext>
            </a:extLst>
          </p:cNvPr>
          <p:cNvSpPr txBox="1"/>
          <p:nvPr/>
        </p:nvSpPr>
        <p:spPr>
          <a:xfrm>
            <a:off x="2535326" y="2305615"/>
            <a:ext cx="728167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r>
              <a:rPr lang="en-US" altLang="zh-CN" sz="6000" dirty="0">
                <a:solidFill>
                  <a:prstClr val="black">
                    <a:lumMod val="75000"/>
                    <a:lumOff val="25000"/>
                  </a:prstClr>
                </a:solidFill>
                <a:latin typeface="+mj-ea"/>
                <a:ea typeface="+mj-ea"/>
                <a:cs typeface="+mn-ea"/>
                <a:sym typeface="+mn-lt"/>
              </a:rPr>
              <a:t>Part 3</a:t>
            </a: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endParaRPr kumimoji="0" lang="en-US" altLang="zh-CN"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4000" dirty="0">
              <a:solidFill>
                <a:prstClr val="black">
                  <a:lumMod val="75000"/>
                  <a:lumOff val="25000"/>
                </a:prstClr>
              </a:solidFill>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rgbClr val="FFC000"/>
                </a:solidFill>
                <a:latin typeface="+mj-ea"/>
                <a:ea typeface="+mj-ea"/>
                <a:cs typeface="+mn-ea"/>
                <a:sym typeface="+mn-lt"/>
              </a:rPr>
              <a:t>The Current situation and development</a:t>
            </a:r>
            <a:endParaRPr kumimoji="0" lang="zh-CN" altLang="en-US" sz="4000" b="0" i="0" u="none" strike="noStrike" kern="1200" cap="none" spc="0" normalizeH="0" baseline="0" noProof="0" dirty="0">
              <a:ln>
                <a:noFill/>
              </a:ln>
              <a:solidFill>
                <a:srgbClr val="FFC000"/>
              </a:solidFill>
              <a:effectLst/>
              <a:uLnTx/>
              <a:uFillTx/>
              <a:latin typeface="+mj-ea"/>
              <a:ea typeface="+mj-ea"/>
              <a:cs typeface="+mn-ea"/>
              <a:sym typeface="+mn-lt"/>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03.</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Current</a:t>
              </a:r>
              <a:r>
                <a:rPr lang="zh-CN" altLang="en-US" sz="2400" dirty="0">
                  <a:solidFill>
                    <a:schemeClr val="accent1"/>
                  </a:solidFill>
                </a:rPr>
                <a:t> </a:t>
              </a:r>
              <a:r>
                <a:rPr lang="en-US" altLang="zh-CN" sz="2400" dirty="0">
                  <a:solidFill>
                    <a:schemeClr val="accent1"/>
                  </a:solidFill>
                </a:rPr>
                <a:t>situation</a:t>
              </a:r>
              <a:endParaRPr lang="zh-CN" altLang="en-US" sz="2400" dirty="0">
                <a:solidFill>
                  <a:schemeClr val="accent1"/>
                </a:solidFill>
              </a:endParaRPr>
            </a:p>
          </p:txBody>
        </p:sp>
      </p:grpSp>
      <p:grpSp>
        <p:nvGrpSpPr>
          <p:cNvPr id="2" name="组合 1"/>
          <p:cNvGrpSpPr/>
          <p:nvPr/>
        </p:nvGrpSpPr>
        <p:grpSpPr>
          <a:xfrm>
            <a:off x="673264" y="1626163"/>
            <a:ext cx="10845472" cy="1383700"/>
            <a:chOff x="673264" y="2162223"/>
            <a:chExt cx="10845472" cy="1383700"/>
          </a:xfrm>
        </p:grpSpPr>
        <p:sp>
          <p:nvSpPr>
            <p:cNvPr id="12" name="圆角矩形 7"/>
            <p:cNvSpPr/>
            <p:nvPr/>
          </p:nvSpPr>
          <p:spPr>
            <a:xfrm>
              <a:off x="693106" y="2182339"/>
              <a:ext cx="10786228" cy="1339275"/>
            </a:xfrm>
            <a:prstGeom prst="roundRect">
              <a:avLst>
                <a:gd name="adj" fmla="val 2187"/>
              </a:avLst>
            </a:prstGeom>
            <a:solidFill>
              <a:schemeClr val="accent1">
                <a:alpha val="8000"/>
              </a:schemeClr>
            </a:solidFill>
            <a:ln w="6350">
              <a:gradFill flip="none" rotWithShape="1">
                <a:gsLst>
                  <a:gs pos="39000">
                    <a:schemeClr val="accent1">
                      <a:alpha val="0"/>
                    </a:schemeClr>
                  </a:gs>
                  <a:gs pos="100000">
                    <a:schemeClr val="accent1">
                      <a:alpha val="7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cs typeface="+mn-ea"/>
                <a:sym typeface="+mn-lt"/>
              </a:endParaRPr>
            </a:p>
          </p:txBody>
        </p:sp>
        <p:sp>
          <p:nvSpPr>
            <p:cNvPr id="13" name="任意多边形: 形状 12"/>
            <p:cNvSpPr/>
            <p:nvPr/>
          </p:nvSpPr>
          <p:spPr>
            <a:xfrm>
              <a:off x="11278125" y="2162223"/>
              <a:ext cx="240611" cy="230496"/>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cxnSp>
          <p:nvCxnSpPr>
            <p:cNvPr id="20" name="直线连接符 49"/>
            <p:cNvCxnSpPr/>
            <p:nvPr/>
          </p:nvCxnSpPr>
          <p:spPr>
            <a:xfrm flipH="1">
              <a:off x="1437809" y="2864056"/>
              <a:ext cx="1288285" cy="0"/>
            </a:xfrm>
            <a:prstGeom prst="line">
              <a:avLst/>
            </a:prstGeom>
            <a:ln w="19050" cap="rnd">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6" name="任意多边形: 形状 15"/>
            <p:cNvSpPr/>
            <p:nvPr/>
          </p:nvSpPr>
          <p:spPr>
            <a:xfrm rot="16200000" flipH="1">
              <a:off x="669850" y="3310399"/>
              <a:ext cx="238938" cy="232110"/>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grpSp>
      <p:grpSp>
        <p:nvGrpSpPr>
          <p:cNvPr id="21" name="组合 20"/>
          <p:cNvGrpSpPr/>
          <p:nvPr/>
        </p:nvGrpSpPr>
        <p:grpSpPr>
          <a:xfrm>
            <a:off x="663484" y="3976239"/>
            <a:ext cx="10845472" cy="1383700"/>
            <a:chOff x="673264" y="2162223"/>
            <a:chExt cx="10845472" cy="1383700"/>
          </a:xfrm>
        </p:grpSpPr>
        <p:sp>
          <p:nvSpPr>
            <p:cNvPr id="22" name="圆角矩形 7"/>
            <p:cNvSpPr/>
            <p:nvPr/>
          </p:nvSpPr>
          <p:spPr>
            <a:xfrm>
              <a:off x="693106" y="2182339"/>
              <a:ext cx="10786228" cy="1339275"/>
            </a:xfrm>
            <a:prstGeom prst="roundRect">
              <a:avLst>
                <a:gd name="adj" fmla="val 2187"/>
              </a:avLst>
            </a:prstGeom>
            <a:solidFill>
              <a:schemeClr val="accent1">
                <a:alpha val="8000"/>
              </a:schemeClr>
            </a:solidFill>
            <a:ln w="6350">
              <a:gradFill flip="none" rotWithShape="1">
                <a:gsLst>
                  <a:gs pos="39000">
                    <a:schemeClr val="accent1">
                      <a:alpha val="0"/>
                    </a:schemeClr>
                  </a:gs>
                  <a:gs pos="100000">
                    <a:schemeClr val="accent1">
                      <a:alpha val="7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cs typeface="+mn-ea"/>
                <a:sym typeface="+mn-lt"/>
              </a:endParaRPr>
            </a:p>
          </p:txBody>
        </p:sp>
        <p:sp>
          <p:nvSpPr>
            <p:cNvPr id="23" name="任意多边形: 形状 22"/>
            <p:cNvSpPr/>
            <p:nvPr/>
          </p:nvSpPr>
          <p:spPr>
            <a:xfrm>
              <a:off x="11278125" y="2162223"/>
              <a:ext cx="240611" cy="230496"/>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cxnSp>
          <p:nvCxnSpPr>
            <p:cNvPr id="30" name="直线连接符 49"/>
            <p:cNvCxnSpPr/>
            <p:nvPr/>
          </p:nvCxnSpPr>
          <p:spPr>
            <a:xfrm flipH="1">
              <a:off x="1437809" y="2864056"/>
              <a:ext cx="1288285" cy="0"/>
            </a:xfrm>
            <a:prstGeom prst="line">
              <a:avLst/>
            </a:prstGeom>
            <a:ln w="19050" cap="rnd">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6" name="任意多边形: 形状 25"/>
            <p:cNvSpPr/>
            <p:nvPr/>
          </p:nvSpPr>
          <p:spPr>
            <a:xfrm rot="16200000" flipH="1">
              <a:off x="669850" y="3310399"/>
              <a:ext cx="238938" cy="232110"/>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grpSp>
      <p:sp>
        <p:nvSpPr>
          <p:cNvPr id="11" name="文本框 10">
            <a:extLst>
              <a:ext uri="{FF2B5EF4-FFF2-40B4-BE49-F238E27FC236}">
                <a16:creationId xmlns:a16="http://schemas.microsoft.com/office/drawing/2014/main" id="{6226774E-806C-D692-E927-C913A7BFC9CE}"/>
              </a:ext>
            </a:extLst>
          </p:cNvPr>
          <p:cNvSpPr txBox="1"/>
          <p:nvPr/>
        </p:nvSpPr>
        <p:spPr>
          <a:xfrm>
            <a:off x="811912" y="1728482"/>
            <a:ext cx="10474307" cy="1200329"/>
          </a:xfrm>
          <a:prstGeom prst="rect">
            <a:avLst/>
          </a:prstGeom>
          <a:noFill/>
        </p:spPr>
        <p:txBody>
          <a:bodyPr wrap="square">
            <a:spAutoFit/>
          </a:bodyPr>
          <a:lstStyle/>
          <a:p>
            <a:r>
              <a:rPr lang="zh-CN" altLang="en-US" dirty="0">
                <a:solidFill>
                  <a:schemeClr val="accent5">
                    <a:lumMod val="50000"/>
                  </a:schemeClr>
                </a:solidFill>
              </a:rPr>
              <a:t>Decline in usage</a:t>
            </a:r>
            <a:r>
              <a:rPr lang="en-US" altLang="zh-CN" dirty="0"/>
              <a:t>: With the popularization and promotion of Mandarin, the frequency of the use of Chinese dialects has shown a significant decline on the whole. Due to the lack of adequate contact and use opportunities, many young people have poor ability to master and use their hometown dialects, resulting in an obvious intergenerational break in the transmission of dialects.</a:t>
            </a:r>
            <a:endParaRPr lang="zh-CN" altLang="en-US" dirty="0"/>
          </a:p>
        </p:txBody>
      </p:sp>
      <p:sp>
        <p:nvSpPr>
          <p:cNvPr id="37" name="文本框 36">
            <a:extLst>
              <a:ext uri="{FF2B5EF4-FFF2-40B4-BE49-F238E27FC236}">
                <a16:creationId xmlns:a16="http://schemas.microsoft.com/office/drawing/2014/main" id="{C57FA68B-17DD-C3ED-E994-D71FBABC11C1}"/>
              </a:ext>
            </a:extLst>
          </p:cNvPr>
          <p:cNvSpPr txBox="1"/>
          <p:nvPr/>
        </p:nvSpPr>
        <p:spPr>
          <a:xfrm>
            <a:off x="734381" y="4077907"/>
            <a:ext cx="10551838" cy="1200329"/>
          </a:xfrm>
          <a:prstGeom prst="rect">
            <a:avLst/>
          </a:prstGeom>
          <a:noFill/>
        </p:spPr>
        <p:txBody>
          <a:bodyPr wrap="square">
            <a:spAutoFit/>
          </a:bodyPr>
          <a:lstStyle/>
          <a:p>
            <a:r>
              <a:rPr lang="zh-CN" altLang="en-US" dirty="0">
                <a:solidFill>
                  <a:schemeClr val="accent5">
                    <a:lumMod val="50000"/>
                  </a:schemeClr>
                </a:solidFill>
              </a:rPr>
              <a:t>Obstruction of cultural inheritance</a:t>
            </a:r>
            <a:r>
              <a:rPr lang="en-US" altLang="zh-CN" dirty="0"/>
              <a:t>: Dialect is an important carrier of regional culture, the decrease of its use frequency directly affects the inheritance of local culture. Many folk arts and traditional customs closely related to dialects are also facing the dilemma of no successor, and the uniqueness and diversity of local culture are gradually weakening</a:t>
            </a:r>
            <a:endParaRPr lang="zh-CN"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B84F6-59E7-CCBE-3685-E81EFBA36385}"/>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CC56F671-74B4-D99F-9C9F-C0724EF08F09}"/>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E120009B-0AF7-0342-F3C8-99A7C750DD9E}"/>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1A1EE3E6-C2D3-CFC3-714E-1812E408C128}"/>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B8815C14-64D5-0B7E-95DD-7254D4D3FCB3}"/>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03.</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22FFF1B4-4C10-C511-1AD5-3473FD2E5F97}"/>
                </a:ext>
              </a:extLst>
            </p:cNvPr>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Current</a:t>
              </a:r>
              <a:r>
                <a:rPr lang="zh-CN" altLang="en-US" sz="2400" dirty="0">
                  <a:solidFill>
                    <a:schemeClr val="accent1"/>
                  </a:solidFill>
                </a:rPr>
                <a:t> </a:t>
              </a:r>
              <a:r>
                <a:rPr lang="en-US" altLang="zh-CN" sz="2400" dirty="0">
                  <a:solidFill>
                    <a:schemeClr val="accent1"/>
                  </a:solidFill>
                </a:rPr>
                <a:t>situation</a:t>
              </a:r>
              <a:endParaRPr lang="zh-CN" altLang="en-US" sz="2400" dirty="0">
                <a:solidFill>
                  <a:schemeClr val="accent1"/>
                </a:solidFill>
              </a:endParaRPr>
            </a:p>
          </p:txBody>
        </p:sp>
      </p:grpSp>
      <p:grpSp>
        <p:nvGrpSpPr>
          <p:cNvPr id="2" name="组合 1">
            <a:extLst>
              <a:ext uri="{FF2B5EF4-FFF2-40B4-BE49-F238E27FC236}">
                <a16:creationId xmlns:a16="http://schemas.microsoft.com/office/drawing/2014/main" id="{A068C34D-4A15-345F-602D-9CCFD2900E8C}"/>
              </a:ext>
            </a:extLst>
          </p:cNvPr>
          <p:cNvGrpSpPr/>
          <p:nvPr/>
        </p:nvGrpSpPr>
        <p:grpSpPr>
          <a:xfrm>
            <a:off x="677983" y="1876875"/>
            <a:ext cx="10845472" cy="1383700"/>
            <a:chOff x="673264" y="2162223"/>
            <a:chExt cx="10845472" cy="1383700"/>
          </a:xfrm>
        </p:grpSpPr>
        <p:sp>
          <p:nvSpPr>
            <p:cNvPr id="12" name="圆角矩形 7">
              <a:extLst>
                <a:ext uri="{FF2B5EF4-FFF2-40B4-BE49-F238E27FC236}">
                  <a16:creationId xmlns:a16="http://schemas.microsoft.com/office/drawing/2014/main" id="{005E22DC-45AC-79AE-BF78-B2BFED8677B2}"/>
                </a:ext>
              </a:extLst>
            </p:cNvPr>
            <p:cNvSpPr/>
            <p:nvPr/>
          </p:nvSpPr>
          <p:spPr>
            <a:xfrm>
              <a:off x="693106" y="2182339"/>
              <a:ext cx="10786228" cy="1339275"/>
            </a:xfrm>
            <a:prstGeom prst="roundRect">
              <a:avLst>
                <a:gd name="adj" fmla="val 2187"/>
              </a:avLst>
            </a:prstGeom>
            <a:solidFill>
              <a:schemeClr val="accent1">
                <a:alpha val="8000"/>
              </a:schemeClr>
            </a:solidFill>
            <a:ln w="6350">
              <a:gradFill flip="none" rotWithShape="1">
                <a:gsLst>
                  <a:gs pos="39000">
                    <a:schemeClr val="accent1">
                      <a:alpha val="0"/>
                    </a:schemeClr>
                  </a:gs>
                  <a:gs pos="100000">
                    <a:schemeClr val="accent1">
                      <a:alpha val="7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cs typeface="+mn-ea"/>
                <a:sym typeface="+mn-lt"/>
              </a:endParaRPr>
            </a:p>
          </p:txBody>
        </p:sp>
        <p:sp>
          <p:nvSpPr>
            <p:cNvPr id="13" name="任意多边形: 形状 12">
              <a:extLst>
                <a:ext uri="{FF2B5EF4-FFF2-40B4-BE49-F238E27FC236}">
                  <a16:creationId xmlns:a16="http://schemas.microsoft.com/office/drawing/2014/main" id="{91B7F889-BB2A-E12E-A7DE-3D6F793F8560}"/>
                </a:ext>
              </a:extLst>
            </p:cNvPr>
            <p:cNvSpPr/>
            <p:nvPr/>
          </p:nvSpPr>
          <p:spPr>
            <a:xfrm>
              <a:off x="11278125" y="2162223"/>
              <a:ext cx="240611" cy="230496"/>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cxnSp>
          <p:nvCxnSpPr>
            <p:cNvPr id="20" name="直线连接符 49">
              <a:extLst>
                <a:ext uri="{FF2B5EF4-FFF2-40B4-BE49-F238E27FC236}">
                  <a16:creationId xmlns:a16="http://schemas.microsoft.com/office/drawing/2014/main" id="{F04F5EC7-B446-C86F-2F0C-EAFCA6EC6498}"/>
                </a:ext>
              </a:extLst>
            </p:cNvPr>
            <p:cNvCxnSpPr/>
            <p:nvPr/>
          </p:nvCxnSpPr>
          <p:spPr>
            <a:xfrm flipH="1">
              <a:off x="1437809" y="2864056"/>
              <a:ext cx="1288285" cy="0"/>
            </a:xfrm>
            <a:prstGeom prst="line">
              <a:avLst/>
            </a:prstGeom>
            <a:ln w="19050" cap="rnd">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6" name="任意多边形: 形状 15">
              <a:extLst>
                <a:ext uri="{FF2B5EF4-FFF2-40B4-BE49-F238E27FC236}">
                  <a16:creationId xmlns:a16="http://schemas.microsoft.com/office/drawing/2014/main" id="{14B01645-F2F5-858E-855C-087DFA774F62}"/>
                </a:ext>
              </a:extLst>
            </p:cNvPr>
            <p:cNvSpPr/>
            <p:nvPr/>
          </p:nvSpPr>
          <p:spPr>
            <a:xfrm rot="16200000" flipH="1">
              <a:off x="669850" y="3310399"/>
              <a:ext cx="238938" cy="232110"/>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grpSp>
      <p:grpSp>
        <p:nvGrpSpPr>
          <p:cNvPr id="21" name="组合 20">
            <a:extLst>
              <a:ext uri="{FF2B5EF4-FFF2-40B4-BE49-F238E27FC236}">
                <a16:creationId xmlns:a16="http://schemas.microsoft.com/office/drawing/2014/main" id="{90FB5E51-27F9-091E-4446-911FF8C319D5}"/>
              </a:ext>
            </a:extLst>
          </p:cNvPr>
          <p:cNvGrpSpPr/>
          <p:nvPr/>
        </p:nvGrpSpPr>
        <p:grpSpPr>
          <a:xfrm>
            <a:off x="668203" y="3941964"/>
            <a:ext cx="10845472" cy="1383700"/>
            <a:chOff x="673264" y="2162223"/>
            <a:chExt cx="10845472" cy="1383700"/>
          </a:xfrm>
        </p:grpSpPr>
        <p:sp>
          <p:nvSpPr>
            <p:cNvPr id="22" name="圆角矩形 7">
              <a:extLst>
                <a:ext uri="{FF2B5EF4-FFF2-40B4-BE49-F238E27FC236}">
                  <a16:creationId xmlns:a16="http://schemas.microsoft.com/office/drawing/2014/main" id="{01E7B609-AAA7-28D9-D2A1-F5334C84D893}"/>
                </a:ext>
              </a:extLst>
            </p:cNvPr>
            <p:cNvSpPr/>
            <p:nvPr/>
          </p:nvSpPr>
          <p:spPr>
            <a:xfrm>
              <a:off x="693106" y="2182339"/>
              <a:ext cx="10786228" cy="1339275"/>
            </a:xfrm>
            <a:prstGeom prst="roundRect">
              <a:avLst>
                <a:gd name="adj" fmla="val 2187"/>
              </a:avLst>
            </a:prstGeom>
            <a:solidFill>
              <a:schemeClr val="accent1">
                <a:alpha val="8000"/>
              </a:schemeClr>
            </a:solidFill>
            <a:ln w="6350">
              <a:gradFill flip="none" rotWithShape="1">
                <a:gsLst>
                  <a:gs pos="39000">
                    <a:schemeClr val="accent1">
                      <a:alpha val="0"/>
                    </a:schemeClr>
                  </a:gs>
                  <a:gs pos="100000">
                    <a:schemeClr val="accent1">
                      <a:alpha val="7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cs typeface="+mn-ea"/>
                <a:sym typeface="+mn-lt"/>
              </a:endParaRPr>
            </a:p>
          </p:txBody>
        </p:sp>
        <p:sp>
          <p:nvSpPr>
            <p:cNvPr id="23" name="任意多边形: 形状 22">
              <a:extLst>
                <a:ext uri="{FF2B5EF4-FFF2-40B4-BE49-F238E27FC236}">
                  <a16:creationId xmlns:a16="http://schemas.microsoft.com/office/drawing/2014/main" id="{3922D577-D301-69EA-E7AF-65D1C9D89DFA}"/>
                </a:ext>
              </a:extLst>
            </p:cNvPr>
            <p:cNvSpPr/>
            <p:nvPr/>
          </p:nvSpPr>
          <p:spPr>
            <a:xfrm>
              <a:off x="11278125" y="2162223"/>
              <a:ext cx="240611" cy="230496"/>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cxnSp>
          <p:nvCxnSpPr>
            <p:cNvPr id="30" name="直线连接符 49">
              <a:extLst>
                <a:ext uri="{FF2B5EF4-FFF2-40B4-BE49-F238E27FC236}">
                  <a16:creationId xmlns:a16="http://schemas.microsoft.com/office/drawing/2014/main" id="{12A8D778-B376-6A33-D883-BE3288F7E46C}"/>
                </a:ext>
              </a:extLst>
            </p:cNvPr>
            <p:cNvCxnSpPr/>
            <p:nvPr/>
          </p:nvCxnSpPr>
          <p:spPr>
            <a:xfrm flipH="1">
              <a:off x="1437809" y="2864056"/>
              <a:ext cx="1288285" cy="0"/>
            </a:xfrm>
            <a:prstGeom prst="line">
              <a:avLst/>
            </a:prstGeom>
            <a:ln w="19050" cap="rnd">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6" name="任意多边形: 形状 25">
              <a:extLst>
                <a:ext uri="{FF2B5EF4-FFF2-40B4-BE49-F238E27FC236}">
                  <a16:creationId xmlns:a16="http://schemas.microsoft.com/office/drawing/2014/main" id="{6A615950-C8BE-45FE-854F-5F4DC823C7BF}"/>
                </a:ext>
              </a:extLst>
            </p:cNvPr>
            <p:cNvSpPr/>
            <p:nvPr/>
          </p:nvSpPr>
          <p:spPr>
            <a:xfrm rot="16200000" flipH="1">
              <a:off x="669850" y="3310399"/>
              <a:ext cx="238938" cy="232110"/>
            </a:xfrm>
            <a:custGeom>
              <a:avLst/>
              <a:gdLst>
                <a:gd name="connsiteX0" fmla="*/ 330849 w 510820"/>
                <a:gd name="connsiteY0" fmla="*/ 0 h 543669"/>
                <a:gd name="connsiteX1" fmla="*/ 509668 w 510820"/>
                <a:gd name="connsiteY1" fmla="*/ 183669 h 543669"/>
                <a:gd name="connsiteX2" fmla="*/ 510820 w 510820"/>
                <a:gd name="connsiteY2" fmla="*/ 183669 h 543669"/>
                <a:gd name="connsiteX3" fmla="*/ 510820 w 510820"/>
                <a:gd name="connsiteY3" fmla="*/ 543669 h 543669"/>
                <a:gd name="connsiteX4" fmla="*/ 420820 w 510820"/>
                <a:gd name="connsiteY4" fmla="*/ 543669 h 543669"/>
                <a:gd name="connsiteX5" fmla="*/ 420820 w 510820"/>
                <a:gd name="connsiteY5" fmla="*/ 183669 h 543669"/>
                <a:gd name="connsiteX6" fmla="*/ 420261 w 510820"/>
                <a:gd name="connsiteY6" fmla="*/ 183669 h 543669"/>
                <a:gd name="connsiteX7" fmla="*/ 365653 w 510820"/>
                <a:gd name="connsiteY7" fmla="*/ 99051 h 543669"/>
                <a:gd name="connsiteX8" fmla="*/ 332202 w 510820"/>
                <a:gd name="connsiteY8" fmla="*/ 92114 h 543669"/>
                <a:gd name="connsiteX9" fmla="*/ 0 w 510820"/>
                <a:gd name="connsiteY9" fmla="*/ 92114 h 543669"/>
                <a:gd name="connsiteX10" fmla="*/ 0 w 510820"/>
                <a:gd name="connsiteY10" fmla="*/ 1338 h 543669"/>
                <a:gd name="connsiteX11" fmla="*/ 330849 w 510820"/>
                <a:gd name="connsiteY11" fmla="*/ 1338 h 54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20" h="543669">
                  <a:moveTo>
                    <a:pt x="330849" y="0"/>
                  </a:moveTo>
                  <a:cubicBezTo>
                    <a:pt x="429608" y="0"/>
                    <a:pt x="509668" y="82232"/>
                    <a:pt x="509668" y="183669"/>
                  </a:cubicBezTo>
                  <a:lnTo>
                    <a:pt x="510820" y="183669"/>
                  </a:lnTo>
                  <a:lnTo>
                    <a:pt x="510820" y="543669"/>
                  </a:lnTo>
                  <a:lnTo>
                    <a:pt x="420820" y="543669"/>
                  </a:lnTo>
                  <a:lnTo>
                    <a:pt x="420820" y="183669"/>
                  </a:lnTo>
                  <a:lnTo>
                    <a:pt x="420261" y="183669"/>
                  </a:lnTo>
                  <a:cubicBezTo>
                    <a:pt x="420261" y="145630"/>
                    <a:pt x="397744" y="112992"/>
                    <a:pt x="365653" y="99051"/>
                  </a:cubicBezTo>
                  <a:lnTo>
                    <a:pt x="332202" y="92114"/>
                  </a:lnTo>
                  <a:lnTo>
                    <a:pt x="0" y="92114"/>
                  </a:lnTo>
                  <a:lnTo>
                    <a:pt x="0" y="1338"/>
                  </a:lnTo>
                  <a:lnTo>
                    <a:pt x="330849" y="133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mn-ea"/>
                <a:sym typeface="+mn-lt"/>
              </a:endParaRPr>
            </a:p>
          </p:txBody>
        </p:sp>
      </p:grpSp>
      <p:sp>
        <p:nvSpPr>
          <p:cNvPr id="3" name="文本框 2">
            <a:extLst>
              <a:ext uri="{FF2B5EF4-FFF2-40B4-BE49-F238E27FC236}">
                <a16:creationId xmlns:a16="http://schemas.microsoft.com/office/drawing/2014/main" id="{7CCCC6AA-DF48-F2D1-04FA-B536ADA212CD}"/>
              </a:ext>
            </a:extLst>
          </p:cNvPr>
          <p:cNvSpPr txBox="1"/>
          <p:nvPr/>
        </p:nvSpPr>
        <p:spPr>
          <a:xfrm>
            <a:off x="791649" y="1952903"/>
            <a:ext cx="10810849" cy="1200329"/>
          </a:xfrm>
          <a:prstGeom prst="rect">
            <a:avLst/>
          </a:prstGeom>
          <a:noFill/>
        </p:spPr>
        <p:txBody>
          <a:bodyPr wrap="square">
            <a:spAutoFit/>
          </a:bodyPr>
          <a:lstStyle/>
          <a:p>
            <a:r>
              <a:rPr lang="zh-CN" altLang="en-US" dirty="0">
                <a:solidFill>
                  <a:schemeClr val="accent5">
                    <a:lumMod val="50000"/>
                  </a:schemeClr>
                </a:solidFill>
              </a:rPr>
              <a:t>Changes in the family environment</a:t>
            </a:r>
            <a:r>
              <a:rPr lang="en-US" altLang="zh-CN" dirty="0"/>
              <a:t>:The family is an important place for the transmission of dialects, but nowadays the language use environment within many families has changed. In order to better adapt their children to modern society, parents often choose to use Mandarin in family communication, resulting in a lack of dialect language environment and learning opportunities for children.</a:t>
            </a:r>
            <a:endParaRPr lang="zh-CN" altLang="en-US" dirty="0"/>
          </a:p>
        </p:txBody>
      </p:sp>
      <p:sp>
        <p:nvSpPr>
          <p:cNvPr id="5" name="文本框 4">
            <a:extLst>
              <a:ext uri="{FF2B5EF4-FFF2-40B4-BE49-F238E27FC236}">
                <a16:creationId xmlns:a16="http://schemas.microsoft.com/office/drawing/2014/main" id="{85A69DAF-694E-9D37-12D7-24259AC0A699}"/>
              </a:ext>
            </a:extLst>
          </p:cNvPr>
          <p:cNvSpPr txBox="1"/>
          <p:nvPr/>
        </p:nvSpPr>
        <p:spPr>
          <a:xfrm>
            <a:off x="743137" y="4033650"/>
            <a:ext cx="10488806" cy="1200329"/>
          </a:xfrm>
          <a:prstGeom prst="rect">
            <a:avLst/>
          </a:prstGeom>
          <a:noFill/>
        </p:spPr>
        <p:txBody>
          <a:bodyPr wrap="square">
            <a:spAutoFit/>
          </a:bodyPr>
          <a:lstStyle/>
          <a:p>
            <a:r>
              <a:rPr lang="zh-CN" altLang="en-US" dirty="0">
                <a:solidFill>
                  <a:schemeClr val="accent5">
                    <a:lumMod val="50000"/>
                  </a:schemeClr>
                </a:solidFill>
              </a:rPr>
              <a:t>Weak language awareness</a:t>
            </a:r>
            <a:r>
              <a:rPr lang="en-US" altLang="zh-CN" dirty="0">
                <a:solidFill>
                  <a:schemeClr val="accent5">
                    <a:lumMod val="50000"/>
                  </a:schemeClr>
                </a:solidFill>
              </a:rPr>
              <a:t>:</a:t>
            </a:r>
            <a:r>
              <a:rPr lang="en-US" altLang="zh-CN" dirty="0"/>
              <a:t>Some dialect users have insufficient understanding of the value and significance of dialects, and lack the awareness of protecting and inheriting dialects. They believe that the use of dialects will affect the learning and promotion of Mandarin, so as to actively reduce the use of dialects in daily life.</a:t>
            </a:r>
            <a:endParaRPr lang="zh-CN" altLang="en-US" dirty="0"/>
          </a:p>
        </p:txBody>
      </p:sp>
    </p:spTree>
    <p:extLst>
      <p:ext uri="{BB962C8B-B14F-4D97-AF65-F5344CB8AC3E}">
        <p14:creationId xmlns:p14="http://schemas.microsoft.com/office/powerpoint/2010/main" val="217187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03.</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development</a:t>
              </a:r>
              <a:endParaRPr lang="zh-CN" altLang="en-US" sz="2400" dirty="0">
                <a:solidFill>
                  <a:schemeClr val="accent1"/>
                </a:solidFill>
              </a:endParaRPr>
            </a:p>
          </p:txBody>
        </p:sp>
      </p:grpSp>
      <p:sp>
        <p:nvSpPr>
          <p:cNvPr id="11" name="文本框 10">
            <a:extLst>
              <a:ext uri="{FF2B5EF4-FFF2-40B4-BE49-F238E27FC236}">
                <a16:creationId xmlns:a16="http://schemas.microsoft.com/office/drawing/2014/main" id="{94792E4D-E243-45C2-F745-3AC7A0A1BF8F}"/>
              </a:ext>
            </a:extLst>
          </p:cNvPr>
          <p:cNvSpPr txBox="1"/>
          <p:nvPr/>
        </p:nvSpPr>
        <p:spPr>
          <a:xfrm>
            <a:off x="677983" y="1809181"/>
            <a:ext cx="5719431" cy="3046988"/>
          </a:xfrm>
          <a:prstGeom prst="rect">
            <a:avLst/>
          </a:prstGeom>
          <a:noFill/>
        </p:spPr>
        <p:txBody>
          <a:bodyPr wrap="square">
            <a:spAutoFit/>
          </a:bodyPr>
          <a:lstStyle/>
          <a:p>
            <a:r>
              <a:rPr lang="zh-CN" altLang="en-US" sz="2400" dirty="0"/>
              <a:t>Dialect is the treasure of regional culture, carrying the local sounds and feelings. </a:t>
            </a:r>
            <a:r>
              <a:rPr lang="zh-CN" altLang="en-US" sz="2400" dirty="0">
                <a:solidFill>
                  <a:schemeClr val="accent5"/>
                </a:solidFill>
              </a:rPr>
              <a:t>We should cherish and protect dialects to make them shine in the tide of The Times. </a:t>
            </a:r>
            <a:r>
              <a:rPr lang="zh-CN" altLang="en-US" sz="2400" dirty="0"/>
              <a:t>It is expected that dialects, like smart notes, will play a multi-cultural movement and leave a rich spiritual treasure for the later generations.</a:t>
            </a:r>
          </a:p>
        </p:txBody>
      </p:sp>
      <p:pic>
        <p:nvPicPr>
          <p:cNvPr id="3074" name="Picture 2">
            <a:extLst>
              <a:ext uri="{FF2B5EF4-FFF2-40B4-BE49-F238E27FC236}">
                <a16:creationId xmlns:a16="http://schemas.microsoft.com/office/drawing/2014/main" id="{6D5EB0BD-F1D9-79F8-6585-852EF8901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380" y="1458102"/>
            <a:ext cx="4226713" cy="3564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933FA73-8E85-2BF8-BD45-ECCFD02E8283}"/>
              </a:ext>
            </a:extLst>
          </p:cNvPr>
          <p:cNvSpPr txBox="1"/>
          <p:nvPr/>
        </p:nvSpPr>
        <p:spPr>
          <a:xfrm>
            <a:off x="2535326" y="2305615"/>
            <a:ext cx="728167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r>
              <a:rPr lang="en-US" altLang="zh-CN" sz="6000" dirty="0">
                <a:solidFill>
                  <a:prstClr val="black">
                    <a:lumMod val="75000"/>
                    <a:lumOff val="25000"/>
                  </a:prstClr>
                </a:solidFill>
                <a:latin typeface="+mj-ea"/>
                <a:ea typeface="+mj-ea"/>
                <a:cs typeface="+mn-ea"/>
                <a:sym typeface="+mn-lt"/>
              </a:rPr>
              <a:t>Part 4</a:t>
            </a: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endParaRPr kumimoji="0" lang="en-US" altLang="zh-CN"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4000" dirty="0">
              <a:solidFill>
                <a:prstClr val="black">
                  <a:lumMod val="75000"/>
                  <a:lumOff val="25000"/>
                </a:prstClr>
              </a:solidFill>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C000"/>
                </a:solidFill>
                <a:effectLst/>
                <a:uLnTx/>
                <a:uFillTx/>
                <a:latin typeface="+mj-ea"/>
                <a:ea typeface="+mj-ea"/>
                <a:cs typeface="+mn-ea"/>
                <a:sym typeface="+mn-lt"/>
              </a:rPr>
              <a:t>Interaction </a:t>
            </a:r>
            <a:endParaRPr kumimoji="0" lang="zh-CN" altLang="en-US" sz="4000" b="0" i="0" u="none" strike="noStrike" kern="1200" cap="none" spc="0" normalizeH="0" baseline="0" noProof="0" dirty="0">
              <a:ln>
                <a:noFill/>
              </a:ln>
              <a:solidFill>
                <a:srgbClr val="FFC000"/>
              </a:solidFill>
              <a:effectLst/>
              <a:uLnTx/>
              <a:uFillTx/>
              <a:latin typeface="+mj-ea"/>
              <a:ea typeface="+mj-ea"/>
              <a:cs typeface="+mn-ea"/>
              <a:sym typeface="+mn-lt"/>
            </a:endParaRP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04.</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Interaction</a:t>
              </a:r>
              <a:r>
                <a:rPr lang="zh-CN" altLang="en-US" sz="2400" dirty="0">
                  <a:solidFill>
                    <a:schemeClr val="accent1"/>
                  </a:solidFill>
                </a:rPr>
                <a:t> </a:t>
              </a:r>
            </a:p>
          </p:txBody>
        </p:sp>
      </p:grpSp>
      <p:grpSp>
        <p:nvGrpSpPr>
          <p:cNvPr id="2" name="组合 1"/>
          <p:cNvGrpSpPr/>
          <p:nvPr/>
        </p:nvGrpSpPr>
        <p:grpSpPr>
          <a:xfrm>
            <a:off x="2728777" y="982444"/>
            <a:ext cx="7066275" cy="5171371"/>
            <a:chOff x="7829624" y="1409026"/>
            <a:chExt cx="3453353" cy="4899699"/>
          </a:xfrm>
        </p:grpSpPr>
        <p:pic>
          <p:nvPicPr>
            <p:cNvPr id="11" name="图片 10" descr="形状&#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89628" b="73022"/>
            <a:stretch>
              <a:fillRect/>
            </a:stretch>
          </p:blipFill>
          <p:spPr>
            <a:xfrm>
              <a:off x="10422401" y="1409026"/>
              <a:ext cx="860576" cy="699473"/>
            </a:xfrm>
            <a:prstGeom prst="rect">
              <a:avLst/>
            </a:prstGeom>
          </p:spPr>
        </p:pic>
        <p:pic>
          <p:nvPicPr>
            <p:cNvPr id="13" name="图片 12" descr="形状&#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89628" b="73022"/>
            <a:stretch>
              <a:fillRect/>
            </a:stretch>
          </p:blipFill>
          <p:spPr>
            <a:xfrm flipH="1" flipV="1">
              <a:off x="7829624" y="5609252"/>
              <a:ext cx="860576" cy="699473"/>
            </a:xfrm>
            <a:prstGeom prst="rect">
              <a:avLst/>
            </a:prstGeom>
          </p:spPr>
        </p:pic>
      </p:grpSp>
      <p:pic>
        <p:nvPicPr>
          <p:cNvPr id="15" name="图片 14">
            <a:extLst>
              <a:ext uri="{FF2B5EF4-FFF2-40B4-BE49-F238E27FC236}">
                <a16:creationId xmlns:a16="http://schemas.microsoft.com/office/drawing/2014/main" id="{C19788AB-108D-3383-032B-909A99067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856" y="1171824"/>
            <a:ext cx="4765244" cy="4765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518514" y="3202296"/>
            <a:ext cx="9052560" cy="923330"/>
          </a:xfrm>
          <a:prstGeom prst="rect">
            <a:avLst/>
          </a:prstGeom>
          <a:noFill/>
        </p:spPr>
        <p:txBody>
          <a:bodyPr wrap="square" rtlCol="0">
            <a:spAutoFit/>
          </a:bodyPr>
          <a:lstStyle/>
          <a:p>
            <a:pPr algn="ctr"/>
            <a:r>
              <a:rPr lang="en-US" altLang="zh-CN" sz="5400" dirty="0">
                <a:solidFill>
                  <a:schemeClr val="accent1"/>
                </a:solidFill>
                <a:latin typeface="+mj-ea"/>
                <a:ea typeface="+mj-ea"/>
              </a:rPr>
              <a:t>Thanks</a:t>
            </a:r>
            <a:r>
              <a:rPr lang="zh-CN" altLang="en-US" sz="5400" dirty="0">
                <a:solidFill>
                  <a:schemeClr val="accent1"/>
                </a:solidFill>
                <a:latin typeface="+mj-ea"/>
                <a:ea typeface="+mj-ea"/>
              </a:rPr>
              <a:t> </a:t>
            </a:r>
            <a:r>
              <a:rPr lang="en-US" altLang="zh-CN" sz="5400" dirty="0">
                <a:solidFill>
                  <a:schemeClr val="accent1"/>
                </a:solidFill>
                <a:latin typeface="+mj-ea"/>
                <a:ea typeface="+mj-ea"/>
              </a:rPr>
              <a:t>for</a:t>
            </a:r>
            <a:r>
              <a:rPr lang="zh-CN" altLang="en-US" sz="5400" dirty="0">
                <a:solidFill>
                  <a:schemeClr val="accent1"/>
                </a:solidFill>
                <a:latin typeface="+mj-ea"/>
                <a:ea typeface="+mj-ea"/>
              </a:rPr>
              <a:t> </a:t>
            </a:r>
            <a:r>
              <a:rPr lang="en-US" altLang="zh-CN" sz="5400" dirty="0">
                <a:solidFill>
                  <a:schemeClr val="accent1"/>
                </a:solidFill>
                <a:latin typeface="+mj-ea"/>
                <a:ea typeface="+mj-ea"/>
              </a:rPr>
              <a:t>your</a:t>
            </a:r>
            <a:r>
              <a:rPr lang="zh-CN" altLang="en-US" sz="5400" dirty="0">
                <a:solidFill>
                  <a:schemeClr val="accent1"/>
                </a:solidFill>
                <a:latin typeface="+mj-ea"/>
                <a:ea typeface="+mj-ea"/>
              </a:rPr>
              <a:t> </a:t>
            </a:r>
            <a:r>
              <a:rPr lang="en-US" altLang="zh-CN" sz="5400" dirty="0">
                <a:solidFill>
                  <a:schemeClr val="accent1"/>
                </a:solidFill>
                <a:latin typeface="+mj-ea"/>
                <a:ea typeface="+mj-ea"/>
              </a:rPr>
              <a:t>listening!</a:t>
            </a:r>
            <a:endParaRPr lang="zh-CN" altLang="en-US" sz="5400" dirty="0">
              <a:solidFill>
                <a:schemeClr val="accent1"/>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78BBD78-1552-2A63-AD0E-723D5E51C94B}"/>
              </a:ext>
            </a:extLst>
          </p:cNvPr>
          <p:cNvSpPr txBox="1"/>
          <p:nvPr/>
        </p:nvSpPr>
        <p:spPr>
          <a:xfrm>
            <a:off x="3047391" y="2305615"/>
            <a:ext cx="6097218"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r>
              <a:rPr lang="en-US" altLang="zh-CN" sz="6000" dirty="0">
                <a:solidFill>
                  <a:prstClr val="black">
                    <a:lumMod val="75000"/>
                    <a:lumOff val="25000"/>
                  </a:prstClr>
                </a:solidFill>
                <a:latin typeface="+mj-ea"/>
                <a:ea typeface="+mj-ea"/>
                <a:cs typeface="+mn-ea"/>
                <a:sym typeface="+mn-lt"/>
              </a:rPr>
              <a:t>Part 1</a:t>
            </a: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endParaRPr kumimoji="0" lang="en-US" altLang="zh-CN"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4000" dirty="0">
              <a:solidFill>
                <a:prstClr val="black">
                  <a:lumMod val="75000"/>
                  <a:lumOff val="25000"/>
                </a:prstClr>
              </a:solidFill>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C000"/>
                </a:solidFill>
                <a:effectLst/>
                <a:uLnTx/>
                <a:uFillTx/>
                <a:latin typeface="+mj-ea"/>
                <a:ea typeface="+mj-ea"/>
                <a:cs typeface="+mn-ea"/>
                <a:sym typeface="+mn-lt"/>
              </a:rPr>
              <a:t>Let</a:t>
            </a:r>
            <a:r>
              <a:rPr kumimoji="0" lang="zh-CN" altLang="en-US" sz="4000" b="0" i="0" u="none" strike="noStrike" kern="1200" cap="none" spc="0" normalizeH="0" baseline="0" noProof="0" dirty="0">
                <a:ln>
                  <a:noFill/>
                </a:ln>
                <a:solidFill>
                  <a:srgbClr val="FFC000"/>
                </a:solidFill>
                <a:effectLst/>
                <a:uLnTx/>
                <a:uFillTx/>
                <a:latin typeface="+mj-ea"/>
                <a:ea typeface="+mj-ea"/>
                <a:cs typeface="+mn-ea"/>
                <a:sym typeface="+mn-lt"/>
              </a:rPr>
              <a:t>’</a:t>
            </a:r>
            <a:r>
              <a:rPr kumimoji="0" lang="en-US" altLang="zh-CN" sz="4000" b="0" i="0" u="none" strike="noStrike" kern="1200" cap="none" spc="0" normalizeH="0" baseline="0" noProof="0" dirty="0">
                <a:ln>
                  <a:noFill/>
                </a:ln>
                <a:solidFill>
                  <a:srgbClr val="FFC000"/>
                </a:solidFill>
                <a:effectLst/>
                <a:uLnTx/>
                <a:uFillTx/>
                <a:latin typeface="+mj-ea"/>
                <a:ea typeface="+mj-ea"/>
                <a:cs typeface="+mn-ea"/>
                <a:sym typeface="+mn-lt"/>
              </a:rPr>
              <a:t>s recognize it</a:t>
            </a:r>
            <a:endParaRPr kumimoji="0" lang="zh-CN" altLang="en-US" sz="4000" b="0" i="0" u="none" strike="noStrike" kern="1200" cap="none" spc="0" normalizeH="0" baseline="0" noProof="0" dirty="0">
              <a:ln>
                <a:noFill/>
              </a:ln>
              <a:solidFill>
                <a:srgbClr val="FFC000"/>
              </a:solidFill>
              <a:effectLst/>
              <a:uLnTx/>
              <a:uFillTx/>
              <a:latin typeface="+mj-ea"/>
              <a:ea typeface="+mj-ea"/>
              <a:cs typeface="+mn-ea"/>
              <a:sym typeface="+mn-lt"/>
            </a:endParaRP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01.</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Introduction</a:t>
              </a:r>
              <a:endParaRPr lang="zh-CN" altLang="en-US" sz="2400" dirty="0">
                <a:solidFill>
                  <a:schemeClr val="accent1"/>
                </a:solidFill>
              </a:endParaRPr>
            </a:p>
          </p:txBody>
        </p:sp>
      </p:grpSp>
      <p:pic>
        <p:nvPicPr>
          <p:cNvPr id="12" name="图片 7"/>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PaintBrush/>
                    </a14:imgEffect>
                  </a14:imgLayer>
                </a14:imgProps>
              </a:ext>
            </a:extLst>
          </a:blip>
          <a:srcRect/>
          <a:stretch>
            <a:fillRect/>
          </a:stretch>
        </p:blipFill>
        <p:spPr bwMode="auto">
          <a:xfrm>
            <a:off x="365760" y="1099607"/>
            <a:ext cx="11558015" cy="523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A1584595-C093-767A-D4B7-28F95D0602BC}"/>
              </a:ext>
            </a:extLst>
          </p:cNvPr>
          <p:cNvSpPr txBox="1"/>
          <p:nvPr/>
        </p:nvSpPr>
        <p:spPr>
          <a:xfrm>
            <a:off x="1476451" y="2042582"/>
            <a:ext cx="9239098" cy="2585323"/>
          </a:xfrm>
          <a:prstGeom prst="rect">
            <a:avLst/>
          </a:prstGeom>
          <a:noFill/>
        </p:spPr>
        <p:txBody>
          <a:bodyPr wrap="square">
            <a:spAutoFit/>
          </a:bodyPr>
          <a:lstStyle/>
          <a:p>
            <a:r>
              <a:rPr lang="zh-CN" altLang="en-US" dirty="0">
                <a:sym typeface="Wingdings 2" panose="05020102010507070707" pitchFamily="18" charset="2"/>
              </a:rPr>
              <a:t></a:t>
            </a:r>
            <a:r>
              <a:rPr lang="zh-CN" altLang="en-US" dirty="0"/>
              <a:t>In Chinese people, Topolect is a political science concept, actually it is the "local language". Also known as "Vernacular", "vernacular"（白话）, or "dialect", </a:t>
            </a:r>
            <a:r>
              <a:rPr lang="zh-CN" altLang="en-US" dirty="0">
                <a:solidFill>
                  <a:srgbClr val="FFC000"/>
                </a:solidFill>
              </a:rPr>
              <a:t>it refers to the language of a region that is distinct from the standard language, regardless of the kinship between the languages.</a:t>
            </a:r>
            <a:endParaRPr lang="en-US" altLang="zh-CN" dirty="0">
              <a:solidFill>
                <a:srgbClr val="FFC000"/>
              </a:solidFill>
            </a:endParaRPr>
          </a:p>
          <a:p>
            <a:endParaRPr lang="en-US" altLang="zh-CN" dirty="0"/>
          </a:p>
          <a:p>
            <a:r>
              <a:rPr lang="en-US" altLang="zh-CN" dirty="0"/>
              <a:t> </a:t>
            </a:r>
            <a:r>
              <a:rPr lang="en-US" altLang="zh-CN" dirty="0">
                <a:sym typeface="Wingdings 2" panose="05020102010507070707" pitchFamily="18" charset="2"/>
              </a:rPr>
              <a:t></a:t>
            </a:r>
            <a:r>
              <a:rPr lang="en-US" altLang="zh-CN" dirty="0"/>
              <a:t>It divides languages into family, group, branch and language according to their kinship (pronunciation, vocabulary and grammar), and under the language is dialect. Considering the special situation of China, </a:t>
            </a:r>
            <a:r>
              <a:rPr lang="en-US" altLang="zh-CN" dirty="0">
                <a:solidFill>
                  <a:srgbClr val="FFC000"/>
                </a:solidFill>
              </a:rPr>
              <a:t>"Chinese dialects" translated into English is "Varieties of Chinese".</a:t>
            </a:r>
            <a:endParaRPr lang="zh-CN" altLang="en-US"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01.</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Introduction</a:t>
              </a:r>
              <a:endParaRPr lang="zh-CN" altLang="en-US" sz="2400" dirty="0">
                <a:solidFill>
                  <a:schemeClr val="accent1"/>
                </a:solidFill>
              </a:endParaRPr>
            </a:p>
          </p:txBody>
        </p:sp>
      </p:grpSp>
      <p:pic>
        <p:nvPicPr>
          <p:cNvPr id="3" name="图片 2" descr="形状&#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79941" b="55576"/>
          <a:stretch>
            <a:fillRect/>
          </a:stretch>
        </p:blipFill>
        <p:spPr>
          <a:xfrm>
            <a:off x="9746428" y="1524000"/>
            <a:ext cx="2445572" cy="1692536"/>
          </a:xfrm>
          <a:prstGeom prst="rect">
            <a:avLst/>
          </a:prstGeom>
        </p:spPr>
      </p:pic>
      <p:sp>
        <p:nvSpPr>
          <p:cNvPr id="13" name="文本框 12">
            <a:extLst>
              <a:ext uri="{FF2B5EF4-FFF2-40B4-BE49-F238E27FC236}">
                <a16:creationId xmlns:a16="http://schemas.microsoft.com/office/drawing/2014/main" id="{FF50A7FF-2249-131B-F385-C3980C6744DD}"/>
              </a:ext>
            </a:extLst>
          </p:cNvPr>
          <p:cNvSpPr txBox="1"/>
          <p:nvPr/>
        </p:nvSpPr>
        <p:spPr>
          <a:xfrm>
            <a:off x="1199628" y="1466060"/>
            <a:ext cx="3199073" cy="1754326"/>
          </a:xfrm>
          <a:prstGeom prst="rect">
            <a:avLst/>
          </a:prstGeom>
          <a:noFill/>
        </p:spPr>
        <p:txBody>
          <a:bodyPr wrap="square">
            <a:spAutoFit/>
          </a:bodyPr>
          <a:lstStyle/>
          <a:p>
            <a:r>
              <a:rPr lang="zh-CN" altLang="en-US" dirty="0"/>
              <a:t>During the development of the </a:t>
            </a:r>
            <a:r>
              <a:rPr lang="zh-CN" altLang="en-US" dirty="0">
                <a:solidFill>
                  <a:srgbClr val="FFC000"/>
                </a:solidFill>
              </a:rPr>
              <a:t>Han Chinese society, </a:t>
            </a:r>
            <a:r>
              <a:rPr lang="zh-CN" altLang="en-US" dirty="0"/>
              <a:t>there have been </a:t>
            </a:r>
            <a:r>
              <a:rPr lang="zh-CN" altLang="en-US" dirty="0">
                <a:solidFill>
                  <a:srgbClr val="FFC000"/>
                </a:solidFill>
              </a:rPr>
              <a:t>different degrees of differentiation and unity</a:t>
            </a:r>
            <a:r>
              <a:rPr lang="zh-CN" altLang="en-US" dirty="0"/>
              <a:t>, so that Chinese gradually produced dialects</a:t>
            </a:r>
            <a:r>
              <a:rPr lang="en-US" altLang="zh-CN" dirty="0"/>
              <a:t>.</a:t>
            </a:r>
            <a:endParaRPr lang="zh-CN" altLang="en-US" dirty="0"/>
          </a:p>
        </p:txBody>
      </p:sp>
      <p:sp>
        <p:nvSpPr>
          <p:cNvPr id="15" name="文本框 14">
            <a:extLst>
              <a:ext uri="{FF2B5EF4-FFF2-40B4-BE49-F238E27FC236}">
                <a16:creationId xmlns:a16="http://schemas.microsoft.com/office/drawing/2014/main" id="{C3284DD6-12A0-C526-188B-5B3E4421156C}"/>
              </a:ext>
            </a:extLst>
          </p:cNvPr>
          <p:cNvSpPr txBox="1"/>
          <p:nvPr/>
        </p:nvSpPr>
        <p:spPr>
          <a:xfrm>
            <a:off x="5111497" y="4491137"/>
            <a:ext cx="6097218" cy="923330"/>
          </a:xfrm>
          <a:prstGeom prst="rect">
            <a:avLst/>
          </a:prstGeom>
          <a:noFill/>
        </p:spPr>
        <p:txBody>
          <a:bodyPr wrap="square">
            <a:spAutoFit/>
          </a:bodyPr>
          <a:lstStyle/>
          <a:p>
            <a:r>
              <a:rPr lang="zh-CN" altLang="en-US" dirty="0"/>
              <a:t>The differences between different types of speech in modern Chinese are </a:t>
            </a:r>
            <a:r>
              <a:rPr lang="zh-CN" altLang="en-US" dirty="0">
                <a:solidFill>
                  <a:srgbClr val="FFC000"/>
                </a:solidFill>
              </a:rPr>
              <a:t>manifested in phonetics, vocabulary and grammar, especially in phonetics. </a:t>
            </a:r>
            <a:endParaRPr lang="zh-CN" altLang="en-US" dirty="0"/>
          </a:p>
        </p:txBody>
      </p:sp>
      <p:pic>
        <p:nvPicPr>
          <p:cNvPr id="1026" name="Picture 2">
            <a:extLst>
              <a:ext uri="{FF2B5EF4-FFF2-40B4-BE49-F238E27FC236}">
                <a16:creationId xmlns:a16="http://schemas.microsoft.com/office/drawing/2014/main" id="{96B08E72-18B8-DEA2-4976-586DD4408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3500717"/>
            <a:ext cx="3464586" cy="2638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A262CEA-E7A6-F23F-2EE5-49E444BA9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974" y="1041821"/>
            <a:ext cx="4497629" cy="2811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01.</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en-US" altLang="zh-CN" sz="2400" dirty="0">
                  <a:solidFill>
                    <a:schemeClr val="accent1"/>
                  </a:solidFill>
                </a:rPr>
                <a:t>introduction</a:t>
              </a:r>
              <a:endParaRPr lang="zh-CN" altLang="en-US" sz="2400" dirty="0">
                <a:solidFill>
                  <a:schemeClr val="accent1"/>
                </a:solidFill>
              </a:endParaRPr>
            </a:p>
          </p:txBody>
        </p:sp>
      </p:grpSp>
      <p:pic>
        <p:nvPicPr>
          <p:cNvPr id="2050" name="Picture 2" descr="中国最接近古语的一种方言，至今仍在一些地区使用着_语言_交流_文化">
            <a:extLst>
              <a:ext uri="{FF2B5EF4-FFF2-40B4-BE49-F238E27FC236}">
                <a16:creationId xmlns:a16="http://schemas.microsoft.com/office/drawing/2014/main" id="{A3AB7A69-022A-9591-3A97-900C3F571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36" y="1477670"/>
            <a:ext cx="5884329" cy="37815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AF66C10-66F6-269B-8C39-6B5CE4202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49" y="1477670"/>
            <a:ext cx="5610015" cy="3781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D30BF40-6A3E-0F32-6484-C7657181F872}"/>
              </a:ext>
            </a:extLst>
          </p:cNvPr>
          <p:cNvSpPr txBox="1"/>
          <p:nvPr/>
        </p:nvSpPr>
        <p:spPr>
          <a:xfrm>
            <a:off x="3047391" y="2305615"/>
            <a:ext cx="6097218"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r>
              <a:rPr lang="en-US" altLang="zh-CN" sz="6000" dirty="0">
                <a:solidFill>
                  <a:prstClr val="black">
                    <a:lumMod val="75000"/>
                    <a:lumOff val="25000"/>
                  </a:prstClr>
                </a:solidFill>
                <a:latin typeface="+mj-ea"/>
                <a:ea typeface="+mj-ea"/>
                <a:cs typeface="+mn-ea"/>
                <a:sym typeface="+mn-lt"/>
              </a:rPr>
              <a:t>Part 2</a:t>
            </a:r>
            <a:r>
              <a:rPr kumimoji="0" lang="zh-CN" altLang="en-US"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rPr>
              <a:t>丨</a:t>
            </a:r>
            <a:endParaRPr kumimoji="0" lang="en-US" altLang="zh-CN" sz="6000" b="0" i="0" u="none" strike="noStrike" kern="1200" cap="none" spc="0" normalizeH="0" baseline="0" noProof="0" dirty="0">
              <a:ln>
                <a:noFill/>
              </a:ln>
              <a:solidFill>
                <a:prstClr val="black">
                  <a:lumMod val="75000"/>
                  <a:lumOff val="25000"/>
                </a:prstClr>
              </a:solidFill>
              <a:effectLst/>
              <a:uLnTx/>
              <a:uFillTx/>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4000" dirty="0">
              <a:solidFill>
                <a:prstClr val="black">
                  <a:lumMod val="75000"/>
                  <a:lumOff val="25000"/>
                </a:prstClr>
              </a:solidFill>
              <a:latin typeface="+mj-ea"/>
              <a:ea typeface="+mj-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rgbClr val="FFC000"/>
                </a:solidFill>
                <a:latin typeface="+mj-ea"/>
                <a:ea typeface="+mj-ea"/>
                <a:cs typeface="+mn-ea"/>
                <a:sym typeface="+mn-lt"/>
              </a:rPr>
              <a:t>The type of it</a:t>
            </a:r>
            <a:endParaRPr kumimoji="0" lang="zh-CN" altLang="en-US" sz="4000" b="0" i="0" u="none" strike="noStrike" kern="1200" cap="none" spc="0" normalizeH="0" baseline="0" noProof="0" dirty="0">
              <a:ln>
                <a:noFill/>
              </a:ln>
              <a:solidFill>
                <a:srgbClr val="FFC000"/>
              </a:solidFill>
              <a:effectLst/>
              <a:uLnTx/>
              <a:uFillTx/>
              <a:latin typeface="+mj-ea"/>
              <a:ea typeface="+mj-ea"/>
              <a:cs typeface="+mn-ea"/>
              <a:sym typeface="+mn-l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938" y="564515"/>
            <a:ext cx="3678835" cy="607309"/>
            <a:chOff x="4094422" y="2364128"/>
            <a:chExt cx="3678835" cy="607309"/>
          </a:xfrm>
        </p:grpSpPr>
        <p:grpSp>
          <p:nvGrpSpPr>
            <p:cNvPr id="7" name="组合 6"/>
            <p:cNvGrpSpPr/>
            <p:nvPr/>
          </p:nvGrpSpPr>
          <p:grpSpPr>
            <a:xfrm>
              <a:off x="4094422" y="2364128"/>
              <a:ext cx="1125761" cy="607309"/>
              <a:chOff x="4094422" y="2364128"/>
              <a:chExt cx="1125761" cy="607309"/>
            </a:xfrm>
          </p:grpSpPr>
          <p:sp>
            <p:nvSpPr>
              <p:cNvPr id="9" name="椭圆 8"/>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p:cNvSpPr txBox="1"/>
            <p:nvPr/>
          </p:nvSpPr>
          <p:spPr>
            <a:xfrm>
              <a:off x="4982042" y="2437555"/>
              <a:ext cx="2791215" cy="461665"/>
            </a:xfrm>
            <a:prstGeom prst="rect">
              <a:avLst/>
            </a:prstGeom>
            <a:noFill/>
          </p:spPr>
          <p:txBody>
            <a:bodyPr wrap="square" rtlCol="0">
              <a:spAutoFit/>
            </a:bodyPr>
            <a:lstStyle/>
            <a:p>
              <a:r>
                <a:rPr lang="zh-CN" altLang="en-US" sz="2400" dirty="0"/>
                <a:t>Mandarin dialects</a:t>
              </a:r>
            </a:p>
          </p:txBody>
        </p:sp>
      </p:grpSp>
      <p:grpSp>
        <p:nvGrpSpPr>
          <p:cNvPr id="11" name="组合 10"/>
          <p:cNvGrpSpPr/>
          <p:nvPr/>
        </p:nvGrpSpPr>
        <p:grpSpPr>
          <a:xfrm>
            <a:off x="1039813" y="1221507"/>
            <a:ext cx="9925672" cy="4848930"/>
            <a:chOff x="1815691" y="1814427"/>
            <a:chExt cx="8553322" cy="4256010"/>
          </a:xfrm>
        </p:grpSpPr>
        <p:sp>
          <p:nvSpPr>
            <p:cNvPr id="12" name="矩形 11"/>
            <p:cNvSpPr/>
            <p:nvPr/>
          </p:nvSpPr>
          <p:spPr>
            <a:xfrm>
              <a:off x="3669391" y="3093699"/>
              <a:ext cx="4924425" cy="18466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好风胧月清明夜，碧砌红轩刺史家。独绕回廊行复歇，遥听弦管暗看花。</a:t>
              </a:r>
              <a:endParaRPr kumimoji="0" lang="en-US" altLang="zh-CN" sz="1200" b="0" i="0" u="none" strike="noStrike" kern="1200" cap="none" spc="0" normalizeH="0" baseline="0" noProof="0" dirty="0">
                <a:ln>
                  <a:noFill/>
                </a:ln>
                <a:solidFill>
                  <a:prstClr val="black"/>
                </a:solidFill>
                <a:effectLst/>
                <a:uLnTx/>
                <a:uFillTx/>
                <a:latin typeface="Arial" charset="0"/>
                <a:ea typeface="Arial" charset="0"/>
                <a:cs typeface="+mn-cs"/>
              </a:endParaRPr>
            </a:p>
          </p:txBody>
        </p:sp>
        <p:sp>
          <p:nvSpPr>
            <p:cNvPr id="13" name="矩形 12"/>
            <p:cNvSpPr/>
            <p:nvPr/>
          </p:nvSpPr>
          <p:spPr>
            <a:xfrm>
              <a:off x="3670979" y="3937879"/>
              <a:ext cx="4849812" cy="738664"/>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清明节的夜晚，清风习习，月色朦胧。碧玉做的栏杆，红砖砌成的墙，是刺史的府宅。</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在回旋的走廊中独自徘徊，引吭高歌。听着远处传来的弦乐，默默的欣赏着花。</a:t>
              </a:r>
              <a:endParaRPr kumimoji="0" lang="en-US" altLang="zh-CN" sz="1200" b="0" i="0" u="none" strike="noStrike" kern="1200" cap="none" spc="0" normalizeH="0" baseline="0" noProof="0" dirty="0">
                <a:ln>
                  <a:noFill/>
                </a:ln>
                <a:solidFill>
                  <a:prstClr val="black"/>
                </a:solidFill>
                <a:effectLst/>
                <a:uLnTx/>
                <a:uFillTx/>
                <a:latin typeface="Arial" charset="0"/>
                <a:ea typeface="Arial" charset="0"/>
                <a:cs typeface="+mn-cs"/>
              </a:endParaRPr>
            </a:p>
          </p:txBody>
        </p:sp>
        <p:sp>
          <p:nvSpPr>
            <p:cNvPr id="14" name="矩形 13"/>
            <p:cNvSpPr/>
            <p:nvPr/>
          </p:nvSpPr>
          <p:spPr>
            <a:xfrm>
              <a:off x="1822987" y="1814427"/>
              <a:ext cx="8546026" cy="4255599"/>
            </a:xfrm>
            <a:prstGeom prst="rect">
              <a:avLst/>
            </a:prstGeom>
            <a:blipFill dpi="0" rotWithShape="1">
              <a:blip r:embed="rId2">
                <a:extLst>
                  <a:ext uri="{BEBA8EAE-BF5A-486C-A8C5-ECC9F3942E4B}">
                    <a14:imgProps xmlns:a14="http://schemas.microsoft.com/office/drawing/2010/main">
                      <a14:imgLayer r:embed="rId3">
                        <a14:imgEffect>
                          <a14:brightnessContrast bright="6000" contrast="28000"/>
                        </a14:imgEffect>
                      </a14:imgLayer>
                    </a14:imgProps>
                  </a:ext>
                </a:extLst>
              </a:blip>
              <a:srcRect/>
              <a:tile tx="0" ty="0" sx="100000" sy="100000" flip="none" algn="tl"/>
            </a:blipFill>
            <a:ln w="12700">
              <a:solidFill>
                <a:srgbClr val="BFA490"/>
              </a:solidFill>
            </a:ln>
            <a:effectLst>
              <a:outerShdw blurRad="63500" algn="ctr" rotWithShape="0">
                <a:srgbClr val="75ADC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Arial" charset="0"/>
                <a:cs typeface="+mn-cs"/>
              </a:endParaRPr>
            </a:p>
          </p:txBody>
        </p:sp>
        <p:sp>
          <p:nvSpPr>
            <p:cNvPr id="26" name="矩形 25"/>
            <p:cNvSpPr/>
            <p:nvPr/>
          </p:nvSpPr>
          <p:spPr>
            <a:xfrm rot="5400000">
              <a:off x="8567992" y="2970206"/>
              <a:ext cx="2123797" cy="724188"/>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Arial" charset="0"/>
                <a:cs typeface="+mn-cs"/>
              </a:endParaRPr>
            </a:p>
          </p:txBody>
        </p:sp>
        <p:cxnSp>
          <p:nvCxnSpPr>
            <p:cNvPr id="17" name="直接连接符 16"/>
            <p:cNvCxnSpPr/>
            <p:nvPr/>
          </p:nvCxnSpPr>
          <p:spPr>
            <a:xfrm>
              <a:off x="8901983" y="1814427"/>
              <a:ext cx="0" cy="4255599"/>
            </a:xfrm>
            <a:prstGeom prst="line">
              <a:avLst/>
            </a:prstGeom>
            <a:ln w="12700">
              <a:solidFill>
                <a:srgbClr val="AC9A89">
                  <a:alpha val="25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254031" y="1814427"/>
              <a:ext cx="0" cy="4255599"/>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821277" y="2497278"/>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824391" y="3699675"/>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815691" y="4913795"/>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pic>
          <p:nvPicPr>
            <p:cNvPr id="22" name="图片 21" descr="图片包含 黑暗, 看着, 男人, 灯光&#10;&#10;描述已自动生成"/>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r="14355" b="15815"/>
            <a:stretch>
              <a:fillRect/>
            </a:stretch>
          </p:blipFill>
          <p:spPr>
            <a:xfrm flipH="1">
              <a:off x="2258663" y="4648037"/>
              <a:ext cx="2170588" cy="1422400"/>
            </a:xfrm>
            <a:prstGeom prst="rect">
              <a:avLst/>
            </a:prstGeom>
          </p:spPr>
        </p:pic>
      </p:grpSp>
      <p:sp>
        <p:nvSpPr>
          <p:cNvPr id="3" name="文本框 2">
            <a:extLst>
              <a:ext uri="{FF2B5EF4-FFF2-40B4-BE49-F238E27FC236}">
                <a16:creationId xmlns:a16="http://schemas.microsoft.com/office/drawing/2014/main" id="{1502E5A8-56CF-A304-8E14-5D37A9112A81}"/>
              </a:ext>
            </a:extLst>
          </p:cNvPr>
          <p:cNvSpPr txBox="1"/>
          <p:nvPr/>
        </p:nvSpPr>
        <p:spPr>
          <a:xfrm>
            <a:off x="1664036" y="1896020"/>
            <a:ext cx="6097218" cy="923330"/>
          </a:xfrm>
          <a:prstGeom prst="rect">
            <a:avLst/>
          </a:prstGeom>
          <a:noFill/>
        </p:spPr>
        <p:txBody>
          <a:bodyPr wrap="square">
            <a:spAutoFit/>
          </a:bodyPr>
          <a:lstStyle/>
          <a:p>
            <a:r>
              <a:rPr lang="zh-CN" altLang="en-US" dirty="0"/>
              <a:t>It is the most widely distributed language in the Chinese language, and </a:t>
            </a:r>
            <a:r>
              <a:rPr lang="zh-CN" altLang="en-US" dirty="0">
                <a:solidFill>
                  <a:srgbClr val="FFC000"/>
                </a:solidFill>
              </a:rPr>
              <a:t>the user population accounts for about 75% of the total Han population</a:t>
            </a:r>
            <a:r>
              <a:rPr lang="en-US" altLang="zh-CN" dirty="0">
                <a:solidFill>
                  <a:srgbClr val="FFC000"/>
                </a:solidFill>
              </a:rPr>
              <a:t>.</a:t>
            </a:r>
            <a:endParaRPr lang="zh-CN" altLang="en-US" dirty="0">
              <a:solidFill>
                <a:srgbClr val="FFC000"/>
              </a:solidFill>
            </a:endParaRPr>
          </a:p>
        </p:txBody>
      </p:sp>
      <p:sp>
        <p:nvSpPr>
          <p:cNvPr id="5" name="文本框 4">
            <a:extLst>
              <a:ext uri="{FF2B5EF4-FFF2-40B4-BE49-F238E27FC236}">
                <a16:creationId xmlns:a16="http://schemas.microsoft.com/office/drawing/2014/main" id="{9F06E57D-CD22-CC40-C0BF-4AD19CC94A41}"/>
              </a:ext>
            </a:extLst>
          </p:cNvPr>
          <p:cNvSpPr txBox="1"/>
          <p:nvPr/>
        </p:nvSpPr>
        <p:spPr>
          <a:xfrm>
            <a:off x="4361776" y="3672370"/>
            <a:ext cx="4741181" cy="2031325"/>
          </a:xfrm>
          <a:prstGeom prst="rect">
            <a:avLst/>
          </a:prstGeom>
          <a:noFill/>
        </p:spPr>
        <p:txBody>
          <a:bodyPr wrap="square">
            <a:spAutoFit/>
          </a:bodyPr>
          <a:lstStyle/>
          <a:p>
            <a:r>
              <a:rPr lang="zh-CN" altLang="en-US" dirty="0"/>
              <a:t>Among them, the most widely used mandarin dialects can be divided into eight sub-dialects: </a:t>
            </a:r>
            <a:r>
              <a:rPr lang="zh-CN" altLang="en-US" dirty="0">
                <a:solidFill>
                  <a:srgbClr val="FFC000"/>
                </a:solidFill>
              </a:rPr>
              <a:t>Northeast Mandarin, Beijing Mandarin, Jilu Mandarin, Jiao-Liao Mandarin, Zhongyuan Mandarin, Lanyin Mandarin, Jianghuai Mandarin and Southwest Mandarin</a:t>
            </a:r>
            <a:r>
              <a:rPr lang="en-US" altLang="zh-CN" dirty="0">
                <a:solidFill>
                  <a:srgbClr val="FFC000"/>
                </a:solidFill>
              </a:rPr>
              <a:t>.</a:t>
            </a:r>
            <a:endParaRPr lang="zh-CN" altLang="en-US" dirty="0">
              <a:solidFill>
                <a:srgbClr val="FFC000"/>
              </a:solidFill>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AA02-B96C-2DAF-4467-CB4956C24E04}"/>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50ADC47A-2DC6-5645-B8A9-D51A493244D2}"/>
              </a:ext>
            </a:extLst>
          </p:cNvPr>
          <p:cNvGrpSpPr/>
          <p:nvPr/>
        </p:nvGrpSpPr>
        <p:grpSpPr>
          <a:xfrm>
            <a:off x="515938" y="564515"/>
            <a:ext cx="3678835" cy="607309"/>
            <a:chOff x="4094422" y="2364128"/>
            <a:chExt cx="3678835" cy="607309"/>
          </a:xfrm>
        </p:grpSpPr>
        <p:grpSp>
          <p:nvGrpSpPr>
            <p:cNvPr id="7" name="组合 6">
              <a:extLst>
                <a:ext uri="{FF2B5EF4-FFF2-40B4-BE49-F238E27FC236}">
                  <a16:creationId xmlns:a16="http://schemas.microsoft.com/office/drawing/2014/main" id="{7CA9DE47-8443-5E1A-F981-7DBD6C4D3223}"/>
                </a:ext>
              </a:extLst>
            </p:cNvPr>
            <p:cNvGrpSpPr/>
            <p:nvPr/>
          </p:nvGrpSpPr>
          <p:grpSpPr>
            <a:xfrm>
              <a:off x="4094422" y="2364128"/>
              <a:ext cx="1125761" cy="607309"/>
              <a:chOff x="4094422" y="2364128"/>
              <a:chExt cx="1125761" cy="607309"/>
            </a:xfrm>
          </p:grpSpPr>
          <p:sp>
            <p:nvSpPr>
              <p:cNvPr id="9" name="椭圆 8">
                <a:extLst>
                  <a:ext uri="{FF2B5EF4-FFF2-40B4-BE49-F238E27FC236}">
                    <a16:creationId xmlns:a16="http://schemas.microsoft.com/office/drawing/2014/main" id="{1903C442-377D-A3AC-5330-D07DACA1875D}"/>
                  </a:ext>
                </a:extLst>
              </p:cNvPr>
              <p:cNvSpPr/>
              <p:nvPr/>
            </p:nvSpPr>
            <p:spPr>
              <a:xfrm>
                <a:off x="4094422" y="2364128"/>
                <a:ext cx="523875" cy="523875"/>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0" name="文本框 9">
                <a:extLst>
                  <a:ext uri="{FF2B5EF4-FFF2-40B4-BE49-F238E27FC236}">
                    <a16:creationId xmlns:a16="http://schemas.microsoft.com/office/drawing/2014/main" id="{229F69AF-2741-F7A8-925F-C8BA993C4871}"/>
                  </a:ext>
                </a:extLst>
              </p:cNvPr>
              <p:cNvSpPr txBox="1"/>
              <p:nvPr/>
            </p:nvSpPr>
            <p:spPr>
              <a:xfrm>
                <a:off x="4256467" y="2387872"/>
                <a:ext cx="963716" cy="583565"/>
              </a:xfrm>
              <a:prstGeom prst="rect">
                <a:avLst/>
              </a:prstGeom>
              <a:noFill/>
            </p:spPr>
            <p:txBody>
              <a:bodyPr wrap="square" rtlCol="0">
                <a:spAutoFit/>
              </a:bodyPr>
              <a:lstStyle/>
              <a:p>
                <a:r>
                  <a:rPr lang="en-US" altLang="zh-CN" sz="3200" i="1" dirty="0">
                    <a:solidFill>
                      <a:schemeClr val="tx1">
                        <a:lumMod val="75000"/>
                        <a:lumOff val="25000"/>
                      </a:schemeClr>
                    </a:solidFill>
                    <a:latin typeface="汉仪楷体简" pitchFamily="2" charset="-128"/>
                    <a:ea typeface="汉仪楷体简" pitchFamily="2" charset="-128"/>
                  </a:rPr>
                  <a:t>02.</a:t>
                </a:r>
                <a:endParaRPr lang="zh-CN" altLang="en-US" sz="3200" i="1" dirty="0">
                  <a:solidFill>
                    <a:schemeClr val="tx1">
                      <a:lumMod val="75000"/>
                      <a:lumOff val="25000"/>
                    </a:schemeClr>
                  </a:solidFill>
                  <a:latin typeface="汉仪楷体简" pitchFamily="2" charset="-128"/>
                  <a:ea typeface="汉仪楷体简" pitchFamily="2" charset="-128"/>
                </a:endParaRPr>
              </a:p>
            </p:txBody>
          </p:sp>
        </p:grpSp>
        <p:sp>
          <p:nvSpPr>
            <p:cNvPr id="8" name="文本框 7">
              <a:extLst>
                <a:ext uri="{FF2B5EF4-FFF2-40B4-BE49-F238E27FC236}">
                  <a16:creationId xmlns:a16="http://schemas.microsoft.com/office/drawing/2014/main" id="{66C4F6AC-805C-9363-4E6C-939EF1D18F4C}"/>
                </a:ext>
              </a:extLst>
            </p:cNvPr>
            <p:cNvSpPr txBox="1"/>
            <p:nvPr/>
          </p:nvSpPr>
          <p:spPr>
            <a:xfrm>
              <a:off x="4982042" y="2437555"/>
              <a:ext cx="2791215" cy="461665"/>
            </a:xfrm>
            <a:prstGeom prst="rect">
              <a:avLst/>
            </a:prstGeom>
            <a:noFill/>
          </p:spPr>
          <p:txBody>
            <a:bodyPr wrap="square" rtlCol="0">
              <a:spAutoFit/>
            </a:bodyPr>
            <a:lstStyle/>
            <a:p>
              <a:r>
                <a:rPr lang="zh-CN" altLang="en-US" sz="2400" dirty="0"/>
                <a:t>Mandarin dialects</a:t>
              </a:r>
            </a:p>
          </p:txBody>
        </p:sp>
      </p:grpSp>
      <p:grpSp>
        <p:nvGrpSpPr>
          <p:cNvPr id="11" name="组合 10">
            <a:extLst>
              <a:ext uri="{FF2B5EF4-FFF2-40B4-BE49-F238E27FC236}">
                <a16:creationId xmlns:a16="http://schemas.microsoft.com/office/drawing/2014/main" id="{99FC52B3-E115-B0F6-2CCD-233030340C58}"/>
              </a:ext>
            </a:extLst>
          </p:cNvPr>
          <p:cNvGrpSpPr/>
          <p:nvPr/>
        </p:nvGrpSpPr>
        <p:grpSpPr>
          <a:xfrm>
            <a:off x="1039813" y="1221507"/>
            <a:ext cx="9925672" cy="4848930"/>
            <a:chOff x="1815691" y="1814427"/>
            <a:chExt cx="8553322" cy="4256010"/>
          </a:xfrm>
        </p:grpSpPr>
        <p:sp>
          <p:nvSpPr>
            <p:cNvPr id="12" name="矩形 11">
              <a:extLst>
                <a:ext uri="{FF2B5EF4-FFF2-40B4-BE49-F238E27FC236}">
                  <a16:creationId xmlns:a16="http://schemas.microsoft.com/office/drawing/2014/main" id="{43D9A972-3944-80B0-86C3-6EB953EF1A1E}"/>
                </a:ext>
              </a:extLst>
            </p:cNvPr>
            <p:cNvSpPr/>
            <p:nvPr/>
          </p:nvSpPr>
          <p:spPr>
            <a:xfrm>
              <a:off x="3669391" y="3093699"/>
              <a:ext cx="4924425" cy="18466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好风胧月清明夜，碧砌红轩刺史家。独绕回廊行复歇，遥听弦管暗看花。</a:t>
              </a:r>
              <a:endParaRPr kumimoji="0" lang="en-US" altLang="zh-CN" sz="1200" b="0" i="0" u="none" strike="noStrike" kern="1200" cap="none" spc="0" normalizeH="0" baseline="0" noProof="0" dirty="0">
                <a:ln>
                  <a:noFill/>
                </a:ln>
                <a:solidFill>
                  <a:prstClr val="black"/>
                </a:solidFill>
                <a:effectLst/>
                <a:uLnTx/>
                <a:uFillTx/>
                <a:latin typeface="Arial" charset="0"/>
                <a:ea typeface="Arial" charset="0"/>
                <a:cs typeface="+mn-cs"/>
              </a:endParaRPr>
            </a:p>
          </p:txBody>
        </p:sp>
        <p:sp>
          <p:nvSpPr>
            <p:cNvPr id="13" name="矩形 12">
              <a:extLst>
                <a:ext uri="{FF2B5EF4-FFF2-40B4-BE49-F238E27FC236}">
                  <a16:creationId xmlns:a16="http://schemas.microsoft.com/office/drawing/2014/main" id="{1D53D4F7-399B-64E9-DF7D-1DA2963AAA2F}"/>
                </a:ext>
              </a:extLst>
            </p:cNvPr>
            <p:cNvSpPr/>
            <p:nvPr/>
          </p:nvSpPr>
          <p:spPr>
            <a:xfrm>
              <a:off x="3670979" y="3937879"/>
              <a:ext cx="4849812" cy="738664"/>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清明节的夜晚，清风习习，月色朦胧。碧玉做的栏杆，红砖砌成的墙，是刺史的府宅。</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Arial" charset="0"/>
                  <a:ea typeface="Arial" charset="0"/>
                  <a:cs typeface="+mn-cs"/>
                </a:rPr>
                <a:t>在回旋的走廊中独自徘徊，引吭高歌。听着远处传来的弦乐，默默的欣赏着花。</a:t>
              </a:r>
              <a:endParaRPr kumimoji="0" lang="en-US" altLang="zh-CN" sz="1200" b="0" i="0" u="none" strike="noStrike" kern="1200" cap="none" spc="0" normalizeH="0" baseline="0" noProof="0" dirty="0">
                <a:ln>
                  <a:noFill/>
                </a:ln>
                <a:solidFill>
                  <a:prstClr val="black"/>
                </a:solidFill>
                <a:effectLst/>
                <a:uLnTx/>
                <a:uFillTx/>
                <a:latin typeface="Arial" charset="0"/>
                <a:ea typeface="Arial" charset="0"/>
                <a:cs typeface="+mn-cs"/>
              </a:endParaRPr>
            </a:p>
          </p:txBody>
        </p:sp>
        <p:sp>
          <p:nvSpPr>
            <p:cNvPr id="14" name="矩形 13">
              <a:extLst>
                <a:ext uri="{FF2B5EF4-FFF2-40B4-BE49-F238E27FC236}">
                  <a16:creationId xmlns:a16="http://schemas.microsoft.com/office/drawing/2014/main" id="{79771AFA-6BF5-9EF0-65A6-A730E455C008}"/>
                </a:ext>
              </a:extLst>
            </p:cNvPr>
            <p:cNvSpPr/>
            <p:nvPr/>
          </p:nvSpPr>
          <p:spPr>
            <a:xfrm>
              <a:off x="1822987" y="1814427"/>
              <a:ext cx="8546026" cy="4255599"/>
            </a:xfrm>
            <a:prstGeom prst="rect">
              <a:avLst/>
            </a:prstGeom>
            <a:blipFill dpi="0" rotWithShape="1">
              <a:blip r:embed="rId2">
                <a:extLst>
                  <a:ext uri="{BEBA8EAE-BF5A-486C-A8C5-ECC9F3942E4B}">
                    <a14:imgProps xmlns:a14="http://schemas.microsoft.com/office/drawing/2010/main">
                      <a14:imgLayer r:embed="rId3">
                        <a14:imgEffect>
                          <a14:brightnessContrast bright="6000" contrast="28000"/>
                        </a14:imgEffect>
                      </a14:imgLayer>
                    </a14:imgProps>
                  </a:ext>
                </a:extLst>
              </a:blip>
              <a:srcRect/>
              <a:tile tx="0" ty="0" sx="100000" sy="100000" flip="none" algn="tl"/>
            </a:blipFill>
            <a:ln w="12700">
              <a:solidFill>
                <a:srgbClr val="BFA490"/>
              </a:solidFill>
            </a:ln>
            <a:effectLst>
              <a:outerShdw blurRad="63500" algn="ctr" rotWithShape="0">
                <a:srgbClr val="75ADC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Arial" charset="0"/>
                <a:cs typeface="+mn-cs"/>
              </a:endParaRPr>
            </a:p>
          </p:txBody>
        </p:sp>
        <p:sp>
          <p:nvSpPr>
            <p:cNvPr id="26" name="矩形 25">
              <a:extLst>
                <a:ext uri="{FF2B5EF4-FFF2-40B4-BE49-F238E27FC236}">
                  <a16:creationId xmlns:a16="http://schemas.microsoft.com/office/drawing/2014/main" id="{E3CBB6AC-50B5-7B76-969E-278567A4D392}"/>
                </a:ext>
              </a:extLst>
            </p:cNvPr>
            <p:cNvSpPr/>
            <p:nvPr/>
          </p:nvSpPr>
          <p:spPr>
            <a:xfrm rot="5400000">
              <a:off x="8567992" y="2970206"/>
              <a:ext cx="2123797" cy="724188"/>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Arial" charset="0"/>
                <a:cs typeface="+mn-cs"/>
              </a:endParaRPr>
            </a:p>
          </p:txBody>
        </p:sp>
        <p:cxnSp>
          <p:nvCxnSpPr>
            <p:cNvPr id="17" name="直接连接符 16">
              <a:extLst>
                <a:ext uri="{FF2B5EF4-FFF2-40B4-BE49-F238E27FC236}">
                  <a16:creationId xmlns:a16="http://schemas.microsoft.com/office/drawing/2014/main" id="{FFD17F95-0D0C-E894-F2AA-A627C0F2525B}"/>
                </a:ext>
              </a:extLst>
            </p:cNvPr>
            <p:cNvCxnSpPr/>
            <p:nvPr/>
          </p:nvCxnSpPr>
          <p:spPr>
            <a:xfrm>
              <a:off x="8901983" y="1814427"/>
              <a:ext cx="0" cy="4255599"/>
            </a:xfrm>
            <a:prstGeom prst="line">
              <a:avLst/>
            </a:prstGeom>
            <a:ln w="12700">
              <a:solidFill>
                <a:srgbClr val="AC9A89">
                  <a:alpha val="25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65B5D8D0-B140-130B-0BFF-5D96F1F83612}"/>
                </a:ext>
              </a:extLst>
            </p:cNvPr>
            <p:cNvCxnSpPr/>
            <p:nvPr/>
          </p:nvCxnSpPr>
          <p:spPr>
            <a:xfrm>
              <a:off x="2254031" y="1814427"/>
              <a:ext cx="0" cy="4255599"/>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49C63B6A-B517-F3A0-7F30-A4BF9525C951}"/>
                </a:ext>
              </a:extLst>
            </p:cNvPr>
            <p:cNvCxnSpPr/>
            <p:nvPr/>
          </p:nvCxnSpPr>
          <p:spPr>
            <a:xfrm>
              <a:off x="1821277" y="2497278"/>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F239E33-1B4C-5C51-DDE7-937AD235D1A0}"/>
                </a:ext>
              </a:extLst>
            </p:cNvPr>
            <p:cNvCxnSpPr/>
            <p:nvPr/>
          </p:nvCxnSpPr>
          <p:spPr>
            <a:xfrm>
              <a:off x="1824391" y="3699675"/>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161A3C7-7CF7-D3FC-22C4-DDBD59269A43}"/>
                </a:ext>
              </a:extLst>
            </p:cNvPr>
            <p:cNvCxnSpPr/>
            <p:nvPr/>
          </p:nvCxnSpPr>
          <p:spPr>
            <a:xfrm>
              <a:off x="1815691" y="4913795"/>
              <a:ext cx="432754" cy="0"/>
            </a:xfrm>
            <a:prstGeom prst="line">
              <a:avLst/>
            </a:prstGeom>
            <a:ln w="12700">
              <a:solidFill>
                <a:srgbClr val="AC9A89">
                  <a:alpha val="40000"/>
                </a:srgbClr>
              </a:solidFill>
            </a:ln>
          </p:spPr>
          <p:style>
            <a:lnRef idx="1">
              <a:schemeClr val="accent1"/>
            </a:lnRef>
            <a:fillRef idx="0">
              <a:schemeClr val="accent1"/>
            </a:fillRef>
            <a:effectRef idx="0">
              <a:schemeClr val="accent1"/>
            </a:effectRef>
            <a:fontRef idx="minor">
              <a:schemeClr val="tx1"/>
            </a:fontRef>
          </p:style>
        </p:cxnSp>
        <p:pic>
          <p:nvPicPr>
            <p:cNvPr id="22" name="图片 21" descr="图片包含 黑暗, 看着, 男人, 灯光&#10;&#10;描述已自动生成">
              <a:extLst>
                <a:ext uri="{FF2B5EF4-FFF2-40B4-BE49-F238E27FC236}">
                  <a16:creationId xmlns:a16="http://schemas.microsoft.com/office/drawing/2014/main" id="{CCD25CA4-0231-8A0C-CB08-97B10A9926B3}"/>
                </a:ext>
              </a:extLst>
            </p:cNvPr>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r="14355" b="15815"/>
            <a:stretch>
              <a:fillRect/>
            </a:stretch>
          </p:blipFill>
          <p:spPr>
            <a:xfrm flipH="1">
              <a:off x="2258663" y="4648037"/>
              <a:ext cx="2170588" cy="1422400"/>
            </a:xfrm>
            <a:prstGeom prst="rect">
              <a:avLst/>
            </a:prstGeom>
          </p:spPr>
        </p:pic>
      </p:grpSp>
      <p:sp>
        <p:nvSpPr>
          <p:cNvPr id="16" name="文本框 15">
            <a:extLst>
              <a:ext uri="{FF2B5EF4-FFF2-40B4-BE49-F238E27FC236}">
                <a16:creationId xmlns:a16="http://schemas.microsoft.com/office/drawing/2014/main" id="{12CB0D8D-49E5-148F-9293-32E7E9938468}"/>
              </a:ext>
            </a:extLst>
          </p:cNvPr>
          <p:cNvSpPr txBox="1"/>
          <p:nvPr/>
        </p:nvSpPr>
        <p:spPr>
          <a:xfrm>
            <a:off x="1821465" y="1580921"/>
            <a:ext cx="6097218" cy="523220"/>
          </a:xfrm>
          <a:prstGeom prst="rect">
            <a:avLst/>
          </a:prstGeom>
          <a:noFill/>
        </p:spPr>
        <p:txBody>
          <a:bodyPr wrap="square">
            <a:spAutoFit/>
          </a:bodyPr>
          <a:lstStyle/>
          <a:p>
            <a:r>
              <a:rPr lang="zh-CN" altLang="en-US" sz="2800" dirty="0">
                <a:solidFill>
                  <a:schemeClr val="accent2"/>
                </a:solidFill>
              </a:rPr>
              <a:t>Mandarin dialects</a:t>
            </a:r>
            <a:r>
              <a:rPr lang="zh-CN" altLang="en-US" sz="2800" dirty="0"/>
              <a:t> </a:t>
            </a:r>
            <a:r>
              <a:rPr lang="zh-CN" altLang="en-US" sz="2800" dirty="0">
                <a:solidFill>
                  <a:schemeClr val="accent2"/>
                </a:solidFill>
              </a:rPr>
              <a:t>characteristics</a:t>
            </a:r>
            <a:r>
              <a:rPr lang="en-US" altLang="zh-CN" sz="2800" dirty="0">
                <a:solidFill>
                  <a:schemeClr val="accent2"/>
                </a:solidFill>
              </a:rPr>
              <a:t>:</a:t>
            </a:r>
            <a:endParaRPr lang="zh-CN" altLang="en-US" sz="2800" dirty="0">
              <a:solidFill>
                <a:schemeClr val="accent2"/>
              </a:solidFill>
            </a:endParaRPr>
          </a:p>
        </p:txBody>
      </p:sp>
      <p:sp>
        <p:nvSpPr>
          <p:cNvPr id="24" name="文本框 23">
            <a:extLst>
              <a:ext uri="{FF2B5EF4-FFF2-40B4-BE49-F238E27FC236}">
                <a16:creationId xmlns:a16="http://schemas.microsoft.com/office/drawing/2014/main" id="{3675551A-E644-1705-16F5-9E4695980623}"/>
              </a:ext>
            </a:extLst>
          </p:cNvPr>
          <p:cNvSpPr txBox="1"/>
          <p:nvPr/>
        </p:nvSpPr>
        <p:spPr>
          <a:xfrm>
            <a:off x="2892876" y="2306531"/>
            <a:ext cx="6097218" cy="369332"/>
          </a:xfrm>
          <a:prstGeom prst="rect">
            <a:avLst/>
          </a:prstGeom>
          <a:noFill/>
        </p:spPr>
        <p:txBody>
          <a:bodyPr wrap="square">
            <a:spAutoFit/>
          </a:bodyPr>
          <a:lstStyle/>
          <a:p>
            <a:r>
              <a:rPr lang="zh-CN" altLang="en-US" dirty="0">
                <a:sym typeface="Wingdings 2" panose="05020102010507070707" pitchFamily="18" charset="2"/>
              </a:rPr>
              <a:t></a:t>
            </a:r>
            <a:r>
              <a:rPr lang="zh-CN" altLang="en-US" dirty="0"/>
              <a:t>Large internal differences</a:t>
            </a:r>
          </a:p>
        </p:txBody>
      </p:sp>
      <p:sp>
        <p:nvSpPr>
          <p:cNvPr id="27" name="文本框 26">
            <a:extLst>
              <a:ext uri="{FF2B5EF4-FFF2-40B4-BE49-F238E27FC236}">
                <a16:creationId xmlns:a16="http://schemas.microsoft.com/office/drawing/2014/main" id="{CF47EC92-18FA-22A3-91D7-33D26A8F1F43}"/>
              </a:ext>
            </a:extLst>
          </p:cNvPr>
          <p:cNvSpPr txBox="1"/>
          <p:nvPr/>
        </p:nvSpPr>
        <p:spPr>
          <a:xfrm>
            <a:off x="4174370" y="3033836"/>
            <a:ext cx="6097218" cy="369332"/>
          </a:xfrm>
          <a:prstGeom prst="rect">
            <a:avLst/>
          </a:prstGeom>
          <a:noFill/>
        </p:spPr>
        <p:txBody>
          <a:bodyPr wrap="square">
            <a:spAutoFit/>
          </a:bodyPr>
          <a:lstStyle/>
          <a:p>
            <a:r>
              <a:rPr lang="zh-CN" altLang="en-US" dirty="0">
                <a:sym typeface="Wingdings 2" panose="05020102010507070707" pitchFamily="18" charset="2"/>
              </a:rPr>
              <a:t> </a:t>
            </a:r>
            <a:r>
              <a:rPr lang="zh-CN" altLang="en-US" dirty="0"/>
              <a:t>Relatively simple tone</a:t>
            </a:r>
          </a:p>
        </p:txBody>
      </p:sp>
      <p:sp>
        <p:nvSpPr>
          <p:cNvPr id="31" name="文本框 30">
            <a:extLst>
              <a:ext uri="{FF2B5EF4-FFF2-40B4-BE49-F238E27FC236}">
                <a16:creationId xmlns:a16="http://schemas.microsoft.com/office/drawing/2014/main" id="{B60115C7-8737-70BD-3DDF-7632E0BD0392}"/>
              </a:ext>
            </a:extLst>
          </p:cNvPr>
          <p:cNvSpPr txBox="1"/>
          <p:nvPr/>
        </p:nvSpPr>
        <p:spPr>
          <a:xfrm>
            <a:off x="1889558" y="3759433"/>
            <a:ext cx="6097218" cy="369332"/>
          </a:xfrm>
          <a:prstGeom prst="rect">
            <a:avLst/>
          </a:prstGeom>
          <a:noFill/>
        </p:spPr>
        <p:txBody>
          <a:bodyPr wrap="square">
            <a:spAutoFit/>
          </a:bodyPr>
          <a:lstStyle/>
          <a:p>
            <a:r>
              <a:rPr lang="zh-CN" altLang="en-US" dirty="0">
                <a:sym typeface="Wingdings 2" panose="05020102010507070707" pitchFamily="18" charset="2"/>
              </a:rPr>
              <a:t> </a:t>
            </a:r>
            <a:r>
              <a:rPr lang="zh-CN" altLang="en-US" dirty="0"/>
              <a:t>Ancient Chinese is rich in vocabulary</a:t>
            </a:r>
          </a:p>
        </p:txBody>
      </p:sp>
      <p:sp>
        <p:nvSpPr>
          <p:cNvPr id="33" name="文本框 32">
            <a:extLst>
              <a:ext uri="{FF2B5EF4-FFF2-40B4-BE49-F238E27FC236}">
                <a16:creationId xmlns:a16="http://schemas.microsoft.com/office/drawing/2014/main" id="{7039505A-8911-EC85-7C58-A8C56E0CA1C4}"/>
              </a:ext>
            </a:extLst>
          </p:cNvPr>
          <p:cNvSpPr txBox="1"/>
          <p:nvPr/>
        </p:nvSpPr>
        <p:spPr>
          <a:xfrm>
            <a:off x="4470488" y="4406547"/>
            <a:ext cx="6097218" cy="369332"/>
          </a:xfrm>
          <a:prstGeom prst="rect">
            <a:avLst/>
          </a:prstGeom>
          <a:noFill/>
        </p:spPr>
        <p:txBody>
          <a:bodyPr wrap="square">
            <a:spAutoFit/>
          </a:bodyPr>
          <a:lstStyle/>
          <a:p>
            <a:r>
              <a:rPr lang="zh-CN" altLang="en-US" dirty="0">
                <a:sym typeface="Wingdings 2" panose="05020102010507070707" pitchFamily="18" charset="2"/>
              </a:rPr>
              <a:t> </a:t>
            </a:r>
            <a:r>
              <a:rPr lang="zh-CN" altLang="en-US" dirty="0"/>
              <a:t>There are many local characteristic words</a:t>
            </a:r>
          </a:p>
        </p:txBody>
      </p:sp>
      <p:sp>
        <p:nvSpPr>
          <p:cNvPr id="35" name="文本框 34">
            <a:extLst>
              <a:ext uri="{FF2B5EF4-FFF2-40B4-BE49-F238E27FC236}">
                <a16:creationId xmlns:a16="http://schemas.microsoft.com/office/drawing/2014/main" id="{8904341D-25F1-1334-D8A8-34409880EA8B}"/>
              </a:ext>
            </a:extLst>
          </p:cNvPr>
          <p:cNvSpPr txBox="1"/>
          <p:nvPr/>
        </p:nvSpPr>
        <p:spPr>
          <a:xfrm>
            <a:off x="6710477" y="2278567"/>
            <a:ext cx="6097218" cy="369332"/>
          </a:xfrm>
          <a:prstGeom prst="rect">
            <a:avLst/>
          </a:prstGeom>
          <a:noFill/>
        </p:spPr>
        <p:txBody>
          <a:bodyPr wrap="square">
            <a:spAutoFit/>
          </a:bodyPr>
          <a:lstStyle/>
          <a:p>
            <a:r>
              <a:rPr lang="zh-CN" altLang="en-US" dirty="0">
                <a:sym typeface="Wingdings 2" panose="05020102010507070707" pitchFamily="18" charset="2"/>
              </a:rPr>
              <a:t> </a:t>
            </a:r>
            <a:r>
              <a:rPr lang="zh-CN" altLang="en-US" dirty="0"/>
              <a:t>Close to Mandarin</a:t>
            </a:r>
          </a:p>
        </p:txBody>
      </p:sp>
      <p:sp>
        <p:nvSpPr>
          <p:cNvPr id="37" name="文本框 36">
            <a:extLst>
              <a:ext uri="{FF2B5EF4-FFF2-40B4-BE49-F238E27FC236}">
                <a16:creationId xmlns:a16="http://schemas.microsoft.com/office/drawing/2014/main" id="{57F4CD90-2C6E-4A12-F6C3-EF70643E08C6}"/>
              </a:ext>
            </a:extLst>
          </p:cNvPr>
          <p:cNvSpPr txBox="1"/>
          <p:nvPr/>
        </p:nvSpPr>
        <p:spPr>
          <a:xfrm>
            <a:off x="4081176" y="5240312"/>
            <a:ext cx="6097218" cy="369332"/>
          </a:xfrm>
          <a:prstGeom prst="rect">
            <a:avLst/>
          </a:prstGeom>
          <a:noFill/>
        </p:spPr>
        <p:txBody>
          <a:bodyPr wrap="square">
            <a:spAutoFit/>
          </a:bodyPr>
          <a:lstStyle/>
          <a:p>
            <a:r>
              <a:rPr lang="zh-CN" altLang="en-US" dirty="0">
                <a:sym typeface="Wingdings 2" panose="05020102010507070707" pitchFamily="18" charset="2"/>
              </a:rPr>
              <a:t> </a:t>
            </a:r>
            <a:r>
              <a:rPr lang="zh-CN" altLang="en-US" dirty="0"/>
              <a:t>Special grammatical phenomena</a:t>
            </a:r>
          </a:p>
        </p:txBody>
      </p:sp>
    </p:spTree>
    <p:extLst>
      <p:ext uri="{BB962C8B-B14F-4D97-AF65-F5344CB8AC3E}">
        <p14:creationId xmlns:p14="http://schemas.microsoft.com/office/powerpoint/2010/main" val="2360649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主题​​">
  <a:themeElements>
    <a:clrScheme name="自定义 1335">
      <a:dk1>
        <a:sysClr val="windowText" lastClr="000000"/>
      </a:dk1>
      <a:lt1>
        <a:sysClr val="window" lastClr="FFFFFF"/>
      </a:lt1>
      <a:dk2>
        <a:srgbClr val="44546A"/>
      </a:dk2>
      <a:lt2>
        <a:srgbClr val="E7E6E6"/>
      </a:lt2>
      <a:accent1>
        <a:srgbClr val="9E775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PS-6">
      <a:majorFont>
        <a:latin typeface="Arial"/>
        <a:ea typeface="汉仪楷体简"/>
        <a:cs typeface=""/>
      </a:majorFont>
      <a:minorFont>
        <a:latin typeface="Arial"/>
        <a:ea typeface="汉仪楷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模板制作369</Template>
  <TotalTime>1562</TotalTime>
  <Words>1781</Words>
  <Application>Microsoft Office PowerPoint</Application>
  <PresentationFormat>宽屏</PresentationFormat>
  <Paragraphs>136</Paragraphs>
  <Slides>27</Slides>
  <Notes>2</Notes>
  <HiddenSlides>0</HiddenSlides>
  <MMClips>10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27</vt:i4>
      </vt:variant>
    </vt:vector>
  </HeadingPairs>
  <TitlesOfParts>
    <vt:vector size="32" baseType="lpstr">
      <vt:lpstr>Wingdings 2</vt:lpstr>
      <vt:lpstr>汉仪楷体简</vt:lpstr>
      <vt:lpstr>Arial</vt:lpstr>
      <vt:lpstr>-apple-system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WPS_1172286163</dc:creator>
  <cp:lastModifiedBy>秉洁 李</cp:lastModifiedBy>
  <cp:revision>96</cp:revision>
  <dcterms:created xsi:type="dcterms:W3CDTF">1900-01-01T00:00:00Z</dcterms:created>
  <dcterms:modified xsi:type="dcterms:W3CDTF">2025-04-01T15:02:44Z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61D5B831A16E9DB15AAFCA6727C81E7D_31</vt:lpwstr>
  </property>
  <property fmtid="{D5CDD505-2E9C-101B-9397-08002B2CF9AE}" pid="3" name="KSOProductBuildVer">
    <vt:lpwstr>2052-12.21.0</vt:lpwstr>
  </property>
  <property fmtid="{D5CDD505-2E9C-101B-9397-08002B2CF9AE}" pid="4" name="KSOTemplateUUID">
    <vt:lpwstr>v1.0_mb_JFS2K3qRNS0xpgkX80YEaQ==</vt:lpwstr>
  </property>
</Properties>
</file>