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59" r:id="rId5"/>
    <p:sldId id="277" r:id="rId6"/>
    <p:sldId id="261" r:id="rId7"/>
    <p:sldId id="266" r:id="rId8"/>
    <p:sldId id="262" r:id="rId9"/>
    <p:sldId id="269" r:id="rId10"/>
    <p:sldId id="270" r:id="rId11"/>
    <p:sldId id="264" r:id="rId12"/>
    <p:sldId id="278" r:id="rId13"/>
    <p:sldId id="274" r:id="rId14"/>
  </p:sldIdLst>
  <p:sldSz cx="12192000" cy="6858000"/>
  <p:notesSz cx="6858000" cy="9144000"/>
  <p:embeddedFontLst>
    <p:embeddedFont>
      <p:font typeface="OPPOSans H" panose="02010600030101010101" charset="-122"/>
      <p:regular r:id="rId15"/>
    </p:embeddedFont>
    <p:embeddedFont>
      <p:font typeface="Source Han Sans" panose="02010600030101010101" charset="-122"/>
      <p:regular r:id="rId16"/>
    </p:embeddedFont>
    <p:embeddedFont>
      <p:font typeface="Headline R" panose="02030504000101010101" pitchFamily="18" charset="-127"/>
      <p:regular r:id="rId17"/>
    </p:embeddedFont>
    <p:embeddedFont>
      <p:font typeface="等线" panose="02010600030101010101" pitchFamily="2" charset="-122"/>
      <p:regular r:id="rId18"/>
      <p:bold r:id="rId1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a:stretch>
            <a:fillRect/>
          </a:stretch>
        </p:blipFill>
        <p:spPr>
          <a:xfrm>
            <a:off x="0" y="0"/>
            <a:ext cx="12192000" cy="6857999"/>
          </a:xfrm>
          <a:prstGeom prst="rect">
            <a:avLst/>
          </a:prstGeom>
          <a:noFill/>
          <a:ln>
            <a:noFill/>
          </a:ln>
        </p:spPr>
      </p:pic>
      <p:sp>
        <p:nvSpPr>
          <p:cNvPr id="3" name="标题 1"/>
          <p:cNvSpPr txBox="1"/>
          <p:nvPr/>
        </p:nvSpPr>
        <p:spPr>
          <a:xfrm>
            <a:off x="0" y="0"/>
            <a:ext cx="12197886" cy="6880181"/>
          </a:xfrm>
          <a:prstGeom prst="rect">
            <a:avLst/>
          </a:prstGeom>
          <a:solidFill>
            <a:schemeClr val="bg1">
              <a:alpha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0787380" y="6432469"/>
            <a:ext cx="182476" cy="182476"/>
          </a:xfrm>
          <a:prstGeom prst="ellipse">
            <a:avLst/>
          </a:prstGeom>
          <a:solidFill>
            <a:schemeClr val="accent1">
              <a:lumMod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1061902" y="6432469"/>
            <a:ext cx="182476" cy="182476"/>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1336424" y="6432469"/>
            <a:ext cx="182476" cy="18247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9326714" y="5252197"/>
            <a:ext cx="2192186" cy="396763"/>
          </a:xfrm>
          <a:prstGeom prst="rect">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9326714" y="5252196"/>
            <a:ext cx="449536" cy="396763"/>
          </a:xfrm>
          <a:prstGeom prst="rect">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9873185" y="5327012"/>
            <a:ext cx="1549284" cy="247130"/>
          </a:xfrm>
          <a:prstGeom prst="rect">
            <a:avLst/>
          </a:prstGeom>
          <a:noFill/>
          <a:ln>
            <a:noFill/>
          </a:ln>
        </p:spPr>
        <p:txBody>
          <a:bodyPr vert="horz" wrap="square" lIns="0" tIns="0" rIns="0" bIns="0" rtlCol="0" anchor="t"/>
          <a:lstStyle/>
          <a:p>
            <a:pPr algn="l">
              <a:lnSpc>
                <a:spcPct val="110000"/>
              </a:lnSpc>
            </a:pPr>
            <a:r>
              <a:rPr kumimoji="1" lang="en-US" altLang="zh-CN" sz="2000" b="1" dirty="0">
                <a:ln w="12700">
                  <a:noFill/>
                </a:ln>
                <a:solidFill>
                  <a:srgbClr val="000000">
                    <a:alpha val="100000"/>
                  </a:srgbClr>
                </a:solidFill>
                <a:latin typeface="Source Han Sans"/>
                <a:ea typeface="Source Han Sans"/>
                <a:cs typeface="Source Han Sans"/>
              </a:rPr>
              <a:t>2025.5.23</a:t>
            </a:r>
            <a:endParaRPr kumimoji="1" lang="zh-CN" altLang="en-US" sz="2000" b="1" dirty="0"/>
          </a:p>
        </p:txBody>
      </p:sp>
      <p:pic>
        <p:nvPicPr>
          <p:cNvPr id="12" name="图片 11"/>
          <p:cNvPicPr>
            <a:picLocks noChangeAspect="1"/>
          </p:cNvPicPr>
          <p:nvPr/>
        </p:nvPicPr>
        <p:blipFill>
          <a:blip r:embed="rId3">
            <a:alphaModFix/>
          </a:blip>
          <a:srcRect/>
          <a:stretch>
            <a:fillRect/>
          </a:stretch>
        </p:blipFill>
        <p:spPr>
          <a:xfrm>
            <a:off x="3288714" y="610372"/>
            <a:ext cx="560881" cy="560881"/>
          </a:xfrm>
          <a:prstGeom prst="rect">
            <a:avLst/>
          </a:prstGeom>
          <a:noFill/>
          <a:ln>
            <a:noFill/>
          </a:ln>
        </p:spPr>
      </p:pic>
      <p:pic>
        <p:nvPicPr>
          <p:cNvPr id="13" name="图片 12"/>
          <p:cNvPicPr>
            <a:picLocks noChangeAspect="1"/>
          </p:cNvPicPr>
          <p:nvPr/>
        </p:nvPicPr>
        <p:blipFill>
          <a:blip r:embed="rId4">
            <a:alphaModFix/>
          </a:blip>
          <a:srcRect/>
          <a:stretch>
            <a:fillRect/>
          </a:stretch>
        </p:blipFill>
        <p:spPr>
          <a:xfrm flipH="1">
            <a:off x="0" y="63684"/>
            <a:ext cx="5372906" cy="3932052"/>
          </a:xfrm>
          <a:prstGeom prst="rect">
            <a:avLst/>
          </a:prstGeom>
          <a:noFill/>
          <a:ln>
            <a:noFill/>
          </a:ln>
        </p:spPr>
      </p:pic>
      <p:sp>
        <p:nvSpPr>
          <p:cNvPr id="14" name="标题 1"/>
          <p:cNvSpPr txBox="1"/>
          <p:nvPr/>
        </p:nvSpPr>
        <p:spPr>
          <a:xfrm>
            <a:off x="6450625" y="5252197"/>
            <a:ext cx="2192186" cy="396763"/>
          </a:xfrm>
          <a:prstGeom prst="rect">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6450625" y="5252196"/>
            <a:ext cx="449536" cy="396763"/>
          </a:xfrm>
          <a:prstGeom prst="rect">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6997096" y="5327012"/>
            <a:ext cx="1549284" cy="247130"/>
          </a:xfrm>
          <a:prstGeom prst="rect">
            <a:avLst/>
          </a:prstGeom>
          <a:noFill/>
          <a:ln>
            <a:noFill/>
          </a:ln>
        </p:spPr>
        <p:txBody>
          <a:bodyPr vert="horz" wrap="square" lIns="0" tIns="0" rIns="0" bIns="0" rtlCol="0" anchor="t"/>
          <a:lstStyle/>
          <a:p>
            <a:pPr algn="l">
              <a:lnSpc>
                <a:spcPct val="110000"/>
              </a:lnSpc>
            </a:pPr>
            <a:r>
              <a:rPr kumimoji="1" lang="en-US" altLang="zh-CN" sz="2000" b="1" dirty="0">
                <a:ln w="12700">
                  <a:noFill/>
                </a:ln>
                <a:solidFill>
                  <a:srgbClr val="000000">
                    <a:alpha val="100000"/>
                  </a:srgbClr>
                </a:solidFill>
                <a:latin typeface="Source Han Sans"/>
                <a:ea typeface="Source Han Sans"/>
              </a:rPr>
              <a:t>Liu </a:t>
            </a:r>
            <a:r>
              <a:rPr kumimoji="1" lang="en-US" altLang="zh-CN" sz="2000" b="1" dirty="0" err="1">
                <a:ln w="12700">
                  <a:noFill/>
                </a:ln>
                <a:solidFill>
                  <a:srgbClr val="000000">
                    <a:alpha val="100000"/>
                  </a:srgbClr>
                </a:solidFill>
                <a:latin typeface="Source Han Sans"/>
                <a:ea typeface="Source Han Sans"/>
              </a:rPr>
              <a:t>Jianan</a:t>
            </a:r>
            <a:endParaRPr kumimoji="1" lang="zh-CN" altLang="en-US" sz="2000" b="1" dirty="0"/>
          </a:p>
        </p:txBody>
      </p:sp>
      <p:sp>
        <p:nvSpPr>
          <p:cNvPr id="17" name="标题 1"/>
          <p:cNvSpPr txBox="1"/>
          <p:nvPr/>
        </p:nvSpPr>
        <p:spPr>
          <a:xfrm>
            <a:off x="9427296" y="5327012"/>
            <a:ext cx="248374" cy="24837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6556586" y="5319837"/>
            <a:ext cx="229288" cy="248374"/>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9" name="图片 18"/>
          <p:cNvPicPr>
            <a:picLocks noChangeAspect="1"/>
          </p:cNvPicPr>
          <p:nvPr/>
        </p:nvPicPr>
        <p:blipFill>
          <a:blip r:embed="rId5">
            <a:alphaModFix/>
          </a:blip>
          <a:srcRect/>
          <a:stretch>
            <a:fillRect/>
          </a:stretch>
        </p:blipFill>
        <p:spPr>
          <a:xfrm rot="14277089">
            <a:off x="5370512" y="657305"/>
            <a:ext cx="1450974" cy="1469263"/>
          </a:xfrm>
          <a:prstGeom prst="rect">
            <a:avLst/>
          </a:prstGeom>
          <a:noFill/>
          <a:ln>
            <a:noFill/>
          </a:ln>
        </p:spPr>
      </p:pic>
      <p:sp>
        <p:nvSpPr>
          <p:cNvPr id="20" name="标题 1"/>
          <p:cNvSpPr txBox="1"/>
          <p:nvPr/>
        </p:nvSpPr>
        <p:spPr>
          <a:xfrm>
            <a:off x="3882164" y="1839563"/>
            <a:ext cx="8346681" cy="2800767"/>
          </a:xfrm>
          <a:prstGeom prst="rect">
            <a:avLst/>
          </a:prstGeom>
          <a:noFill/>
          <a:ln>
            <a:noFill/>
          </a:ln>
        </p:spPr>
        <p:txBody>
          <a:bodyPr vert="horz" wrap="square" lIns="0" tIns="0" rIns="0" bIns="0" rtlCol="0" anchor="ctr"/>
          <a:lstStyle/>
          <a:p>
            <a:pPr algn="just" latinLnBrk="1">
              <a:lnSpc>
                <a:spcPct val="130000"/>
              </a:lnSpc>
            </a:pPr>
            <a:r>
              <a:rPr kumimoji="1" lang="en-US" altLang="zh-CN" sz="4800" dirty="0">
                <a:ln w="12700">
                  <a:noFill/>
                </a:ln>
                <a:latin typeface="Headline R" panose="02030504000101010101" pitchFamily="18" charset="-127"/>
                <a:ea typeface="Headline R" panose="02030504000101010101" pitchFamily="18" charset="-127"/>
                <a:cs typeface="OPPOSans H"/>
              </a:rPr>
              <a:t>Exploring the Essence</a:t>
            </a:r>
          </a:p>
          <a:p>
            <a:pPr algn="just" latinLnBrk="1">
              <a:lnSpc>
                <a:spcPct val="130000"/>
              </a:lnSpc>
            </a:pPr>
            <a:r>
              <a:rPr kumimoji="1" lang="en-US" altLang="zh-CN" sz="4800" dirty="0">
                <a:ln w="12700">
                  <a:noFill/>
                </a:ln>
                <a:latin typeface="Headline R" panose="02030504000101010101" pitchFamily="18" charset="-127"/>
                <a:ea typeface="Headline R" panose="02030504000101010101" pitchFamily="18" charset="-127"/>
                <a:cs typeface="OPPOSans H"/>
              </a:rPr>
              <a:t>Of </a:t>
            </a:r>
            <a:r>
              <a:rPr kumimoji="1" lang="en-US" altLang="zh-CN" sz="4800" b="1" dirty="0">
                <a:ln w="12700">
                  <a:noFill/>
                </a:ln>
                <a:latin typeface="Headline R" panose="02030504000101010101" pitchFamily="18" charset="-127"/>
                <a:ea typeface="Headline R" panose="02030504000101010101" pitchFamily="18" charset="-127"/>
                <a:cs typeface="OPPOSans H"/>
              </a:rPr>
              <a:t>Hui Culture </a:t>
            </a:r>
            <a:endParaRPr kumimoji="1" lang="zh-CN" altLang="en-US" sz="4800" b="1" dirty="0">
              <a:latin typeface="Headline R" panose="02030504000101010101" pitchFamily="18" charset="-127"/>
            </a:endParaRPr>
          </a:p>
        </p:txBody>
      </p:sp>
      <p:pic>
        <p:nvPicPr>
          <p:cNvPr id="21" name="图片 20"/>
          <p:cNvPicPr>
            <a:picLocks noChangeAspect="1"/>
          </p:cNvPicPr>
          <p:nvPr/>
        </p:nvPicPr>
        <p:blipFill>
          <a:blip r:embed="rId6">
            <a:alphaModFix/>
          </a:blip>
          <a:srcRect/>
          <a:stretch>
            <a:fillRect/>
          </a:stretch>
        </p:blipFill>
        <p:spPr>
          <a:xfrm>
            <a:off x="3882164" y="387457"/>
            <a:ext cx="469433" cy="365792"/>
          </a:xfrm>
          <a:prstGeom prst="rect">
            <a:avLst/>
          </a:prstGeom>
          <a:noFill/>
          <a:ln>
            <a:noFill/>
          </a:ln>
        </p:spPr>
      </p:pic>
      <p:pic>
        <p:nvPicPr>
          <p:cNvPr id="22" name="图片 21"/>
          <p:cNvPicPr>
            <a:picLocks noChangeAspect="1"/>
          </p:cNvPicPr>
          <p:nvPr/>
        </p:nvPicPr>
        <p:blipFill>
          <a:blip r:embed="rId7">
            <a:alphaModFix/>
          </a:blip>
          <a:srcRect/>
          <a:stretch>
            <a:fillRect/>
          </a:stretch>
        </p:blipFill>
        <p:spPr>
          <a:xfrm>
            <a:off x="2740988" y="4525315"/>
            <a:ext cx="1713124" cy="2353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5281842" y="952345"/>
            <a:ext cx="6764216" cy="2343367"/>
          </a:xfrm>
          <a:prstGeom prst="rect">
            <a:avLst/>
          </a:prstGeom>
          <a:noFill/>
          <a:ln>
            <a:noFill/>
          </a:ln>
        </p:spPr>
        <p:txBody>
          <a:bodyPr vert="horz" wrap="square" lIns="91440" tIns="45720" rIns="91440" bIns="45720" rtlCol="0" anchor="t"/>
          <a:lstStyle/>
          <a:p>
            <a:pPr indent="360000" algn="just" latinLnBrk="1">
              <a:lnSpc>
                <a:spcPct val="150000"/>
              </a:lnSpc>
            </a:pPr>
            <a:r>
              <a:rPr kumimoji="1" lang="en-US" altLang="zh-CN" sz="2000"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Hui Cuisine Culture: Hui cuisine is known for its emphasis on rich flavors and precise heat control. Signature dishes include stinky mandarin fish (prepared through salting and fermentation) and fermented tofu (naturally mold-ripened), both of which reflect the concept of "food and medicine sharing the same origin." The cooking techniques and culinary traditions of Hui cuisine showcase the wisdom and creativity of the Huizhou people.</a:t>
            </a:r>
            <a:endParaRPr kumimoji="1" lang="zh-CN" altLang="en-US" sz="2000" dirty="0">
              <a:latin typeface="Times New Roman" panose="02020603050405020304" pitchFamily="18" charset="0"/>
              <a:cs typeface="Times New Roman" panose="02020603050405020304" pitchFamily="18" charset="0"/>
            </a:endParaRPr>
          </a:p>
        </p:txBody>
      </p:sp>
      <p:sp>
        <p:nvSpPr>
          <p:cNvPr id="10" name="标题 1"/>
          <p:cNvSpPr txBox="1"/>
          <p:nvPr/>
        </p:nvSpPr>
        <p:spPr>
          <a:xfrm>
            <a:off x="4263035" y="2428953"/>
            <a:ext cx="630641" cy="636995"/>
          </a:xfrm>
          <a:prstGeom prst="ellipse">
            <a:avLst/>
          </a:prstGeom>
          <a:solidFill>
            <a:srgbClr val="FFFFFF">
              <a:alpha val="100000"/>
            </a:srgbClr>
          </a:solidFill>
          <a:ln cap="sq">
            <a:noFill/>
          </a:ln>
        </p:spPr>
        <p:txBody>
          <a:bodyPr vert="horz" wrap="square" lIns="0" tIns="0" rIns="0" bIns="0" rtlCol="0" anchor="ctr"/>
          <a:lstStyle/>
          <a:p>
            <a:pPr algn="ctr">
              <a:lnSpc>
                <a:spcPct val="110000"/>
              </a:lnSpc>
            </a:pPr>
            <a:endParaRPr kumimoji="1" lang="zh-CN" altLang="en-US"/>
          </a:p>
        </p:txBody>
      </p:sp>
      <p:sp>
        <p:nvSpPr>
          <p:cNvPr id="17" name="标题 1"/>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83520" y="484345"/>
            <a:ext cx="10671175" cy="468000"/>
          </a:xfrm>
          <a:prstGeom prst="rect">
            <a:avLst/>
          </a:prstGeom>
          <a:noFill/>
          <a:ln>
            <a:noFill/>
          </a:ln>
        </p:spPr>
        <p:txBody>
          <a:bodyPr vert="horz" wrap="square" lIns="0" tIns="0" rIns="0" bIns="0" rtlCol="0" anchor="ctr"/>
          <a:lstStyle/>
          <a:p>
            <a:pPr>
              <a:lnSpc>
                <a:spcPct val="110000"/>
              </a:lnSpc>
            </a:pPr>
            <a:r>
              <a:rPr lang="en-US" altLang="zh-CN" sz="2800" b="1" dirty="0">
                <a:solidFill>
                  <a:srgbClr val="404040"/>
                </a:solidFill>
                <a:latin typeface="DeepSeek-CJK-patch"/>
              </a:rPr>
              <a:t>4</a:t>
            </a:r>
            <a:r>
              <a:rPr lang="zh-CN" altLang="en-US" sz="2800" b="1" dirty="0">
                <a:solidFill>
                  <a:srgbClr val="404040"/>
                </a:solidFill>
                <a:latin typeface="DeepSeek-CJK-patch"/>
              </a:rPr>
              <a:t>、</a:t>
            </a:r>
            <a:r>
              <a:rPr lang="en-US" altLang="zh-CN" sz="2800" b="1" dirty="0">
                <a:solidFill>
                  <a:srgbClr val="404040"/>
                </a:solidFill>
                <a:latin typeface="DeepSeek-CJK-patch"/>
              </a:rPr>
              <a:t>Hui Cuisine</a:t>
            </a:r>
            <a:endParaRPr lang="zh-CN" altLang="en-US" sz="2800" b="1" dirty="0">
              <a:solidFill>
                <a:srgbClr val="404040"/>
              </a:solidFill>
              <a:latin typeface="DeepSeek-CJK-patch"/>
            </a:endParaRPr>
          </a:p>
        </p:txBody>
      </p:sp>
      <p:pic>
        <p:nvPicPr>
          <p:cNvPr id="21" name="图片 20">
            <a:extLst>
              <a:ext uri="{FF2B5EF4-FFF2-40B4-BE49-F238E27FC236}">
                <a16:creationId xmlns:a16="http://schemas.microsoft.com/office/drawing/2014/main" id="{87FE046A-75EB-1769-8DC4-341751F95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837" y="1775646"/>
            <a:ext cx="4960063" cy="3306708"/>
          </a:xfrm>
          <a:prstGeom prst="rect">
            <a:avLst/>
          </a:prstGeom>
        </p:spPr>
      </p:pic>
      <p:pic>
        <p:nvPicPr>
          <p:cNvPr id="23" name="图片 22">
            <a:extLst>
              <a:ext uri="{FF2B5EF4-FFF2-40B4-BE49-F238E27FC236}">
                <a16:creationId xmlns:a16="http://schemas.microsoft.com/office/drawing/2014/main" id="{53C295F2-AF94-5A55-0D07-B6DC47E457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031" y="4366835"/>
            <a:ext cx="4637142" cy="26083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a:stretch>
            <a:fillRect/>
          </a:stretch>
        </p:blipFill>
        <p:spPr>
          <a:xfrm>
            <a:off x="0" y="0"/>
            <a:ext cx="12192000" cy="6857999"/>
          </a:xfrm>
          <a:prstGeom prst="rect">
            <a:avLst/>
          </a:prstGeom>
          <a:noFill/>
          <a:ln>
            <a:noFill/>
          </a:ln>
        </p:spPr>
      </p:pic>
      <p:sp>
        <p:nvSpPr>
          <p:cNvPr id="3" name="标题 1"/>
          <p:cNvSpPr txBox="1"/>
          <p:nvPr/>
        </p:nvSpPr>
        <p:spPr>
          <a:xfrm>
            <a:off x="0" y="0"/>
            <a:ext cx="12197886" cy="6880181"/>
          </a:xfrm>
          <a:prstGeom prst="rect">
            <a:avLst/>
          </a:prstGeom>
          <a:solidFill>
            <a:schemeClr val="bg1">
              <a:alpha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0787380" y="6432469"/>
            <a:ext cx="182476" cy="182476"/>
          </a:xfrm>
          <a:prstGeom prst="ellipse">
            <a:avLst/>
          </a:prstGeom>
          <a:solidFill>
            <a:schemeClr val="accent1">
              <a:lumMod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1061902" y="6432469"/>
            <a:ext cx="182476" cy="182476"/>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1336424" y="6432469"/>
            <a:ext cx="182476" cy="18247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7425272" y="1895577"/>
            <a:ext cx="4093628" cy="555971"/>
          </a:xfrm>
          <a:prstGeom prst="rect">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637243" y="1951931"/>
            <a:ext cx="1764058" cy="443259"/>
          </a:xfrm>
          <a:prstGeom prst="rect">
            <a:avLst/>
          </a:prstGeom>
          <a:noFill/>
          <a:ln>
            <a:noFill/>
          </a:ln>
        </p:spPr>
        <p:txBody>
          <a:bodyPr vert="horz" wrap="square" lIns="0" tIns="0" rIns="0" bIns="0" rtlCol="0" anchor="b"/>
          <a:lstStyle/>
          <a:p>
            <a:pPr algn="ctr">
              <a:lnSpc>
                <a:spcPct val="110000"/>
              </a:lnSpc>
            </a:pPr>
            <a:r>
              <a:rPr kumimoji="1" lang="en-US" altLang="zh-CN" sz="3200">
                <a:ln w="12700">
                  <a:noFill/>
                </a:ln>
                <a:solidFill>
                  <a:srgbClr val="000000">
                    <a:alpha val="100000"/>
                  </a:srgbClr>
                </a:solidFill>
                <a:latin typeface="OPPOSans H"/>
                <a:ea typeface="OPPOSans H"/>
                <a:cs typeface="OPPOSans H"/>
              </a:rPr>
              <a:t>PART</a:t>
            </a:r>
            <a:endParaRPr kumimoji="1" lang="zh-CN" altLang="en-US"/>
          </a:p>
        </p:txBody>
      </p:sp>
      <p:pic>
        <p:nvPicPr>
          <p:cNvPr id="10" name="图片 9"/>
          <p:cNvPicPr>
            <a:picLocks noChangeAspect="1"/>
          </p:cNvPicPr>
          <p:nvPr/>
        </p:nvPicPr>
        <p:blipFill>
          <a:blip r:embed="rId3">
            <a:alphaModFix/>
          </a:blip>
          <a:srcRect/>
          <a:stretch>
            <a:fillRect/>
          </a:stretch>
        </p:blipFill>
        <p:spPr>
          <a:xfrm flipH="1">
            <a:off x="0" y="-105684"/>
            <a:ext cx="6438900" cy="4712178"/>
          </a:xfrm>
          <a:prstGeom prst="rect">
            <a:avLst/>
          </a:prstGeom>
          <a:noFill/>
          <a:ln>
            <a:noFill/>
          </a:ln>
        </p:spPr>
      </p:pic>
      <p:sp>
        <p:nvSpPr>
          <p:cNvPr id="11" name="标题 1"/>
          <p:cNvSpPr txBox="1"/>
          <p:nvPr/>
        </p:nvSpPr>
        <p:spPr>
          <a:xfrm>
            <a:off x="7425272" y="1895576"/>
            <a:ext cx="763877" cy="555971"/>
          </a:xfrm>
          <a:prstGeom prst="rect">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7614489" y="1990359"/>
            <a:ext cx="378619" cy="366404"/>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3" name="图片 12"/>
          <p:cNvPicPr>
            <a:picLocks noChangeAspect="1"/>
          </p:cNvPicPr>
          <p:nvPr/>
        </p:nvPicPr>
        <p:blipFill>
          <a:blip r:embed="rId4">
            <a:alphaModFix/>
          </a:blip>
          <a:srcRect/>
          <a:stretch>
            <a:fillRect/>
          </a:stretch>
        </p:blipFill>
        <p:spPr>
          <a:xfrm>
            <a:off x="3219450" y="748259"/>
            <a:ext cx="560881" cy="560881"/>
          </a:xfrm>
          <a:prstGeom prst="rect">
            <a:avLst/>
          </a:prstGeom>
          <a:noFill/>
          <a:ln>
            <a:noFill/>
          </a:ln>
        </p:spPr>
      </p:pic>
      <p:pic>
        <p:nvPicPr>
          <p:cNvPr id="14" name="图片 13"/>
          <p:cNvPicPr>
            <a:picLocks noChangeAspect="1"/>
          </p:cNvPicPr>
          <p:nvPr/>
        </p:nvPicPr>
        <p:blipFill>
          <a:blip r:embed="rId5">
            <a:alphaModFix/>
          </a:blip>
          <a:srcRect/>
          <a:stretch>
            <a:fillRect/>
          </a:stretch>
        </p:blipFill>
        <p:spPr>
          <a:xfrm rot="13968890">
            <a:off x="4689661" y="5333799"/>
            <a:ext cx="1450974" cy="1469263"/>
          </a:xfrm>
          <a:prstGeom prst="rect">
            <a:avLst/>
          </a:prstGeom>
          <a:noFill/>
          <a:ln>
            <a:noFill/>
          </a:ln>
        </p:spPr>
      </p:pic>
      <p:pic>
        <p:nvPicPr>
          <p:cNvPr id="15" name="图片 14"/>
          <p:cNvPicPr>
            <a:picLocks noChangeAspect="1"/>
          </p:cNvPicPr>
          <p:nvPr/>
        </p:nvPicPr>
        <p:blipFill>
          <a:blip r:embed="rId6">
            <a:alphaModFix/>
          </a:blip>
          <a:srcRect/>
          <a:stretch>
            <a:fillRect/>
          </a:stretch>
        </p:blipFill>
        <p:spPr>
          <a:xfrm>
            <a:off x="4167889" y="387457"/>
            <a:ext cx="469433" cy="365792"/>
          </a:xfrm>
          <a:prstGeom prst="rect">
            <a:avLst/>
          </a:prstGeom>
          <a:noFill/>
          <a:ln>
            <a:noFill/>
          </a:ln>
        </p:spPr>
      </p:pic>
      <p:pic>
        <p:nvPicPr>
          <p:cNvPr id="16" name="图片 15"/>
          <p:cNvPicPr>
            <a:picLocks noChangeAspect="1"/>
          </p:cNvPicPr>
          <p:nvPr/>
        </p:nvPicPr>
        <p:blipFill>
          <a:blip r:embed="rId7">
            <a:alphaModFix/>
          </a:blip>
          <a:srcRect/>
          <a:stretch>
            <a:fillRect/>
          </a:stretch>
        </p:blipFill>
        <p:spPr>
          <a:xfrm>
            <a:off x="2740988" y="4525315"/>
            <a:ext cx="1713124" cy="2353260"/>
          </a:xfrm>
          <a:prstGeom prst="rect">
            <a:avLst/>
          </a:prstGeom>
          <a:noFill/>
          <a:ln>
            <a:noFill/>
          </a:ln>
        </p:spPr>
      </p:pic>
      <p:sp>
        <p:nvSpPr>
          <p:cNvPr id="17" name="标题 1"/>
          <p:cNvSpPr txBox="1"/>
          <p:nvPr/>
        </p:nvSpPr>
        <p:spPr>
          <a:xfrm>
            <a:off x="5904730" y="2483928"/>
            <a:ext cx="5903971" cy="2353260"/>
          </a:xfrm>
          <a:prstGeom prst="rect">
            <a:avLst/>
          </a:prstGeom>
          <a:noFill/>
          <a:ln>
            <a:noFill/>
          </a:ln>
        </p:spPr>
        <p:txBody>
          <a:bodyPr vert="horz" wrap="square" lIns="0" tIns="0" rIns="0" bIns="0" rtlCol="0" anchor="t"/>
          <a:lstStyle/>
          <a:p>
            <a:pPr algn="just" latinLnBrk="1">
              <a:lnSpc>
                <a:spcPct val="130000"/>
              </a:lnSpc>
            </a:pPr>
            <a:r>
              <a:rPr kumimoji="1" lang="en-US" altLang="zh-CN" sz="4800" b="1" dirty="0">
                <a:ln w="12700">
                  <a:noFill/>
                </a:ln>
                <a:solidFill>
                  <a:srgbClr val="262626">
                    <a:alpha val="100000"/>
                  </a:srgbClr>
                </a:solidFill>
                <a:latin typeface="+mn-ea"/>
                <a:cs typeface="OPPOSans H"/>
              </a:rPr>
              <a:t>Hui Culture and the Development of Language Culture</a:t>
            </a:r>
            <a:endParaRPr kumimoji="1" lang="zh-CN" altLang="en-US" b="1" dirty="0">
              <a:latin typeface="+mn-ea"/>
            </a:endParaRPr>
          </a:p>
        </p:txBody>
      </p:sp>
      <p:sp>
        <p:nvSpPr>
          <p:cNvPr id="18" name="标题 1"/>
          <p:cNvSpPr txBox="1"/>
          <p:nvPr/>
        </p:nvSpPr>
        <p:spPr>
          <a:xfrm>
            <a:off x="10401301" y="1309141"/>
            <a:ext cx="935123" cy="1086050"/>
          </a:xfrm>
          <a:prstGeom prst="rect">
            <a:avLst/>
          </a:prstGeom>
          <a:noFill/>
          <a:ln>
            <a:noFill/>
          </a:ln>
        </p:spPr>
        <p:txBody>
          <a:bodyPr vert="horz" wrap="square" lIns="0" tIns="0" rIns="0" bIns="0" rtlCol="0" anchor="b"/>
          <a:lstStyle/>
          <a:p>
            <a:pPr algn="ctr">
              <a:lnSpc>
                <a:spcPct val="110000"/>
              </a:lnSpc>
            </a:pPr>
            <a:r>
              <a:rPr kumimoji="1" lang="en-US" altLang="zh-CN" sz="3200">
                <a:ln w="12700">
                  <a:noFill/>
                </a:ln>
                <a:solidFill>
                  <a:srgbClr val="000000">
                    <a:alpha val="100000"/>
                  </a:srgbClr>
                </a:solidFill>
                <a:latin typeface="OPPOSans H"/>
                <a:ea typeface="OPPOSans H"/>
                <a:cs typeface="OPPOSans H"/>
              </a:rPr>
              <a:t>03</a:t>
            </a: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8C564-EB83-CE8C-3ED6-A0A32185B671}"/>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5882B68D-B933-6D60-8DF5-6D7855AA1817}"/>
              </a:ext>
            </a:extLst>
          </p:cNvPr>
          <p:cNvSpPr txBox="1"/>
          <p:nvPr/>
        </p:nvSpPr>
        <p:spPr>
          <a:xfrm>
            <a:off x="966715" y="1415886"/>
            <a:ext cx="4376580" cy="1108363"/>
          </a:xfrm>
          <a:prstGeom prst="rect">
            <a:avLst/>
          </a:prstGeom>
          <a:gradFill>
            <a:gsLst>
              <a:gs pos="0">
                <a:schemeClr val="accent1">
                  <a:lumMod val="20000"/>
                  <a:lumOff val="80000"/>
                </a:schemeClr>
              </a:gs>
              <a:gs pos="55000">
                <a:schemeClr val="accent1">
                  <a:lumMod val="60000"/>
                  <a:lumOff val="40000"/>
                  <a:alpha val="85000"/>
                </a:schemeClr>
              </a:gs>
              <a:gs pos="100000">
                <a:schemeClr val="accent1">
                  <a:alpha val="99000"/>
                </a:schemeClr>
              </a:gs>
            </a:gsLst>
            <a:lin ang="1200000" scaled="0"/>
          </a:gradFill>
          <a:ln w="12700" cap="sq">
            <a:noFill/>
            <a:miter/>
          </a:ln>
        </p:spPr>
        <p:txBody>
          <a:bodyPr vert="horz" wrap="square" lIns="0" tIns="0" rIns="0" bIns="0" rtlCol="0" anchor="ctr"/>
          <a:lstStyle/>
          <a:p>
            <a:pPr algn="ctr">
              <a:lnSpc>
                <a:spcPct val="110000"/>
              </a:lnSpc>
            </a:pPr>
            <a:endParaRPr kumimoji="1" lang="zh-CN" altLang="en-US"/>
          </a:p>
        </p:txBody>
      </p:sp>
      <p:sp>
        <p:nvSpPr>
          <p:cNvPr id="4" name="标题 1">
            <a:extLst>
              <a:ext uri="{FF2B5EF4-FFF2-40B4-BE49-F238E27FC236}">
                <a16:creationId xmlns:a16="http://schemas.microsoft.com/office/drawing/2014/main" id="{EF6486C9-3283-D72B-7F0F-9EDDC3F86353}"/>
              </a:ext>
            </a:extLst>
          </p:cNvPr>
          <p:cNvSpPr txBox="1"/>
          <p:nvPr/>
        </p:nvSpPr>
        <p:spPr>
          <a:xfrm>
            <a:off x="966715" y="2967076"/>
            <a:ext cx="4376580" cy="845911"/>
          </a:xfrm>
          <a:prstGeom prst="rect">
            <a:avLst/>
          </a:prstGeom>
          <a:solidFill>
            <a:schemeClr val="bg1"/>
          </a:solidFill>
          <a:ln w="12700" cap="sq">
            <a:solidFill>
              <a:schemeClr val="accent1"/>
            </a:solidFill>
            <a:miter/>
          </a:ln>
        </p:spPr>
        <p:txBody>
          <a:bodyPr vert="horz" wrap="square" lIns="91440" tIns="45720" rIns="91440" bIns="45720" rtlCol="0" anchor="ctr"/>
          <a:lstStyle/>
          <a:p>
            <a:pPr algn="just" latinLnBrk="1">
              <a:lnSpc>
                <a:spcPct val="110000"/>
              </a:lnSpc>
            </a:pPr>
            <a:r>
              <a:rPr lang="en-US" altLang="zh-CN" sz="1600" dirty="0">
                <a:latin typeface="Times New Roman" panose="02020603050405020304" pitchFamily="18" charset="0"/>
                <a:cs typeface="Times New Roman" panose="02020603050405020304" pitchFamily="18" charset="0"/>
              </a:rPr>
              <a:t>Themed Hui culture routes encompass visits to ancient villages, traditional tea ceremonies, and hands-on intangible cultural heritage experiences.</a:t>
            </a:r>
            <a:endParaRPr kumimoji="1" lang="zh-CN" altLang="en-US" sz="1600" dirty="0">
              <a:latin typeface="Times New Roman" panose="02020603050405020304" pitchFamily="18" charset="0"/>
              <a:cs typeface="Times New Roman" panose="02020603050405020304" pitchFamily="18" charset="0"/>
            </a:endParaRPr>
          </a:p>
        </p:txBody>
      </p:sp>
      <p:sp>
        <p:nvSpPr>
          <p:cNvPr id="5" name="标题 1">
            <a:extLst>
              <a:ext uri="{FF2B5EF4-FFF2-40B4-BE49-F238E27FC236}">
                <a16:creationId xmlns:a16="http://schemas.microsoft.com/office/drawing/2014/main" id="{0A142394-824F-FD78-D335-1A725BB22559}"/>
              </a:ext>
            </a:extLst>
          </p:cNvPr>
          <p:cNvSpPr txBox="1"/>
          <p:nvPr/>
        </p:nvSpPr>
        <p:spPr>
          <a:xfrm>
            <a:off x="1094704" y="1520815"/>
            <a:ext cx="943429" cy="898504"/>
          </a:xfrm>
          <a:prstGeom prst="pentagon">
            <a:avLst/>
          </a:prstGeom>
          <a:solidFill>
            <a:schemeClr val="accent1"/>
          </a:solidFill>
          <a:ln w="12700" cap="sq">
            <a:noFill/>
            <a:miter/>
          </a:ln>
          <a:effectLst>
            <a:outerShdw blurRad="127000" dist="38100" dir="8100000" algn="tr" rotWithShape="0">
              <a:schemeClr val="accent1">
                <a:lumMod val="75000"/>
                <a:alpha val="40000"/>
              </a:schemeClr>
            </a:outerShdw>
          </a:effectLst>
        </p:spPr>
        <p:txBody>
          <a:bodyPr vert="horz" wrap="square" lIns="0" tIns="0" rIns="0" bIns="0" rtlCol="0" anchor="ctr"/>
          <a:lstStyle/>
          <a:p>
            <a:pPr algn="ctr">
              <a:lnSpc>
                <a:spcPct val="110000"/>
              </a:lnSpc>
            </a:pPr>
            <a:endParaRPr kumimoji="1" lang="zh-CN" altLang="en-US"/>
          </a:p>
        </p:txBody>
      </p:sp>
      <p:sp>
        <p:nvSpPr>
          <p:cNvPr id="6" name="标题 1">
            <a:extLst>
              <a:ext uri="{FF2B5EF4-FFF2-40B4-BE49-F238E27FC236}">
                <a16:creationId xmlns:a16="http://schemas.microsoft.com/office/drawing/2014/main" id="{BD422430-9B40-D41C-9AFE-D263013A78F8}"/>
              </a:ext>
            </a:extLst>
          </p:cNvPr>
          <p:cNvSpPr txBox="1"/>
          <p:nvPr/>
        </p:nvSpPr>
        <p:spPr>
          <a:xfrm>
            <a:off x="1331307" y="1756912"/>
            <a:ext cx="470223" cy="426311"/>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9525" cap="flat">
            <a:noFill/>
            <a:miter/>
          </a:ln>
        </p:spPr>
        <p:txBody>
          <a:bodyPr vert="horz" wrap="square" lIns="0" tIns="0" rIns="0" bIns="0" rtlCol="0" anchor="ctr"/>
          <a:lstStyle/>
          <a:p>
            <a:pPr algn="ctr">
              <a:lnSpc>
                <a:spcPct val="110000"/>
              </a:lnSpc>
            </a:pPr>
            <a:endParaRPr kumimoji="1" lang="zh-CN" altLang="en-US"/>
          </a:p>
        </p:txBody>
      </p:sp>
      <p:sp>
        <p:nvSpPr>
          <p:cNvPr id="9" name="标题 1">
            <a:extLst>
              <a:ext uri="{FF2B5EF4-FFF2-40B4-BE49-F238E27FC236}">
                <a16:creationId xmlns:a16="http://schemas.microsoft.com/office/drawing/2014/main" id="{C0AEBCA5-85FE-B524-24AA-AD246A7E2236}"/>
              </a:ext>
            </a:extLst>
          </p:cNvPr>
          <p:cNvSpPr txBox="1"/>
          <p:nvPr/>
        </p:nvSpPr>
        <p:spPr>
          <a:xfrm>
            <a:off x="6848707" y="1415886"/>
            <a:ext cx="4376580" cy="1108363"/>
          </a:xfrm>
          <a:prstGeom prst="rect">
            <a:avLst/>
          </a:prstGeom>
          <a:gradFill>
            <a:gsLst>
              <a:gs pos="0">
                <a:schemeClr val="accent2">
                  <a:lumMod val="20000"/>
                  <a:lumOff val="80000"/>
                </a:schemeClr>
              </a:gs>
              <a:gs pos="55000">
                <a:schemeClr val="accent2">
                  <a:alpha val="85000"/>
                </a:schemeClr>
              </a:gs>
              <a:gs pos="100000">
                <a:schemeClr val="accent2"/>
              </a:gs>
            </a:gsLst>
            <a:lin ang="1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a:extLst>
              <a:ext uri="{FF2B5EF4-FFF2-40B4-BE49-F238E27FC236}">
                <a16:creationId xmlns:a16="http://schemas.microsoft.com/office/drawing/2014/main" id="{FA080264-B25D-BA50-42B0-F2E177244AAD}"/>
              </a:ext>
            </a:extLst>
          </p:cNvPr>
          <p:cNvSpPr txBox="1"/>
          <p:nvPr/>
        </p:nvSpPr>
        <p:spPr>
          <a:xfrm>
            <a:off x="6264107" y="2988454"/>
            <a:ext cx="5679130" cy="925692"/>
          </a:xfrm>
          <a:prstGeom prst="rect">
            <a:avLst/>
          </a:prstGeom>
          <a:solidFill>
            <a:schemeClr val="bg1"/>
          </a:solidFill>
          <a:ln w="12700" cap="sq">
            <a:solidFill>
              <a:schemeClr val="accent2"/>
            </a:solidFill>
            <a:miter/>
          </a:ln>
        </p:spPr>
        <p:txBody>
          <a:bodyPr vert="horz" wrap="square" lIns="91440" tIns="45720" rIns="91440" bIns="45720" rtlCol="0" anchor="ctr"/>
          <a:lstStyle/>
          <a:p>
            <a:pPr algn="just" latinLnBrk="1">
              <a:lnSpc>
                <a:spcPct val="110000"/>
              </a:lnSpc>
            </a:pPr>
            <a:r>
              <a:rPr lang="en-US" altLang="zh-CN" sz="1600" dirty="0">
                <a:latin typeface="Times New Roman" panose="02020603050405020304" pitchFamily="18" charset="0"/>
                <a:cs typeface="Times New Roman" panose="02020603050405020304" pitchFamily="18" charset="0"/>
              </a:rPr>
              <a:t>The Hui Studies Forum has been incorporated into the Belt and Road Initiative’s cultural cooperation projects, and Hui Opera troupes regularly tour overseas to share this art form with global audiences.</a:t>
            </a:r>
            <a:endParaRPr kumimoji="1" lang="zh-CN" altLang="en-US" sz="1600" dirty="0">
              <a:latin typeface="Times New Roman" panose="02020603050405020304" pitchFamily="18" charset="0"/>
              <a:cs typeface="Times New Roman" panose="02020603050405020304" pitchFamily="18" charset="0"/>
            </a:endParaRPr>
          </a:p>
        </p:txBody>
      </p:sp>
      <p:sp>
        <p:nvSpPr>
          <p:cNvPr id="11" name="标题 1">
            <a:extLst>
              <a:ext uri="{FF2B5EF4-FFF2-40B4-BE49-F238E27FC236}">
                <a16:creationId xmlns:a16="http://schemas.microsoft.com/office/drawing/2014/main" id="{3C2E830A-96FD-DE7D-E0E1-6616095734EE}"/>
              </a:ext>
            </a:extLst>
          </p:cNvPr>
          <p:cNvSpPr txBox="1"/>
          <p:nvPr/>
        </p:nvSpPr>
        <p:spPr>
          <a:xfrm>
            <a:off x="7012321" y="1520815"/>
            <a:ext cx="943429" cy="898504"/>
          </a:xfrm>
          <a:prstGeom prst="pentagon">
            <a:avLst/>
          </a:prstGeom>
          <a:solidFill>
            <a:schemeClr val="accent2"/>
          </a:solidFill>
          <a:ln w="12700" cap="sq">
            <a:noFill/>
            <a:miter/>
          </a:ln>
          <a:effectLst>
            <a:outerShdw blurRad="127000" dist="38100" dir="8100000" algn="tr"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a:extLst>
              <a:ext uri="{FF2B5EF4-FFF2-40B4-BE49-F238E27FC236}">
                <a16:creationId xmlns:a16="http://schemas.microsoft.com/office/drawing/2014/main" id="{1BDCFA4B-3394-F3C6-6447-CE6972131EB4}"/>
              </a:ext>
            </a:extLst>
          </p:cNvPr>
          <p:cNvSpPr txBox="1"/>
          <p:nvPr/>
        </p:nvSpPr>
        <p:spPr>
          <a:xfrm>
            <a:off x="7279047" y="1756912"/>
            <a:ext cx="409977" cy="426311"/>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5" name="标题 1">
            <a:extLst>
              <a:ext uri="{FF2B5EF4-FFF2-40B4-BE49-F238E27FC236}">
                <a16:creationId xmlns:a16="http://schemas.microsoft.com/office/drawing/2014/main" id="{D4A058C5-64F4-5D9F-1024-D715E73BC930}"/>
              </a:ext>
            </a:extLst>
          </p:cNvPr>
          <p:cNvSpPr txBox="1"/>
          <p:nvPr/>
        </p:nvSpPr>
        <p:spPr>
          <a:xfrm>
            <a:off x="2074950" y="1544425"/>
            <a:ext cx="3234586" cy="874894"/>
          </a:xfrm>
          <a:prstGeom prst="rect">
            <a:avLst/>
          </a:prstGeom>
          <a:noFill/>
          <a:ln>
            <a:noFill/>
          </a:ln>
        </p:spPr>
        <p:txBody>
          <a:bodyPr vert="horz" wrap="square" lIns="91440" tIns="45720" rIns="91440" bIns="45720" rtlCol="0" anchor="ctr"/>
          <a:lstStyle/>
          <a:p>
            <a:pPr algn="just" latinLnBrk="1">
              <a:lnSpc>
                <a:spcPct val="120000"/>
              </a:lnSpc>
            </a:pPr>
            <a:r>
              <a:rPr lang="en-US" altLang="zh-CN" b="1" dirty="0">
                <a:latin typeface="Times New Roman" panose="02020603050405020304" pitchFamily="18" charset="0"/>
                <a:cs typeface="Times New Roman" panose="02020603050405020304" pitchFamily="18" charset="0"/>
              </a:rPr>
              <a:t>Integration of World Cultural Heritage and Cultural Tourism</a:t>
            </a:r>
            <a:endParaRPr kumimoji="1" lang="zh-CN" altLang="en-US" b="1" dirty="0">
              <a:latin typeface="Times New Roman" panose="02020603050405020304" pitchFamily="18" charset="0"/>
              <a:cs typeface="Times New Roman" panose="02020603050405020304" pitchFamily="18" charset="0"/>
            </a:endParaRPr>
          </a:p>
        </p:txBody>
      </p:sp>
      <p:sp>
        <p:nvSpPr>
          <p:cNvPr id="16" name="标题 1">
            <a:extLst>
              <a:ext uri="{FF2B5EF4-FFF2-40B4-BE49-F238E27FC236}">
                <a16:creationId xmlns:a16="http://schemas.microsoft.com/office/drawing/2014/main" id="{1546E25B-57BC-AE26-07C8-6DA9517B9BB6}"/>
              </a:ext>
            </a:extLst>
          </p:cNvPr>
          <p:cNvSpPr txBox="1"/>
          <p:nvPr/>
        </p:nvSpPr>
        <p:spPr>
          <a:xfrm>
            <a:off x="7990699" y="1544425"/>
            <a:ext cx="3234586" cy="874894"/>
          </a:xfrm>
          <a:prstGeom prst="rect">
            <a:avLst/>
          </a:prstGeom>
          <a:noFill/>
          <a:ln>
            <a:noFill/>
          </a:ln>
        </p:spPr>
        <p:txBody>
          <a:bodyPr vert="horz" wrap="square" lIns="91440" tIns="45720" rIns="91440" bIns="45720" rtlCol="0" anchor="ctr"/>
          <a:lstStyle/>
          <a:p>
            <a:pPr algn="just" latinLnBrk="1">
              <a:lnSpc>
                <a:spcPct val="120000"/>
              </a:lnSpc>
            </a:pPr>
            <a:r>
              <a:rPr lang="en-US" altLang="zh-CN" b="1" dirty="0">
                <a:latin typeface="Times New Roman" panose="02020603050405020304" pitchFamily="18" charset="0"/>
                <a:cs typeface="Times New Roman" panose="02020603050405020304" pitchFamily="18" charset="0"/>
              </a:rPr>
              <a:t>International Exchange and Cultural Transmission</a:t>
            </a:r>
            <a:endParaRPr lang="zh-CN" altLang="en-US" b="1" dirty="0">
              <a:latin typeface="Times New Roman" panose="02020603050405020304" pitchFamily="18" charset="0"/>
              <a:cs typeface="Times New Roman" panose="02020603050405020304" pitchFamily="18" charset="0"/>
            </a:endParaRPr>
          </a:p>
        </p:txBody>
      </p:sp>
      <p:sp>
        <p:nvSpPr>
          <p:cNvPr id="17" name="标题 1">
            <a:extLst>
              <a:ext uri="{FF2B5EF4-FFF2-40B4-BE49-F238E27FC236}">
                <a16:creationId xmlns:a16="http://schemas.microsoft.com/office/drawing/2014/main" id="{B026E3F2-FDA8-D9AB-50E4-C3A8F0993F53}"/>
              </a:ext>
            </a:extLst>
          </p:cNvPr>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a:extLst>
              <a:ext uri="{FF2B5EF4-FFF2-40B4-BE49-F238E27FC236}">
                <a16:creationId xmlns:a16="http://schemas.microsoft.com/office/drawing/2014/main" id="{D688131C-B4E1-2863-2362-5A8376E47EB9}"/>
              </a:ext>
            </a:extLst>
          </p:cNvPr>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a:extLst>
              <a:ext uri="{FF2B5EF4-FFF2-40B4-BE49-F238E27FC236}">
                <a16:creationId xmlns:a16="http://schemas.microsoft.com/office/drawing/2014/main" id="{5F0B82EF-6C4F-FC7A-A826-FD7DB241BD3B}"/>
              </a:ext>
            </a:extLst>
          </p:cNvPr>
          <p:cNvSpPr txBox="1"/>
          <p:nvPr/>
        </p:nvSpPr>
        <p:spPr>
          <a:xfrm>
            <a:off x="783520" y="484345"/>
            <a:ext cx="10671175" cy="468000"/>
          </a:xfrm>
          <a:prstGeom prst="rect">
            <a:avLst/>
          </a:prstGeom>
          <a:noFill/>
          <a:ln>
            <a:noFill/>
          </a:ln>
        </p:spPr>
        <p:txBody>
          <a:bodyPr vert="horz" wrap="square" lIns="0" tIns="0" rIns="0" bIns="0" rtlCol="0" anchor="ctr"/>
          <a:lstStyle/>
          <a:p>
            <a:pPr algn="l">
              <a:lnSpc>
                <a:spcPct val="110000"/>
              </a:lnSpc>
            </a:pPr>
            <a:r>
              <a:rPr lang="en-US" altLang="zh-CN" sz="2800" b="1" i="0">
                <a:solidFill>
                  <a:srgbClr val="404040"/>
                </a:solidFill>
                <a:effectLst/>
                <a:latin typeface="DeepSeek-CJK-patch"/>
              </a:rPr>
              <a:t>Culture-Tourism Synergy and Global Promotion</a:t>
            </a:r>
            <a:endParaRPr kumimoji="1" lang="zh-CN" altLang="en-US" dirty="0"/>
          </a:p>
        </p:txBody>
      </p:sp>
      <p:sp>
        <p:nvSpPr>
          <p:cNvPr id="20" name="标题 1">
            <a:extLst>
              <a:ext uri="{FF2B5EF4-FFF2-40B4-BE49-F238E27FC236}">
                <a16:creationId xmlns:a16="http://schemas.microsoft.com/office/drawing/2014/main" id="{CBBF3F11-3304-DC6D-914C-B04BD13732E7}"/>
              </a:ext>
            </a:extLst>
          </p:cNvPr>
          <p:cNvSpPr txBox="1"/>
          <p:nvPr/>
        </p:nvSpPr>
        <p:spPr>
          <a:xfrm>
            <a:off x="966715" y="4154014"/>
            <a:ext cx="4376580" cy="1108363"/>
          </a:xfrm>
          <a:prstGeom prst="rect">
            <a:avLst/>
          </a:prstGeom>
          <a:gradFill>
            <a:gsLst>
              <a:gs pos="0">
                <a:schemeClr val="accent1">
                  <a:lumMod val="20000"/>
                  <a:lumOff val="80000"/>
                </a:schemeClr>
              </a:gs>
              <a:gs pos="55000">
                <a:schemeClr val="accent1">
                  <a:lumMod val="60000"/>
                  <a:lumOff val="40000"/>
                  <a:alpha val="85000"/>
                </a:schemeClr>
              </a:gs>
              <a:gs pos="100000">
                <a:schemeClr val="accent1">
                  <a:alpha val="99000"/>
                </a:schemeClr>
              </a:gs>
            </a:gsLst>
            <a:lin ang="1200000" scaled="0"/>
          </a:gradFill>
          <a:ln w="12700" cap="sq">
            <a:noFill/>
            <a:miter/>
          </a:ln>
        </p:spPr>
        <p:txBody>
          <a:bodyPr vert="horz" wrap="square" lIns="0" tIns="0" rIns="0" bIns="0" rtlCol="0" anchor="ctr"/>
          <a:lstStyle/>
          <a:p>
            <a:pPr algn="ctr">
              <a:lnSpc>
                <a:spcPct val="110000"/>
              </a:lnSpc>
            </a:pPr>
            <a:endParaRPr kumimoji="1" lang="zh-CN" altLang="en-US"/>
          </a:p>
        </p:txBody>
      </p:sp>
      <p:sp>
        <p:nvSpPr>
          <p:cNvPr id="21" name="标题 1">
            <a:extLst>
              <a:ext uri="{FF2B5EF4-FFF2-40B4-BE49-F238E27FC236}">
                <a16:creationId xmlns:a16="http://schemas.microsoft.com/office/drawing/2014/main" id="{1D8997D3-2686-50CF-3D85-8DD37BAEB362}"/>
              </a:ext>
            </a:extLst>
          </p:cNvPr>
          <p:cNvSpPr txBox="1"/>
          <p:nvPr/>
        </p:nvSpPr>
        <p:spPr>
          <a:xfrm>
            <a:off x="966715" y="5834330"/>
            <a:ext cx="4376580" cy="771484"/>
          </a:xfrm>
          <a:prstGeom prst="rect">
            <a:avLst/>
          </a:prstGeom>
          <a:solidFill>
            <a:schemeClr val="bg1"/>
          </a:solidFill>
          <a:ln w="12700" cap="sq">
            <a:solidFill>
              <a:schemeClr val="accent1"/>
            </a:solidFill>
            <a:miter/>
          </a:ln>
        </p:spPr>
        <p:txBody>
          <a:bodyPr vert="horz" wrap="square" lIns="91440" tIns="45720" rIns="91440" bIns="45720" rtlCol="0" anchor="ctr"/>
          <a:lstStyle/>
          <a:p>
            <a:pPr algn="just" latinLnBrk="1">
              <a:lnSpc>
                <a:spcPct val="110000"/>
              </a:lnSpc>
            </a:pPr>
            <a:r>
              <a:rPr lang="en-US" altLang="zh-CN" sz="1600" dirty="0">
                <a:latin typeface="Times New Roman" panose="02020603050405020304" pitchFamily="18" charset="0"/>
                <a:cs typeface="Times New Roman" panose="02020603050405020304" pitchFamily="18" charset="0"/>
              </a:rPr>
              <a:t>The Palace Museum’s Craftsmanship Workstation promotes the integration of traditional techniques with modern design.</a:t>
            </a:r>
            <a:endParaRPr lang="zh-CN" altLang="en-US" sz="1600" dirty="0">
              <a:latin typeface="Times New Roman" panose="02020603050405020304" pitchFamily="18" charset="0"/>
              <a:cs typeface="Times New Roman" panose="02020603050405020304" pitchFamily="18" charset="0"/>
            </a:endParaRPr>
          </a:p>
        </p:txBody>
      </p:sp>
      <p:sp>
        <p:nvSpPr>
          <p:cNvPr id="22" name="标题 1">
            <a:extLst>
              <a:ext uri="{FF2B5EF4-FFF2-40B4-BE49-F238E27FC236}">
                <a16:creationId xmlns:a16="http://schemas.microsoft.com/office/drawing/2014/main" id="{008DBA7E-FCD4-C2EF-D4C4-A6D7396E019B}"/>
              </a:ext>
            </a:extLst>
          </p:cNvPr>
          <p:cNvSpPr txBox="1"/>
          <p:nvPr/>
        </p:nvSpPr>
        <p:spPr>
          <a:xfrm>
            <a:off x="1094704" y="4258943"/>
            <a:ext cx="943429" cy="898504"/>
          </a:xfrm>
          <a:prstGeom prst="pentagon">
            <a:avLst/>
          </a:prstGeom>
          <a:solidFill>
            <a:schemeClr val="accent1"/>
          </a:solidFill>
          <a:ln w="12700" cap="sq">
            <a:noFill/>
            <a:miter/>
          </a:ln>
          <a:effectLst>
            <a:outerShdw blurRad="127000" dist="38100" dir="8100000" algn="tr" rotWithShape="0">
              <a:schemeClr val="accent1">
                <a:lumMod val="75000"/>
                <a:alpha val="40000"/>
              </a:schemeClr>
            </a:outerShdw>
          </a:effectLst>
        </p:spPr>
        <p:txBody>
          <a:bodyPr vert="horz" wrap="square" lIns="0" tIns="0" rIns="0" bIns="0" rtlCol="0" anchor="ctr"/>
          <a:lstStyle/>
          <a:p>
            <a:pPr algn="ctr">
              <a:lnSpc>
                <a:spcPct val="110000"/>
              </a:lnSpc>
            </a:pPr>
            <a:endParaRPr kumimoji="1" lang="zh-CN" altLang="en-US"/>
          </a:p>
        </p:txBody>
      </p:sp>
      <p:sp>
        <p:nvSpPr>
          <p:cNvPr id="23" name="标题 1">
            <a:extLst>
              <a:ext uri="{FF2B5EF4-FFF2-40B4-BE49-F238E27FC236}">
                <a16:creationId xmlns:a16="http://schemas.microsoft.com/office/drawing/2014/main" id="{D5C17A9A-63CD-6382-A804-7542BD0000C3}"/>
              </a:ext>
            </a:extLst>
          </p:cNvPr>
          <p:cNvSpPr txBox="1"/>
          <p:nvPr/>
        </p:nvSpPr>
        <p:spPr>
          <a:xfrm>
            <a:off x="1331307" y="4495040"/>
            <a:ext cx="470223" cy="426311"/>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9525" cap="flat">
            <a:noFill/>
            <a:miter/>
          </a:ln>
        </p:spPr>
        <p:txBody>
          <a:bodyPr vert="horz" wrap="square" lIns="0" tIns="0" rIns="0" bIns="0" rtlCol="0" anchor="ctr"/>
          <a:lstStyle/>
          <a:p>
            <a:pPr algn="ctr">
              <a:lnSpc>
                <a:spcPct val="110000"/>
              </a:lnSpc>
            </a:pPr>
            <a:endParaRPr kumimoji="1" lang="zh-CN" altLang="en-US"/>
          </a:p>
        </p:txBody>
      </p:sp>
      <p:sp>
        <p:nvSpPr>
          <p:cNvPr id="24" name="标题 1">
            <a:extLst>
              <a:ext uri="{FF2B5EF4-FFF2-40B4-BE49-F238E27FC236}">
                <a16:creationId xmlns:a16="http://schemas.microsoft.com/office/drawing/2014/main" id="{3EC63031-4E3A-213E-51CE-D662300D59B8}"/>
              </a:ext>
            </a:extLst>
          </p:cNvPr>
          <p:cNvSpPr txBox="1"/>
          <p:nvPr/>
        </p:nvSpPr>
        <p:spPr>
          <a:xfrm>
            <a:off x="2975272" y="5362657"/>
            <a:ext cx="359466" cy="371394"/>
          </a:xfrm>
          <a:prstGeom prst="downArrow">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a:extLst>
              <a:ext uri="{FF2B5EF4-FFF2-40B4-BE49-F238E27FC236}">
                <a16:creationId xmlns:a16="http://schemas.microsoft.com/office/drawing/2014/main" id="{9F7E9028-651B-29B6-EB6A-C697AC94F7F0}"/>
              </a:ext>
            </a:extLst>
          </p:cNvPr>
          <p:cNvSpPr txBox="1"/>
          <p:nvPr/>
        </p:nvSpPr>
        <p:spPr>
          <a:xfrm>
            <a:off x="6848707" y="4154014"/>
            <a:ext cx="4376580" cy="1108363"/>
          </a:xfrm>
          <a:prstGeom prst="rect">
            <a:avLst/>
          </a:prstGeom>
          <a:gradFill>
            <a:gsLst>
              <a:gs pos="0">
                <a:schemeClr val="accent2">
                  <a:lumMod val="20000"/>
                  <a:lumOff val="80000"/>
                </a:schemeClr>
              </a:gs>
              <a:gs pos="55000">
                <a:schemeClr val="accent2">
                  <a:alpha val="85000"/>
                </a:schemeClr>
              </a:gs>
              <a:gs pos="100000">
                <a:schemeClr val="accent2"/>
              </a:gs>
            </a:gsLst>
            <a:lin ang="1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a:extLst>
              <a:ext uri="{FF2B5EF4-FFF2-40B4-BE49-F238E27FC236}">
                <a16:creationId xmlns:a16="http://schemas.microsoft.com/office/drawing/2014/main" id="{CF30B6BD-1A19-254A-8971-C7ED83BF2558}"/>
              </a:ext>
            </a:extLst>
          </p:cNvPr>
          <p:cNvSpPr txBox="1"/>
          <p:nvPr/>
        </p:nvSpPr>
        <p:spPr>
          <a:xfrm>
            <a:off x="6915382" y="5873900"/>
            <a:ext cx="4376580" cy="671203"/>
          </a:xfrm>
          <a:prstGeom prst="rect">
            <a:avLst/>
          </a:prstGeom>
          <a:solidFill>
            <a:schemeClr val="bg1"/>
          </a:solidFill>
          <a:ln w="12700" cap="sq">
            <a:solidFill>
              <a:schemeClr val="accent2"/>
            </a:solidFill>
            <a:miter/>
          </a:ln>
        </p:spPr>
        <p:txBody>
          <a:bodyPr vert="horz" wrap="square" lIns="91440" tIns="45720" rIns="91440" bIns="45720" rtlCol="0" anchor="ctr"/>
          <a:lstStyle/>
          <a:p>
            <a:pPr algn="just" latinLnBrk="1">
              <a:lnSpc>
                <a:spcPct val="110000"/>
              </a:lnSpc>
            </a:pPr>
            <a:r>
              <a:rPr lang="en-US" altLang="zh-CN" sz="1600" dirty="0">
                <a:latin typeface="Times New Roman" panose="02020603050405020304" pitchFamily="18" charset="0"/>
                <a:cs typeface="Times New Roman" panose="02020603050405020304" pitchFamily="18" charset="0"/>
              </a:rPr>
              <a:t>3D scanning technology is used to restore intricate details of ancient architecture.</a:t>
            </a:r>
            <a:endParaRPr lang="zh-CN" altLang="en-US" sz="1600" dirty="0">
              <a:latin typeface="Times New Roman" panose="02020603050405020304" pitchFamily="18" charset="0"/>
              <a:cs typeface="Times New Roman" panose="02020603050405020304" pitchFamily="18" charset="0"/>
            </a:endParaRPr>
          </a:p>
        </p:txBody>
      </p:sp>
      <p:sp>
        <p:nvSpPr>
          <p:cNvPr id="27" name="标题 1">
            <a:extLst>
              <a:ext uri="{FF2B5EF4-FFF2-40B4-BE49-F238E27FC236}">
                <a16:creationId xmlns:a16="http://schemas.microsoft.com/office/drawing/2014/main" id="{A242D400-2BDD-ECE4-4A31-0845F1D036A5}"/>
              </a:ext>
            </a:extLst>
          </p:cNvPr>
          <p:cNvSpPr txBox="1"/>
          <p:nvPr/>
        </p:nvSpPr>
        <p:spPr>
          <a:xfrm>
            <a:off x="7012321" y="4258943"/>
            <a:ext cx="943429" cy="898504"/>
          </a:xfrm>
          <a:prstGeom prst="pentagon">
            <a:avLst/>
          </a:prstGeom>
          <a:solidFill>
            <a:schemeClr val="accent2"/>
          </a:solidFill>
          <a:ln w="12700" cap="sq">
            <a:noFill/>
            <a:miter/>
          </a:ln>
          <a:effectLst>
            <a:outerShdw blurRad="127000" dist="38100" dir="8100000" algn="tr"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a:extLst>
              <a:ext uri="{FF2B5EF4-FFF2-40B4-BE49-F238E27FC236}">
                <a16:creationId xmlns:a16="http://schemas.microsoft.com/office/drawing/2014/main" id="{29F8A20C-908C-BF11-BC6B-1DA7133F6F0B}"/>
              </a:ext>
            </a:extLst>
          </p:cNvPr>
          <p:cNvSpPr txBox="1"/>
          <p:nvPr/>
        </p:nvSpPr>
        <p:spPr>
          <a:xfrm>
            <a:off x="7279047" y="4495040"/>
            <a:ext cx="409977" cy="426311"/>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31" name="标题 1">
            <a:extLst>
              <a:ext uri="{FF2B5EF4-FFF2-40B4-BE49-F238E27FC236}">
                <a16:creationId xmlns:a16="http://schemas.microsoft.com/office/drawing/2014/main" id="{F9F5C73E-4496-8D14-F083-52AC4C448F71}"/>
              </a:ext>
            </a:extLst>
          </p:cNvPr>
          <p:cNvSpPr txBox="1"/>
          <p:nvPr/>
        </p:nvSpPr>
        <p:spPr>
          <a:xfrm>
            <a:off x="2074950" y="4282553"/>
            <a:ext cx="3234586" cy="874894"/>
          </a:xfrm>
          <a:prstGeom prst="rect">
            <a:avLst/>
          </a:prstGeom>
          <a:noFill/>
          <a:ln>
            <a:noFill/>
          </a:ln>
        </p:spPr>
        <p:txBody>
          <a:bodyPr vert="horz" wrap="square" lIns="91440" tIns="45720" rIns="91440" bIns="45720" rtlCol="0" anchor="ctr"/>
          <a:lstStyle/>
          <a:p>
            <a:pPr algn="just" latinLnBrk="1">
              <a:lnSpc>
                <a:spcPct val="120000"/>
              </a:lnSpc>
            </a:pPr>
            <a:r>
              <a:rPr lang="en-US" altLang="zh-CN" b="1" dirty="0">
                <a:latin typeface="Times New Roman" panose="02020603050405020304" pitchFamily="18" charset="0"/>
                <a:cs typeface="Times New Roman" panose="02020603050405020304" pitchFamily="18" charset="0"/>
              </a:rPr>
              <a:t>Intangible Cultural Heritage Projects and Preservation Measures</a:t>
            </a:r>
            <a:endParaRPr lang="zh-CN" altLang="en-US" b="1" dirty="0">
              <a:latin typeface="Times New Roman" panose="02020603050405020304" pitchFamily="18" charset="0"/>
              <a:cs typeface="Times New Roman" panose="02020603050405020304" pitchFamily="18" charset="0"/>
            </a:endParaRPr>
          </a:p>
        </p:txBody>
      </p:sp>
      <p:sp>
        <p:nvSpPr>
          <p:cNvPr id="32" name="标题 1">
            <a:extLst>
              <a:ext uri="{FF2B5EF4-FFF2-40B4-BE49-F238E27FC236}">
                <a16:creationId xmlns:a16="http://schemas.microsoft.com/office/drawing/2014/main" id="{25222039-09F8-799F-36C6-15517C7933E4}"/>
              </a:ext>
            </a:extLst>
          </p:cNvPr>
          <p:cNvSpPr txBox="1"/>
          <p:nvPr/>
        </p:nvSpPr>
        <p:spPr>
          <a:xfrm>
            <a:off x="7990699" y="4282553"/>
            <a:ext cx="3234586" cy="874894"/>
          </a:xfrm>
          <a:prstGeom prst="rect">
            <a:avLst/>
          </a:prstGeom>
          <a:noFill/>
          <a:ln>
            <a:noFill/>
          </a:ln>
        </p:spPr>
        <p:txBody>
          <a:bodyPr vert="horz" wrap="square" lIns="91440" tIns="45720" rIns="91440" bIns="45720" rtlCol="0" anchor="ctr"/>
          <a:lstStyle/>
          <a:p>
            <a:pPr algn="just" latinLnBrk="1">
              <a:lnSpc>
                <a:spcPct val="120000"/>
              </a:lnSpc>
            </a:pPr>
            <a:r>
              <a:rPr lang="en-US" altLang="zh-CN" b="1" dirty="0">
                <a:latin typeface="Times New Roman" panose="02020603050405020304" pitchFamily="18" charset="0"/>
                <a:cs typeface="Times New Roman" panose="02020603050405020304" pitchFamily="18" charset="0"/>
              </a:rPr>
              <a:t>Digital Preservation and Innovation</a:t>
            </a:r>
            <a:endParaRPr lang="zh-CN" altLang="en-US" b="1" dirty="0">
              <a:latin typeface="Times New Roman" panose="02020603050405020304" pitchFamily="18" charset="0"/>
              <a:cs typeface="Times New Roman" panose="02020603050405020304" pitchFamily="18" charset="0"/>
            </a:endParaRPr>
          </a:p>
        </p:txBody>
      </p:sp>
      <p:sp>
        <p:nvSpPr>
          <p:cNvPr id="33" name="标题 1">
            <a:extLst>
              <a:ext uri="{FF2B5EF4-FFF2-40B4-BE49-F238E27FC236}">
                <a16:creationId xmlns:a16="http://schemas.microsoft.com/office/drawing/2014/main" id="{F542FC02-F71D-B17F-23A6-999E6F0C20BA}"/>
              </a:ext>
            </a:extLst>
          </p:cNvPr>
          <p:cNvSpPr txBox="1"/>
          <p:nvPr/>
        </p:nvSpPr>
        <p:spPr>
          <a:xfrm>
            <a:off x="2975272" y="2572489"/>
            <a:ext cx="359466" cy="371394"/>
          </a:xfrm>
          <a:prstGeom prst="downArrow">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4" name="标题 1">
            <a:extLst>
              <a:ext uri="{FF2B5EF4-FFF2-40B4-BE49-F238E27FC236}">
                <a16:creationId xmlns:a16="http://schemas.microsoft.com/office/drawing/2014/main" id="{DE1CACED-436C-9974-CDA6-7CAA77244275}"/>
              </a:ext>
            </a:extLst>
          </p:cNvPr>
          <p:cNvSpPr txBox="1"/>
          <p:nvPr/>
        </p:nvSpPr>
        <p:spPr>
          <a:xfrm>
            <a:off x="8857264" y="5390916"/>
            <a:ext cx="359466" cy="371394"/>
          </a:xfrm>
          <a:prstGeom prst="downArrow">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a:extLst>
              <a:ext uri="{FF2B5EF4-FFF2-40B4-BE49-F238E27FC236}">
                <a16:creationId xmlns:a16="http://schemas.microsoft.com/office/drawing/2014/main" id="{4F6E15C5-294F-BE9E-F4B1-FF9AD004ABEF}"/>
              </a:ext>
            </a:extLst>
          </p:cNvPr>
          <p:cNvSpPr txBox="1"/>
          <p:nvPr/>
        </p:nvSpPr>
        <p:spPr>
          <a:xfrm>
            <a:off x="8857262" y="2616396"/>
            <a:ext cx="359466" cy="371394"/>
          </a:xfrm>
          <a:prstGeom prst="downArrow">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extLst>
      <p:ext uri="{BB962C8B-B14F-4D97-AF65-F5344CB8AC3E}">
        <p14:creationId xmlns:p14="http://schemas.microsoft.com/office/powerpoint/2010/main" val="155635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a:stretch>
            <a:fillRect/>
          </a:stretch>
        </p:blipFill>
        <p:spPr>
          <a:xfrm>
            <a:off x="0" y="0"/>
            <a:ext cx="12192000" cy="6857999"/>
          </a:xfrm>
          <a:prstGeom prst="rect">
            <a:avLst/>
          </a:prstGeom>
          <a:noFill/>
          <a:ln>
            <a:noFill/>
          </a:ln>
        </p:spPr>
      </p:pic>
      <p:sp>
        <p:nvSpPr>
          <p:cNvPr id="3" name="标题 1"/>
          <p:cNvSpPr txBox="1"/>
          <p:nvPr/>
        </p:nvSpPr>
        <p:spPr>
          <a:xfrm>
            <a:off x="0" y="0"/>
            <a:ext cx="12197886" cy="6880181"/>
          </a:xfrm>
          <a:prstGeom prst="rect">
            <a:avLst/>
          </a:prstGeom>
          <a:solidFill>
            <a:schemeClr val="bg1">
              <a:alpha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0787380" y="6432469"/>
            <a:ext cx="182476" cy="182476"/>
          </a:xfrm>
          <a:prstGeom prst="ellipse">
            <a:avLst/>
          </a:prstGeom>
          <a:solidFill>
            <a:schemeClr val="accent1">
              <a:lumMod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1061902" y="6432469"/>
            <a:ext cx="182476" cy="182476"/>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1336424" y="6432469"/>
            <a:ext cx="182476" cy="18247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2" name="图片 11"/>
          <p:cNvPicPr>
            <a:picLocks noChangeAspect="1"/>
          </p:cNvPicPr>
          <p:nvPr/>
        </p:nvPicPr>
        <p:blipFill>
          <a:blip r:embed="rId3">
            <a:alphaModFix/>
          </a:blip>
          <a:srcRect/>
          <a:stretch>
            <a:fillRect/>
          </a:stretch>
        </p:blipFill>
        <p:spPr>
          <a:xfrm>
            <a:off x="3288714" y="610372"/>
            <a:ext cx="560881" cy="560881"/>
          </a:xfrm>
          <a:prstGeom prst="rect">
            <a:avLst/>
          </a:prstGeom>
          <a:noFill/>
          <a:ln>
            <a:noFill/>
          </a:ln>
        </p:spPr>
      </p:pic>
      <p:pic>
        <p:nvPicPr>
          <p:cNvPr id="13" name="图片 12"/>
          <p:cNvPicPr>
            <a:picLocks noChangeAspect="1"/>
          </p:cNvPicPr>
          <p:nvPr/>
        </p:nvPicPr>
        <p:blipFill>
          <a:blip r:embed="rId4">
            <a:alphaModFix/>
          </a:blip>
          <a:srcRect/>
          <a:stretch>
            <a:fillRect/>
          </a:stretch>
        </p:blipFill>
        <p:spPr>
          <a:xfrm flipH="1">
            <a:off x="0" y="63684"/>
            <a:ext cx="5372906" cy="3932052"/>
          </a:xfrm>
          <a:prstGeom prst="rect">
            <a:avLst/>
          </a:prstGeom>
          <a:noFill/>
          <a:ln>
            <a:noFill/>
          </a:ln>
        </p:spPr>
      </p:pic>
      <p:sp>
        <p:nvSpPr>
          <p:cNvPr id="17" name="标题 1"/>
          <p:cNvSpPr txBox="1"/>
          <p:nvPr/>
        </p:nvSpPr>
        <p:spPr>
          <a:xfrm>
            <a:off x="9427296" y="5327012"/>
            <a:ext cx="248374" cy="24837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6556586" y="5319837"/>
            <a:ext cx="229288" cy="248374"/>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9" name="图片 18"/>
          <p:cNvPicPr>
            <a:picLocks noChangeAspect="1"/>
          </p:cNvPicPr>
          <p:nvPr/>
        </p:nvPicPr>
        <p:blipFill>
          <a:blip r:embed="rId5">
            <a:alphaModFix/>
          </a:blip>
          <a:srcRect/>
          <a:stretch>
            <a:fillRect/>
          </a:stretch>
        </p:blipFill>
        <p:spPr>
          <a:xfrm rot="14277089">
            <a:off x="7388407" y="4124165"/>
            <a:ext cx="1450974" cy="1469263"/>
          </a:xfrm>
          <a:prstGeom prst="rect">
            <a:avLst/>
          </a:prstGeom>
          <a:noFill/>
          <a:ln>
            <a:noFill/>
          </a:ln>
        </p:spPr>
      </p:pic>
      <p:sp>
        <p:nvSpPr>
          <p:cNvPr id="20" name="标题 1"/>
          <p:cNvSpPr txBox="1"/>
          <p:nvPr/>
        </p:nvSpPr>
        <p:spPr>
          <a:xfrm>
            <a:off x="3882164" y="1517687"/>
            <a:ext cx="7892911" cy="2800767"/>
          </a:xfrm>
          <a:prstGeom prst="rect">
            <a:avLst/>
          </a:prstGeom>
          <a:noFill/>
          <a:ln>
            <a:noFill/>
          </a:ln>
        </p:spPr>
        <p:txBody>
          <a:bodyPr vert="horz" wrap="square" lIns="0" tIns="0" rIns="0" bIns="0" rtlCol="0" anchor="ctr"/>
          <a:lstStyle/>
          <a:p>
            <a:pPr algn="just" latinLnBrk="1">
              <a:lnSpc>
                <a:spcPct val="130000"/>
              </a:lnSpc>
            </a:pPr>
            <a:r>
              <a:rPr kumimoji="1" lang="en-US" altLang="zh-CN" sz="4800" dirty="0">
                <a:ln w="12700">
                  <a:noFill/>
                </a:ln>
                <a:solidFill>
                  <a:srgbClr val="262626">
                    <a:alpha val="100000"/>
                  </a:srgbClr>
                </a:solidFill>
                <a:latin typeface="OPPOSans H"/>
                <a:ea typeface="OPPOSans H"/>
                <a:cs typeface="OPPOSans H"/>
              </a:rPr>
              <a:t>​​</a:t>
            </a:r>
            <a:r>
              <a:rPr kumimoji="1" lang="en-US" altLang="zh-CN" sz="4800" b="1" dirty="0">
                <a:ln w="12700">
                  <a:noFill/>
                </a:ln>
                <a:solidFill>
                  <a:srgbClr val="262626">
                    <a:alpha val="100000"/>
                  </a:srgbClr>
                </a:solidFill>
                <a:latin typeface="+mn-ea"/>
                <a:cs typeface="OPPOSans H"/>
              </a:rPr>
              <a:t>Thank you for your listening</a:t>
            </a:r>
            <a:r>
              <a:rPr kumimoji="1" lang="zh-CN" altLang="en-US" sz="4800" b="1" dirty="0">
                <a:ln w="12700">
                  <a:noFill/>
                </a:ln>
                <a:solidFill>
                  <a:srgbClr val="262626">
                    <a:alpha val="100000"/>
                  </a:srgbClr>
                </a:solidFill>
                <a:latin typeface="+mn-ea"/>
                <a:cs typeface="OPPOSans H"/>
              </a:rPr>
              <a:t>！</a:t>
            </a:r>
            <a:endParaRPr kumimoji="1" lang="zh-CN" altLang="en-US" b="1" dirty="0">
              <a:latin typeface="+mn-ea"/>
            </a:endParaRPr>
          </a:p>
        </p:txBody>
      </p:sp>
      <p:pic>
        <p:nvPicPr>
          <p:cNvPr id="21" name="图片 20"/>
          <p:cNvPicPr>
            <a:picLocks noChangeAspect="1"/>
          </p:cNvPicPr>
          <p:nvPr/>
        </p:nvPicPr>
        <p:blipFill>
          <a:blip r:embed="rId6">
            <a:alphaModFix/>
          </a:blip>
          <a:srcRect/>
          <a:stretch>
            <a:fillRect/>
          </a:stretch>
        </p:blipFill>
        <p:spPr>
          <a:xfrm>
            <a:off x="3882164" y="387457"/>
            <a:ext cx="469433" cy="365792"/>
          </a:xfrm>
          <a:prstGeom prst="rect">
            <a:avLst/>
          </a:prstGeom>
          <a:noFill/>
          <a:ln>
            <a:noFill/>
          </a:ln>
        </p:spPr>
      </p:pic>
      <p:pic>
        <p:nvPicPr>
          <p:cNvPr id="22" name="图片 21"/>
          <p:cNvPicPr>
            <a:picLocks noChangeAspect="1"/>
          </p:cNvPicPr>
          <p:nvPr/>
        </p:nvPicPr>
        <p:blipFill>
          <a:blip r:embed="rId7">
            <a:alphaModFix/>
          </a:blip>
          <a:srcRect/>
          <a:stretch>
            <a:fillRect/>
          </a:stretch>
        </p:blipFill>
        <p:spPr>
          <a:xfrm>
            <a:off x="2740988" y="4525315"/>
            <a:ext cx="1713124" cy="23532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548" y="549674"/>
            <a:ext cx="12186453" cy="5874786"/>
          </a:xfrm>
          <a:custGeom>
            <a:avLst/>
            <a:gdLst>
              <a:gd name="connsiteX0" fmla="*/ 0 w 8414553"/>
              <a:gd name="connsiteY0" fmla="*/ 0 h 6179586"/>
              <a:gd name="connsiteX1" fmla="*/ 8414553 w 8414553"/>
              <a:gd name="connsiteY1" fmla="*/ 0 h 6179586"/>
              <a:gd name="connsiteX2" fmla="*/ 8414553 w 8414553"/>
              <a:gd name="connsiteY2" fmla="*/ 6179586 h 6179586"/>
              <a:gd name="connsiteX3" fmla="*/ 0 w 8414553"/>
              <a:gd name="connsiteY3" fmla="*/ 6179586 h 6179586"/>
            </a:gdLst>
            <a:ahLst/>
            <a:cxnLst/>
            <a:rect l="l" t="t" r="r" b="b"/>
            <a:pathLst>
              <a:path w="8414553" h="6179586">
                <a:moveTo>
                  <a:pt x="0" y="0"/>
                </a:moveTo>
                <a:lnTo>
                  <a:pt x="8414553" y="0"/>
                </a:lnTo>
                <a:lnTo>
                  <a:pt x="8414553" y="6179586"/>
                </a:lnTo>
                <a:lnTo>
                  <a:pt x="0" y="6179586"/>
                </a:lnTo>
                <a:close/>
              </a:path>
            </a:pathLst>
          </a:custGeom>
          <a:gradFill>
            <a:gsLst>
              <a:gs pos="0">
                <a:schemeClr val="accent1"/>
              </a:gs>
              <a:gs pos="100000">
                <a:schemeClr val="accent1">
                  <a:lumMod val="75000"/>
                </a:schemeClr>
              </a:gs>
            </a:gsLst>
            <a:lin ang="27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2763355" y="2067498"/>
            <a:ext cx="2987197" cy="2932415"/>
          </a:xfrm>
          <a:prstGeom prst="ellipse">
            <a:avLst/>
          </a:prstGeom>
          <a:solidFill>
            <a:schemeClr val="bg1">
              <a:alpha val="20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3036724" y="2305727"/>
            <a:ext cx="2423052" cy="2455955"/>
          </a:xfrm>
          <a:prstGeom prst="ellipse">
            <a:avLst/>
          </a:prstGeom>
          <a:solidFill>
            <a:schemeClr val="bg1"/>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2863961" y="2926495"/>
            <a:ext cx="2937421" cy="966740"/>
          </a:xfrm>
          <a:prstGeom prst="rect">
            <a:avLst/>
          </a:prstGeom>
          <a:noFill/>
          <a:ln>
            <a:noFill/>
          </a:ln>
        </p:spPr>
        <p:txBody>
          <a:bodyPr vert="horz" wrap="square" lIns="0" tIns="0" rIns="0" bIns="0" rtlCol="0" anchor="t">
            <a:spAutoFit/>
          </a:bodyPr>
          <a:lstStyle/>
          <a:p>
            <a:pPr algn="l">
              <a:lnSpc>
                <a:spcPct val="110000"/>
              </a:lnSpc>
            </a:pPr>
            <a:r>
              <a:rPr lang="en-US" altLang="zh-CN" sz="6000" b="1" i="0" dirty="0">
                <a:effectLst/>
                <a:latin typeface="PingFang SC"/>
              </a:rPr>
              <a:t>Contents</a:t>
            </a:r>
            <a:endParaRPr kumimoji="1" lang="zh-CN" altLang="en-US" dirty="0"/>
          </a:p>
        </p:txBody>
      </p:sp>
      <p:sp>
        <p:nvSpPr>
          <p:cNvPr id="11" name="标题 1"/>
          <p:cNvSpPr txBox="1"/>
          <p:nvPr/>
        </p:nvSpPr>
        <p:spPr>
          <a:xfrm>
            <a:off x="6098454" y="1956209"/>
            <a:ext cx="738664" cy="738664"/>
          </a:xfrm>
          <a:prstGeom prst="ellipse">
            <a:avLst/>
          </a:prstGeom>
          <a:solidFill>
            <a:schemeClr val="bg1">
              <a:alpha val="20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6174172" y="2031927"/>
            <a:ext cx="596838" cy="596838"/>
          </a:xfrm>
          <a:prstGeom prst="ellipse">
            <a:avLst/>
          </a:prstGeom>
          <a:solidFill>
            <a:schemeClr val="bg1"/>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6257122" y="2158992"/>
            <a:ext cx="336631" cy="376642"/>
          </a:xfrm>
          <a:prstGeom prst="rect">
            <a:avLst/>
          </a:prstGeom>
          <a:noFill/>
          <a:ln>
            <a:noFill/>
          </a:ln>
        </p:spPr>
        <p:txBody>
          <a:bodyPr vert="horz" wrap="none" lIns="0" tIns="0" rIns="0" bIns="0" rtlCol="0" anchor="t">
            <a:spAutoFit/>
          </a:bodyPr>
          <a:lstStyle/>
          <a:p>
            <a:pPr algn="l">
              <a:lnSpc>
                <a:spcPct val="110000"/>
              </a:lnSpc>
            </a:pPr>
            <a:r>
              <a:rPr kumimoji="1" lang="en-US" altLang="zh-CN" sz="2400" dirty="0">
                <a:ln w="12700">
                  <a:noFill/>
                </a:ln>
                <a:solidFill>
                  <a:srgbClr val="B01421">
                    <a:alpha val="100000"/>
                  </a:srgbClr>
                </a:solidFill>
                <a:latin typeface="Source Han Sans"/>
                <a:ea typeface="Source Han Sans"/>
                <a:cs typeface="Source Han Sans"/>
              </a:rPr>
              <a:t>01</a:t>
            </a:r>
            <a:endParaRPr kumimoji="1" lang="zh-CN" altLang="en-US" dirty="0"/>
          </a:p>
        </p:txBody>
      </p:sp>
      <p:sp>
        <p:nvSpPr>
          <p:cNvPr id="14" name="标题 1"/>
          <p:cNvSpPr txBox="1"/>
          <p:nvPr/>
        </p:nvSpPr>
        <p:spPr>
          <a:xfrm>
            <a:off x="7061200" y="1928423"/>
            <a:ext cx="3524738" cy="792576"/>
          </a:xfrm>
          <a:prstGeom prst="rect">
            <a:avLst/>
          </a:prstGeom>
          <a:noFill/>
          <a:ln>
            <a:noFill/>
          </a:ln>
        </p:spPr>
        <p:txBody>
          <a:bodyPr vert="horz" wrap="square" lIns="0" tIns="0" rIns="0" bIns="0" rtlCol="0" anchor="ctr"/>
          <a:lstStyle/>
          <a:p>
            <a:pPr algn="l">
              <a:lnSpc>
                <a:spcPct val="130000"/>
              </a:lnSpc>
            </a:pPr>
            <a:r>
              <a:rPr kumimoji="1" lang="en-US" altLang="zh-CN" sz="2400" dirty="0">
                <a:ln w="12700">
                  <a:noFill/>
                </a:ln>
                <a:solidFill>
                  <a:srgbClr val="FFFFFF">
                    <a:alpha val="100000"/>
                  </a:srgbClr>
                </a:solidFill>
                <a:latin typeface="Source Han Sans"/>
                <a:ea typeface="Source Han Sans"/>
                <a:cs typeface="Source Han Sans"/>
              </a:rPr>
              <a:t>Overview of Hui Culture​</a:t>
            </a:r>
            <a:endParaRPr kumimoji="1" lang="zh-CN" altLang="en-US" dirty="0"/>
          </a:p>
        </p:txBody>
      </p:sp>
      <p:sp>
        <p:nvSpPr>
          <p:cNvPr id="15" name="标题 1"/>
          <p:cNvSpPr txBox="1"/>
          <p:nvPr/>
        </p:nvSpPr>
        <p:spPr>
          <a:xfrm>
            <a:off x="6098454" y="2954281"/>
            <a:ext cx="738664" cy="738664"/>
          </a:xfrm>
          <a:prstGeom prst="ellipse">
            <a:avLst/>
          </a:prstGeom>
          <a:solidFill>
            <a:schemeClr val="bg1">
              <a:alpha val="20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6174172" y="3029999"/>
            <a:ext cx="596838" cy="596838"/>
          </a:xfrm>
          <a:prstGeom prst="ellipse">
            <a:avLst/>
          </a:prstGeom>
          <a:solidFill>
            <a:schemeClr val="bg1"/>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6257122" y="3157064"/>
            <a:ext cx="336631" cy="376642"/>
          </a:xfrm>
          <a:prstGeom prst="rect">
            <a:avLst/>
          </a:prstGeom>
          <a:noFill/>
          <a:ln>
            <a:noFill/>
          </a:ln>
        </p:spPr>
        <p:txBody>
          <a:bodyPr vert="horz" wrap="none" lIns="0" tIns="0" rIns="0" bIns="0" rtlCol="0" anchor="t">
            <a:spAutoFit/>
          </a:bodyPr>
          <a:lstStyle/>
          <a:p>
            <a:pPr algn="l">
              <a:lnSpc>
                <a:spcPct val="110000"/>
              </a:lnSpc>
            </a:pPr>
            <a:r>
              <a:rPr kumimoji="1" lang="en-US" altLang="zh-CN" sz="2400" dirty="0">
                <a:ln w="12700">
                  <a:noFill/>
                </a:ln>
                <a:solidFill>
                  <a:srgbClr val="B01421">
                    <a:alpha val="100000"/>
                  </a:srgbClr>
                </a:solidFill>
                <a:latin typeface="Source Han Sans"/>
                <a:ea typeface="Source Han Sans"/>
                <a:cs typeface="Source Han Sans"/>
              </a:rPr>
              <a:t>02</a:t>
            </a:r>
            <a:endParaRPr kumimoji="1" lang="zh-CN" altLang="en-US" dirty="0"/>
          </a:p>
        </p:txBody>
      </p:sp>
      <p:sp>
        <p:nvSpPr>
          <p:cNvPr id="18" name="标题 1"/>
          <p:cNvSpPr txBox="1"/>
          <p:nvPr/>
        </p:nvSpPr>
        <p:spPr>
          <a:xfrm>
            <a:off x="7061200" y="2926495"/>
            <a:ext cx="3289300" cy="792576"/>
          </a:xfrm>
          <a:prstGeom prst="rect">
            <a:avLst/>
          </a:prstGeom>
          <a:noFill/>
          <a:ln>
            <a:noFill/>
          </a:ln>
        </p:spPr>
        <p:txBody>
          <a:bodyPr vert="horz" wrap="square" lIns="0" tIns="0" rIns="0" bIns="0" rtlCol="0" anchor="ctr"/>
          <a:lstStyle/>
          <a:p>
            <a:pPr algn="l">
              <a:lnSpc>
                <a:spcPct val="130000"/>
              </a:lnSpc>
            </a:pPr>
            <a:r>
              <a:rPr kumimoji="1" lang="en-US" altLang="zh-CN" sz="2400" dirty="0">
                <a:ln w="12700">
                  <a:noFill/>
                </a:ln>
                <a:solidFill>
                  <a:srgbClr val="FFFFFF">
                    <a:alpha val="100000"/>
                  </a:srgbClr>
                </a:solidFill>
                <a:latin typeface="Source Han Sans"/>
                <a:ea typeface="Source Han Sans"/>
                <a:cs typeface="Source Han Sans"/>
              </a:rPr>
              <a:t>The Key Elements of Hui Culture</a:t>
            </a:r>
            <a:endParaRPr kumimoji="1" lang="zh-CN" altLang="en-US" dirty="0"/>
          </a:p>
        </p:txBody>
      </p:sp>
      <p:sp>
        <p:nvSpPr>
          <p:cNvPr id="19" name="标题 1"/>
          <p:cNvSpPr txBox="1"/>
          <p:nvPr/>
        </p:nvSpPr>
        <p:spPr>
          <a:xfrm>
            <a:off x="6098454" y="3980929"/>
            <a:ext cx="738664" cy="738664"/>
          </a:xfrm>
          <a:prstGeom prst="ellipse">
            <a:avLst/>
          </a:prstGeom>
          <a:solidFill>
            <a:schemeClr val="bg1">
              <a:alpha val="20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6174172" y="4056647"/>
            <a:ext cx="596838" cy="596838"/>
          </a:xfrm>
          <a:prstGeom prst="ellipse">
            <a:avLst/>
          </a:prstGeom>
          <a:solidFill>
            <a:schemeClr val="bg1"/>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6257122" y="4183712"/>
            <a:ext cx="336631" cy="376642"/>
          </a:xfrm>
          <a:prstGeom prst="rect">
            <a:avLst/>
          </a:prstGeom>
          <a:noFill/>
          <a:ln>
            <a:noFill/>
          </a:ln>
        </p:spPr>
        <p:txBody>
          <a:bodyPr vert="horz" wrap="none" lIns="0" tIns="0" rIns="0" bIns="0" rtlCol="0" anchor="t">
            <a:spAutoFit/>
          </a:bodyPr>
          <a:lstStyle/>
          <a:p>
            <a:pPr algn="l">
              <a:lnSpc>
                <a:spcPct val="110000"/>
              </a:lnSpc>
            </a:pPr>
            <a:r>
              <a:rPr kumimoji="1" lang="en-US" altLang="zh-CN" sz="2400" dirty="0">
                <a:ln w="12700">
                  <a:noFill/>
                </a:ln>
                <a:solidFill>
                  <a:srgbClr val="B01421">
                    <a:alpha val="100000"/>
                  </a:srgbClr>
                </a:solidFill>
                <a:latin typeface="Source Han Sans"/>
                <a:ea typeface="Source Han Sans"/>
                <a:cs typeface="Source Han Sans"/>
              </a:rPr>
              <a:t>03</a:t>
            </a:r>
            <a:endParaRPr kumimoji="1" lang="zh-CN" altLang="en-US" dirty="0"/>
          </a:p>
        </p:txBody>
      </p:sp>
      <p:sp>
        <p:nvSpPr>
          <p:cNvPr id="22" name="标题 1"/>
          <p:cNvSpPr txBox="1"/>
          <p:nvPr/>
        </p:nvSpPr>
        <p:spPr>
          <a:xfrm>
            <a:off x="7061199" y="3953143"/>
            <a:ext cx="4896339" cy="792576"/>
          </a:xfrm>
          <a:prstGeom prst="rect">
            <a:avLst/>
          </a:prstGeom>
          <a:noFill/>
          <a:ln>
            <a:noFill/>
          </a:ln>
        </p:spPr>
        <p:txBody>
          <a:bodyPr vert="horz" wrap="square" lIns="0" tIns="0" rIns="0" bIns="0" rtlCol="0" anchor="ctr"/>
          <a:lstStyle/>
          <a:p>
            <a:pPr algn="l">
              <a:lnSpc>
                <a:spcPct val="130000"/>
              </a:lnSpc>
            </a:pPr>
            <a:r>
              <a:rPr kumimoji="1" lang="en-US" altLang="zh-CN" sz="2400" dirty="0">
                <a:ln w="12700">
                  <a:noFill/>
                </a:ln>
                <a:solidFill>
                  <a:srgbClr val="FFFFFF">
                    <a:alpha val="100000"/>
                  </a:srgbClr>
                </a:solidFill>
                <a:latin typeface="Source Han Sans"/>
                <a:ea typeface="Source Han Sans"/>
                <a:cs typeface="Source Han Sans"/>
              </a:rPr>
              <a:t>​Hui Culture and the Development of Language Culture</a:t>
            </a:r>
            <a:endParaRPr kumimoji="1" lang="zh-CN" altLang="en-US" dirty="0"/>
          </a:p>
        </p:txBody>
      </p:sp>
      <p:sp>
        <p:nvSpPr>
          <p:cNvPr id="23" name="标题 1"/>
          <p:cNvSpPr txBox="1"/>
          <p:nvPr/>
        </p:nvSpPr>
        <p:spPr>
          <a:xfrm rot="14186206">
            <a:off x="11370925" y="5314854"/>
            <a:ext cx="738713" cy="1349318"/>
          </a:xfrm>
          <a:custGeom>
            <a:avLst/>
            <a:gdLst>
              <a:gd name="connsiteX0" fmla="*/ 602655 w 738713"/>
              <a:gd name="connsiteY0" fmla="*/ 1208222 h 1349318"/>
              <a:gd name="connsiteX1" fmla="*/ 505376 w 738713"/>
              <a:gd name="connsiteY1" fmla="*/ 1326126 h 1349318"/>
              <a:gd name="connsiteX2" fmla="*/ 477266 w 738713"/>
              <a:gd name="connsiteY2" fmla="*/ 1349318 h 1349318"/>
              <a:gd name="connsiteX3" fmla="*/ 244479 w 738713"/>
              <a:gd name="connsiteY3" fmla="*/ 1194870 h 1349318"/>
              <a:gd name="connsiteX4" fmla="*/ 315512 w 738713"/>
              <a:gd name="connsiteY4" fmla="*/ 1136263 h 1349318"/>
              <a:gd name="connsiteX5" fmla="*/ 470205 w 738713"/>
              <a:gd name="connsiteY5" fmla="*/ 762800 h 1349318"/>
              <a:gd name="connsiteX6" fmla="*/ 48491 w 738713"/>
              <a:gd name="connsiteY6" fmla="*/ 245374 h 1349318"/>
              <a:gd name="connsiteX7" fmla="*/ 0 w 738713"/>
              <a:gd name="connsiteY7" fmla="*/ 240485 h 1349318"/>
              <a:gd name="connsiteX8" fmla="*/ 159556 w 738713"/>
              <a:gd name="connsiteY8" fmla="*/ 0 h 1349318"/>
              <a:gd name="connsiteX9" fmla="*/ 252147 w 738713"/>
              <a:gd name="connsiteY9" fmla="*/ 28742 h 1349318"/>
              <a:gd name="connsiteX10" fmla="*/ 738713 w 738713"/>
              <a:gd name="connsiteY10" fmla="*/ 762800 h 1349318"/>
              <a:gd name="connsiteX11" fmla="*/ 602655 w 738713"/>
              <a:gd name="connsiteY11" fmla="*/ 1208222 h 1349318"/>
            </a:gdLst>
            <a:ahLst/>
            <a:cxnLst/>
            <a:rect l="l" t="t" r="r" b="b"/>
            <a:pathLst>
              <a:path w="738713" h="1349318">
                <a:moveTo>
                  <a:pt x="602655" y="1208222"/>
                </a:moveTo>
                <a:cubicBezTo>
                  <a:pt x="574022" y="1250605"/>
                  <a:pt x="541417" y="1290085"/>
                  <a:pt x="505376" y="1326126"/>
                </a:cubicBezTo>
                <a:lnTo>
                  <a:pt x="477266" y="1349318"/>
                </a:lnTo>
                <a:lnTo>
                  <a:pt x="244479" y="1194870"/>
                </a:lnTo>
                <a:lnTo>
                  <a:pt x="315512" y="1136263"/>
                </a:lnTo>
                <a:cubicBezTo>
                  <a:pt x="411089" y="1040685"/>
                  <a:pt x="470205" y="908646"/>
                  <a:pt x="470205" y="762800"/>
                </a:cubicBezTo>
                <a:cubicBezTo>
                  <a:pt x="470205" y="507569"/>
                  <a:pt x="289163" y="294623"/>
                  <a:pt x="48491" y="245374"/>
                </a:cubicBezTo>
                <a:lnTo>
                  <a:pt x="0" y="240485"/>
                </a:lnTo>
                <a:lnTo>
                  <a:pt x="159556" y="0"/>
                </a:lnTo>
                <a:lnTo>
                  <a:pt x="252147" y="28742"/>
                </a:lnTo>
                <a:cubicBezTo>
                  <a:pt x="538081" y="149682"/>
                  <a:pt x="738713" y="432811"/>
                  <a:pt x="738713" y="762800"/>
                </a:cubicBezTo>
                <a:cubicBezTo>
                  <a:pt x="738713" y="927795"/>
                  <a:pt x="688555" y="1081074"/>
                  <a:pt x="602655" y="1208222"/>
                </a:cubicBezTo>
                <a:close/>
              </a:path>
            </a:pathLst>
          </a:custGeom>
          <a:solidFill>
            <a:schemeClr val="bg1"/>
          </a:solidFill>
          <a:ln cap="flat">
            <a:noFill/>
            <a:prstDash val="solid"/>
            <a:miter/>
          </a:ln>
          <a:effectLst/>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a:off x="1" y="254000"/>
            <a:ext cx="1167249" cy="1076758"/>
          </a:xfrm>
          <a:custGeom>
            <a:avLst/>
            <a:gdLst>
              <a:gd name="connsiteX0" fmla="*/ 845857 w 1167249"/>
              <a:gd name="connsiteY0" fmla="*/ 0 h 1076758"/>
              <a:gd name="connsiteX1" fmla="*/ 1151554 w 1167249"/>
              <a:gd name="connsiteY1" fmla="*/ 0 h 1076758"/>
              <a:gd name="connsiteX2" fmla="*/ 1167249 w 1167249"/>
              <a:gd name="connsiteY2" fmla="*/ 155694 h 1076758"/>
              <a:gd name="connsiteX3" fmla="*/ 246185 w 1167249"/>
              <a:gd name="connsiteY3" fmla="*/ 1076758 h 1076758"/>
              <a:gd name="connsiteX4" fmla="*/ 60559 w 1167249"/>
              <a:gd name="connsiteY4" fmla="*/ 1058045 h 1076758"/>
              <a:gd name="connsiteX5" fmla="*/ 0 w 1167249"/>
              <a:gd name="connsiteY5" fmla="*/ 1042474 h 1076758"/>
              <a:gd name="connsiteX6" fmla="*/ 0 w 1167249"/>
              <a:gd name="connsiteY6" fmla="*/ 726305 h 1076758"/>
              <a:gd name="connsiteX7" fmla="*/ 4177 w 1167249"/>
              <a:gd name="connsiteY7" fmla="*/ 728572 h 1076758"/>
              <a:gd name="connsiteX8" fmla="*/ 246185 w 1167249"/>
              <a:gd name="connsiteY8" fmla="*/ 777431 h 1076758"/>
              <a:gd name="connsiteX9" fmla="*/ 867922 w 1167249"/>
              <a:gd name="connsiteY9" fmla="*/ 155694 h 1076758"/>
              <a:gd name="connsiteX10" fmla="*/ 855291 w 1167249"/>
              <a:gd name="connsiteY10" fmla="*/ 30392 h 1076758"/>
            </a:gdLst>
            <a:ahLst/>
            <a:cxnLst/>
            <a:rect l="l" t="t" r="r" b="b"/>
            <a:pathLst>
              <a:path w="1167249" h="1076758">
                <a:moveTo>
                  <a:pt x="845857" y="0"/>
                </a:moveTo>
                <a:lnTo>
                  <a:pt x="1151554" y="0"/>
                </a:lnTo>
                <a:lnTo>
                  <a:pt x="1167249" y="155694"/>
                </a:lnTo>
                <a:cubicBezTo>
                  <a:pt x="1167249" y="664384"/>
                  <a:pt x="754875" y="1076758"/>
                  <a:pt x="246185" y="1076758"/>
                </a:cubicBezTo>
                <a:cubicBezTo>
                  <a:pt x="182599" y="1076758"/>
                  <a:pt x="120518" y="1070315"/>
                  <a:pt x="60559" y="1058045"/>
                </a:cubicBezTo>
                <a:lnTo>
                  <a:pt x="0" y="1042474"/>
                </a:lnTo>
                <a:lnTo>
                  <a:pt x="0" y="726305"/>
                </a:lnTo>
                <a:lnTo>
                  <a:pt x="4177" y="728572"/>
                </a:lnTo>
                <a:cubicBezTo>
                  <a:pt x="78561" y="760034"/>
                  <a:pt x="160341" y="777431"/>
                  <a:pt x="246185" y="777431"/>
                </a:cubicBezTo>
                <a:cubicBezTo>
                  <a:pt x="589561" y="777431"/>
                  <a:pt x="867922" y="499070"/>
                  <a:pt x="867922" y="155694"/>
                </a:cubicBezTo>
                <a:cubicBezTo>
                  <a:pt x="867922" y="112772"/>
                  <a:pt x="863573" y="70866"/>
                  <a:pt x="855291" y="30392"/>
                </a:cubicBezTo>
                <a:close/>
              </a:path>
            </a:pathLst>
          </a:custGeom>
          <a:solidFill>
            <a:schemeClr val="bg1"/>
          </a:solidFill>
          <a:ln cap="flat">
            <a:noFill/>
            <a:prstDash val="solid"/>
            <a:miter/>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9497-91AB-12FB-519B-54BB20238F05}"/>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C77FE74-4986-12BA-48A2-2EB15F630B5B}"/>
              </a:ext>
            </a:extLst>
          </p:cNvPr>
          <p:cNvPicPr>
            <a:picLocks noChangeAspect="1"/>
          </p:cNvPicPr>
          <p:nvPr/>
        </p:nvPicPr>
        <p:blipFill>
          <a:blip r:embed="rId2">
            <a:alphaModFix/>
          </a:blip>
          <a:srcRect/>
          <a:stretch>
            <a:fillRect/>
          </a:stretch>
        </p:blipFill>
        <p:spPr>
          <a:xfrm>
            <a:off x="0" y="0"/>
            <a:ext cx="12192000" cy="6857999"/>
          </a:xfrm>
          <a:prstGeom prst="rect">
            <a:avLst/>
          </a:prstGeom>
          <a:noFill/>
          <a:ln>
            <a:noFill/>
          </a:ln>
        </p:spPr>
      </p:pic>
      <p:sp>
        <p:nvSpPr>
          <p:cNvPr id="3" name="标题 1">
            <a:extLst>
              <a:ext uri="{FF2B5EF4-FFF2-40B4-BE49-F238E27FC236}">
                <a16:creationId xmlns:a16="http://schemas.microsoft.com/office/drawing/2014/main" id="{093165CF-CB63-BCB5-DF31-CFEC13D440FB}"/>
              </a:ext>
            </a:extLst>
          </p:cNvPr>
          <p:cNvSpPr txBox="1"/>
          <p:nvPr/>
        </p:nvSpPr>
        <p:spPr>
          <a:xfrm>
            <a:off x="0" y="0"/>
            <a:ext cx="12197886" cy="6880181"/>
          </a:xfrm>
          <a:prstGeom prst="rect">
            <a:avLst/>
          </a:prstGeom>
          <a:solidFill>
            <a:schemeClr val="bg1">
              <a:alpha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a:extLst>
              <a:ext uri="{FF2B5EF4-FFF2-40B4-BE49-F238E27FC236}">
                <a16:creationId xmlns:a16="http://schemas.microsoft.com/office/drawing/2014/main" id="{53B8CE69-D4D7-E5E1-4C3C-341B743AA00D}"/>
              </a:ext>
            </a:extLst>
          </p:cNvPr>
          <p:cNvSpPr txBox="1"/>
          <p:nvPr/>
        </p:nvSpPr>
        <p:spPr>
          <a:xfrm>
            <a:off x="10787380" y="6432469"/>
            <a:ext cx="182476" cy="182476"/>
          </a:xfrm>
          <a:prstGeom prst="ellipse">
            <a:avLst/>
          </a:prstGeom>
          <a:solidFill>
            <a:schemeClr val="accent1">
              <a:lumMod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a:extLst>
              <a:ext uri="{FF2B5EF4-FFF2-40B4-BE49-F238E27FC236}">
                <a16:creationId xmlns:a16="http://schemas.microsoft.com/office/drawing/2014/main" id="{E23DA777-F317-A6CF-0FB0-ACFAA5858109}"/>
              </a:ext>
            </a:extLst>
          </p:cNvPr>
          <p:cNvSpPr txBox="1"/>
          <p:nvPr/>
        </p:nvSpPr>
        <p:spPr>
          <a:xfrm>
            <a:off x="11061902" y="6432469"/>
            <a:ext cx="182476" cy="182476"/>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a:extLst>
              <a:ext uri="{FF2B5EF4-FFF2-40B4-BE49-F238E27FC236}">
                <a16:creationId xmlns:a16="http://schemas.microsoft.com/office/drawing/2014/main" id="{C0ED1B6D-DB94-D32C-A95E-3A2A288EC19C}"/>
              </a:ext>
            </a:extLst>
          </p:cNvPr>
          <p:cNvSpPr txBox="1"/>
          <p:nvPr/>
        </p:nvSpPr>
        <p:spPr>
          <a:xfrm>
            <a:off x="11336424" y="6432469"/>
            <a:ext cx="182476" cy="18247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a:extLst>
              <a:ext uri="{FF2B5EF4-FFF2-40B4-BE49-F238E27FC236}">
                <a16:creationId xmlns:a16="http://schemas.microsoft.com/office/drawing/2014/main" id="{E3F186B8-5566-2D95-E5DC-BFE0275A5F69}"/>
              </a:ext>
            </a:extLst>
          </p:cNvPr>
          <p:cNvSpPr txBox="1"/>
          <p:nvPr/>
        </p:nvSpPr>
        <p:spPr>
          <a:xfrm>
            <a:off x="7425272" y="1895577"/>
            <a:ext cx="4093628" cy="555971"/>
          </a:xfrm>
          <a:prstGeom prst="rect">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a:extLst>
              <a:ext uri="{FF2B5EF4-FFF2-40B4-BE49-F238E27FC236}">
                <a16:creationId xmlns:a16="http://schemas.microsoft.com/office/drawing/2014/main" id="{B39A41C0-39E0-CAA9-7584-CD6D1A33223E}"/>
              </a:ext>
            </a:extLst>
          </p:cNvPr>
          <p:cNvSpPr txBox="1"/>
          <p:nvPr/>
        </p:nvSpPr>
        <p:spPr>
          <a:xfrm>
            <a:off x="8637243" y="1951931"/>
            <a:ext cx="1764058" cy="443259"/>
          </a:xfrm>
          <a:prstGeom prst="rect">
            <a:avLst/>
          </a:prstGeom>
          <a:noFill/>
          <a:ln>
            <a:noFill/>
          </a:ln>
        </p:spPr>
        <p:txBody>
          <a:bodyPr vert="horz" wrap="square" lIns="0" tIns="0" rIns="0" bIns="0" rtlCol="0" anchor="b"/>
          <a:lstStyle/>
          <a:p>
            <a:pPr algn="ctr">
              <a:lnSpc>
                <a:spcPct val="110000"/>
              </a:lnSpc>
            </a:pPr>
            <a:r>
              <a:rPr kumimoji="1" lang="en-US" altLang="zh-CN" sz="3200">
                <a:ln w="12700">
                  <a:noFill/>
                </a:ln>
                <a:solidFill>
                  <a:srgbClr val="000000">
                    <a:alpha val="100000"/>
                  </a:srgbClr>
                </a:solidFill>
                <a:latin typeface="OPPOSans H"/>
                <a:ea typeface="OPPOSans H"/>
                <a:cs typeface="OPPOSans H"/>
              </a:rPr>
              <a:t>PART</a:t>
            </a:r>
            <a:endParaRPr kumimoji="1" lang="zh-CN" altLang="en-US"/>
          </a:p>
        </p:txBody>
      </p:sp>
      <p:pic>
        <p:nvPicPr>
          <p:cNvPr id="10" name="图片 9">
            <a:extLst>
              <a:ext uri="{FF2B5EF4-FFF2-40B4-BE49-F238E27FC236}">
                <a16:creationId xmlns:a16="http://schemas.microsoft.com/office/drawing/2014/main" id="{6F78A981-223F-831C-C9CD-CF1F54F96920}"/>
              </a:ext>
            </a:extLst>
          </p:cNvPr>
          <p:cNvPicPr>
            <a:picLocks noChangeAspect="1"/>
          </p:cNvPicPr>
          <p:nvPr/>
        </p:nvPicPr>
        <p:blipFill>
          <a:blip r:embed="rId3">
            <a:alphaModFix/>
          </a:blip>
          <a:srcRect/>
          <a:stretch>
            <a:fillRect/>
          </a:stretch>
        </p:blipFill>
        <p:spPr>
          <a:xfrm flipH="1">
            <a:off x="0" y="-105684"/>
            <a:ext cx="6438900" cy="4712178"/>
          </a:xfrm>
          <a:prstGeom prst="rect">
            <a:avLst/>
          </a:prstGeom>
          <a:noFill/>
          <a:ln>
            <a:noFill/>
          </a:ln>
        </p:spPr>
      </p:pic>
      <p:sp>
        <p:nvSpPr>
          <p:cNvPr id="11" name="标题 1">
            <a:extLst>
              <a:ext uri="{FF2B5EF4-FFF2-40B4-BE49-F238E27FC236}">
                <a16:creationId xmlns:a16="http://schemas.microsoft.com/office/drawing/2014/main" id="{60E237DF-6F65-7FF3-5AE8-432FFEFF1E6D}"/>
              </a:ext>
            </a:extLst>
          </p:cNvPr>
          <p:cNvSpPr txBox="1"/>
          <p:nvPr/>
        </p:nvSpPr>
        <p:spPr>
          <a:xfrm>
            <a:off x="7425272" y="1895576"/>
            <a:ext cx="763877" cy="555971"/>
          </a:xfrm>
          <a:prstGeom prst="rect">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a:extLst>
              <a:ext uri="{FF2B5EF4-FFF2-40B4-BE49-F238E27FC236}">
                <a16:creationId xmlns:a16="http://schemas.microsoft.com/office/drawing/2014/main" id="{D7B541C4-7F04-DF3B-CE93-334F8D142BD1}"/>
              </a:ext>
            </a:extLst>
          </p:cNvPr>
          <p:cNvSpPr txBox="1"/>
          <p:nvPr/>
        </p:nvSpPr>
        <p:spPr>
          <a:xfrm>
            <a:off x="7614489" y="1990359"/>
            <a:ext cx="378619" cy="366404"/>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3" name="图片 12">
            <a:extLst>
              <a:ext uri="{FF2B5EF4-FFF2-40B4-BE49-F238E27FC236}">
                <a16:creationId xmlns:a16="http://schemas.microsoft.com/office/drawing/2014/main" id="{7DE42B81-1140-B8DD-3538-823286D6BE44}"/>
              </a:ext>
            </a:extLst>
          </p:cNvPr>
          <p:cNvPicPr>
            <a:picLocks noChangeAspect="1"/>
          </p:cNvPicPr>
          <p:nvPr/>
        </p:nvPicPr>
        <p:blipFill>
          <a:blip r:embed="rId4">
            <a:alphaModFix/>
          </a:blip>
          <a:srcRect/>
          <a:stretch>
            <a:fillRect/>
          </a:stretch>
        </p:blipFill>
        <p:spPr>
          <a:xfrm>
            <a:off x="3219450" y="748259"/>
            <a:ext cx="560881" cy="560881"/>
          </a:xfrm>
          <a:prstGeom prst="rect">
            <a:avLst/>
          </a:prstGeom>
          <a:noFill/>
          <a:ln>
            <a:noFill/>
          </a:ln>
        </p:spPr>
      </p:pic>
      <p:pic>
        <p:nvPicPr>
          <p:cNvPr id="14" name="图片 13">
            <a:extLst>
              <a:ext uri="{FF2B5EF4-FFF2-40B4-BE49-F238E27FC236}">
                <a16:creationId xmlns:a16="http://schemas.microsoft.com/office/drawing/2014/main" id="{C53BF690-60B1-49C3-8F6A-8FB8B8E9BCD5}"/>
              </a:ext>
            </a:extLst>
          </p:cNvPr>
          <p:cNvPicPr>
            <a:picLocks noChangeAspect="1"/>
          </p:cNvPicPr>
          <p:nvPr/>
        </p:nvPicPr>
        <p:blipFill>
          <a:blip r:embed="rId5">
            <a:alphaModFix/>
          </a:blip>
          <a:srcRect/>
          <a:stretch>
            <a:fillRect/>
          </a:stretch>
        </p:blipFill>
        <p:spPr>
          <a:xfrm rot="13968890">
            <a:off x="6146030" y="4675846"/>
            <a:ext cx="1450974" cy="1469263"/>
          </a:xfrm>
          <a:prstGeom prst="rect">
            <a:avLst/>
          </a:prstGeom>
          <a:noFill/>
          <a:ln>
            <a:noFill/>
          </a:ln>
        </p:spPr>
      </p:pic>
      <p:pic>
        <p:nvPicPr>
          <p:cNvPr id="15" name="图片 14">
            <a:extLst>
              <a:ext uri="{FF2B5EF4-FFF2-40B4-BE49-F238E27FC236}">
                <a16:creationId xmlns:a16="http://schemas.microsoft.com/office/drawing/2014/main" id="{2DFEFB2A-1B19-FEB9-65C4-8D4939B8788E}"/>
              </a:ext>
            </a:extLst>
          </p:cNvPr>
          <p:cNvPicPr>
            <a:picLocks noChangeAspect="1"/>
          </p:cNvPicPr>
          <p:nvPr/>
        </p:nvPicPr>
        <p:blipFill>
          <a:blip r:embed="rId6">
            <a:alphaModFix/>
          </a:blip>
          <a:srcRect/>
          <a:stretch>
            <a:fillRect/>
          </a:stretch>
        </p:blipFill>
        <p:spPr>
          <a:xfrm>
            <a:off x="4167889" y="387457"/>
            <a:ext cx="469433" cy="365792"/>
          </a:xfrm>
          <a:prstGeom prst="rect">
            <a:avLst/>
          </a:prstGeom>
          <a:noFill/>
          <a:ln>
            <a:noFill/>
          </a:ln>
        </p:spPr>
      </p:pic>
      <p:pic>
        <p:nvPicPr>
          <p:cNvPr id="16" name="图片 15">
            <a:extLst>
              <a:ext uri="{FF2B5EF4-FFF2-40B4-BE49-F238E27FC236}">
                <a16:creationId xmlns:a16="http://schemas.microsoft.com/office/drawing/2014/main" id="{42AD979B-9888-AE23-4345-9D02AD3057E1}"/>
              </a:ext>
            </a:extLst>
          </p:cNvPr>
          <p:cNvPicPr>
            <a:picLocks noChangeAspect="1"/>
          </p:cNvPicPr>
          <p:nvPr/>
        </p:nvPicPr>
        <p:blipFill>
          <a:blip r:embed="rId7">
            <a:alphaModFix/>
          </a:blip>
          <a:srcRect/>
          <a:stretch>
            <a:fillRect/>
          </a:stretch>
        </p:blipFill>
        <p:spPr>
          <a:xfrm>
            <a:off x="2740988" y="4525315"/>
            <a:ext cx="1713124" cy="2353260"/>
          </a:xfrm>
          <a:prstGeom prst="rect">
            <a:avLst/>
          </a:prstGeom>
          <a:noFill/>
          <a:ln>
            <a:noFill/>
          </a:ln>
        </p:spPr>
      </p:pic>
      <p:sp>
        <p:nvSpPr>
          <p:cNvPr id="17" name="标题 1">
            <a:extLst>
              <a:ext uri="{FF2B5EF4-FFF2-40B4-BE49-F238E27FC236}">
                <a16:creationId xmlns:a16="http://schemas.microsoft.com/office/drawing/2014/main" id="{B75BEAB2-B48F-5ACF-D5E8-6B6F74F9F97D}"/>
              </a:ext>
            </a:extLst>
          </p:cNvPr>
          <p:cNvSpPr txBox="1"/>
          <p:nvPr/>
        </p:nvSpPr>
        <p:spPr>
          <a:xfrm>
            <a:off x="5253566" y="2839670"/>
            <a:ext cx="6721299" cy="2353260"/>
          </a:xfrm>
          <a:prstGeom prst="rect">
            <a:avLst/>
          </a:prstGeom>
          <a:noFill/>
          <a:ln>
            <a:noFill/>
          </a:ln>
        </p:spPr>
        <p:txBody>
          <a:bodyPr vert="horz" wrap="square" lIns="0" tIns="0" rIns="0" bIns="0" rtlCol="0" anchor="t"/>
          <a:lstStyle/>
          <a:p>
            <a:pPr algn="just" latinLnBrk="1">
              <a:lnSpc>
                <a:spcPct val="130000"/>
              </a:lnSpc>
            </a:pPr>
            <a:r>
              <a:rPr kumimoji="1" lang="en-US" altLang="zh-CN" sz="4800" b="1" dirty="0">
                <a:ln w="12700">
                  <a:noFill/>
                </a:ln>
                <a:solidFill>
                  <a:srgbClr val="262626">
                    <a:alpha val="100000"/>
                  </a:srgbClr>
                </a:solidFill>
                <a:latin typeface="+mn-ea"/>
                <a:cs typeface="OPPOSans H"/>
              </a:rPr>
              <a:t>Overview of Hui Culture</a:t>
            </a:r>
            <a:endParaRPr kumimoji="1" lang="zh-CN" altLang="en-US" sz="4800" b="1" dirty="0">
              <a:latin typeface="+mn-ea"/>
            </a:endParaRPr>
          </a:p>
        </p:txBody>
      </p:sp>
      <p:sp>
        <p:nvSpPr>
          <p:cNvPr id="18" name="标题 1">
            <a:extLst>
              <a:ext uri="{FF2B5EF4-FFF2-40B4-BE49-F238E27FC236}">
                <a16:creationId xmlns:a16="http://schemas.microsoft.com/office/drawing/2014/main" id="{92A5FFBF-2DAB-5E9C-42C7-ABF805BC39B6}"/>
              </a:ext>
            </a:extLst>
          </p:cNvPr>
          <p:cNvSpPr txBox="1"/>
          <p:nvPr/>
        </p:nvSpPr>
        <p:spPr>
          <a:xfrm>
            <a:off x="10401301" y="1309141"/>
            <a:ext cx="935123" cy="1086050"/>
          </a:xfrm>
          <a:prstGeom prst="rect">
            <a:avLst/>
          </a:prstGeom>
          <a:noFill/>
          <a:ln>
            <a:noFill/>
          </a:ln>
        </p:spPr>
        <p:txBody>
          <a:bodyPr vert="horz" wrap="square" lIns="0" tIns="0" rIns="0" bIns="0" rtlCol="0" anchor="b"/>
          <a:lstStyle/>
          <a:p>
            <a:pPr algn="ctr">
              <a:lnSpc>
                <a:spcPct val="110000"/>
              </a:lnSpc>
            </a:pPr>
            <a:r>
              <a:rPr kumimoji="1" lang="en-US" altLang="zh-CN" sz="3200" dirty="0">
                <a:ln w="12700">
                  <a:noFill/>
                </a:ln>
                <a:solidFill>
                  <a:srgbClr val="000000">
                    <a:alpha val="100000"/>
                  </a:srgbClr>
                </a:solidFill>
                <a:latin typeface="OPPOSans H"/>
                <a:ea typeface="OPPOSans H"/>
                <a:cs typeface="OPPOSans H"/>
              </a:rPr>
              <a:t>01</a:t>
            </a:r>
            <a:endParaRPr kumimoji="1" lang="zh-CN" altLang="en-US" dirty="0"/>
          </a:p>
        </p:txBody>
      </p:sp>
    </p:spTree>
    <p:extLst>
      <p:ext uri="{BB962C8B-B14F-4D97-AF65-F5344CB8AC3E}">
        <p14:creationId xmlns:p14="http://schemas.microsoft.com/office/powerpoint/2010/main" val="267258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1809824"/>
            <a:ext cx="12192000" cy="25553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5400000">
            <a:off x="2422440" y="1408108"/>
            <a:ext cx="1152734" cy="1001761"/>
          </a:xfrm>
          <a:custGeom>
            <a:avLst/>
            <a:gdLst>
              <a:gd name="connsiteX0" fmla="*/ 0 w 13027663"/>
              <a:gd name="connsiteY0" fmla="*/ 5665516 h 11321432"/>
              <a:gd name="connsiteX1" fmla="*/ 17 w 13027663"/>
              <a:gd name="connsiteY1" fmla="*/ 5664847 h 11321432"/>
              <a:gd name="connsiteX2" fmla="*/ 0 w 13027663"/>
              <a:gd name="connsiteY2" fmla="*/ 5655918 h 11321432"/>
              <a:gd name="connsiteX3" fmla="*/ 292 w 13027663"/>
              <a:gd name="connsiteY3" fmla="*/ 5654399 h 11321432"/>
              <a:gd name="connsiteX4" fmla="*/ 2777 w 13027663"/>
              <a:gd name="connsiteY4" fmla="*/ 5560006 h 11321432"/>
              <a:gd name="connsiteX5" fmla="*/ 71894 w 13027663"/>
              <a:gd name="connsiteY5" fmla="*/ 5354460 h 11321432"/>
              <a:gd name="connsiteX6" fmla="*/ 3005595 w 13027663"/>
              <a:gd name="connsiteY6" fmla="*/ 273141 h 11321432"/>
              <a:gd name="connsiteX7" fmla="*/ 3546035 w 13027663"/>
              <a:gd name="connsiteY7" fmla="*/ 4137 h 11321432"/>
              <a:gd name="connsiteX8" fmla="*/ 3556238 w 13027663"/>
              <a:gd name="connsiteY8" fmla="*/ 6446 h 11321432"/>
              <a:gd name="connsiteX9" fmla="*/ 3608331 w 13027663"/>
              <a:gd name="connsiteY9" fmla="*/ 1195 h 11321432"/>
              <a:gd name="connsiteX10" fmla="*/ 9475731 w 13027663"/>
              <a:gd name="connsiteY10" fmla="*/ 1196 h 11321432"/>
              <a:gd name="connsiteX11" fmla="*/ 9500093 w 13027663"/>
              <a:gd name="connsiteY11" fmla="*/ 3652 h 11321432"/>
              <a:gd name="connsiteX12" fmla="*/ 9587137 w 13027663"/>
              <a:gd name="connsiteY12" fmla="*/ 1361 h 11321432"/>
              <a:gd name="connsiteX13" fmla="*/ 10022069 w 13027663"/>
              <a:gd name="connsiteY13" fmla="*/ 273142 h 11321432"/>
              <a:gd name="connsiteX14" fmla="*/ 12955769 w 13027663"/>
              <a:gd name="connsiteY14" fmla="*/ 5354460 h 11321432"/>
              <a:gd name="connsiteX15" fmla="*/ 13024885 w 13027663"/>
              <a:gd name="connsiteY15" fmla="*/ 5560006 h 11321432"/>
              <a:gd name="connsiteX16" fmla="*/ 13027363 w 13027663"/>
              <a:gd name="connsiteY16" fmla="*/ 5654132 h 11321432"/>
              <a:gd name="connsiteX17" fmla="*/ 13027663 w 13027663"/>
              <a:gd name="connsiteY17" fmla="*/ 5655918 h 11321432"/>
              <a:gd name="connsiteX18" fmla="*/ 13027537 w 13027663"/>
              <a:gd name="connsiteY18" fmla="*/ 5660717 h 11321432"/>
              <a:gd name="connsiteX19" fmla="*/ 13027663 w 13027663"/>
              <a:gd name="connsiteY19" fmla="*/ 5665516 h 11321432"/>
              <a:gd name="connsiteX20" fmla="*/ 13027363 w 13027663"/>
              <a:gd name="connsiteY20" fmla="*/ 5667302 h 11321432"/>
              <a:gd name="connsiteX21" fmla="*/ 13024885 w 13027663"/>
              <a:gd name="connsiteY21" fmla="*/ 5761428 h 11321432"/>
              <a:gd name="connsiteX22" fmla="*/ 12955769 w 13027663"/>
              <a:gd name="connsiteY22" fmla="*/ 5966974 h 11321432"/>
              <a:gd name="connsiteX23" fmla="*/ 10022069 w 13027663"/>
              <a:gd name="connsiteY23" fmla="*/ 11048291 h 11321432"/>
              <a:gd name="connsiteX24" fmla="*/ 9587137 w 13027663"/>
              <a:gd name="connsiteY24" fmla="*/ 11320072 h 11321432"/>
              <a:gd name="connsiteX25" fmla="*/ 9500095 w 13027663"/>
              <a:gd name="connsiteY25" fmla="*/ 11317782 h 11321432"/>
              <a:gd name="connsiteX26" fmla="*/ 9475731 w 13027663"/>
              <a:gd name="connsiteY26" fmla="*/ 11320238 h 11321432"/>
              <a:gd name="connsiteX27" fmla="*/ 3608331 w 13027663"/>
              <a:gd name="connsiteY27" fmla="*/ 11320238 h 11321432"/>
              <a:gd name="connsiteX28" fmla="*/ 3556237 w 13027663"/>
              <a:gd name="connsiteY28" fmla="*/ 11314986 h 11321432"/>
              <a:gd name="connsiteX29" fmla="*/ 3546035 w 13027663"/>
              <a:gd name="connsiteY29" fmla="*/ 11317295 h 11321432"/>
              <a:gd name="connsiteX30" fmla="*/ 3005595 w 13027663"/>
              <a:gd name="connsiteY30" fmla="*/ 11048291 h 11321432"/>
              <a:gd name="connsiteX31" fmla="*/ 71894 w 13027663"/>
              <a:gd name="connsiteY31" fmla="*/ 5966974 h 11321432"/>
              <a:gd name="connsiteX32" fmla="*/ 153 w 13027663"/>
              <a:gd name="connsiteY32" fmla="*/ 5735010 h 11321432"/>
              <a:gd name="connsiteX33" fmla="*/ 19 w 13027663"/>
              <a:gd name="connsiteY33" fmla="*/ 5665630 h 11321432"/>
            </a:gdLst>
            <a:ahLst/>
            <a:cxnLst/>
            <a:rect l="l" t="t" r="r" b="b"/>
            <a:pathLst>
              <a:path w="13027663" h="11321432">
                <a:moveTo>
                  <a:pt x="0" y="5665516"/>
                </a:moveTo>
                <a:lnTo>
                  <a:pt x="17" y="5664847"/>
                </a:lnTo>
                <a:lnTo>
                  <a:pt x="0" y="5655918"/>
                </a:lnTo>
                <a:lnTo>
                  <a:pt x="292" y="5654399"/>
                </a:lnTo>
                <a:lnTo>
                  <a:pt x="2777" y="5560006"/>
                </a:lnTo>
                <a:cubicBezTo>
                  <a:pt x="11513" y="5489608"/>
                  <a:pt x="34195" y="5419759"/>
                  <a:pt x="71894" y="5354460"/>
                </a:cubicBezTo>
                <a:lnTo>
                  <a:pt x="3005595" y="273141"/>
                </a:lnTo>
                <a:cubicBezTo>
                  <a:pt x="3118696" y="77244"/>
                  <a:pt x="3334840" y="-22070"/>
                  <a:pt x="3546035" y="4137"/>
                </a:cubicBezTo>
                <a:lnTo>
                  <a:pt x="3556238" y="6446"/>
                </a:lnTo>
                <a:lnTo>
                  <a:pt x="3608331" y="1195"/>
                </a:lnTo>
                <a:lnTo>
                  <a:pt x="9475731" y="1196"/>
                </a:lnTo>
                <a:lnTo>
                  <a:pt x="9500093" y="3652"/>
                </a:lnTo>
                <a:lnTo>
                  <a:pt x="9587137" y="1361"/>
                </a:lnTo>
                <a:cubicBezTo>
                  <a:pt x="9762009" y="13719"/>
                  <a:pt x="9927817" y="109895"/>
                  <a:pt x="10022069" y="273142"/>
                </a:cubicBezTo>
                <a:lnTo>
                  <a:pt x="12955769" y="5354460"/>
                </a:lnTo>
                <a:cubicBezTo>
                  <a:pt x="12993469" y="5419759"/>
                  <a:pt x="13016151" y="5489608"/>
                  <a:pt x="13024885" y="5560006"/>
                </a:cubicBezTo>
                <a:lnTo>
                  <a:pt x="13027363" y="5654132"/>
                </a:lnTo>
                <a:lnTo>
                  <a:pt x="13027663" y="5655918"/>
                </a:lnTo>
                <a:lnTo>
                  <a:pt x="13027537" y="5660717"/>
                </a:lnTo>
                <a:lnTo>
                  <a:pt x="13027663" y="5665516"/>
                </a:lnTo>
                <a:lnTo>
                  <a:pt x="13027363" y="5667302"/>
                </a:lnTo>
                <a:lnTo>
                  <a:pt x="13024885" y="5761428"/>
                </a:lnTo>
                <a:cubicBezTo>
                  <a:pt x="13016151" y="5831826"/>
                  <a:pt x="12993469" y="5901675"/>
                  <a:pt x="12955769" y="5966974"/>
                </a:cubicBezTo>
                <a:lnTo>
                  <a:pt x="10022069" y="11048291"/>
                </a:lnTo>
                <a:cubicBezTo>
                  <a:pt x="9927817" y="11211539"/>
                  <a:pt x="9762009" y="11307714"/>
                  <a:pt x="9587137" y="11320072"/>
                </a:cubicBezTo>
                <a:lnTo>
                  <a:pt x="9500095" y="11317782"/>
                </a:lnTo>
                <a:lnTo>
                  <a:pt x="9475731" y="11320238"/>
                </a:lnTo>
                <a:lnTo>
                  <a:pt x="3608331" y="11320238"/>
                </a:lnTo>
                <a:lnTo>
                  <a:pt x="3556237" y="11314986"/>
                </a:lnTo>
                <a:lnTo>
                  <a:pt x="3546035" y="11317295"/>
                </a:lnTo>
                <a:cubicBezTo>
                  <a:pt x="3334840" y="11343502"/>
                  <a:pt x="3118696" y="11244188"/>
                  <a:pt x="3005595" y="11048291"/>
                </a:cubicBezTo>
                <a:lnTo>
                  <a:pt x="71894" y="5966974"/>
                </a:lnTo>
                <a:cubicBezTo>
                  <a:pt x="29482" y="5893512"/>
                  <a:pt x="6077" y="5814293"/>
                  <a:pt x="153" y="5735010"/>
                </a:cubicBezTo>
                <a:lnTo>
                  <a:pt x="19" y="5665630"/>
                </a:lnTo>
                <a:close/>
              </a:path>
            </a:pathLst>
          </a:custGeom>
          <a:solidFill>
            <a:schemeClr val="accent1"/>
          </a:solidFill>
          <a:ln w="12700" cap="sq">
            <a:noFill/>
            <a:miter/>
          </a:ln>
          <a:effectLst>
            <a:outerShdw blurRad="114300" dist="38100" dir="2700000" algn="tl" rotWithShape="0">
              <a:schemeClr val="accent1">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2414808" y="1539656"/>
            <a:ext cx="1167997" cy="738664"/>
          </a:xfrm>
          <a:prstGeom prst="rect">
            <a:avLst/>
          </a:prstGeom>
          <a:noFill/>
          <a:ln>
            <a:noFill/>
          </a:ln>
        </p:spPr>
        <p:txBody>
          <a:bodyPr vert="horz" wrap="square" lIns="0" tIns="0" rIns="0" bIns="0" rtlCol="0" anchor="t"/>
          <a:lstStyle/>
          <a:p>
            <a:pPr algn="ctr">
              <a:lnSpc>
                <a:spcPct val="110000"/>
              </a:lnSpc>
            </a:pPr>
            <a:r>
              <a:rPr kumimoji="1" lang="en-US" altLang="zh-CN" sz="4800" dirty="0">
                <a:ln w="6350">
                  <a:noFill/>
                </a:ln>
                <a:solidFill>
                  <a:srgbClr val="FFFFFF">
                    <a:alpha val="100000"/>
                  </a:srgbClr>
                </a:solidFill>
                <a:latin typeface="OPPOSans H"/>
                <a:ea typeface="OPPOSans H"/>
                <a:cs typeface="OPPOSans H"/>
              </a:rPr>
              <a:t>01</a:t>
            </a:r>
            <a:endParaRPr kumimoji="1" lang="zh-CN" altLang="en-US" dirty="0"/>
          </a:p>
        </p:txBody>
      </p:sp>
      <p:sp>
        <p:nvSpPr>
          <p:cNvPr id="8" name="标题 1"/>
          <p:cNvSpPr txBox="1"/>
          <p:nvPr/>
        </p:nvSpPr>
        <p:spPr>
          <a:xfrm>
            <a:off x="591338" y="2846485"/>
            <a:ext cx="4814935" cy="3184431"/>
          </a:xfrm>
          <a:prstGeom prst="rect">
            <a:avLst/>
          </a:prstGeom>
          <a:noFill/>
          <a:ln>
            <a:noFill/>
          </a:ln>
        </p:spPr>
        <p:txBody>
          <a:bodyPr vert="horz" wrap="square" lIns="0" tIns="0" rIns="0" bIns="0" rtlCol="0" anchor="t"/>
          <a:lstStyle/>
          <a:p>
            <a:pPr indent="360000" algn="just" latinLnBrk="1">
              <a:lnSpc>
                <a:spcPct val="150000"/>
              </a:lnSpc>
            </a:pPr>
            <a:r>
              <a:rPr kumimoji="1" lang="en-US" altLang="zh-CN" dirty="0">
                <a:ln w="12700">
                  <a:noFill/>
                </a:ln>
                <a:solidFill>
                  <a:srgbClr val="000000">
                    <a:alpha val="100000"/>
                  </a:srgbClr>
                </a:solidFill>
                <a:latin typeface="Times New Roman" panose="02020603050405020304" pitchFamily="18" charset="0"/>
                <a:ea typeface="Source Han Sans"/>
                <a:cs typeface="Times New Roman" panose="02020603050405020304" pitchFamily="18" charset="0"/>
              </a:rPr>
              <a:t>The ancient Huizhou region, nestled in the transitional zone between the Huangshan Mountains and the Yangtze River Delta, developed a harmonious philosophy of "unity between humans and nature" through its unique mountain-water geography.​</a:t>
            </a:r>
            <a:endParaRPr kumimoji="1" lang="zh-CN" altLang="en-US" dirty="0">
              <a:ln w="12700">
                <a:noFill/>
              </a:ln>
              <a:solidFill>
                <a:srgbClr val="000000">
                  <a:alpha val="100000"/>
                </a:srgbClr>
              </a:solidFill>
              <a:latin typeface="Times New Roman" panose="02020603050405020304" pitchFamily="18" charset="0"/>
              <a:ea typeface="Source Han Sans"/>
              <a:cs typeface="Times New Roman" panose="02020603050405020304" pitchFamily="18" charset="0"/>
            </a:endParaRPr>
          </a:p>
        </p:txBody>
      </p:sp>
      <p:sp>
        <p:nvSpPr>
          <p:cNvPr id="9" name="标题 1"/>
          <p:cNvSpPr txBox="1"/>
          <p:nvPr/>
        </p:nvSpPr>
        <p:spPr>
          <a:xfrm>
            <a:off x="6423546" y="2949669"/>
            <a:ext cx="4814935" cy="3184431"/>
          </a:xfrm>
          <a:prstGeom prst="rect">
            <a:avLst/>
          </a:prstGeom>
          <a:noFill/>
          <a:ln>
            <a:noFill/>
          </a:ln>
        </p:spPr>
        <p:txBody>
          <a:bodyPr vert="horz" wrap="square" lIns="0" tIns="0" rIns="0" bIns="0" rtlCol="0" anchor="t"/>
          <a:lstStyle/>
          <a:p>
            <a:pPr algn="just">
              <a:lnSpc>
                <a:spcPct val="150000"/>
              </a:lnSpc>
            </a:pPr>
            <a:endParaRPr kumimoji="1" lang="zh-CN" altLang="en-US" dirty="0"/>
          </a:p>
        </p:txBody>
      </p:sp>
      <p:sp>
        <p:nvSpPr>
          <p:cNvPr id="11" name="标题 1"/>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783520" y="484345"/>
            <a:ext cx="10671175" cy="468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404040"/>
                </a:solidFill>
                <a:effectLst/>
                <a:uLnTx/>
                <a:uFillTx/>
                <a:latin typeface="DeepSeek-CJK-patch"/>
                <a:ea typeface="等线" panose="02010600030101010101" pitchFamily="2" charset="-122"/>
                <a:cs typeface="+mn-cs"/>
              </a:rPr>
              <a:t>Geographical Scope and Cultural Genes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id="{1EE3341A-674D-7180-90AB-459026BF53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7611" y="2303823"/>
            <a:ext cx="5584772" cy="42697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E4E2-B1A3-361D-FBBD-44C04F273B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FDB2FB-86FB-120B-E1F9-B34E9CA2020B}"/>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a:extLst>
              <a:ext uri="{FF2B5EF4-FFF2-40B4-BE49-F238E27FC236}">
                <a16:creationId xmlns:a16="http://schemas.microsoft.com/office/drawing/2014/main" id="{6A15E26E-EA3F-1B83-B253-BFA500824BD0}"/>
              </a:ext>
            </a:extLst>
          </p:cNvPr>
          <p:cNvSpPr txBox="1"/>
          <p:nvPr/>
        </p:nvSpPr>
        <p:spPr>
          <a:xfrm>
            <a:off x="0" y="1631442"/>
            <a:ext cx="12192000" cy="25553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a:extLst>
              <a:ext uri="{FF2B5EF4-FFF2-40B4-BE49-F238E27FC236}">
                <a16:creationId xmlns:a16="http://schemas.microsoft.com/office/drawing/2014/main" id="{3BD4706F-FC9A-396F-06DC-5AC72C3BE5B6}"/>
              </a:ext>
            </a:extLst>
          </p:cNvPr>
          <p:cNvSpPr txBox="1"/>
          <p:nvPr/>
        </p:nvSpPr>
        <p:spPr>
          <a:xfrm rot="5400000">
            <a:off x="8337764" y="1215152"/>
            <a:ext cx="1152734" cy="1001761"/>
          </a:xfrm>
          <a:custGeom>
            <a:avLst/>
            <a:gdLst>
              <a:gd name="connsiteX0" fmla="*/ 0 w 13027663"/>
              <a:gd name="connsiteY0" fmla="*/ 5665516 h 11321432"/>
              <a:gd name="connsiteX1" fmla="*/ 17 w 13027663"/>
              <a:gd name="connsiteY1" fmla="*/ 5664847 h 11321432"/>
              <a:gd name="connsiteX2" fmla="*/ 0 w 13027663"/>
              <a:gd name="connsiteY2" fmla="*/ 5655918 h 11321432"/>
              <a:gd name="connsiteX3" fmla="*/ 292 w 13027663"/>
              <a:gd name="connsiteY3" fmla="*/ 5654399 h 11321432"/>
              <a:gd name="connsiteX4" fmla="*/ 2777 w 13027663"/>
              <a:gd name="connsiteY4" fmla="*/ 5560006 h 11321432"/>
              <a:gd name="connsiteX5" fmla="*/ 71894 w 13027663"/>
              <a:gd name="connsiteY5" fmla="*/ 5354460 h 11321432"/>
              <a:gd name="connsiteX6" fmla="*/ 3005595 w 13027663"/>
              <a:gd name="connsiteY6" fmla="*/ 273141 h 11321432"/>
              <a:gd name="connsiteX7" fmla="*/ 3546035 w 13027663"/>
              <a:gd name="connsiteY7" fmla="*/ 4137 h 11321432"/>
              <a:gd name="connsiteX8" fmla="*/ 3556238 w 13027663"/>
              <a:gd name="connsiteY8" fmla="*/ 6446 h 11321432"/>
              <a:gd name="connsiteX9" fmla="*/ 3608331 w 13027663"/>
              <a:gd name="connsiteY9" fmla="*/ 1195 h 11321432"/>
              <a:gd name="connsiteX10" fmla="*/ 9475731 w 13027663"/>
              <a:gd name="connsiteY10" fmla="*/ 1196 h 11321432"/>
              <a:gd name="connsiteX11" fmla="*/ 9500093 w 13027663"/>
              <a:gd name="connsiteY11" fmla="*/ 3652 h 11321432"/>
              <a:gd name="connsiteX12" fmla="*/ 9587137 w 13027663"/>
              <a:gd name="connsiteY12" fmla="*/ 1361 h 11321432"/>
              <a:gd name="connsiteX13" fmla="*/ 10022069 w 13027663"/>
              <a:gd name="connsiteY13" fmla="*/ 273142 h 11321432"/>
              <a:gd name="connsiteX14" fmla="*/ 12955769 w 13027663"/>
              <a:gd name="connsiteY14" fmla="*/ 5354460 h 11321432"/>
              <a:gd name="connsiteX15" fmla="*/ 13024885 w 13027663"/>
              <a:gd name="connsiteY15" fmla="*/ 5560006 h 11321432"/>
              <a:gd name="connsiteX16" fmla="*/ 13027363 w 13027663"/>
              <a:gd name="connsiteY16" fmla="*/ 5654132 h 11321432"/>
              <a:gd name="connsiteX17" fmla="*/ 13027663 w 13027663"/>
              <a:gd name="connsiteY17" fmla="*/ 5655918 h 11321432"/>
              <a:gd name="connsiteX18" fmla="*/ 13027537 w 13027663"/>
              <a:gd name="connsiteY18" fmla="*/ 5660717 h 11321432"/>
              <a:gd name="connsiteX19" fmla="*/ 13027663 w 13027663"/>
              <a:gd name="connsiteY19" fmla="*/ 5665516 h 11321432"/>
              <a:gd name="connsiteX20" fmla="*/ 13027363 w 13027663"/>
              <a:gd name="connsiteY20" fmla="*/ 5667302 h 11321432"/>
              <a:gd name="connsiteX21" fmla="*/ 13024885 w 13027663"/>
              <a:gd name="connsiteY21" fmla="*/ 5761428 h 11321432"/>
              <a:gd name="connsiteX22" fmla="*/ 12955769 w 13027663"/>
              <a:gd name="connsiteY22" fmla="*/ 5966974 h 11321432"/>
              <a:gd name="connsiteX23" fmla="*/ 10022069 w 13027663"/>
              <a:gd name="connsiteY23" fmla="*/ 11048291 h 11321432"/>
              <a:gd name="connsiteX24" fmla="*/ 9587137 w 13027663"/>
              <a:gd name="connsiteY24" fmla="*/ 11320072 h 11321432"/>
              <a:gd name="connsiteX25" fmla="*/ 9500095 w 13027663"/>
              <a:gd name="connsiteY25" fmla="*/ 11317782 h 11321432"/>
              <a:gd name="connsiteX26" fmla="*/ 9475731 w 13027663"/>
              <a:gd name="connsiteY26" fmla="*/ 11320238 h 11321432"/>
              <a:gd name="connsiteX27" fmla="*/ 3608331 w 13027663"/>
              <a:gd name="connsiteY27" fmla="*/ 11320238 h 11321432"/>
              <a:gd name="connsiteX28" fmla="*/ 3556237 w 13027663"/>
              <a:gd name="connsiteY28" fmla="*/ 11314986 h 11321432"/>
              <a:gd name="connsiteX29" fmla="*/ 3546035 w 13027663"/>
              <a:gd name="connsiteY29" fmla="*/ 11317295 h 11321432"/>
              <a:gd name="connsiteX30" fmla="*/ 3005595 w 13027663"/>
              <a:gd name="connsiteY30" fmla="*/ 11048291 h 11321432"/>
              <a:gd name="connsiteX31" fmla="*/ 71894 w 13027663"/>
              <a:gd name="connsiteY31" fmla="*/ 5966974 h 11321432"/>
              <a:gd name="connsiteX32" fmla="*/ 153 w 13027663"/>
              <a:gd name="connsiteY32" fmla="*/ 5735010 h 11321432"/>
              <a:gd name="connsiteX33" fmla="*/ 19 w 13027663"/>
              <a:gd name="connsiteY33" fmla="*/ 5665630 h 11321432"/>
            </a:gdLst>
            <a:ahLst/>
            <a:cxnLst/>
            <a:rect l="l" t="t" r="r" b="b"/>
            <a:pathLst>
              <a:path w="13027663" h="11321432">
                <a:moveTo>
                  <a:pt x="0" y="5665516"/>
                </a:moveTo>
                <a:lnTo>
                  <a:pt x="17" y="5664847"/>
                </a:lnTo>
                <a:lnTo>
                  <a:pt x="0" y="5655918"/>
                </a:lnTo>
                <a:lnTo>
                  <a:pt x="292" y="5654399"/>
                </a:lnTo>
                <a:lnTo>
                  <a:pt x="2777" y="5560006"/>
                </a:lnTo>
                <a:cubicBezTo>
                  <a:pt x="11513" y="5489608"/>
                  <a:pt x="34195" y="5419759"/>
                  <a:pt x="71894" y="5354460"/>
                </a:cubicBezTo>
                <a:lnTo>
                  <a:pt x="3005595" y="273141"/>
                </a:lnTo>
                <a:cubicBezTo>
                  <a:pt x="3118696" y="77244"/>
                  <a:pt x="3334840" y="-22070"/>
                  <a:pt x="3546035" y="4137"/>
                </a:cubicBezTo>
                <a:lnTo>
                  <a:pt x="3556238" y="6446"/>
                </a:lnTo>
                <a:lnTo>
                  <a:pt x="3608331" y="1195"/>
                </a:lnTo>
                <a:lnTo>
                  <a:pt x="9475731" y="1196"/>
                </a:lnTo>
                <a:lnTo>
                  <a:pt x="9500093" y="3652"/>
                </a:lnTo>
                <a:lnTo>
                  <a:pt x="9587137" y="1361"/>
                </a:lnTo>
                <a:cubicBezTo>
                  <a:pt x="9762009" y="13719"/>
                  <a:pt x="9927817" y="109895"/>
                  <a:pt x="10022069" y="273142"/>
                </a:cubicBezTo>
                <a:lnTo>
                  <a:pt x="12955769" y="5354460"/>
                </a:lnTo>
                <a:cubicBezTo>
                  <a:pt x="12993469" y="5419759"/>
                  <a:pt x="13016151" y="5489608"/>
                  <a:pt x="13024885" y="5560006"/>
                </a:cubicBezTo>
                <a:lnTo>
                  <a:pt x="13027363" y="5654132"/>
                </a:lnTo>
                <a:lnTo>
                  <a:pt x="13027663" y="5655918"/>
                </a:lnTo>
                <a:lnTo>
                  <a:pt x="13027537" y="5660717"/>
                </a:lnTo>
                <a:lnTo>
                  <a:pt x="13027663" y="5665516"/>
                </a:lnTo>
                <a:lnTo>
                  <a:pt x="13027363" y="5667302"/>
                </a:lnTo>
                <a:lnTo>
                  <a:pt x="13024885" y="5761428"/>
                </a:lnTo>
                <a:cubicBezTo>
                  <a:pt x="13016151" y="5831826"/>
                  <a:pt x="12993469" y="5901675"/>
                  <a:pt x="12955769" y="5966974"/>
                </a:cubicBezTo>
                <a:lnTo>
                  <a:pt x="10022069" y="11048291"/>
                </a:lnTo>
                <a:cubicBezTo>
                  <a:pt x="9927817" y="11211539"/>
                  <a:pt x="9762009" y="11307714"/>
                  <a:pt x="9587137" y="11320072"/>
                </a:cubicBezTo>
                <a:lnTo>
                  <a:pt x="9500095" y="11317782"/>
                </a:lnTo>
                <a:lnTo>
                  <a:pt x="9475731" y="11320238"/>
                </a:lnTo>
                <a:lnTo>
                  <a:pt x="3608331" y="11320238"/>
                </a:lnTo>
                <a:lnTo>
                  <a:pt x="3556237" y="11314986"/>
                </a:lnTo>
                <a:lnTo>
                  <a:pt x="3546035" y="11317295"/>
                </a:lnTo>
                <a:cubicBezTo>
                  <a:pt x="3334840" y="11343502"/>
                  <a:pt x="3118696" y="11244188"/>
                  <a:pt x="3005595" y="11048291"/>
                </a:cubicBezTo>
                <a:lnTo>
                  <a:pt x="71894" y="5966974"/>
                </a:lnTo>
                <a:cubicBezTo>
                  <a:pt x="29482" y="5893512"/>
                  <a:pt x="6077" y="5814293"/>
                  <a:pt x="153" y="5735010"/>
                </a:cubicBezTo>
                <a:lnTo>
                  <a:pt x="19" y="5665630"/>
                </a:lnTo>
                <a:close/>
              </a:path>
            </a:pathLst>
          </a:custGeom>
          <a:solidFill>
            <a:schemeClr val="accent1"/>
          </a:solidFill>
          <a:ln w="12700" cap="sq">
            <a:noFill/>
            <a:miter/>
          </a:ln>
          <a:effectLst>
            <a:outerShdw blurRad="114300" dist="38100" dir="2700000" algn="tl" rotWithShape="0">
              <a:schemeClr val="accent1">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a:extLst>
              <a:ext uri="{FF2B5EF4-FFF2-40B4-BE49-F238E27FC236}">
                <a16:creationId xmlns:a16="http://schemas.microsoft.com/office/drawing/2014/main" id="{BA2C909C-9337-0666-9718-3D93B432DDF0}"/>
              </a:ext>
            </a:extLst>
          </p:cNvPr>
          <p:cNvSpPr txBox="1"/>
          <p:nvPr/>
        </p:nvSpPr>
        <p:spPr>
          <a:xfrm>
            <a:off x="8330132" y="1370075"/>
            <a:ext cx="1167997" cy="738664"/>
          </a:xfrm>
          <a:prstGeom prst="rect">
            <a:avLst/>
          </a:prstGeom>
          <a:noFill/>
          <a:ln>
            <a:noFill/>
          </a:ln>
        </p:spPr>
        <p:txBody>
          <a:bodyPr vert="horz" wrap="square" lIns="0" tIns="0" rIns="0" bIns="0" rtlCol="0" anchor="t"/>
          <a:lstStyle/>
          <a:p>
            <a:pPr algn="ctr">
              <a:lnSpc>
                <a:spcPct val="110000"/>
              </a:lnSpc>
            </a:pPr>
            <a:r>
              <a:rPr kumimoji="1" lang="en-US" altLang="zh-CN" sz="4800" dirty="0">
                <a:ln w="6350">
                  <a:noFill/>
                </a:ln>
                <a:solidFill>
                  <a:srgbClr val="FFFFFF">
                    <a:alpha val="100000"/>
                  </a:srgbClr>
                </a:solidFill>
                <a:latin typeface="OPPOSans H"/>
                <a:ea typeface="OPPOSans H"/>
                <a:cs typeface="OPPOSans H"/>
              </a:rPr>
              <a:t>02</a:t>
            </a:r>
            <a:endParaRPr kumimoji="1" lang="zh-CN" altLang="en-US" dirty="0"/>
          </a:p>
        </p:txBody>
      </p:sp>
      <p:sp>
        <p:nvSpPr>
          <p:cNvPr id="9" name="标题 1">
            <a:extLst>
              <a:ext uri="{FF2B5EF4-FFF2-40B4-BE49-F238E27FC236}">
                <a16:creationId xmlns:a16="http://schemas.microsoft.com/office/drawing/2014/main" id="{83A276BE-6844-DB6F-EB77-13179A6069E9}"/>
              </a:ext>
            </a:extLst>
          </p:cNvPr>
          <p:cNvSpPr txBox="1"/>
          <p:nvPr/>
        </p:nvSpPr>
        <p:spPr>
          <a:xfrm>
            <a:off x="6529416" y="2353377"/>
            <a:ext cx="5335588" cy="4504623"/>
          </a:xfrm>
          <a:prstGeom prst="rect">
            <a:avLst/>
          </a:prstGeom>
          <a:noFill/>
          <a:ln>
            <a:noFill/>
          </a:ln>
        </p:spPr>
        <p:txBody>
          <a:bodyPr vert="horz" wrap="square" lIns="0" tIns="0" rIns="0" bIns="0" rtlCol="0" anchor="t"/>
          <a:lstStyle/>
          <a:p>
            <a:pPr indent="360000" algn="just" latinLnBrk="1">
              <a:lnSpc>
                <a:spcPct val="150000"/>
              </a:lnSpc>
            </a:pPr>
            <a:r>
              <a:rPr kumimoji="1" lang="en-US" altLang="zh-CN" dirty="0">
                <a:ln w="12700">
                  <a:noFill/>
                </a:ln>
                <a:solidFill>
                  <a:srgbClr val="000000">
                    <a:alpha val="100000"/>
                  </a:srgbClr>
                </a:solidFill>
                <a:latin typeface="Times New Roman" panose="02020603050405020304" pitchFamily="18" charset="0"/>
                <a:ea typeface="Source Han Sans"/>
                <a:cs typeface="Times New Roman" panose="02020603050405020304" pitchFamily="18" charset="0"/>
              </a:rPr>
              <a:t>Huizhou Culture is a fusion product of Central Plains culture and Shan-Yue (mountain Yue) culture. Four waves of migration from the Central Plains (from the Eastern Han to the Northern Song Dynasty) brought advanced technologies, shaping a cultural gene characterized by "equal emphasis on farming and scholarship, and the integration of commerce and Confucianism." This cultural gene is deeply rooted in the lives of the Huizhou people, influencing their behavior and values.</a:t>
            </a:r>
            <a:endParaRPr kumimoji="1" lang="zh-CN" altLang="en-US" dirty="0">
              <a:latin typeface="Times New Roman" panose="02020603050405020304" pitchFamily="18" charset="0"/>
              <a:cs typeface="Times New Roman" panose="02020603050405020304" pitchFamily="18" charset="0"/>
            </a:endParaRPr>
          </a:p>
        </p:txBody>
      </p:sp>
      <p:sp>
        <p:nvSpPr>
          <p:cNvPr id="11" name="标题 1">
            <a:extLst>
              <a:ext uri="{FF2B5EF4-FFF2-40B4-BE49-F238E27FC236}">
                <a16:creationId xmlns:a16="http://schemas.microsoft.com/office/drawing/2014/main" id="{50919BEC-D415-3B93-0844-784B4159BE7D}"/>
              </a:ext>
            </a:extLst>
          </p:cNvPr>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a:extLst>
              <a:ext uri="{FF2B5EF4-FFF2-40B4-BE49-F238E27FC236}">
                <a16:creationId xmlns:a16="http://schemas.microsoft.com/office/drawing/2014/main" id="{22A25878-A0CA-2F31-3088-E1EBF08E7ED2}"/>
              </a:ext>
            </a:extLst>
          </p:cNvPr>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a:extLst>
              <a:ext uri="{FF2B5EF4-FFF2-40B4-BE49-F238E27FC236}">
                <a16:creationId xmlns:a16="http://schemas.microsoft.com/office/drawing/2014/main" id="{8938F2D6-191A-EB81-D442-185CBC3BE5D5}"/>
              </a:ext>
            </a:extLst>
          </p:cNvPr>
          <p:cNvSpPr txBox="1"/>
          <p:nvPr/>
        </p:nvSpPr>
        <p:spPr>
          <a:xfrm>
            <a:off x="783520" y="484345"/>
            <a:ext cx="10671175" cy="468000"/>
          </a:xfrm>
          <a:prstGeom prst="rect">
            <a:avLst/>
          </a:prstGeom>
          <a:noFill/>
          <a:ln>
            <a:noFill/>
          </a:ln>
        </p:spPr>
        <p:txBody>
          <a:bodyPr vert="horz" wrap="square" lIns="0" tIns="0" rIns="0" bIns="0" rtlCol="0" anchor="ctr"/>
          <a:lstStyle/>
          <a:p>
            <a:pPr algn="l">
              <a:lnSpc>
                <a:spcPct val="110000"/>
              </a:lnSpc>
            </a:pPr>
            <a:r>
              <a:rPr lang="en-US" altLang="zh-CN" sz="2800" b="1" i="0" dirty="0">
                <a:solidFill>
                  <a:srgbClr val="404040"/>
                </a:solidFill>
                <a:effectLst/>
                <a:latin typeface="DeepSeek-CJK-patch"/>
              </a:rPr>
              <a:t>Geographical Scope and Cultural Genes</a:t>
            </a:r>
            <a:endParaRPr kumimoji="1" lang="zh-CN" altLang="en-US" dirty="0"/>
          </a:p>
        </p:txBody>
      </p:sp>
      <p:pic>
        <p:nvPicPr>
          <p:cNvPr id="15" name="图片 14">
            <a:extLst>
              <a:ext uri="{FF2B5EF4-FFF2-40B4-BE49-F238E27FC236}">
                <a16:creationId xmlns:a16="http://schemas.microsoft.com/office/drawing/2014/main" id="{96CAF628-0D84-6FE4-87F2-66F5A26922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988" y="2292400"/>
            <a:ext cx="6076675" cy="4416843"/>
          </a:xfrm>
          <a:prstGeom prst="rect">
            <a:avLst/>
          </a:prstGeom>
        </p:spPr>
      </p:pic>
    </p:spTree>
    <p:extLst>
      <p:ext uri="{BB962C8B-B14F-4D97-AF65-F5344CB8AC3E}">
        <p14:creationId xmlns:p14="http://schemas.microsoft.com/office/powerpoint/2010/main" val="237592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a:stretch>
            <a:fillRect/>
          </a:stretch>
        </p:blipFill>
        <p:spPr>
          <a:xfrm>
            <a:off x="0" y="0"/>
            <a:ext cx="12192000" cy="6857999"/>
          </a:xfrm>
          <a:prstGeom prst="rect">
            <a:avLst/>
          </a:prstGeom>
          <a:noFill/>
          <a:ln>
            <a:noFill/>
          </a:ln>
        </p:spPr>
      </p:pic>
      <p:sp>
        <p:nvSpPr>
          <p:cNvPr id="3" name="标题 1"/>
          <p:cNvSpPr txBox="1"/>
          <p:nvPr/>
        </p:nvSpPr>
        <p:spPr>
          <a:xfrm>
            <a:off x="0" y="0"/>
            <a:ext cx="12197886" cy="6880181"/>
          </a:xfrm>
          <a:prstGeom prst="rect">
            <a:avLst/>
          </a:prstGeom>
          <a:solidFill>
            <a:schemeClr val="bg1">
              <a:alpha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0787380" y="6432469"/>
            <a:ext cx="182476" cy="182476"/>
          </a:xfrm>
          <a:prstGeom prst="ellipse">
            <a:avLst/>
          </a:prstGeom>
          <a:solidFill>
            <a:schemeClr val="accent1">
              <a:lumMod val="5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1061902" y="6432469"/>
            <a:ext cx="182476" cy="182476"/>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1336424" y="6432469"/>
            <a:ext cx="182476" cy="18247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7425272" y="1895577"/>
            <a:ext cx="4093628" cy="555971"/>
          </a:xfrm>
          <a:prstGeom prst="rect">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637243" y="1951931"/>
            <a:ext cx="1764058" cy="443259"/>
          </a:xfrm>
          <a:prstGeom prst="rect">
            <a:avLst/>
          </a:prstGeom>
          <a:noFill/>
          <a:ln>
            <a:noFill/>
          </a:ln>
        </p:spPr>
        <p:txBody>
          <a:bodyPr vert="horz" wrap="square" lIns="0" tIns="0" rIns="0" bIns="0" rtlCol="0" anchor="b"/>
          <a:lstStyle/>
          <a:p>
            <a:pPr algn="ctr">
              <a:lnSpc>
                <a:spcPct val="110000"/>
              </a:lnSpc>
            </a:pPr>
            <a:r>
              <a:rPr kumimoji="1" lang="en-US" altLang="zh-CN" sz="3200">
                <a:ln w="12700">
                  <a:noFill/>
                </a:ln>
                <a:solidFill>
                  <a:srgbClr val="000000">
                    <a:alpha val="100000"/>
                  </a:srgbClr>
                </a:solidFill>
                <a:latin typeface="OPPOSans H"/>
                <a:ea typeface="OPPOSans H"/>
                <a:cs typeface="OPPOSans H"/>
              </a:rPr>
              <a:t>PART</a:t>
            </a:r>
            <a:endParaRPr kumimoji="1" lang="zh-CN" altLang="en-US"/>
          </a:p>
        </p:txBody>
      </p:sp>
      <p:pic>
        <p:nvPicPr>
          <p:cNvPr id="10" name="图片 9"/>
          <p:cNvPicPr>
            <a:picLocks noChangeAspect="1"/>
          </p:cNvPicPr>
          <p:nvPr/>
        </p:nvPicPr>
        <p:blipFill>
          <a:blip r:embed="rId3">
            <a:alphaModFix/>
          </a:blip>
          <a:srcRect/>
          <a:stretch>
            <a:fillRect/>
          </a:stretch>
        </p:blipFill>
        <p:spPr>
          <a:xfrm flipH="1">
            <a:off x="0" y="-105684"/>
            <a:ext cx="6438900" cy="4712178"/>
          </a:xfrm>
          <a:prstGeom prst="rect">
            <a:avLst/>
          </a:prstGeom>
          <a:noFill/>
          <a:ln>
            <a:noFill/>
          </a:ln>
        </p:spPr>
      </p:pic>
      <p:sp>
        <p:nvSpPr>
          <p:cNvPr id="11" name="标题 1"/>
          <p:cNvSpPr txBox="1"/>
          <p:nvPr/>
        </p:nvSpPr>
        <p:spPr>
          <a:xfrm>
            <a:off x="7425272" y="1895576"/>
            <a:ext cx="763877" cy="555971"/>
          </a:xfrm>
          <a:prstGeom prst="rect">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7614489" y="1990359"/>
            <a:ext cx="378619" cy="366404"/>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3" name="图片 12"/>
          <p:cNvPicPr>
            <a:picLocks noChangeAspect="1"/>
          </p:cNvPicPr>
          <p:nvPr/>
        </p:nvPicPr>
        <p:blipFill>
          <a:blip r:embed="rId4">
            <a:alphaModFix/>
          </a:blip>
          <a:srcRect/>
          <a:stretch>
            <a:fillRect/>
          </a:stretch>
        </p:blipFill>
        <p:spPr>
          <a:xfrm>
            <a:off x="3219450" y="748259"/>
            <a:ext cx="560881" cy="560881"/>
          </a:xfrm>
          <a:prstGeom prst="rect">
            <a:avLst/>
          </a:prstGeom>
          <a:noFill/>
          <a:ln>
            <a:noFill/>
          </a:ln>
        </p:spPr>
      </p:pic>
      <p:pic>
        <p:nvPicPr>
          <p:cNvPr id="14" name="图片 13"/>
          <p:cNvPicPr>
            <a:picLocks noChangeAspect="1"/>
          </p:cNvPicPr>
          <p:nvPr/>
        </p:nvPicPr>
        <p:blipFill>
          <a:blip r:embed="rId5">
            <a:alphaModFix/>
          </a:blip>
          <a:srcRect/>
          <a:stretch>
            <a:fillRect/>
          </a:stretch>
        </p:blipFill>
        <p:spPr>
          <a:xfrm rot="13968890">
            <a:off x="9587187" y="4333352"/>
            <a:ext cx="1450974" cy="1469263"/>
          </a:xfrm>
          <a:prstGeom prst="rect">
            <a:avLst/>
          </a:prstGeom>
          <a:noFill/>
          <a:ln>
            <a:noFill/>
          </a:ln>
        </p:spPr>
      </p:pic>
      <p:pic>
        <p:nvPicPr>
          <p:cNvPr id="15" name="图片 14"/>
          <p:cNvPicPr>
            <a:picLocks noChangeAspect="1"/>
          </p:cNvPicPr>
          <p:nvPr/>
        </p:nvPicPr>
        <p:blipFill>
          <a:blip r:embed="rId6">
            <a:alphaModFix/>
          </a:blip>
          <a:srcRect/>
          <a:stretch>
            <a:fillRect/>
          </a:stretch>
        </p:blipFill>
        <p:spPr>
          <a:xfrm>
            <a:off x="4167889" y="387457"/>
            <a:ext cx="469433" cy="365792"/>
          </a:xfrm>
          <a:prstGeom prst="rect">
            <a:avLst/>
          </a:prstGeom>
          <a:noFill/>
          <a:ln>
            <a:noFill/>
          </a:ln>
        </p:spPr>
      </p:pic>
      <p:pic>
        <p:nvPicPr>
          <p:cNvPr id="16" name="图片 15"/>
          <p:cNvPicPr>
            <a:picLocks noChangeAspect="1"/>
          </p:cNvPicPr>
          <p:nvPr/>
        </p:nvPicPr>
        <p:blipFill>
          <a:blip r:embed="rId7">
            <a:alphaModFix/>
          </a:blip>
          <a:srcRect/>
          <a:stretch>
            <a:fillRect/>
          </a:stretch>
        </p:blipFill>
        <p:spPr>
          <a:xfrm>
            <a:off x="2740988" y="4525315"/>
            <a:ext cx="1713124" cy="2353260"/>
          </a:xfrm>
          <a:prstGeom prst="rect">
            <a:avLst/>
          </a:prstGeom>
          <a:noFill/>
          <a:ln>
            <a:noFill/>
          </a:ln>
        </p:spPr>
      </p:pic>
      <p:sp>
        <p:nvSpPr>
          <p:cNvPr id="17" name="标题 1"/>
          <p:cNvSpPr txBox="1"/>
          <p:nvPr/>
        </p:nvSpPr>
        <p:spPr>
          <a:xfrm>
            <a:off x="5608978" y="2583136"/>
            <a:ext cx="6056529" cy="2353260"/>
          </a:xfrm>
          <a:prstGeom prst="rect">
            <a:avLst/>
          </a:prstGeom>
          <a:noFill/>
          <a:ln>
            <a:noFill/>
          </a:ln>
        </p:spPr>
        <p:txBody>
          <a:bodyPr vert="horz" wrap="square" lIns="0" tIns="0" rIns="0" bIns="0" rtlCol="0" anchor="t"/>
          <a:lstStyle/>
          <a:p>
            <a:pPr algn="just" latinLnBrk="1">
              <a:lnSpc>
                <a:spcPct val="130000"/>
              </a:lnSpc>
            </a:pPr>
            <a:r>
              <a:rPr kumimoji="1" lang="en-US" altLang="zh-CN" sz="4800" b="1" dirty="0">
                <a:ln w="12700">
                  <a:noFill/>
                </a:ln>
                <a:latin typeface="+mn-ea"/>
                <a:cs typeface="OPPOSans H"/>
              </a:rPr>
              <a:t>The Key Elements of Hui Culture</a:t>
            </a:r>
          </a:p>
          <a:p>
            <a:pPr algn="just">
              <a:lnSpc>
                <a:spcPct val="130000"/>
              </a:lnSpc>
            </a:pPr>
            <a:endParaRPr kumimoji="1" lang="zh-CN" altLang="en-US" b="1" dirty="0">
              <a:latin typeface="+mn-ea"/>
            </a:endParaRPr>
          </a:p>
        </p:txBody>
      </p:sp>
      <p:sp>
        <p:nvSpPr>
          <p:cNvPr id="18" name="标题 1"/>
          <p:cNvSpPr txBox="1"/>
          <p:nvPr/>
        </p:nvSpPr>
        <p:spPr>
          <a:xfrm>
            <a:off x="10401301" y="1309141"/>
            <a:ext cx="935123" cy="1086050"/>
          </a:xfrm>
          <a:prstGeom prst="rect">
            <a:avLst/>
          </a:prstGeom>
          <a:noFill/>
          <a:ln>
            <a:noFill/>
          </a:ln>
        </p:spPr>
        <p:txBody>
          <a:bodyPr vert="horz" wrap="square" lIns="0" tIns="0" rIns="0" bIns="0" rtlCol="0" anchor="b"/>
          <a:lstStyle/>
          <a:p>
            <a:pPr algn="ctr">
              <a:lnSpc>
                <a:spcPct val="110000"/>
              </a:lnSpc>
            </a:pPr>
            <a:r>
              <a:rPr kumimoji="1" lang="en-US" altLang="zh-CN" sz="3200">
                <a:ln w="12700">
                  <a:noFill/>
                </a:ln>
                <a:solidFill>
                  <a:srgbClr val="000000">
                    <a:alpha val="100000"/>
                  </a:srgbClr>
                </a:solidFill>
                <a:latin typeface="OPPOSans H"/>
                <a:ea typeface="OPPOSans H"/>
                <a:cs typeface="OPPOSans H"/>
              </a:rPr>
              <a:t>02</a:t>
            </a: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66675"/>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245866" y="1630063"/>
            <a:ext cx="6096000" cy="3878430"/>
          </a:xfrm>
          <a:prstGeom prst="roundRect">
            <a:avLst>
              <a:gd name="adj" fmla="val 36841"/>
            </a:avLst>
          </a:prstGeom>
          <a:gradFill>
            <a:gsLst>
              <a:gs pos="10000">
                <a:schemeClr val="accent1">
                  <a:lumMod val="20000"/>
                  <a:lumOff val="80000"/>
                  <a:alpha val="0"/>
                </a:schemeClr>
              </a:gs>
              <a:gs pos="100000">
                <a:schemeClr val="accent1">
                  <a:lumMod val="20000"/>
                  <a:lumOff val="80000"/>
                  <a:alpha val="65000"/>
                </a:schemeClr>
              </a:gs>
            </a:gsLst>
            <a:lin ang="5400000" scaled="0"/>
          </a:gradFill>
          <a:ln w="12700" cap="sq">
            <a:noFill/>
            <a:miter/>
          </a:ln>
          <a:effectLst/>
        </p:spPr>
        <p:txBody>
          <a:bodyPr vert="horz" wrap="square" lIns="91440" tIns="45720" rIns="91440" bIns="45720" rtlCol="0" anchor="ctr"/>
          <a:lstStyle/>
          <a:p>
            <a:pPr algn="ctr">
              <a:lnSpc>
                <a:spcPct val="100000"/>
              </a:lnSpc>
            </a:pPr>
            <a:endParaRPr kumimoji="1" lang="zh-CN" altLang="en-US"/>
          </a:p>
        </p:txBody>
      </p:sp>
      <p:sp>
        <p:nvSpPr>
          <p:cNvPr id="12" name="标题 1"/>
          <p:cNvSpPr txBox="1"/>
          <p:nvPr/>
        </p:nvSpPr>
        <p:spPr>
          <a:xfrm>
            <a:off x="619366" y="2320587"/>
            <a:ext cx="5349000" cy="888551"/>
          </a:xfrm>
          <a:prstGeom prst="rect">
            <a:avLst/>
          </a:prstGeom>
          <a:noFill/>
          <a:ln>
            <a:noFill/>
          </a:ln>
          <a:effectLst/>
        </p:spPr>
        <p:txBody>
          <a:bodyPr vert="horz" wrap="square" lIns="0" tIns="0" rIns="0" bIns="0" rtlCol="0" anchor="t"/>
          <a:lstStyle/>
          <a:p>
            <a:pPr indent="360000" algn="just" latinLnBrk="1">
              <a:buNone/>
            </a:pPr>
            <a:r>
              <a:rPr lang="en-US" altLang="zh-CN" b="1" i="0" dirty="0">
                <a:solidFill>
                  <a:srgbClr val="404040"/>
                </a:solidFill>
                <a:effectLst/>
                <a:latin typeface="Times New Roman" panose="02020603050405020304" pitchFamily="18" charset="0"/>
                <a:cs typeface="Times New Roman" panose="02020603050405020304" pitchFamily="18" charset="0"/>
              </a:rPr>
              <a:t>Technical Features</a:t>
            </a:r>
            <a:r>
              <a:rPr lang="en-US" altLang="zh-CN" i="0" dirty="0">
                <a:solidFill>
                  <a:srgbClr val="404040"/>
                </a:solidFill>
                <a:effectLst/>
                <a:latin typeface="Times New Roman" panose="02020603050405020304" pitchFamily="18" charset="0"/>
                <a:cs typeface="Times New Roman" panose="02020603050405020304" pitchFamily="18" charset="0"/>
              </a:rPr>
              <a:t>: Built with brick, wood, and stone, Huizhou-style architecture features horse-head walls (</a:t>
            </a:r>
            <a:r>
              <a:rPr lang="zh-CN" altLang="en-US" i="0" dirty="0">
                <a:solidFill>
                  <a:srgbClr val="404040"/>
                </a:solidFill>
                <a:effectLst/>
                <a:latin typeface="Times New Roman" panose="02020603050405020304" pitchFamily="18" charset="0"/>
                <a:cs typeface="Times New Roman" panose="02020603050405020304" pitchFamily="18" charset="0"/>
              </a:rPr>
              <a:t>马头墙</a:t>
            </a:r>
            <a:r>
              <a:rPr lang="en-US" altLang="zh-CN" i="0" dirty="0">
                <a:solidFill>
                  <a:srgbClr val="404040"/>
                </a:solidFill>
                <a:effectLst/>
                <a:latin typeface="Times New Roman" panose="02020603050405020304" pitchFamily="18" charset="0"/>
                <a:cs typeface="Times New Roman" panose="02020603050405020304" pitchFamily="18" charset="0"/>
              </a:rPr>
              <a:t>) for fire prevention and security, as well as </a:t>
            </a:r>
            <a:r>
              <a:rPr lang="en-US" altLang="zh-CN" i="0" dirty="0" err="1">
                <a:solidFill>
                  <a:srgbClr val="404040"/>
                </a:solidFill>
                <a:effectLst/>
                <a:latin typeface="Times New Roman" panose="02020603050405020304" pitchFamily="18" charset="0"/>
                <a:cs typeface="Times New Roman" panose="02020603050405020304" pitchFamily="18" charset="0"/>
              </a:rPr>
              <a:t>skywells</a:t>
            </a:r>
            <a:r>
              <a:rPr lang="en-US" altLang="zh-CN" i="0" dirty="0">
                <a:solidFill>
                  <a:srgbClr val="404040"/>
                </a:solidFill>
                <a:effectLst/>
                <a:latin typeface="Times New Roman" panose="02020603050405020304" pitchFamily="18" charset="0"/>
                <a:cs typeface="Times New Roman" panose="02020603050405020304" pitchFamily="18" charset="0"/>
              </a:rPr>
              <a:t> (</a:t>
            </a:r>
            <a:r>
              <a:rPr lang="zh-CN" altLang="en-US" i="0" dirty="0">
                <a:solidFill>
                  <a:srgbClr val="404040"/>
                </a:solidFill>
                <a:effectLst/>
                <a:latin typeface="Times New Roman" panose="02020603050405020304" pitchFamily="18" charset="0"/>
                <a:cs typeface="Times New Roman" panose="02020603050405020304" pitchFamily="18" charset="0"/>
              </a:rPr>
              <a:t>天井</a:t>
            </a:r>
            <a:r>
              <a:rPr lang="en-US" altLang="zh-CN" i="0" dirty="0">
                <a:solidFill>
                  <a:srgbClr val="404040"/>
                </a:solidFill>
                <a:effectLst/>
                <a:latin typeface="Times New Roman" panose="02020603050405020304" pitchFamily="18" charset="0"/>
                <a:cs typeface="Times New Roman" panose="02020603050405020304" pitchFamily="18" charset="0"/>
              </a:rPr>
              <a:t>) designed under the concept of "four waters returning to the hall" (</a:t>
            </a:r>
            <a:r>
              <a:rPr lang="zh-CN" altLang="en-US" i="0" dirty="0">
                <a:solidFill>
                  <a:srgbClr val="404040"/>
                </a:solidFill>
                <a:effectLst/>
                <a:latin typeface="Times New Roman" panose="02020603050405020304" pitchFamily="18" charset="0"/>
                <a:cs typeface="Times New Roman" panose="02020603050405020304" pitchFamily="18" charset="0"/>
              </a:rPr>
              <a:t>四水归堂</a:t>
            </a:r>
            <a:r>
              <a:rPr lang="en-US" altLang="zh-CN" i="0" dirty="0">
                <a:solidFill>
                  <a:srgbClr val="404040"/>
                </a:solidFill>
                <a:effectLst/>
                <a:latin typeface="Times New Roman" panose="02020603050405020304" pitchFamily="18" charset="0"/>
                <a:cs typeface="Times New Roman" panose="02020603050405020304" pitchFamily="18" charset="0"/>
              </a:rPr>
              <a:t>), symbolizing the accumulation of wealth.</a:t>
            </a:r>
          </a:p>
          <a:p>
            <a:pPr indent="360000" algn="just" latinLnBrk="1"/>
            <a:r>
              <a:rPr lang="en-US" altLang="zh-CN" b="1" i="0" dirty="0">
                <a:solidFill>
                  <a:srgbClr val="404040"/>
                </a:solidFill>
                <a:effectLst/>
                <a:latin typeface="Times New Roman" panose="02020603050405020304" pitchFamily="18" charset="0"/>
                <a:cs typeface="Times New Roman" panose="02020603050405020304" pitchFamily="18" charset="0"/>
              </a:rPr>
              <a:t>Cultural Significance</a:t>
            </a:r>
            <a:r>
              <a:rPr lang="en-US" altLang="zh-CN" i="0" dirty="0">
                <a:solidFill>
                  <a:srgbClr val="404040"/>
                </a:solidFill>
                <a:effectLst/>
                <a:latin typeface="Times New Roman" panose="02020603050405020304" pitchFamily="18" charset="0"/>
                <a:cs typeface="Times New Roman" panose="02020603050405020304" pitchFamily="18" charset="0"/>
              </a:rPr>
              <a:t>: Beyond its practical functions, Huizhou architecture carries profound cultural meaning, reflecting the values and aesthetic tastes of the Huizhou people.</a:t>
            </a:r>
          </a:p>
          <a:p>
            <a:pPr indent="360000" algn="just" latinLnBrk="1">
              <a:lnSpc>
                <a:spcPct val="130000"/>
              </a:lnSpc>
            </a:pPr>
            <a:endParaRPr kumimoji="1" lang="zh-CN" altLang="en-US" dirty="0">
              <a:latin typeface="Times New Roman" panose="02020603050405020304" pitchFamily="18" charset="0"/>
              <a:cs typeface="Times New Roman" panose="02020603050405020304" pitchFamily="18" charset="0"/>
            </a:endParaRPr>
          </a:p>
        </p:txBody>
      </p:sp>
      <p:sp>
        <p:nvSpPr>
          <p:cNvPr id="15" name="标题 1"/>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783520" y="484345"/>
            <a:ext cx="10671175" cy="468000"/>
          </a:xfrm>
          <a:prstGeom prst="rect">
            <a:avLst/>
          </a:prstGeom>
          <a:noFill/>
          <a:ln>
            <a:noFill/>
          </a:ln>
        </p:spPr>
        <p:txBody>
          <a:bodyPr vert="horz" wrap="square" lIns="0" tIns="0" rIns="0" bIns="0" rtlCol="0" anchor="ctr"/>
          <a:lstStyle/>
          <a:p>
            <a:pPr algn="l"/>
            <a:r>
              <a:rPr lang="en-US" altLang="zh-CN" sz="2800" b="1" i="0" dirty="0">
                <a:solidFill>
                  <a:srgbClr val="404040"/>
                </a:solidFill>
                <a:effectLst/>
                <a:latin typeface="DeepSeek-CJK-patch"/>
              </a:rPr>
              <a:t>1</a:t>
            </a:r>
            <a:r>
              <a:rPr lang="zh-CN" altLang="en-US" sz="2800" b="1" i="0" dirty="0">
                <a:solidFill>
                  <a:srgbClr val="404040"/>
                </a:solidFill>
                <a:effectLst/>
                <a:latin typeface="DeepSeek-CJK-patch"/>
              </a:rPr>
              <a:t>、</a:t>
            </a:r>
            <a:r>
              <a:rPr lang="en-US" altLang="zh-CN" sz="2800" b="1" i="0" dirty="0">
                <a:solidFill>
                  <a:srgbClr val="404040"/>
                </a:solidFill>
                <a:effectLst/>
                <a:latin typeface="DeepSeek-CJK-patch"/>
              </a:rPr>
              <a:t>Hui-style Architecture</a:t>
            </a:r>
          </a:p>
        </p:txBody>
      </p:sp>
      <p:pic>
        <p:nvPicPr>
          <p:cNvPr id="19" name="图片 18">
            <a:extLst>
              <a:ext uri="{FF2B5EF4-FFF2-40B4-BE49-F238E27FC236}">
                <a16:creationId xmlns:a16="http://schemas.microsoft.com/office/drawing/2014/main" id="{2F817491-54C7-3040-29AB-EB7D92C084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16571" y="3569278"/>
            <a:ext cx="4466984" cy="2915342"/>
          </a:xfrm>
          <a:prstGeom prst="rect">
            <a:avLst/>
          </a:prstGeom>
        </p:spPr>
      </p:pic>
      <p:pic>
        <p:nvPicPr>
          <p:cNvPr id="21" name="图片 20">
            <a:extLst>
              <a:ext uri="{FF2B5EF4-FFF2-40B4-BE49-F238E27FC236}">
                <a16:creationId xmlns:a16="http://schemas.microsoft.com/office/drawing/2014/main" id="{20364F65-A77F-CD75-0696-BDDBCD953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6571" y="484345"/>
            <a:ext cx="4466984" cy="29680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1289051"/>
            <a:ext cx="6096000" cy="1926226"/>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096000" y="1289051"/>
            <a:ext cx="6096000" cy="1926226"/>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2671482" y="1594694"/>
            <a:ext cx="753036" cy="753036"/>
          </a:xfrm>
          <a:prstGeom prst="ellipse">
            <a:avLst/>
          </a:prstGeom>
          <a:gradFill>
            <a:gsLst>
              <a:gs pos="0">
                <a:schemeClr val="bg1">
                  <a:lumMod val="100000"/>
                  <a:alpha val="0"/>
                </a:schemeClr>
              </a:gs>
              <a:gs pos="100000">
                <a:schemeClr val="bg1"/>
              </a:gs>
            </a:gsLst>
            <a:lin ang="135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2907819" y="1831031"/>
            <a:ext cx="280362" cy="280362"/>
          </a:xfrm>
          <a:custGeom>
            <a:avLst/>
            <a:gdLst>
              <a:gd name="connsiteX0" fmla="*/ 1163193 w 1872552"/>
              <a:gd name="connsiteY0" fmla="*/ 1008682 h 1853550"/>
              <a:gd name="connsiteX1" fmla="*/ 1670113 w 1872552"/>
              <a:gd name="connsiteY1" fmla="*/ 1008682 h 1853550"/>
              <a:gd name="connsiteX2" fmla="*/ 1839277 w 1872552"/>
              <a:gd name="connsiteY2" fmla="*/ 1177465 h 1853550"/>
              <a:gd name="connsiteX3" fmla="*/ 1839277 w 1872552"/>
              <a:gd name="connsiteY3" fmla="*/ 1684195 h 1853550"/>
              <a:gd name="connsiteX4" fmla="*/ 1670113 w 1872552"/>
              <a:gd name="connsiteY4" fmla="*/ 1853550 h 1853550"/>
              <a:gd name="connsiteX5" fmla="*/ 1163193 w 1872552"/>
              <a:gd name="connsiteY5" fmla="*/ 1853550 h 1853550"/>
              <a:gd name="connsiteX6" fmla="*/ 993838 w 1872552"/>
              <a:gd name="connsiteY6" fmla="*/ 1684195 h 1853550"/>
              <a:gd name="connsiteX7" fmla="*/ 993838 w 1872552"/>
              <a:gd name="connsiteY7" fmla="*/ 1177465 h 1853550"/>
              <a:gd name="connsiteX8" fmla="*/ 1163193 w 1872552"/>
              <a:gd name="connsiteY8" fmla="*/ 1008682 h 1853550"/>
              <a:gd name="connsiteX9" fmla="*/ 169355 w 1872552"/>
              <a:gd name="connsiteY9" fmla="*/ 1008682 h 1853550"/>
              <a:gd name="connsiteX10" fmla="*/ 676275 w 1872552"/>
              <a:gd name="connsiteY10" fmla="*/ 1008682 h 1853550"/>
              <a:gd name="connsiteX11" fmla="*/ 845439 w 1872552"/>
              <a:gd name="connsiteY11" fmla="*/ 1177465 h 1853550"/>
              <a:gd name="connsiteX12" fmla="*/ 845439 w 1872552"/>
              <a:gd name="connsiteY12" fmla="*/ 1684195 h 1853550"/>
              <a:gd name="connsiteX13" fmla="*/ 676275 w 1872552"/>
              <a:gd name="connsiteY13" fmla="*/ 1853550 h 1853550"/>
              <a:gd name="connsiteX14" fmla="*/ 169355 w 1872552"/>
              <a:gd name="connsiteY14" fmla="*/ 1853550 h 1853550"/>
              <a:gd name="connsiteX15" fmla="*/ 0 w 1872552"/>
              <a:gd name="connsiteY15" fmla="*/ 1684195 h 1853550"/>
              <a:gd name="connsiteX16" fmla="*/ 0 w 1872552"/>
              <a:gd name="connsiteY16" fmla="*/ 1177465 h 1853550"/>
              <a:gd name="connsiteX17" fmla="*/ 169355 w 1872552"/>
              <a:gd name="connsiteY17" fmla="*/ 1008682 h 1853550"/>
              <a:gd name="connsiteX18" fmla="*/ 169355 w 1872552"/>
              <a:gd name="connsiteY18" fmla="*/ 33514 h 1853550"/>
              <a:gd name="connsiteX19" fmla="*/ 676275 w 1872552"/>
              <a:gd name="connsiteY19" fmla="*/ 33514 h 1853550"/>
              <a:gd name="connsiteX20" fmla="*/ 845439 w 1872552"/>
              <a:gd name="connsiteY20" fmla="*/ 202297 h 1853550"/>
              <a:gd name="connsiteX21" fmla="*/ 845439 w 1872552"/>
              <a:gd name="connsiteY21" fmla="*/ 709027 h 1853550"/>
              <a:gd name="connsiteX22" fmla="*/ 676275 w 1872552"/>
              <a:gd name="connsiteY22" fmla="*/ 878382 h 1853550"/>
              <a:gd name="connsiteX23" fmla="*/ 169355 w 1872552"/>
              <a:gd name="connsiteY23" fmla="*/ 878382 h 1853550"/>
              <a:gd name="connsiteX24" fmla="*/ 0 w 1872552"/>
              <a:gd name="connsiteY24" fmla="*/ 709027 h 1853550"/>
              <a:gd name="connsiteX25" fmla="*/ 0 w 1872552"/>
              <a:gd name="connsiteY25" fmla="*/ 202297 h 1853550"/>
              <a:gd name="connsiteX26" fmla="*/ 169355 w 1872552"/>
              <a:gd name="connsiteY26" fmla="*/ 33514 h 1853550"/>
              <a:gd name="connsiteX27" fmla="*/ 1416605 w 1872552"/>
              <a:gd name="connsiteY27" fmla="*/ 0 h 1853550"/>
              <a:gd name="connsiteX28" fmla="*/ 1474183 w 1872552"/>
              <a:gd name="connsiteY28" fmla="*/ 23846 h 1853550"/>
              <a:gd name="connsiteX29" fmla="*/ 1848706 w 1872552"/>
              <a:gd name="connsiteY29" fmla="*/ 398369 h 1853550"/>
              <a:gd name="connsiteX30" fmla="*/ 1848706 w 1872552"/>
              <a:gd name="connsiteY30" fmla="*/ 513526 h 1853550"/>
              <a:gd name="connsiteX31" fmla="*/ 1474183 w 1872552"/>
              <a:gd name="connsiteY31" fmla="*/ 888049 h 1853550"/>
              <a:gd name="connsiteX32" fmla="*/ 1359026 w 1872552"/>
              <a:gd name="connsiteY32" fmla="*/ 888049 h 1853550"/>
              <a:gd name="connsiteX33" fmla="*/ 984408 w 1872552"/>
              <a:gd name="connsiteY33" fmla="*/ 513526 h 1853550"/>
              <a:gd name="connsiteX34" fmla="*/ 984408 w 1872552"/>
              <a:gd name="connsiteY34" fmla="*/ 398369 h 1853550"/>
              <a:gd name="connsiteX35" fmla="*/ 1359026 w 1872552"/>
              <a:gd name="connsiteY35" fmla="*/ 23846 h 1853550"/>
              <a:gd name="connsiteX36" fmla="*/ 1416605 w 1872552"/>
              <a:gd name="connsiteY36" fmla="*/ 0 h 1853550"/>
            </a:gdLst>
            <a:ahLst/>
            <a:cxnLst/>
            <a:rect l="l" t="t" r="r" b="b"/>
            <a:pathLst>
              <a:path w="1872552" h="1853550">
                <a:moveTo>
                  <a:pt x="1163193" y="1008682"/>
                </a:moveTo>
                <a:lnTo>
                  <a:pt x="1670113" y="1008682"/>
                </a:lnTo>
                <a:cubicBezTo>
                  <a:pt x="1763348" y="1008786"/>
                  <a:pt x="1838963" y="1084230"/>
                  <a:pt x="1839277" y="1177465"/>
                </a:cubicBezTo>
                <a:lnTo>
                  <a:pt x="1839277" y="1684195"/>
                </a:lnTo>
                <a:cubicBezTo>
                  <a:pt x="1839277" y="1777652"/>
                  <a:pt x="1763570" y="1853445"/>
                  <a:pt x="1670113" y="1853550"/>
                </a:cubicBezTo>
                <a:lnTo>
                  <a:pt x="1163193" y="1853550"/>
                </a:lnTo>
                <a:cubicBezTo>
                  <a:pt x="1069661" y="1853550"/>
                  <a:pt x="993838" y="1777727"/>
                  <a:pt x="993838" y="1684195"/>
                </a:cubicBezTo>
                <a:lnTo>
                  <a:pt x="993838" y="1177465"/>
                </a:lnTo>
                <a:cubicBezTo>
                  <a:pt x="994153" y="1084156"/>
                  <a:pt x="1069883" y="1008681"/>
                  <a:pt x="1163193" y="1008682"/>
                </a:cubicBezTo>
                <a:close/>
                <a:moveTo>
                  <a:pt x="169355" y="1008682"/>
                </a:moveTo>
                <a:lnTo>
                  <a:pt x="676275" y="1008682"/>
                </a:lnTo>
                <a:cubicBezTo>
                  <a:pt x="769510" y="1008786"/>
                  <a:pt x="845125" y="1084230"/>
                  <a:pt x="845439" y="1177465"/>
                </a:cubicBezTo>
                <a:lnTo>
                  <a:pt x="845439" y="1684195"/>
                </a:lnTo>
                <a:cubicBezTo>
                  <a:pt x="845439" y="1777652"/>
                  <a:pt x="769732" y="1853445"/>
                  <a:pt x="676275" y="1853550"/>
                </a:cubicBezTo>
                <a:lnTo>
                  <a:pt x="169355" y="1853550"/>
                </a:lnTo>
                <a:cubicBezTo>
                  <a:pt x="75823" y="1853550"/>
                  <a:pt x="0" y="1777727"/>
                  <a:pt x="0" y="1684195"/>
                </a:cubicBezTo>
                <a:lnTo>
                  <a:pt x="0" y="1177465"/>
                </a:lnTo>
                <a:cubicBezTo>
                  <a:pt x="315" y="1084156"/>
                  <a:pt x="76045" y="1008681"/>
                  <a:pt x="169355" y="1008682"/>
                </a:cubicBezTo>
                <a:close/>
                <a:moveTo>
                  <a:pt x="169355" y="33514"/>
                </a:moveTo>
                <a:lnTo>
                  <a:pt x="676275" y="33514"/>
                </a:lnTo>
                <a:cubicBezTo>
                  <a:pt x="769510" y="33618"/>
                  <a:pt x="845125" y="109062"/>
                  <a:pt x="845439" y="202297"/>
                </a:cubicBezTo>
                <a:lnTo>
                  <a:pt x="845439" y="709027"/>
                </a:lnTo>
                <a:cubicBezTo>
                  <a:pt x="845439" y="802484"/>
                  <a:pt x="769732" y="878277"/>
                  <a:pt x="676275" y="878382"/>
                </a:cubicBezTo>
                <a:lnTo>
                  <a:pt x="169355" y="878382"/>
                </a:lnTo>
                <a:cubicBezTo>
                  <a:pt x="75823" y="878382"/>
                  <a:pt x="0" y="802559"/>
                  <a:pt x="0" y="709027"/>
                </a:cubicBezTo>
                <a:lnTo>
                  <a:pt x="0" y="202297"/>
                </a:lnTo>
                <a:cubicBezTo>
                  <a:pt x="315" y="108988"/>
                  <a:pt x="76045" y="33513"/>
                  <a:pt x="169355" y="33514"/>
                </a:cubicBezTo>
                <a:close/>
                <a:moveTo>
                  <a:pt x="1416605" y="0"/>
                </a:moveTo>
                <a:cubicBezTo>
                  <a:pt x="1437443" y="0"/>
                  <a:pt x="1458281" y="7948"/>
                  <a:pt x="1474183" y="23846"/>
                </a:cubicBezTo>
                <a:lnTo>
                  <a:pt x="1848706" y="398369"/>
                </a:lnTo>
                <a:cubicBezTo>
                  <a:pt x="1880501" y="430171"/>
                  <a:pt x="1880501" y="481724"/>
                  <a:pt x="1848706" y="513526"/>
                </a:cubicBezTo>
                <a:lnTo>
                  <a:pt x="1474183" y="888049"/>
                </a:lnTo>
                <a:cubicBezTo>
                  <a:pt x="1442379" y="919843"/>
                  <a:pt x="1390830" y="919843"/>
                  <a:pt x="1359026" y="888049"/>
                </a:cubicBezTo>
                <a:lnTo>
                  <a:pt x="984408" y="513526"/>
                </a:lnTo>
                <a:cubicBezTo>
                  <a:pt x="952613" y="481724"/>
                  <a:pt x="952613" y="430171"/>
                  <a:pt x="984408" y="398369"/>
                </a:cubicBezTo>
                <a:lnTo>
                  <a:pt x="1359026" y="23846"/>
                </a:lnTo>
                <a:cubicBezTo>
                  <a:pt x="1374928" y="7948"/>
                  <a:pt x="1395766" y="0"/>
                  <a:pt x="1416605" y="0"/>
                </a:cubicBezTo>
                <a:close/>
              </a:path>
            </a:pathLst>
          </a:custGeom>
          <a:solidFill>
            <a:schemeClr val="bg1"/>
          </a:solidFill>
          <a:ln w="9525" cap="flat">
            <a:no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8767482" y="1594694"/>
            <a:ext cx="753036" cy="753036"/>
          </a:xfrm>
          <a:prstGeom prst="ellipse">
            <a:avLst/>
          </a:prstGeom>
          <a:gradFill>
            <a:gsLst>
              <a:gs pos="0">
                <a:schemeClr val="bg1">
                  <a:lumMod val="100000"/>
                  <a:alpha val="0"/>
                </a:schemeClr>
              </a:gs>
              <a:gs pos="100000">
                <a:schemeClr val="bg1"/>
              </a:gs>
            </a:gsLst>
            <a:lin ang="135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9003819" y="1836519"/>
            <a:ext cx="280362" cy="280362"/>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411790" y="2669833"/>
            <a:ext cx="5684210" cy="3814787"/>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411000" y="6115050"/>
            <a:ext cx="5684210" cy="369570"/>
          </a:xfrm>
          <a:custGeom>
            <a:avLst/>
            <a:gdLst>
              <a:gd name="connsiteX0" fmla="*/ 2718000 w 2718000"/>
              <a:gd name="connsiteY0" fmla="*/ 0 h 373359"/>
              <a:gd name="connsiteX1" fmla="*/ 2718000 w 2718000"/>
              <a:gd name="connsiteY1" fmla="*/ 373359 h 373359"/>
              <a:gd name="connsiteX2" fmla="*/ 0 w 2718000"/>
              <a:gd name="connsiteY2" fmla="*/ 373359 h 373359"/>
              <a:gd name="connsiteX3" fmla="*/ 0 w 2718000"/>
              <a:gd name="connsiteY3" fmla="*/ 225822 h 373359"/>
              <a:gd name="connsiteX4" fmla="*/ 316103 w 2718000"/>
              <a:gd name="connsiteY4" fmla="*/ 244079 h 373359"/>
              <a:gd name="connsiteX5" fmla="*/ 673919 w 2718000"/>
              <a:gd name="connsiteY5" fmla="*/ 250916 h 373359"/>
              <a:gd name="connsiteX6" fmla="*/ 2630589 w 2718000"/>
              <a:gd name="connsiteY6" fmla="*/ 24736 h 373359"/>
            </a:gdLst>
            <a:ahLst/>
            <a:cxnLst/>
            <a:rect l="l" t="t" r="r" b="b"/>
            <a:pathLst>
              <a:path w="2718000" h="373359">
                <a:moveTo>
                  <a:pt x="2718000" y="0"/>
                </a:moveTo>
                <a:lnTo>
                  <a:pt x="2718000" y="373359"/>
                </a:lnTo>
                <a:lnTo>
                  <a:pt x="0" y="373359"/>
                </a:lnTo>
                <a:lnTo>
                  <a:pt x="0" y="225822"/>
                </a:lnTo>
                <a:lnTo>
                  <a:pt x="316103" y="244079"/>
                </a:lnTo>
                <a:cubicBezTo>
                  <a:pt x="433750" y="248600"/>
                  <a:pt x="553120" y="250916"/>
                  <a:pt x="673919" y="250916"/>
                </a:cubicBezTo>
                <a:cubicBezTo>
                  <a:pt x="1398714" y="250916"/>
                  <a:pt x="2072046" y="167534"/>
                  <a:pt x="2630589" y="24736"/>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527248" y="2840025"/>
            <a:ext cx="5454451" cy="2341575"/>
          </a:xfrm>
          <a:prstGeom prst="rect">
            <a:avLst/>
          </a:prstGeom>
          <a:noFill/>
          <a:ln>
            <a:noFill/>
          </a:ln>
        </p:spPr>
        <p:txBody>
          <a:bodyPr vert="horz" wrap="square" lIns="0" tIns="0" rIns="0" bIns="0" rtlCol="0" anchor="t"/>
          <a:lstStyle/>
          <a:p>
            <a:pPr indent="360000" algn="just" latinLnBrk="1">
              <a:buNone/>
            </a:pPr>
            <a:r>
              <a:rPr lang="en-US" altLang="zh-CN" sz="2400" b="0" i="0" dirty="0">
                <a:solidFill>
                  <a:srgbClr val="404040"/>
                </a:solidFill>
                <a:effectLst/>
                <a:latin typeface="Times New Roman" panose="02020603050405020304" pitchFamily="18" charset="0"/>
                <a:cs typeface="Times New Roman" panose="02020603050405020304" pitchFamily="18" charset="0"/>
              </a:rPr>
              <a:t>During the Ming Dynasty, the state monopoly on the salt trade enabled Huizhou merchants to amass enormous wealth, establishing a commercial network so extensive that it was said "no town could thrive without Huizhou merchants." The rise of Huizhou merchants not only brought economic prosperity but also catalyzed the flourishing development of Huizhou culture.</a:t>
            </a:r>
          </a:p>
        </p:txBody>
      </p:sp>
      <p:sp>
        <p:nvSpPr>
          <p:cNvPr id="19" name="标题 1"/>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783520" y="484345"/>
            <a:ext cx="10671175" cy="468000"/>
          </a:xfrm>
          <a:prstGeom prst="rect">
            <a:avLst/>
          </a:prstGeom>
          <a:noFill/>
          <a:ln>
            <a:noFill/>
          </a:ln>
        </p:spPr>
        <p:txBody>
          <a:bodyPr vert="horz" wrap="square" lIns="0" tIns="0" rIns="0" bIns="0" rtlCol="0" anchor="ctr"/>
          <a:lstStyle/>
          <a:p>
            <a:pPr>
              <a:lnSpc>
                <a:spcPct val="110000"/>
              </a:lnSpc>
            </a:pPr>
            <a:r>
              <a:rPr lang="en-US" altLang="zh-CN" sz="2800" b="1" dirty="0">
                <a:solidFill>
                  <a:srgbClr val="404040"/>
                </a:solidFill>
                <a:latin typeface="DeepSeek-CJK-patch"/>
              </a:rPr>
              <a:t>2</a:t>
            </a:r>
            <a:r>
              <a:rPr lang="zh-CN" altLang="en-US" sz="2800" b="1" dirty="0">
                <a:solidFill>
                  <a:srgbClr val="404040"/>
                </a:solidFill>
                <a:latin typeface="DeepSeek-CJK-patch"/>
              </a:rPr>
              <a:t>、</a:t>
            </a:r>
            <a:r>
              <a:rPr lang="en-US" altLang="zh-CN" sz="2800" b="1" dirty="0">
                <a:solidFill>
                  <a:srgbClr val="404040"/>
                </a:solidFill>
                <a:latin typeface="DeepSeek-CJK-patch"/>
              </a:rPr>
              <a:t>Hui Merchants</a:t>
            </a:r>
            <a:endParaRPr lang="zh-CN" altLang="en-US" sz="2800" b="1" dirty="0">
              <a:solidFill>
                <a:srgbClr val="404040"/>
              </a:solidFill>
              <a:latin typeface="DeepSeek-CJK-patch"/>
            </a:endParaRPr>
          </a:p>
        </p:txBody>
      </p:sp>
      <p:pic>
        <p:nvPicPr>
          <p:cNvPr id="23" name="图片 22">
            <a:extLst>
              <a:ext uri="{FF2B5EF4-FFF2-40B4-BE49-F238E27FC236}">
                <a16:creationId xmlns:a16="http://schemas.microsoft.com/office/drawing/2014/main" id="{0D70D709-E196-E6AE-ABA0-D68262A12F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3460" y="1402080"/>
            <a:ext cx="4101235" cy="47466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978460" y="5143925"/>
            <a:ext cx="3362818" cy="3362818"/>
          </a:xfrm>
          <a:prstGeom prst="donut">
            <a:avLst>
              <a:gd name="adj" fmla="val 18995"/>
            </a:avLst>
          </a:prstGeom>
          <a:solidFill>
            <a:schemeClr val="accent2">
              <a:lumMod val="20000"/>
              <a:lumOff val="80000"/>
              <a:alpha val="50000"/>
            </a:schemeClr>
          </a:solidFill>
          <a:ln w="12700" cap="sq">
            <a:solidFill>
              <a:schemeClr val="accent2">
                <a:alpha val="2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6972907" y="1686680"/>
            <a:ext cx="5074579" cy="4797940"/>
          </a:xfrm>
          <a:prstGeom prst="round1Rect">
            <a:avLst/>
          </a:prstGeom>
          <a:solidFill>
            <a:schemeClr val="accent2">
              <a:lumMod val="20000"/>
              <a:lumOff val="80000"/>
              <a:alpha val="50000"/>
            </a:schemeClr>
          </a:solidFill>
          <a:ln w="12700" cap="sq">
            <a:noFill/>
            <a:miter/>
          </a:ln>
          <a:effectLst/>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7115249" y="2028682"/>
            <a:ext cx="4484031" cy="4113935"/>
          </a:xfrm>
          <a:prstGeom prst="rect">
            <a:avLst/>
          </a:prstGeom>
          <a:noFill/>
          <a:ln>
            <a:noFill/>
          </a:ln>
        </p:spPr>
        <p:txBody>
          <a:bodyPr vert="horz" wrap="square" lIns="0" tIns="0" rIns="0" bIns="0" rtlCol="0" anchor="t"/>
          <a:lstStyle/>
          <a:p>
            <a:pPr algn="just" latinLnBrk="1">
              <a:lnSpc>
                <a:spcPct val="150000"/>
              </a:lnSpc>
            </a:pP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Huizhou Opera and Peking Opera:</a:t>
            </a:r>
          </a:p>
          <a:p>
            <a:pPr indent="360000" algn="just" latinLnBrk="1">
              <a:lnSpc>
                <a:spcPct val="150000"/>
              </a:lnSpc>
            </a:pP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The Four Great Huizhou Troupes (</a:t>
            </a:r>
            <a:r>
              <a:rPr kumimoji="1" lang="en-US" altLang="zh-CN" dirty="0" err="1">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Sanqing</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a:t>
            </a:r>
            <a:r>
              <a:rPr kumimoji="1" lang="en-US" altLang="zh-CN" dirty="0" err="1">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Sixi</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a:t>
            </a:r>
            <a:r>
              <a:rPr kumimoji="1" lang="en-US" altLang="zh-CN" dirty="0" err="1">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Chuntai</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and </a:t>
            </a:r>
            <a:r>
              <a:rPr kumimoji="1" lang="en-US" altLang="zh-CN" dirty="0" err="1">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Hechun</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brought Huizhou Opera to Beijing, where it merged with </a:t>
            </a:r>
            <a:r>
              <a:rPr kumimoji="1" lang="en-US" altLang="zh-CN" dirty="0" err="1">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Hantune</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a:t>
            </a:r>
            <a:r>
              <a:rPr kumimoji="1" lang="zh-CN" altLang="en-US"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汉调</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to form Peking Opera. Representative works include Drowning the Seven Armies (</a:t>
            </a:r>
            <a:r>
              <a:rPr kumimoji="1" lang="zh-CN" altLang="en-US"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水淹七军</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and The Drunken Concubine (</a:t>
            </a:r>
            <a:r>
              <a:rPr kumimoji="1" lang="zh-CN" altLang="en-US"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贵妃醉酒</a:t>
            </a:r>
            <a:r>
              <a:rPr kumimoji="1" lang="en-US" altLang="zh-CN" dirty="0">
                <a:ln w="12700">
                  <a:noFill/>
                </a:ln>
                <a:solidFill>
                  <a:srgbClr val="262626">
                    <a:alpha val="100000"/>
                  </a:srgbClr>
                </a:solidFill>
                <a:latin typeface="Times New Roman" panose="02020603050405020304" pitchFamily="18" charset="0"/>
                <a:ea typeface="Source Han Sans"/>
                <a:cs typeface="Times New Roman" panose="02020603050405020304" pitchFamily="18" charset="0"/>
              </a:rPr>
              <a:t>). The performance style and artistic techniques of Huizhou Opera profoundly influenced the formation and evolution of Peking Opera.
</a:t>
            </a:r>
            <a:endParaRPr kumimoji="1" lang="zh-CN" altLang="en-US" dirty="0">
              <a:latin typeface="Times New Roman" panose="02020603050405020304" pitchFamily="18" charset="0"/>
              <a:cs typeface="Times New Roman" panose="02020603050405020304" pitchFamily="18" charset="0"/>
            </a:endParaRPr>
          </a:p>
        </p:txBody>
      </p:sp>
      <p:sp>
        <p:nvSpPr>
          <p:cNvPr id="10" name="标题 1"/>
          <p:cNvSpPr txBox="1"/>
          <p:nvPr/>
        </p:nvSpPr>
        <p:spPr>
          <a:xfrm>
            <a:off x="5140209" y="786430"/>
            <a:ext cx="4868910" cy="636786"/>
          </a:xfrm>
          <a:prstGeom prst="rect">
            <a:avLst/>
          </a:prstGeom>
          <a:noFill/>
          <a:ln>
            <a:noFill/>
          </a:ln>
        </p:spPr>
        <p:txBody>
          <a:bodyPr vert="horz" wrap="square" lIns="0" tIns="0" rIns="0" bIns="0" rtlCol="0" anchor="b"/>
          <a:lstStyle/>
          <a:p>
            <a:pPr algn="just" latinLnBrk="1">
              <a:lnSpc>
                <a:spcPct val="130000"/>
              </a:lnSpc>
            </a:pPr>
            <a:r>
              <a:rPr lang="en-US" altLang="zh-CN" sz="2000" b="1" i="0" dirty="0">
                <a:solidFill>
                  <a:srgbClr val="404040"/>
                </a:solidFill>
                <a:effectLst/>
                <a:latin typeface="DeepSeek-CJK-patch"/>
              </a:rPr>
              <a:t>The Formation of Hui Opera and Peking Opera</a:t>
            </a:r>
            <a:endParaRPr kumimoji="1" lang="zh-CN" altLang="en-US" sz="2000" b="1" dirty="0"/>
          </a:p>
        </p:txBody>
      </p:sp>
      <p:sp>
        <p:nvSpPr>
          <p:cNvPr id="12" name="标题 1"/>
          <p:cNvSpPr txBox="1"/>
          <p:nvPr/>
        </p:nvSpPr>
        <p:spPr>
          <a:xfrm>
            <a:off x="10009119" y="1294238"/>
            <a:ext cx="965528" cy="965528"/>
          </a:xfrm>
          <a:prstGeom prst="donut">
            <a:avLst>
              <a:gd name="adj" fmla="val 23559"/>
            </a:avLst>
          </a:prstGeom>
          <a:solidFill>
            <a:schemeClr val="accent2">
              <a:lumMod val="40000"/>
              <a:lumOff val="60000"/>
              <a:alpha val="20000"/>
            </a:schemeClr>
          </a:solidFill>
          <a:ln w="12700" cap="sq">
            <a:solidFill>
              <a:schemeClr val="accent2">
                <a:alpha val="2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571649" y="5307692"/>
            <a:ext cx="689071" cy="689071"/>
          </a:xfrm>
          <a:prstGeom prst="donut">
            <a:avLst>
              <a:gd name="adj" fmla="val 24216"/>
            </a:avLst>
          </a:prstGeom>
          <a:solidFill>
            <a:schemeClr val="accent2">
              <a:lumMod val="60000"/>
              <a:lumOff val="40000"/>
              <a:alpha val="42000"/>
            </a:schemeClr>
          </a:solidFill>
          <a:ln w="12700" cap="sq">
            <a:solidFill>
              <a:schemeClr val="accent2">
                <a:alpha val="2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174017" y="373380"/>
            <a:ext cx="1103550" cy="655320"/>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433422" y="373380"/>
            <a:ext cx="8171180" cy="655320"/>
          </a:xfrm>
          <a:prstGeom prst="roundRect">
            <a:avLst>
              <a:gd name="adj" fmla="val 50000"/>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783520" y="484345"/>
            <a:ext cx="10671175" cy="468000"/>
          </a:xfrm>
          <a:prstGeom prst="rect">
            <a:avLst/>
          </a:prstGeom>
          <a:noFill/>
          <a:ln>
            <a:noFill/>
          </a:ln>
        </p:spPr>
        <p:txBody>
          <a:bodyPr vert="horz" wrap="square" lIns="0" tIns="0" rIns="0" bIns="0" rtlCol="0" anchor="ctr"/>
          <a:lstStyle/>
          <a:p>
            <a:pPr>
              <a:lnSpc>
                <a:spcPct val="110000"/>
              </a:lnSpc>
            </a:pPr>
            <a:r>
              <a:rPr lang="en-US" altLang="zh-CN" sz="2800" b="1" dirty="0">
                <a:solidFill>
                  <a:srgbClr val="404040"/>
                </a:solidFill>
                <a:latin typeface="DeepSeek-CJK-patch"/>
              </a:rPr>
              <a:t>3</a:t>
            </a:r>
            <a:r>
              <a:rPr lang="zh-CN" altLang="en-US" sz="2800" b="1" dirty="0">
                <a:solidFill>
                  <a:srgbClr val="404040"/>
                </a:solidFill>
                <a:latin typeface="DeepSeek-CJK-patch"/>
              </a:rPr>
              <a:t>、</a:t>
            </a:r>
            <a:r>
              <a:rPr lang="en-US" altLang="zh-CN" sz="2800" b="1" dirty="0">
                <a:solidFill>
                  <a:srgbClr val="404040"/>
                </a:solidFill>
                <a:latin typeface="DeepSeek-CJK-patch"/>
              </a:rPr>
              <a:t>Hui Opera</a:t>
            </a:r>
            <a:endParaRPr lang="zh-CN" altLang="en-US" sz="2800" b="1" dirty="0">
              <a:solidFill>
                <a:srgbClr val="404040"/>
              </a:solidFill>
              <a:latin typeface="DeepSeek-CJK-patch"/>
            </a:endParaRPr>
          </a:p>
        </p:txBody>
      </p:sp>
      <p:pic>
        <p:nvPicPr>
          <p:cNvPr id="5" name="图片 4">
            <a:extLst>
              <a:ext uri="{FF2B5EF4-FFF2-40B4-BE49-F238E27FC236}">
                <a16:creationId xmlns:a16="http://schemas.microsoft.com/office/drawing/2014/main" id="{4F74718D-F2A6-41D3-F960-F6B0647A50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729" y="1949442"/>
            <a:ext cx="6280445" cy="41931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B01421"/>
      </a:accent1>
      <a:accent2>
        <a:srgbClr val="C0504D"/>
      </a:accent2>
      <a:accent3>
        <a:srgbClr val="8064A2"/>
      </a:accent3>
      <a:accent4>
        <a:srgbClr val="8064A2"/>
      </a:accent4>
      <a:accent5>
        <a:srgbClr val="4BACC6"/>
      </a:accent5>
      <a:accent6>
        <a:srgbClr val="F79646"/>
      </a:accent6>
      <a:hlink>
        <a:srgbClr val="7030A0"/>
      </a:hlink>
      <a:folHlink>
        <a:srgbClr val="FF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633</Words>
  <Application>Microsoft Office PowerPoint</Application>
  <PresentationFormat>宽屏</PresentationFormat>
  <Paragraphs>47</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Headline R</vt:lpstr>
      <vt:lpstr>PingFang SC</vt:lpstr>
      <vt:lpstr>DeepSeek-CJK-patch</vt:lpstr>
      <vt:lpstr>Source Han Sans</vt:lpstr>
      <vt:lpstr>OPPOSans H</vt:lpstr>
      <vt:lpstr>等线</vt:lpstr>
      <vt:lpstr>Times New Roman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刘紫楦</dc:creator>
  <cp:lastModifiedBy>加楠 刘</cp:lastModifiedBy>
  <cp:revision>12</cp:revision>
  <dcterms:modified xsi:type="dcterms:W3CDTF">2025-05-22T16:00:41Z</dcterms:modified>
</cp:coreProperties>
</file>