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7" r:id="rId3"/>
    <p:sldId id="258" r:id="rId4"/>
    <p:sldId id="259" r:id="rId5"/>
    <p:sldId id="281" r:id="rId6"/>
    <p:sldId id="282" r:id="rId7"/>
    <p:sldId id="283" r:id="rId8"/>
    <p:sldId id="304" r:id="rId9"/>
    <p:sldId id="307" r:id="rId10"/>
    <p:sldId id="279" r:id="rId11"/>
  </p:sldIdLst>
  <p:sldSz cx="12192000" cy="68580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80BDE4"/>
    <a:srgbClr val="2C78D4"/>
    <a:srgbClr val="7FAE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707"/>
  </p:normalViewPr>
  <p:slideViewPr>
    <p:cSldViewPr snapToGrid="0">
      <p:cViewPr varScale="1">
        <p:scale>
          <a:sx n="85" d="100"/>
          <a:sy n="85" d="100"/>
        </p:scale>
        <p:origin x="105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61" name=""/>
        <p:cNvGrpSpPr/>
        <p:nvPr/>
      </p:nvGrpSpPr>
      <p:grpSpPr>
        <a:xfrm>
          <a:off x="0" y="0"/>
          <a:ext cx="0" cy="0"/>
          <a:chOff x="0" y="0"/>
          <a:chExt cx="0" cy="0"/>
        </a:xfrm>
      </p:grpSpPr>
      <p:sp>
        <p:nvSpPr>
          <p:cNvPr id="1048983"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8984"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B2DCF-D522-4D89-BE29-8926B1646FE5}" type="datetimeFigureOut">
              <a:rPr lang="zh-CN" altLang="en-US" smtClean="0"/>
            </a:fld>
            <a:endParaRPr lang="zh-CN" altLang="en-US"/>
          </a:p>
        </p:txBody>
      </p:sp>
      <p:sp>
        <p:nvSpPr>
          <p:cNvPr id="1048985"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p>
            <a:endParaRPr lang="zh-CN" altLang="en-US"/>
          </a:p>
        </p:txBody>
      </p:sp>
      <p:sp>
        <p:nvSpPr>
          <p:cNvPr id="1048986"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987"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8988"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30D135-C465-4459-A283-B6AFCE61763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52" name=""/>
        <p:cNvGrpSpPr/>
        <p:nvPr/>
      </p:nvGrpSpPr>
      <p:grpSpPr>
        <a:xfrm>
          <a:off x="0" y="0"/>
          <a:ext cx="0" cy="0"/>
          <a:chOff x="0" y="0"/>
          <a:chExt cx="0" cy="0"/>
        </a:xfrm>
      </p:grpSpPr>
      <p:sp>
        <p:nvSpPr>
          <p:cNvPr id="104893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104893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1048934" name="日期占位符 3"/>
          <p:cNvSpPr>
            <a:spLocks noGrp="1"/>
          </p:cNvSpPr>
          <p:nvPr>
            <p:ph type="dt" sz="half" idx="10"/>
          </p:nvPr>
        </p:nvSpPr>
        <p:spPr/>
        <p:txBody>
          <a:bodyPr/>
          <a:p>
            <a:fld id="{EEA46726-5A78-4FBC-96F2-4D7E7FA1DDEF}" type="datetimeFigureOut">
              <a:rPr lang="zh-CN" altLang="en-US" smtClean="0"/>
            </a:fld>
            <a:endParaRPr lang="zh-CN" altLang="en-US"/>
          </a:p>
        </p:txBody>
      </p:sp>
      <p:sp>
        <p:nvSpPr>
          <p:cNvPr id="1048935" name="页脚占位符 4"/>
          <p:cNvSpPr>
            <a:spLocks noGrp="1"/>
          </p:cNvSpPr>
          <p:nvPr>
            <p:ph type="ftr" sz="quarter" idx="11"/>
          </p:nvPr>
        </p:nvSpPr>
        <p:spPr/>
        <p:txBody>
          <a:bodyPr/>
          <a:p>
            <a:endParaRPr lang="zh-CN" altLang="en-US"/>
          </a:p>
        </p:txBody>
      </p:sp>
      <p:sp>
        <p:nvSpPr>
          <p:cNvPr id="1048936" name="灯片编号占位符 5"/>
          <p:cNvSpPr>
            <a:spLocks noGrp="1"/>
          </p:cNvSpPr>
          <p:nvPr>
            <p:ph type="sldNum" sz="quarter" idx="12"/>
          </p:nvPr>
        </p:nvSpPr>
        <p:spPr/>
        <p:txBody>
          <a:bodyPr/>
          <a:p>
            <a:fld id="{ED56D0D5-FA27-4805-AA0B-41D9F190081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56" name=""/>
        <p:cNvGrpSpPr/>
        <p:nvPr/>
      </p:nvGrpSpPr>
      <p:grpSpPr>
        <a:xfrm>
          <a:off x="0" y="0"/>
          <a:ext cx="0" cy="0"/>
          <a:chOff x="0" y="0"/>
          <a:chExt cx="0" cy="0"/>
        </a:xfrm>
      </p:grpSpPr>
      <p:sp>
        <p:nvSpPr>
          <p:cNvPr id="1048953" name="标题 1"/>
          <p:cNvSpPr>
            <a:spLocks noGrp="1"/>
          </p:cNvSpPr>
          <p:nvPr>
            <p:ph type="title"/>
          </p:nvPr>
        </p:nvSpPr>
        <p:spPr/>
        <p:txBody>
          <a:bodyPr/>
          <a:p>
            <a:r>
              <a:rPr lang="zh-CN" altLang="en-US"/>
              <a:t>单击此处编辑母版标题样式</a:t>
            </a:r>
            <a:endParaRPr lang="zh-CN" altLang="en-US"/>
          </a:p>
        </p:txBody>
      </p:sp>
      <p:sp>
        <p:nvSpPr>
          <p:cNvPr id="1048954" name="竖排文字占位符 2"/>
          <p:cNvSpPr>
            <a:spLocks noGrp="1"/>
          </p:cNvSpPr>
          <p:nvPr>
            <p:ph type="body" orient="vert" idx="1" hasCustomPrompt="1"/>
          </p:nvPr>
        </p:nvSpPr>
        <p:spPr/>
        <p:txBody>
          <a:bodyPr vert="eaVert"/>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955" name="日期占位符 3"/>
          <p:cNvSpPr>
            <a:spLocks noGrp="1"/>
          </p:cNvSpPr>
          <p:nvPr>
            <p:ph type="dt" sz="half" idx="10"/>
          </p:nvPr>
        </p:nvSpPr>
        <p:spPr/>
        <p:txBody>
          <a:bodyPr/>
          <a:p>
            <a:fld id="{EEA46726-5A78-4FBC-96F2-4D7E7FA1DDEF}" type="datetimeFigureOut">
              <a:rPr lang="zh-CN" altLang="en-US" smtClean="0"/>
            </a:fld>
            <a:endParaRPr lang="zh-CN" altLang="en-US"/>
          </a:p>
        </p:txBody>
      </p:sp>
      <p:sp>
        <p:nvSpPr>
          <p:cNvPr id="1048956" name="页脚占位符 4"/>
          <p:cNvSpPr>
            <a:spLocks noGrp="1"/>
          </p:cNvSpPr>
          <p:nvPr>
            <p:ph type="ftr" sz="quarter" idx="11"/>
          </p:nvPr>
        </p:nvSpPr>
        <p:spPr/>
        <p:txBody>
          <a:bodyPr/>
          <a:p>
            <a:endParaRPr lang="zh-CN" altLang="en-US"/>
          </a:p>
        </p:txBody>
      </p:sp>
      <p:sp>
        <p:nvSpPr>
          <p:cNvPr id="1048957" name="灯片编号占位符 5"/>
          <p:cNvSpPr>
            <a:spLocks noGrp="1"/>
          </p:cNvSpPr>
          <p:nvPr>
            <p:ph type="sldNum" sz="quarter" idx="12"/>
          </p:nvPr>
        </p:nvSpPr>
        <p:spPr/>
        <p:txBody>
          <a:bodyPr/>
          <a:p>
            <a:fld id="{ED56D0D5-FA27-4805-AA0B-41D9F190081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53" name=""/>
        <p:cNvGrpSpPr/>
        <p:nvPr/>
      </p:nvGrpSpPr>
      <p:grpSpPr>
        <a:xfrm>
          <a:off x="0" y="0"/>
          <a:ext cx="0" cy="0"/>
          <a:chOff x="0" y="0"/>
          <a:chExt cx="0" cy="0"/>
        </a:xfrm>
      </p:grpSpPr>
      <p:sp>
        <p:nvSpPr>
          <p:cNvPr id="1048937" name="竖排标题 1"/>
          <p:cNvSpPr>
            <a:spLocks noGrp="1"/>
          </p:cNvSpPr>
          <p:nvPr>
            <p:ph type="title" orient="vert"/>
          </p:nvPr>
        </p:nvSpPr>
        <p:spPr>
          <a:xfrm>
            <a:off x="8724900" y="365125"/>
            <a:ext cx="2628900" cy="5811838"/>
          </a:xfrm>
        </p:spPr>
        <p:txBody>
          <a:bodyPr vert="eaVert"/>
          <a:p>
            <a:r>
              <a:rPr lang="zh-CN" altLang="en-US"/>
              <a:t>单击此处编辑母版标题样式</a:t>
            </a:r>
            <a:endParaRPr lang="zh-CN" altLang="en-US"/>
          </a:p>
        </p:txBody>
      </p:sp>
      <p:sp>
        <p:nvSpPr>
          <p:cNvPr id="1048938" name="竖排文字占位符 2"/>
          <p:cNvSpPr>
            <a:spLocks noGrp="1"/>
          </p:cNvSpPr>
          <p:nvPr>
            <p:ph type="body" orient="vert" idx="1" hasCustomPrompt="1"/>
          </p:nvPr>
        </p:nvSpPr>
        <p:spPr>
          <a:xfrm>
            <a:off x="838200" y="365125"/>
            <a:ext cx="7734300" cy="5811838"/>
          </a:xfrm>
        </p:spPr>
        <p:txBody>
          <a:bodyPr vert="eaVert"/>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939" name="日期占位符 3"/>
          <p:cNvSpPr>
            <a:spLocks noGrp="1"/>
          </p:cNvSpPr>
          <p:nvPr>
            <p:ph type="dt" sz="half" idx="10"/>
          </p:nvPr>
        </p:nvSpPr>
        <p:spPr/>
        <p:txBody>
          <a:bodyPr/>
          <a:p>
            <a:fld id="{EEA46726-5A78-4FBC-96F2-4D7E7FA1DDEF}" type="datetimeFigureOut">
              <a:rPr lang="zh-CN" altLang="en-US" smtClean="0"/>
            </a:fld>
            <a:endParaRPr lang="zh-CN" altLang="en-US"/>
          </a:p>
        </p:txBody>
      </p:sp>
      <p:sp>
        <p:nvSpPr>
          <p:cNvPr id="1048940" name="页脚占位符 4"/>
          <p:cNvSpPr>
            <a:spLocks noGrp="1"/>
          </p:cNvSpPr>
          <p:nvPr>
            <p:ph type="ftr" sz="quarter" idx="11"/>
          </p:nvPr>
        </p:nvSpPr>
        <p:spPr/>
        <p:txBody>
          <a:bodyPr/>
          <a:p>
            <a:endParaRPr lang="zh-CN" altLang="en-US"/>
          </a:p>
        </p:txBody>
      </p:sp>
      <p:sp>
        <p:nvSpPr>
          <p:cNvPr id="1048941" name="灯片编号占位符 5"/>
          <p:cNvSpPr>
            <a:spLocks noGrp="1"/>
          </p:cNvSpPr>
          <p:nvPr>
            <p:ph type="sldNum" sz="quarter" idx="12"/>
          </p:nvPr>
        </p:nvSpPr>
        <p:spPr/>
        <p:txBody>
          <a:bodyPr/>
          <a:p>
            <a:fld id="{ED56D0D5-FA27-4805-AA0B-41D9F190081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54" name=""/>
        <p:cNvGrpSpPr/>
        <p:nvPr/>
      </p:nvGrpSpPr>
      <p:grpSpPr>
        <a:xfrm>
          <a:off x="0" y="0"/>
          <a:ext cx="0" cy="0"/>
          <a:chOff x="0" y="0"/>
          <a:chExt cx="0" cy="0"/>
        </a:xfrm>
      </p:grpSpPr>
      <p:sp>
        <p:nvSpPr>
          <p:cNvPr id="1048942" name="标题 1"/>
          <p:cNvSpPr>
            <a:spLocks noGrp="1"/>
          </p:cNvSpPr>
          <p:nvPr>
            <p:ph type="title"/>
          </p:nvPr>
        </p:nvSpPr>
        <p:spPr/>
        <p:txBody>
          <a:bodyPr/>
          <a:p>
            <a:r>
              <a:rPr lang="zh-CN" altLang="en-US"/>
              <a:t>单击此处编辑母版标题样式</a:t>
            </a:r>
            <a:endParaRPr lang="zh-CN" altLang="en-US"/>
          </a:p>
        </p:txBody>
      </p:sp>
      <p:sp>
        <p:nvSpPr>
          <p:cNvPr id="1048943" name="内容占位符 2"/>
          <p:cNvSpPr>
            <a:spLocks noGrp="1"/>
          </p:cNvSpPr>
          <p:nvPr>
            <p:ph idx="1" hasCustomPrompt="1"/>
          </p:nvPr>
        </p:nvSpPr>
        <p:spPr/>
        <p:txBody>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944" name="日期占位符 3"/>
          <p:cNvSpPr>
            <a:spLocks noGrp="1"/>
          </p:cNvSpPr>
          <p:nvPr>
            <p:ph type="dt" sz="half" idx="10"/>
          </p:nvPr>
        </p:nvSpPr>
        <p:spPr/>
        <p:txBody>
          <a:bodyPr/>
          <a:p>
            <a:fld id="{EEA46726-5A78-4FBC-96F2-4D7E7FA1DDEF}" type="datetimeFigureOut">
              <a:rPr lang="zh-CN" altLang="en-US" smtClean="0"/>
            </a:fld>
            <a:endParaRPr lang="zh-CN" altLang="en-US"/>
          </a:p>
        </p:txBody>
      </p:sp>
      <p:sp>
        <p:nvSpPr>
          <p:cNvPr id="1048945" name="页脚占位符 4"/>
          <p:cNvSpPr>
            <a:spLocks noGrp="1"/>
          </p:cNvSpPr>
          <p:nvPr>
            <p:ph type="ftr" sz="quarter" idx="11"/>
          </p:nvPr>
        </p:nvSpPr>
        <p:spPr/>
        <p:txBody>
          <a:bodyPr/>
          <a:p>
            <a:endParaRPr lang="zh-CN" altLang="en-US"/>
          </a:p>
        </p:txBody>
      </p:sp>
      <p:sp>
        <p:nvSpPr>
          <p:cNvPr id="1048946" name="灯片编号占位符 5"/>
          <p:cNvSpPr>
            <a:spLocks noGrp="1"/>
          </p:cNvSpPr>
          <p:nvPr>
            <p:ph type="sldNum" sz="quarter" idx="12"/>
          </p:nvPr>
        </p:nvSpPr>
        <p:spPr/>
        <p:txBody>
          <a:bodyPr/>
          <a:p>
            <a:fld id="{ED56D0D5-FA27-4805-AA0B-41D9F190081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57" name=""/>
        <p:cNvGrpSpPr/>
        <p:nvPr/>
      </p:nvGrpSpPr>
      <p:grpSpPr>
        <a:xfrm>
          <a:off x="0" y="0"/>
          <a:ext cx="0" cy="0"/>
          <a:chOff x="0" y="0"/>
          <a:chExt cx="0" cy="0"/>
        </a:xfrm>
      </p:grpSpPr>
      <p:sp>
        <p:nvSpPr>
          <p:cNvPr id="1048958"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1048959"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1048960" name="日期占位符 3"/>
          <p:cNvSpPr>
            <a:spLocks noGrp="1"/>
          </p:cNvSpPr>
          <p:nvPr>
            <p:ph type="dt" sz="half" idx="10"/>
          </p:nvPr>
        </p:nvSpPr>
        <p:spPr/>
        <p:txBody>
          <a:bodyPr/>
          <a:p>
            <a:fld id="{EEA46726-5A78-4FBC-96F2-4D7E7FA1DDEF}" type="datetimeFigureOut">
              <a:rPr lang="zh-CN" altLang="en-US" smtClean="0"/>
            </a:fld>
            <a:endParaRPr lang="zh-CN" altLang="en-US"/>
          </a:p>
        </p:txBody>
      </p:sp>
      <p:sp>
        <p:nvSpPr>
          <p:cNvPr id="1048961" name="页脚占位符 4"/>
          <p:cNvSpPr>
            <a:spLocks noGrp="1"/>
          </p:cNvSpPr>
          <p:nvPr>
            <p:ph type="ftr" sz="quarter" idx="11"/>
          </p:nvPr>
        </p:nvSpPr>
        <p:spPr/>
        <p:txBody>
          <a:bodyPr/>
          <a:p>
            <a:endParaRPr lang="zh-CN" altLang="en-US"/>
          </a:p>
        </p:txBody>
      </p:sp>
      <p:sp>
        <p:nvSpPr>
          <p:cNvPr id="1048962" name="灯片编号占位符 5"/>
          <p:cNvSpPr>
            <a:spLocks noGrp="1"/>
          </p:cNvSpPr>
          <p:nvPr>
            <p:ph type="sldNum" sz="quarter" idx="12"/>
          </p:nvPr>
        </p:nvSpPr>
        <p:spPr/>
        <p:txBody>
          <a:bodyPr/>
          <a:p>
            <a:fld id="{ED56D0D5-FA27-4805-AA0B-41D9F190081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58" name=""/>
        <p:cNvGrpSpPr/>
        <p:nvPr/>
      </p:nvGrpSpPr>
      <p:grpSpPr>
        <a:xfrm>
          <a:off x="0" y="0"/>
          <a:ext cx="0" cy="0"/>
          <a:chOff x="0" y="0"/>
          <a:chExt cx="0" cy="0"/>
        </a:xfrm>
      </p:grpSpPr>
      <p:sp>
        <p:nvSpPr>
          <p:cNvPr id="1048963" name="标题 1"/>
          <p:cNvSpPr>
            <a:spLocks noGrp="1"/>
          </p:cNvSpPr>
          <p:nvPr>
            <p:ph type="title"/>
          </p:nvPr>
        </p:nvSpPr>
        <p:spPr/>
        <p:txBody>
          <a:bodyPr/>
          <a:p>
            <a:r>
              <a:rPr lang="zh-CN" altLang="en-US"/>
              <a:t>单击此处编辑母版标题样式</a:t>
            </a:r>
            <a:endParaRPr lang="zh-CN" altLang="en-US"/>
          </a:p>
        </p:txBody>
      </p:sp>
      <p:sp>
        <p:nvSpPr>
          <p:cNvPr id="1048964" name="内容占位符 2"/>
          <p:cNvSpPr>
            <a:spLocks noGrp="1"/>
          </p:cNvSpPr>
          <p:nvPr>
            <p:ph sz="half" idx="1" hasCustomPrompt="1"/>
          </p:nvPr>
        </p:nvSpPr>
        <p:spPr>
          <a:xfrm>
            <a:off x="838200" y="1825625"/>
            <a:ext cx="5181600" cy="4351338"/>
          </a:xfrm>
        </p:spPr>
        <p:txBody>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965" name="内容占位符 3"/>
          <p:cNvSpPr>
            <a:spLocks noGrp="1"/>
          </p:cNvSpPr>
          <p:nvPr>
            <p:ph sz="half" idx="2" hasCustomPrompt="1"/>
          </p:nvPr>
        </p:nvSpPr>
        <p:spPr>
          <a:xfrm>
            <a:off x="6172200" y="1825625"/>
            <a:ext cx="5181600" cy="4351338"/>
          </a:xfrm>
        </p:spPr>
        <p:txBody>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966" name="日期占位符 4"/>
          <p:cNvSpPr>
            <a:spLocks noGrp="1"/>
          </p:cNvSpPr>
          <p:nvPr>
            <p:ph type="dt" sz="half" idx="10"/>
          </p:nvPr>
        </p:nvSpPr>
        <p:spPr/>
        <p:txBody>
          <a:bodyPr/>
          <a:p>
            <a:fld id="{EEA46726-5A78-4FBC-96F2-4D7E7FA1DDEF}" type="datetimeFigureOut">
              <a:rPr lang="zh-CN" altLang="en-US" smtClean="0"/>
            </a:fld>
            <a:endParaRPr lang="zh-CN" altLang="en-US"/>
          </a:p>
        </p:txBody>
      </p:sp>
      <p:sp>
        <p:nvSpPr>
          <p:cNvPr id="1048967" name="页脚占位符 5"/>
          <p:cNvSpPr>
            <a:spLocks noGrp="1"/>
          </p:cNvSpPr>
          <p:nvPr>
            <p:ph type="ftr" sz="quarter" idx="11"/>
          </p:nvPr>
        </p:nvSpPr>
        <p:spPr/>
        <p:txBody>
          <a:bodyPr/>
          <a:p>
            <a:endParaRPr lang="zh-CN" altLang="en-US"/>
          </a:p>
        </p:txBody>
      </p:sp>
      <p:sp>
        <p:nvSpPr>
          <p:cNvPr id="1048968" name="灯片编号占位符 6"/>
          <p:cNvSpPr>
            <a:spLocks noGrp="1"/>
          </p:cNvSpPr>
          <p:nvPr>
            <p:ph type="sldNum" sz="quarter" idx="12"/>
          </p:nvPr>
        </p:nvSpPr>
        <p:spPr/>
        <p:txBody>
          <a:bodyPr/>
          <a:p>
            <a:fld id="{ED56D0D5-FA27-4805-AA0B-41D9F190081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59" name=""/>
        <p:cNvGrpSpPr/>
        <p:nvPr/>
      </p:nvGrpSpPr>
      <p:grpSpPr>
        <a:xfrm>
          <a:off x="0" y="0"/>
          <a:ext cx="0" cy="0"/>
          <a:chOff x="0" y="0"/>
          <a:chExt cx="0" cy="0"/>
        </a:xfrm>
      </p:grpSpPr>
      <p:sp>
        <p:nvSpPr>
          <p:cNvPr id="1048969" name="标题 1"/>
          <p:cNvSpPr>
            <a:spLocks noGrp="1"/>
          </p:cNvSpPr>
          <p:nvPr>
            <p:ph type="title"/>
          </p:nvPr>
        </p:nvSpPr>
        <p:spPr>
          <a:xfrm>
            <a:off x="839788" y="365125"/>
            <a:ext cx="10515600" cy="1325563"/>
          </a:xfrm>
        </p:spPr>
        <p:txBody>
          <a:bodyPr/>
          <a:p>
            <a:r>
              <a:rPr lang="zh-CN" altLang="en-US"/>
              <a:t>单击此处编辑母版标题样式</a:t>
            </a:r>
            <a:endParaRPr lang="zh-CN" altLang="en-US"/>
          </a:p>
        </p:txBody>
      </p:sp>
      <p:sp>
        <p:nvSpPr>
          <p:cNvPr id="1048970"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1048971" name="内容占位符 3"/>
          <p:cNvSpPr>
            <a:spLocks noGrp="1"/>
          </p:cNvSpPr>
          <p:nvPr>
            <p:ph sz="half" idx="2" hasCustomPrompt="1"/>
          </p:nvPr>
        </p:nvSpPr>
        <p:spPr>
          <a:xfrm>
            <a:off x="839788" y="2505075"/>
            <a:ext cx="5157787" cy="3684588"/>
          </a:xfrm>
        </p:spPr>
        <p:txBody>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972"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1048973" name="内容占位符 5"/>
          <p:cNvSpPr>
            <a:spLocks noGrp="1"/>
          </p:cNvSpPr>
          <p:nvPr>
            <p:ph sz="quarter" idx="4" hasCustomPrompt="1"/>
          </p:nvPr>
        </p:nvSpPr>
        <p:spPr>
          <a:xfrm>
            <a:off x="6172200" y="2505075"/>
            <a:ext cx="5183188" cy="3684588"/>
          </a:xfrm>
        </p:spPr>
        <p:txBody>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974" name="日期占位符 6"/>
          <p:cNvSpPr>
            <a:spLocks noGrp="1"/>
          </p:cNvSpPr>
          <p:nvPr>
            <p:ph type="dt" sz="half" idx="10"/>
          </p:nvPr>
        </p:nvSpPr>
        <p:spPr/>
        <p:txBody>
          <a:bodyPr/>
          <a:p>
            <a:fld id="{EEA46726-5A78-4FBC-96F2-4D7E7FA1DDEF}" type="datetimeFigureOut">
              <a:rPr lang="zh-CN" altLang="en-US" smtClean="0"/>
            </a:fld>
            <a:endParaRPr lang="zh-CN" altLang="en-US"/>
          </a:p>
        </p:txBody>
      </p:sp>
      <p:sp>
        <p:nvSpPr>
          <p:cNvPr id="1048975" name="页脚占位符 7"/>
          <p:cNvSpPr>
            <a:spLocks noGrp="1"/>
          </p:cNvSpPr>
          <p:nvPr>
            <p:ph type="ftr" sz="quarter" idx="11"/>
          </p:nvPr>
        </p:nvSpPr>
        <p:spPr/>
        <p:txBody>
          <a:bodyPr/>
          <a:p>
            <a:endParaRPr lang="zh-CN" altLang="en-US"/>
          </a:p>
        </p:txBody>
      </p:sp>
      <p:sp>
        <p:nvSpPr>
          <p:cNvPr id="1048976" name="灯片编号占位符 8"/>
          <p:cNvSpPr>
            <a:spLocks noGrp="1"/>
          </p:cNvSpPr>
          <p:nvPr>
            <p:ph type="sldNum" sz="quarter" idx="12"/>
          </p:nvPr>
        </p:nvSpPr>
        <p:spPr/>
        <p:txBody>
          <a:bodyPr/>
          <a:p>
            <a:fld id="{ED56D0D5-FA27-4805-AA0B-41D9F190081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24" name=""/>
        <p:cNvGrpSpPr/>
        <p:nvPr/>
      </p:nvGrpSpPr>
      <p:grpSpPr>
        <a:xfrm>
          <a:off x="0" y="0"/>
          <a:ext cx="0" cy="0"/>
          <a:chOff x="0" y="0"/>
          <a:chExt cx="0" cy="0"/>
        </a:xfrm>
      </p:grpSpPr>
      <p:sp>
        <p:nvSpPr>
          <p:cNvPr id="1048581" name="标题 1"/>
          <p:cNvSpPr>
            <a:spLocks noGrp="1"/>
          </p:cNvSpPr>
          <p:nvPr>
            <p:ph type="title"/>
          </p:nvPr>
        </p:nvSpPr>
        <p:spPr/>
        <p:txBody>
          <a:bodyPr/>
          <a:p>
            <a:r>
              <a:rPr lang="zh-CN" altLang="en-US"/>
              <a:t>单击此处编辑母版标题样式</a:t>
            </a:r>
            <a:endParaRPr lang="zh-CN" altLang="en-US"/>
          </a:p>
        </p:txBody>
      </p:sp>
      <p:sp>
        <p:nvSpPr>
          <p:cNvPr id="1048582" name="日期占位符 2"/>
          <p:cNvSpPr>
            <a:spLocks noGrp="1"/>
          </p:cNvSpPr>
          <p:nvPr>
            <p:ph type="dt" sz="half" idx="10"/>
          </p:nvPr>
        </p:nvSpPr>
        <p:spPr/>
        <p:txBody>
          <a:bodyPr/>
          <a:p>
            <a:fld id="{EEA46726-5A78-4FBC-96F2-4D7E7FA1DDEF}" type="datetimeFigureOut">
              <a:rPr lang="zh-CN" altLang="en-US" smtClean="0"/>
            </a:fld>
            <a:endParaRPr lang="zh-CN" altLang="en-US"/>
          </a:p>
        </p:txBody>
      </p:sp>
      <p:sp>
        <p:nvSpPr>
          <p:cNvPr id="1048583" name="页脚占位符 3"/>
          <p:cNvSpPr>
            <a:spLocks noGrp="1"/>
          </p:cNvSpPr>
          <p:nvPr>
            <p:ph type="ftr" sz="quarter" idx="11"/>
          </p:nvPr>
        </p:nvSpPr>
        <p:spPr/>
        <p:txBody>
          <a:bodyPr/>
          <a:p>
            <a:endParaRPr lang="zh-CN" altLang="en-US"/>
          </a:p>
        </p:txBody>
      </p:sp>
      <p:sp>
        <p:nvSpPr>
          <p:cNvPr id="1048584" name="灯片编号占位符 4"/>
          <p:cNvSpPr>
            <a:spLocks noGrp="1"/>
          </p:cNvSpPr>
          <p:nvPr>
            <p:ph type="sldNum" sz="quarter" idx="12"/>
          </p:nvPr>
        </p:nvSpPr>
        <p:spPr/>
        <p:txBody>
          <a:bodyPr/>
          <a:p>
            <a:fld id="{ED56D0D5-FA27-4805-AA0B-41D9F190081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39" name=""/>
        <p:cNvGrpSpPr/>
        <p:nvPr/>
      </p:nvGrpSpPr>
      <p:grpSpPr>
        <a:xfrm>
          <a:off x="0" y="0"/>
          <a:ext cx="0" cy="0"/>
          <a:chOff x="0" y="0"/>
          <a:chExt cx="0" cy="0"/>
        </a:xfrm>
      </p:grpSpPr>
      <p:pic>
        <p:nvPicPr>
          <p:cNvPr id="2097157" name="图片 1"/>
          <p:cNvPicPr>
            <a:picLocks noChangeAspect="1"/>
          </p:cNvPicPr>
          <p:nvPr userDrawn="1"/>
        </p:nvPicPr>
        <p:blipFill>
          <a:blip r:embed="rId2"/>
          <a:stretch>
            <a:fillRect/>
          </a:stretch>
        </p:blipFill>
        <p:spPr>
          <a:xfrm>
            <a:off x="0" y="0"/>
            <a:ext cx="12192000" cy="6858000"/>
          </a:xfrm>
          <a:prstGeom prst="rect">
            <a:avLst/>
          </a:prstGeom>
        </p:spPr>
      </p:pic>
      <p:sp>
        <p:nvSpPr>
          <p:cNvPr id="1048587" name="矩形 2"/>
          <p:cNvSpPr/>
          <p:nvPr userDrawn="1"/>
        </p:nvSpPr>
        <p:spPr>
          <a:xfrm>
            <a:off x="209550" y="190500"/>
            <a:ext cx="11734800" cy="6477000"/>
          </a:xfrm>
          <a:prstGeom prst="rect">
            <a:avLst/>
          </a:prstGeom>
          <a:solidFill>
            <a:srgbClr val="2C78D4">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60" name=""/>
        <p:cNvGrpSpPr/>
        <p:nvPr/>
      </p:nvGrpSpPr>
      <p:grpSpPr>
        <a:xfrm>
          <a:off x="0" y="0"/>
          <a:ext cx="0" cy="0"/>
          <a:chOff x="0" y="0"/>
          <a:chExt cx="0" cy="0"/>
        </a:xfrm>
      </p:grpSpPr>
      <p:sp>
        <p:nvSpPr>
          <p:cNvPr id="1048977"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1048978"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979"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1048980" name="日期占位符 4"/>
          <p:cNvSpPr>
            <a:spLocks noGrp="1"/>
          </p:cNvSpPr>
          <p:nvPr>
            <p:ph type="dt" sz="half" idx="10"/>
          </p:nvPr>
        </p:nvSpPr>
        <p:spPr/>
        <p:txBody>
          <a:bodyPr/>
          <a:p>
            <a:fld id="{EEA46726-5A78-4FBC-96F2-4D7E7FA1DDEF}" type="datetimeFigureOut">
              <a:rPr lang="zh-CN" altLang="en-US" smtClean="0"/>
            </a:fld>
            <a:endParaRPr lang="zh-CN" altLang="en-US"/>
          </a:p>
        </p:txBody>
      </p:sp>
      <p:sp>
        <p:nvSpPr>
          <p:cNvPr id="1048981" name="页脚占位符 5"/>
          <p:cNvSpPr>
            <a:spLocks noGrp="1"/>
          </p:cNvSpPr>
          <p:nvPr>
            <p:ph type="ftr" sz="quarter" idx="11"/>
          </p:nvPr>
        </p:nvSpPr>
        <p:spPr/>
        <p:txBody>
          <a:bodyPr/>
          <a:p>
            <a:endParaRPr lang="zh-CN" altLang="en-US"/>
          </a:p>
        </p:txBody>
      </p:sp>
      <p:sp>
        <p:nvSpPr>
          <p:cNvPr id="1048982" name="灯片编号占位符 6"/>
          <p:cNvSpPr>
            <a:spLocks noGrp="1"/>
          </p:cNvSpPr>
          <p:nvPr>
            <p:ph type="sldNum" sz="quarter" idx="12"/>
          </p:nvPr>
        </p:nvSpPr>
        <p:spPr/>
        <p:txBody>
          <a:bodyPr/>
          <a:p>
            <a:fld id="{ED56D0D5-FA27-4805-AA0B-41D9F190081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55" name=""/>
        <p:cNvGrpSpPr/>
        <p:nvPr/>
      </p:nvGrpSpPr>
      <p:grpSpPr>
        <a:xfrm>
          <a:off x="0" y="0"/>
          <a:ext cx="0" cy="0"/>
          <a:chOff x="0" y="0"/>
          <a:chExt cx="0" cy="0"/>
        </a:xfrm>
      </p:grpSpPr>
      <p:sp>
        <p:nvSpPr>
          <p:cNvPr id="1048947"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1048948"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949"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1048950" name="日期占位符 4"/>
          <p:cNvSpPr>
            <a:spLocks noGrp="1"/>
          </p:cNvSpPr>
          <p:nvPr>
            <p:ph type="dt" sz="half" idx="10"/>
          </p:nvPr>
        </p:nvSpPr>
        <p:spPr/>
        <p:txBody>
          <a:bodyPr/>
          <a:p>
            <a:fld id="{EEA46726-5A78-4FBC-96F2-4D7E7FA1DDEF}" type="datetimeFigureOut">
              <a:rPr lang="zh-CN" altLang="en-US" smtClean="0"/>
            </a:fld>
            <a:endParaRPr lang="zh-CN" altLang="en-US"/>
          </a:p>
        </p:txBody>
      </p:sp>
      <p:sp>
        <p:nvSpPr>
          <p:cNvPr id="1048951" name="页脚占位符 5"/>
          <p:cNvSpPr>
            <a:spLocks noGrp="1"/>
          </p:cNvSpPr>
          <p:nvPr>
            <p:ph type="ftr" sz="quarter" idx="11"/>
          </p:nvPr>
        </p:nvSpPr>
        <p:spPr/>
        <p:txBody>
          <a:bodyPr/>
          <a:p>
            <a:endParaRPr lang="zh-CN" altLang="en-US"/>
          </a:p>
        </p:txBody>
      </p:sp>
      <p:sp>
        <p:nvSpPr>
          <p:cNvPr id="1048952" name="灯片编号占位符 6"/>
          <p:cNvSpPr>
            <a:spLocks noGrp="1"/>
          </p:cNvSpPr>
          <p:nvPr>
            <p:ph type="sldNum" sz="quarter" idx="12"/>
          </p:nvPr>
        </p:nvSpPr>
        <p:spPr/>
        <p:txBody>
          <a:bodyPr/>
          <a:p>
            <a:fld id="{ED56D0D5-FA27-4805-AA0B-41D9F190081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p>
            <a:r>
              <a:rPr lang="zh-CN" altLang="en-US"/>
              <a:t>单击此处编辑母版标题样式</a:t>
            </a:r>
            <a:endParaRPr lang="zh-CN" altLang="en-US"/>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A46726-5A78-4FBC-96F2-4D7E7FA1DDEF}" type="datetimeFigureOut">
              <a:rPr lang="zh-CN" altLang="en-US" smtClean="0"/>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6D0D5-FA27-4805-AA0B-41D9F190081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pic>
        <p:nvPicPr>
          <p:cNvPr id="2097152" name="图片 8" descr="C:/Users/D/AppData/Local/Temp/picturecompress_20211020110813/output_1.pngoutput_1"/>
          <p:cNvPicPr>
            <a:picLocks noChangeAspect="1"/>
          </p:cNvPicPr>
          <p:nvPr/>
        </p:nvPicPr>
        <p:blipFill>
          <a:blip r:embed="rId1"/>
          <a:stretch>
            <a:fillRect/>
          </a:stretch>
        </p:blipFill>
        <p:spPr>
          <a:xfrm>
            <a:off x="0" y="0"/>
            <a:ext cx="12192000" cy="6858000"/>
          </a:xfrm>
          <a:prstGeom prst="rect">
            <a:avLst/>
          </a:prstGeom>
        </p:spPr>
      </p:pic>
      <p:pic>
        <p:nvPicPr>
          <p:cNvPr id="2097153" name="图片 3" descr="C:/Users/D/AppData/Local/Temp/picturecompress_20211020110813/output_2.pngoutput_2"/>
          <p:cNvPicPr>
            <a:picLocks noChangeAspect="1"/>
          </p:cNvPicPr>
          <p:nvPr/>
        </p:nvPicPr>
        <p:blipFill>
          <a:blip r:embed="rId2"/>
          <a:stretch>
            <a:fillRect/>
          </a:stretch>
        </p:blipFill>
        <p:spPr>
          <a:xfrm>
            <a:off x="0" y="0"/>
            <a:ext cx="12192000" cy="6858000"/>
          </a:xfrm>
          <a:prstGeom prst="rect">
            <a:avLst/>
          </a:prstGeom>
        </p:spPr>
      </p:pic>
      <p:pic>
        <p:nvPicPr>
          <p:cNvPr id="2097155" name="图片 5" descr="C:/Users/D/AppData/Local/Temp/picturecompress_20211020110813/output_3.pngoutput_3"/>
          <p:cNvPicPr>
            <a:picLocks noChangeAspect="1"/>
          </p:cNvPicPr>
          <p:nvPr/>
        </p:nvPicPr>
        <p:blipFill>
          <a:blip r:embed="rId3"/>
          <a:stretch>
            <a:fillRect/>
          </a:stretch>
        </p:blipFill>
        <p:spPr>
          <a:xfrm>
            <a:off x="610322" y="1721740"/>
            <a:ext cx="1923490" cy="1683054"/>
          </a:xfrm>
          <a:prstGeom prst="rect">
            <a:avLst/>
          </a:prstGeom>
        </p:spPr>
      </p:pic>
      <p:sp>
        <p:nvSpPr>
          <p:cNvPr id="3" name="文本框 2"/>
          <p:cNvSpPr txBox="1"/>
          <p:nvPr/>
        </p:nvSpPr>
        <p:spPr>
          <a:xfrm>
            <a:off x="2991485" y="2069465"/>
            <a:ext cx="7971790" cy="583565"/>
          </a:xfrm>
          <a:prstGeom prst="rect">
            <a:avLst/>
          </a:prstGeom>
          <a:noFill/>
        </p:spPr>
        <p:txBody>
          <a:bodyPr wrap="square" rtlCol="0">
            <a:spAutoFit/>
          </a:bodyPr>
          <a:p>
            <a:r>
              <a:rPr lang="en-US" altLang="zh-CN" sz="3200" b="1">
                <a:latin typeface="Times New Roman" panose="02020603050405020304" charset="0"/>
                <a:cs typeface="Times New Roman" panose="02020603050405020304" charset="0"/>
              </a:rPr>
              <a:t>The brief history of western translation</a:t>
            </a:r>
            <a:endParaRPr lang="en-US" altLang="zh-CN" sz="3200" b="1">
              <a:latin typeface="Times New Roman" panose="02020603050405020304" charset="0"/>
              <a:cs typeface="Times New Roman" panose="02020603050405020304" charset="0"/>
            </a:endParaRPr>
          </a:p>
        </p:txBody>
      </p:sp>
      <p:sp>
        <p:nvSpPr>
          <p:cNvPr id="2" name="文本框 1"/>
          <p:cNvSpPr txBox="1"/>
          <p:nvPr/>
        </p:nvSpPr>
        <p:spPr>
          <a:xfrm>
            <a:off x="8858885" y="5427345"/>
            <a:ext cx="2413000" cy="460375"/>
          </a:xfrm>
          <a:prstGeom prst="rect">
            <a:avLst/>
          </a:prstGeom>
          <a:noFill/>
        </p:spPr>
        <p:txBody>
          <a:bodyPr wrap="square" rtlCol="0">
            <a:spAutoFit/>
          </a:bodyPr>
          <a:p>
            <a:r>
              <a:rPr lang="en-US" altLang="zh-CN" sz="2400" b="1">
                <a:latin typeface="Times New Roman" panose="02020603050405020304" charset="0"/>
                <a:ea typeface="黑体" panose="02010609060101010101" charset="-122"/>
                <a:cs typeface="Times New Roman" panose="02020603050405020304" charset="0"/>
              </a:rPr>
              <a:t>By Ding Xuan</a:t>
            </a:r>
            <a:endParaRPr lang="en-US" altLang="zh-CN" sz="2400" b="1">
              <a:latin typeface="Times New Roman" panose="02020603050405020304" charset="0"/>
              <a:ea typeface="黑体" panose="02010609060101010101"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97153"/>
                                        </p:tgtEl>
                                        <p:attrNameLst>
                                          <p:attrName>style.visibility</p:attrName>
                                        </p:attrNameLst>
                                      </p:cBhvr>
                                      <p:to>
                                        <p:strVal val="visible"/>
                                      </p:to>
                                    </p:set>
                                    <p:animEffect transition="in" filter="wipe(up)">
                                      <p:cBhvr>
                                        <p:cTn id="7" dur="500"/>
                                        <p:tgtEl>
                                          <p:spTgt spid="209715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97155"/>
                                        </p:tgtEl>
                                        <p:attrNameLst>
                                          <p:attrName>style.visibility</p:attrName>
                                        </p:attrNameLst>
                                      </p:cBhvr>
                                      <p:to>
                                        <p:strVal val="visible"/>
                                      </p:to>
                                    </p:set>
                                    <p:anim calcmode="lin" valueType="num">
                                      <p:cBhvr>
                                        <p:cTn id="11" dur="500" fill="hold"/>
                                        <p:tgtEl>
                                          <p:spTgt spid="2097155"/>
                                        </p:tgtEl>
                                        <p:attrNameLst>
                                          <p:attrName>ppt_w</p:attrName>
                                        </p:attrNameLst>
                                      </p:cBhvr>
                                      <p:tavLst>
                                        <p:tav tm="0">
                                          <p:val>
                                            <p:fltVal val="0.0"/>
                                          </p:val>
                                        </p:tav>
                                        <p:tav tm="100000">
                                          <p:val>
                                            <p:strVal val="#ppt_w"/>
                                          </p:val>
                                        </p:tav>
                                      </p:tavLst>
                                    </p:anim>
                                    <p:anim calcmode="lin" valueType="num">
                                      <p:cBhvr>
                                        <p:cTn id="12" dur="500" fill="hold"/>
                                        <p:tgtEl>
                                          <p:spTgt spid="2097155"/>
                                        </p:tgtEl>
                                        <p:attrNameLst>
                                          <p:attrName>ppt_h</p:attrName>
                                        </p:attrNameLst>
                                      </p:cBhvr>
                                      <p:tavLst>
                                        <p:tav tm="0">
                                          <p:val>
                                            <p:fltVal val="0.0"/>
                                          </p:val>
                                        </p:tav>
                                        <p:tav tm="100000">
                                          <p:val>
                                            <p:strVal val="#ppt_h"/>
                                          </p:val>
                                        </p:tav>
                                      </p:tavLst>
                                    </p:anim>
                                    <p:animEffect transition="in" filter="fade">
                                      <p:cBhvr>
                                        <p:cTn id="13" dur="500"/>
                                        <p:tgtEl>
                                          <p:spTgt spid="2097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sp>
        <p:nvSpPr>
          <p:cNvPr id="1048588" name="文本框 1"/>
          <p:cNvSpPr txBox="1"/>
          <p:nvPr/>
        </p:nvSpPr>
        <p:spPr>
          <a:xfrm>
            <a:off x="1088068" y="670997"/>
            <a:ext cx="3595370" cy="829945"/>
          </a:xfrm>
          <a:prstGeom prst="rect">
            <a:avLst/>
          </a:prstGeom>
          <a:noFill/>
        </p:spPr>
        <p:txBody>
          <a:bodyPr wrap="none" rtlCol="0">
            <a:spAutoFit/>
          </a:bodyPr>
          <a:p>
            <a:r>
              <a:rPr lang="en-US" altLang="zh-CN" sz="4800" b="1" dirty="0">
                <a:solidFill>
                  <a:schemeClr val="bg1"/>
                </a:solidFill>
                <a:effectLst>
                  <a:outerShdw blurRad="38100" dist="38100" dir="2700000" algn="tl">
                    <a:srgbClr val="000000">
                      <a:alpha val="43137"/>
                    </a:srgbClr>
                  </a:outerShdw>
                </a:effectLst>
              </a:rPr>
              <a:t>CONTENTS</a:t>
            </a:r>
            <a:endParaRPr lang="zh-CN" altLang="en-US" sz="4800" b="1" dirty="0">
              <a:solidFill>
                <a:schemeClr val="bg1"/>
              </a:solidFill>
              <a:effectLst>
                <a:outerShdw blurRad="38100" dist="38100" dir="2700000" algn="tl">
                  <a:srgbClr val="000000">
                    <a:alpha val="43137"/>
                  </a:srgbClr>
                </a:outerShdw>
              </a:effectLst>
            </a:endParaRPr>
          </a:p>
        </p:txBody>
      </p:sp>
      <p:sp>
        <p:nvSpPr>
          <p:cNvPr id="1048593" name="图文框 6"/>
          <p:cNvSpPr/>
          <p:nvPr/>
        </p:nvSpPr>
        <p:spPr>
          <a:xfrm>
            <a:off x="596477" y="415666"/>
            <a:ext cx="10934088" cy="6004184"/>
          </a:xfrm>
          <a:prstGeom prst="frame">
            <a:avLst>
              <a:gd name="adj1" fmla="val 31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pic>
        <p:nvPicPr>
          <p:cNvPr id="2097158" name="图片 7" descr="C:/Users/D/AppData/Local/Temp/picturecompress_20211020110813/output_4.pngoutput_4"/>
          <p:cNvPicPr>
            <a:picLocks noChangeAspect="1"/>
          </p:cNvPicPr>
          <p:nvPr/>
        </p:nvPicPr>
        <p:blipFill>
          <a:blip r:embed="rId1"/>
          <a:stretch>
            <a:fillRect/>
          </a:stretch>
        </p:blipFill>
        <p:spPr>
          <a:xfrm>
            <a:off x="8146796" y="617296"/>
            <a:ext cx="3279665" cy="5623784"/>
          </a:xfrm>
          <a:prstGeom prst="rect">
            <a:avLst/>
          </a:prstGeom>
        </p:spPr>
      </p:pic>
      <p:sp>
        <p:nvSpPr>
          <p:cNvPr id="5" name="文本框 4"/>
          <p:cNvSpPr txBox="1"/>
          <p:nvPr/>
        </p:nvSpPr>
        <p:spPr>
          <a:xfrm>
            <a:off x="751840" y="3301365"/>
            <a:ext cx="2058035" cy="583565"/>
          </a:xfrm>
          <a:prstGeom prst="rect">
            <a:avLst/>
          </a:prstGeom>
          <a:noFill/>
        </p:spPr>
        <p:txBody>
          <a:bodyPr wrap="square" rtlCol="0">
            <a:spAutoFit/>
          </a:bodyPr>
          <a:p>
            <a:r>
              <a:rPr lang="en-US" altLang="zh-CN" sz="3200">
                <a:latin typeface="Times New Roman" panose="02020603050405020304" charset="0"/>
                <a:cs typeface="Times New Roman" panose="02020603050405020304" charset="0"/>
              </a:rPr>
              <a:t>Six climax</a:t>
            </a:r>
            <a:endParaRPr lang="en-US" altLang="zh-CN" sz="3200">
              <a:latin typeface="Times New Roman" panose="02020603050405020304" charset="0"/>
              <a:cs typeface="Times New Roman" panose="02020603050405020304" charset="0"/>
            </a:endParaRPr>
          </a:p>
        </p:txBody>
      </p:sp>
      <p:sp>
        <p:nvSpPr>
          <p:cNvPr id="2" name="左大括号 1"/>
          <p:cNvSpPr/>
          <p:nvPr/>
        </p:nvSpPr>
        <p:spPr>
          <a:xfrm>
            <a:off x="2981960" y="1988820"/>
            <a:ext cx="709930" cy="3187065"/>
          </a:xfrm>
          <a:prstGeom prst="leftBrace">
            <a:avLst/>
          </a:prstGeom>
          <a:ln w="53975">
            <a:solidFill>
              <a:schemeClr val="bg1"/>
            </a:solidFill>
          </a:ln>
        </p:spPr>
        <p:style>
          <a:lnRef idx="3">
            <a:schemeClr val="accent1"/>
          </a:lnRef>
          <a:fillRef idx="0">
            <a:schemeClr val="accent1"/>
          </a:fillRef>
          <a:effectRef idx="2">
            <a:schemeClr val="accent1"/>
          </a:effectRef>
          <a:fontRef idx="minor">
            <a:schemeClr val="tx1"/>
          </a:fontRef>
        </p:style>
        <p:txBody>
          <a:bodyPr rtlCol="0" anchor="ctr"/>
          <a:p>
            <a:pPr algn="ctr"/>
            <a:endParaRPr lang="zh-CN" altLang="en-US"/>
          </a:p>
        </p:txBody>
      </p:sp>
      <p:sp>
        <p:nvSpPr>
          <p:cNvPr id="3" name="文本框 2"/>
          <p:cNvSpPr txBox="1"/>
          <p:nvPr/>
        </p:nvSpPr>
        <p:spPr>
          <a:xfrm>
            <a:off x="3691890" y="1761490"/>
            <a:ext cx="4685665" cy="398780"/>
          </a:xfrm>
          <a:prstGeom prst="rect">
            <a:avLst/>
          </a:prstGeom>
          <a:noFill/>
        </p:spPr>
        <p:txBody>
          <a:bodyPr wrap="square" rtlCol="0">
            <a:spAutoFit/>
          </a:bodyPr>
          <a:p>
            <a:r>
              <a:rPr lang="en-US" altLang="zh-CN" sz="2000" b="1">
                <a:latin typeface="Times New Roman" panose="02020603050405020304" charset="0"/>
                <a:cs typeface="Times New Roman" panose="02020603050405020304" charset="0"/>
              </a:rPr>
              <a:t>The beginning of western translation</a:t>
            </a:r>
            <a:endParaRPr lang="en-US" altLang="zh-CN" sz="2000" b="1">
              <a:latin typeface="Times New Roman" panose="02020603050405020304" charset="0"/>
              <a:cs typeface="Times New Roman" panose="02020603050405020304" charset="0"/>
            </a:endParaRPr>
          </a:p>
        </p:txBody>
      </p:sp>
      <p:sp>
        <p:nvSpPr>
          <p:cNvPr id="4" name="文本框 3"/>
          <p:cNvSpPr txBox="1"/>
          <p:nvPr/>
        </p:nvSpPr>
        <p:spPr>
          <a:xfrm>
            <a:off x="3691890" y="2420620"/>
            <a:ext cx="5749925" cy="706755"/>
          </a:xfrm>
          <a:prstGeom prst="rect">
            <a:avLst/>
          </a:prstGeom>
          <a:noFill/>
        </p:spPr>
        <p:txBody>
          <a:bodyPr wrap="square" rtlCol="0">
            <a:spAutoFit/>
          </a:bodyPr>
          <a:p>
            <a:pPr lvl="0" algn="l">
              <a:buClrTx/>
              <a:buSzTx/>
              <a:buFontTx/>
            </a:pPr>
            <a:r>
              <a:rPr lang="en-US" altLang="zh-CN" sz="2000" b="1">
                <a:latin typeface="Times New Roman" panose="02020603050405020304" charset="0"/>
                <a:cs typeface="Times New Roman" panose="02020603050405020304" charset="0"/>
                <a:sym typeface="+mn-ea"/>
              </a:rPr>
              <a:t>T</a:t>
            </a:r>
            <a:r>
              <a:rPr lang="en-US" altLang="zh-CN" sz="2000" b="1">
                <a:latin typeface="Times New Roman" panose="02020603050405020304" charset="0"/>
                <a:cs typeface="Times New Roman" panose="02020603050405020304" charset="0"/>
                <a:sym typeface="+mn-ea"/>
              </a:rPr>
              <a:t>ranslation</a:t>
            </a:r>
            <a:r>
              <a:rPr lang="en-US" altLang="zh-CN" sz="2000" b="1">
                <a:latin typeface="Times New Roman" panose="02020603050405020304" charset="0"/>
                <a:cs typeface="Times New Roman" panose="02020603050405020304" charset="0"/>
                <a:sym typeface="+mn-ea"/>
              </a:rPr>
              <a:t> in the later stage of Roman Empire to the early Medieval Ages </a:t>
            </a:r>
            <a:endParaRPr lang="en-US" altLang="zh-CN" sz="2000" b="1">
              <a:latin typeface="Times New Roman" panose="02020603050405020304" charset="0"/>
              <a:cs typeface="Times New Roman" panose="02020603050405020304" charset="0"/>
              <a:sym typeface="+mn-ea"/>
            </a:endParaRPr>
          </a:p>
        </p:txBody>
      </p:sp>
      <p:sp>
        <p:nvSpPr>
          <p:cNvPr id="6" name="文本框 5"/>
          <p:cNvSpPr txBox="1"/>
          <p:nvPr/>
        </p:nvSpPr>
        <p:spPr>
          <a:xfrm>
            <a:off x="3716655" y="3850640"/>
            <a:ext cx="4757420" cy="398780"/>
          </a:xfrm>
          <a:prstGeom prst="rect">
            <a:avLst/>
          </a:prstGeom>
          <a:noFill/>
        </p:spPr>
        <p:txBody>
          <a:bodyPr wrap="square" rtlCol="0">
            <a:spAutoFit/>
          </a:bodyPr>
          <a:p>
            <a:pPr lvl="0" algn="l">
              <a:buClrTx/>
              <a:buSzTx/>
              <a:buFontTx/>
            </a:pPr>
            <a:r>
              <a:rPr lang="en-US" altLang="zh-CN" sz="2000" b="1">
                <a:latin typeface="Times New Roman" panose="02020603050405020304" charset="0"/>
                <a:cs typeface="Times New Roman" panose="02020603050405020304" charset="0"/>
                <a:sym typeface="+mn-ea"/>
              </a:rPr>
              <a:t>Translation in Renaissance</a:t>
            </a:r>
            <a:endParaRPr lang="en-US" altLang="zh-CN" sz="2000" b="1">
              <a:latin typeface="Times New Roman" panose="02020603050405020304" charset="0"/>
              <a:cs typeface="Times New Roman" panose="02020603050405020304" charset="0"/>
              <a:sym typeface="+mn-ea"/>
            </a:endParaRPr>
          </a:p>
        </p:txBody>
      </p:sp>
      <p:sp>
        <p:nvSpPr>
          <p:cNvPr id="7" name="文本框 6"/>
          <p:cNvSpPr txBox="1"/>
          <p:nvPr/>
        </p:nvSpPr>
        <p:spPr>
          <a:xfrm>
            <a:off x="3691890" y="4462145"/>
            <a:ext cx="5477510" cy="398780"/>
          </a:xfrm>
          <a:prstGeom prst="rect">
            <a:avLst/>
          </a:prstGeom>
          <a:noFill/>
        </p:spPr>
        <p:txBody>
          <a:bodyPr wrap="square" rtlCol="0">
            <a:spAutoFit/>
          </a:bodyPr>
          <a:p>
            <a:pPr lvl="0" algn="l">
              <a:buClrTx/>
              <a:buSzTx/>
              <a:buFontTx/>
            </a:pPr>
            <a:r>
              <a:rPr lang="en-US" altLang="zh-CN" sz="2000" b="1">
                <a:latin typeface="Times New Roman" panose="02020603050405020304" charset="0"/>
                <a:cs typeface="Times New Roman" panose="02020603050405020304" charset="0"/>
                <a:sym typeface="+mn-ea"/>
              </a:rPr>
              <a:t>Translation in the 17th</a:t>
            </a:r>
            <a:r>
              <a:rPr lang="en-US" altLang="zh-CN" sz="2000" b="1">
                <a:latin typeface="Times New Roman" panose="02020603050405020304" charset="0"/>
                <a:cs typeface="Times New Roman" panose="02020603050405020304" charset="0"/>
                <a:sym typeface="+mn-ea"/>
              </a:rPr>
              <a:t> </a:t>
            </a:r>
            <a:r>
              <a:rPr lang="en-US" altLang="zh-CN" sz="2000" b="1">
                <a:latin typeface="Times New Roman" panose="02020603050405020304" charset="0"/>
                <a:cs typeface="Times New Roman" panose="02020603050405020304" charset="0"/>
                <a:sym typeface="+mn-ea"/>
              </a:rPr>
              <a:t>c to the early 20th</a:t>
            </a:r>
            <a:r>
              <a:rPr lang="en-US" altLang="zh-CN" sz="2000" b="1">
                <a:latin typeface="Times New Roman" panose="02020603050405020304" charset="0"/>
                <a:cs typeface="Times New Roman" panose="02020603050405020304" charset="0"/>
                <a:sym typeface="+mn-ea"/>
              </a:rPr>
              <a:t> </a:t>
            </a:r>
            <a:r>
              <a:rPr lang="en-US" altLang="zh-CN" sz="2000" b="1">
                <a:latin typeface="Times New Roman" panose="02020603050405020304" charset="0"/>
                <a:cs typeface="Times New Roman" panose="02020603050405020304" charset="0"/>
                <a:sym typeface="+mn-ea"/>
              </a:rPr>
              <a:t>c</a:t>
            </a:r>
            <a:endParaRPr lang="en-US" altLang="zh-CN" sz="2000" b="1">
              <a:latin typeface="Times New Roman" panose="02020603050405020304" charset="0"/>
              <a:cs typeface="Times New Roman" panose="02020603050405020304" charset="0"/>
              <a:sym typeface="+mn-ea"/>
            </a:endParaRPr>
          </a:p>
        </p:txBody>
      </p:sp>
      <p:sp>
        <p:nvSpPr>
          <p:cNvPr id="8" name="文本框 7"/>
          <p:cNvSpPr txBox="1"/>
          <p:nvPr/>
        </p:nvSpPr>
        <p:spPr>
          <a:xfrm>
            <a:off x="3716655" y="5073650"/>
            <a:ext cx="5629275" cy="398780"/>
          </a:xfrm>
          <a:prstGeom prst="rect">
            <a:avLst/>
          </a:prstGeom>
          <a:noFill/>
        </p:spPr>
        <p:txBody>
          <a:bodyPr wrap="square" rtlCol="0">
            <a:spAutoFit/>
          </a:bodyPr>
          <a:p>
            <a:pPr lvl="0" algn="l">
              <a:buClrTx/>
              <a:buSzTx/>
              <a:buFontTx/>
            </a:pPr>
            <a:r>
              <a:rPr lang="en-US" altLang="zh-CN" sz="2000" b="1">
                <a:latin typeface="Times New Roman" panose="02020603050405020304" charset="0"/>
                <a:cs typeface="Times New Roman" panose="02020603050405020304" charset="0"/>
                <a:sym typeface="+mn-ea"/>
              </a:rPr>
              <a:t>Translation </a:t>
            </a:r>
            <a:r>
              <a:rPr lang="en-US" altLang="zh-CN" sz="2000" b="1">
                <a:latin typeface="Times New Roman" panose="02020603050405020304" charset="0"/>
                <a:cs typeface="Times New Roman" panose="02020603050405020304" charset="0"/>
                <a:sym typeface="+mn-ea"/>
              </a:rPr>
              <a:t>after </a:t>
            </a:r>
            <a:r>
              <a:rPr lang="en-US" altLang="zh-CN" sz="2000" b="1">
                <a:latin typeface="Times New Roman" panose="02020603050405020304" charset="0"/>
                <a:cs typeface="Times New Roman" panose="02020603050405020304" charset="0"/>
                <a:sym typeface="+mn-ea"/>
              </a:rPr>
              <a:t>the </a:t>
            </a:r>
            <a:r>
              <a:rPr lang="en-US" altLang="zh-CN" sz="2000" b="1">
                <a:latin typeface="Times New Roman" panose="02020603050405020304" charset="0"/>
                <a:cs typeface="Times New Roman" panose="02020603050405020304" charset="0"/>
                <a:sym typeface="+mn-ea"/>
              </a:rPr>
              <a:t>second </a:t>
            </a:r>
            <a:r>
              <a:rPr lang="en-US" altLang="zh-CN" sz="2000" b="1">
                <a:latin typeface="Times New Roman" panose="02020603050405020304" charset="0"/>
                <a:cs typeface="Times New Roman" panose="02020603050405020304" charset="0"/>
                <a:sym typeface="+mn-ea"/>
              </a:rPr>
              <a:t>world war</a:t>
            </a:r>
            <a:endParaRPr lang="en-US" altLang="zh-CN" sz="2000" b="1">
              <a:latin typeface="Times New Roman" panose="02020603050405020304" charset="0"/>
              <a:cs typeface="Times New Roman" panose="02020603050405020304" charset="0"/>
              <a:sym typeface="+mn-ea"/>
            </a:endParaRPr>
          </a:p>
        </p:txBody>
      </p:sp>
      <p:sp>
        <p:nvSpPr>
          <p:cNvPr id="9" name="文本框 8"/>
          <p:cNvSpPr txBox="1"/>
          <p:nvPr/>
        </p:nvSpPr>
        <p:spPr>
          <a:xfrm>
            <a:off x="3691890" y="3301365"/>
            <a:ext cx="5527040" cy="398780"/>
          </a:xfrm>
          <a:prstGeom prst="rect">
            <a:avLst/>
          </a:prstGeom>
          <a:noFill/>
        </p:spPr>
        <p:txBody>
          <a:bodyPr wrap="square" rtlCol="0">
            <a:spAutoFit/>
          </a:bodyPr>
          <a:p>
            <a:r>
              <a:rPr lang="en-US" altLang="zh-CN" sz="2000" b="1">
                <a:latin typeface="Times New Roman" panose="02020603050405020304" charset="0"/>
                <a:cs typeface="Times New Roman" panose="02020603050405020304" charset="0"/>
              </a:rPr>
              <a:t>Translation in the 11th c to 12th c</a:t>
            </a:r>
            <a:endParaRPr lang="en-US" altLang="zh-CN" sz="2000" b="1">
              <a:latin typeface="Times New Roman" panose="02020603050405020304" charset="0"/>
              <a:cs typeface="Times New Roman" panose="020206030504050203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48588"/>
                                        </p:tgtEl>
                                        <p:attrNameLst>
                                          <p:attrName>style.visibility</p:attrName>
                                        </p:attrNameLst>
                                      </p:cBhvr>
                                      <p:to>
                                        <p:strVal val="visible"/>
                                      </p:to>
                                    </p:set>
                                    <p:anim calcmode="lin" valueType="num">
                                      <p:cBhvr>
                                        <p:cTn id="7" dur="500" fill="hold"/>
                                        <p:tgtEl>
                                          <p:spTgt spid="104858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48588"/>
                                        </p:tgtEl>
                                        <p:attrNameLst>
                                          <p:attrName>ppt_y</p:attrName>
                                        </p:attrNameLst>
                                      </p:cBhvr>
                                      <p:tavLst>
                                        <p:tav tm="0">
                                          <p:val>
                                            <p:strVal val="#ppt_y"/>
                                          </p:val>
                                        </p:tav>
                                        <p:tav tm="100000">
                                          <p:val>
                                            <p:strVal val="#ppt_y"/>
                                          </p:val>
                                        </p:tav>
                                      </p:tavLst>
                                    </p:anim>
                                    <p:anim calcmode="lin" valueType="num">
                                      <p:cBhvr>
                                        <p:cTn id="9" dur="500" fill="hold"/>
                                        <p:tgtEl>
                                          <p:spTgt spid="104858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4858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48588"/>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2097158"/>
                                        </p:tgtEl>
                                        <p:attrNameLst>
                                          <p:attrName>style.visibility</p:attrName>
                                        </p:attrNameLst>
                                      </p:cBhvr>
                                      <p:to>
                                        <p:strVal val="visible"/>
                                      </p:to>
                                    </p:set>
                                    <p:anim calcmode="lin" valueType="num">
                                      <p:cBhvr>
                                        <p:cTn id="15" dur="500" fill="hold"/>
                                        <p:tgtEl>
                                          <p:spTgt spid="2097158"/>
                                        </p:tgtEl>
                                        <p:attrNameLst>
                                          <p:attrName>ppt_w</p:attrName>
                                        </p:attrNameLst>
                                      </p:cBhvr>
                                      <p:tavLst>
                                        <p:tav tm="0">
                                          <p:val>
                                            <p:fltVal val="0.0"/>
                                          </p:val>
                                        </p:tav>
                                        <p:tav tm="100000">
                                          <p:val>
                                            <p:strVal val="#ppt_w"/>
                                          </p:val>
                                        </p:tav>
                                      </p:tavLst>
                                    </p:anim>
                                    <p:anim calcmode="lin" valueType="num">
                                      <p:cBhvr>
                                        <p:cTn id="16" dur="500" fill="hold"/>
                                        <p:tgtEl>
                                          <p:spTgt spid="2097158"/>
                                        </p:tgtEl>
                                        <p:attrNameLst>
                                          <p:attrName>ppt_h</p:attrName>
                                        </p:attrNameLst>
                                      </p:cBhvr>
                                      <p:tavLst>
                                        <p:tav tm="0">
                                          <p:val>
                                            <p:fltVal val="0.0"/>
                                          </p:val>
                                        </p:tav>
                                        <p:tav tm="100000">
                                          <p:val>
                                            <p:strVal val="#ppt_h"/>
                                          </p:val>
                                        </p:tav>
                                      </p:tavLst>
                                    </p:anim>
                                    <p:animEffect transition="in" filter="fade">
                                      <p:cBhvr>
                                        <p:cTn id="17" dur="500"/>
                                        <p:tgtEl>
                                          <p:spTgt spid="2097158"/>
                                        </p:tgtEl>
                                      </p:cBhvr>
                                    </p:animEffect>
                                  </p:childTnLst>
                                </p:cTn>
                              </p:par>
                            </p:childTnLst>
                          </p:cTn>
                        </p:par>
                        <p:par>
                          <p:cTn id="18" fill="hold">
                            <p:stCondLst>
                              <p:cond delay="1350"/>
                            </p:stCondLst>
                            <p:childTnLst>
                              <p:par>
                                <p:cTn id="19" presetID="2" presetClass="entr" presetSubtype="4"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1850"/>
                            </p:stCondLst>
                            <p:childTnLst>
                              <p:par>
                                <p:cTn id="24" presetID="2" presetClass="entr" presetSubtype="4"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par>
                          <p:cTn id="28" fill="hold">
                            <p:stCondLst>
                              <p:cond delay="2350"/>
                            </p:stCondLst>
                            <p:childTnLst>
                              <p:par>
                                <p:cTn id="29" presetID="2" presetClass="entr" presetSubtype="4"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par>
                          <p:cTn id="33" fill="hold">
                            <p:stCondLst>
                              <p:cond delay="2850"/>
                            </p:stCondLst>
                            <p:childTnLst>
                              <p:par>
                                <p:cTn id="34" presetID="2" presetClass="entr" presetSubtype="4"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par>
                          <p:cTn id="38" fill="hold">
                            <p:stCondLst>
                              <p:cond delay="3350"/>
                            </p:stCondLst>
                            <p:childTnLst>
                              <p:par>
                                <p:cTn id="39" presetID="2" presetClass="entr" presetSubtype="4"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par>
                          <p:cTn id="43" fill="hold">
                            <p:stCondLst>
                              <p:cond delay="3850"/>
                            </p:stCondLst>
                            <p:childTnLst>
                              <p:par>
                                <p:cTn id="44" presetID="2" presetClass="entr" presetSubtype="4"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ppt_x"/>
                                          </p:val>
                                        </p:tav>
                                        <p:tav tm="100000">
                                          <p:val>
                                            <p:strVal val="#ppt_x"/>
                                          </p:val>
                                        </p:tav>
                                      </p:tavLst>
                                    </p:anim>
                                    <p:anim calcmode="lin" valueType="num">
                                      <p:cBhvr additive="base">
                                        <p:cTn id="47" dur="500" fill="hold"/>
                                        <p:tgtEl>
                                          <p:spTgt spid="6"/>
                                        </p:tgtEl>
                                        <p:attrNameLst>
                                          <p:attrName>ppt_y</p:attrName>
                                        </p:attrNameLst>
                                      </p:cBhvr>
                                      <p:tavLst>
                                        <p:tav tm="0">
                                          <p:val>
                                            <p:strVal val="1+#ppt_h/2"/>
                                          </p:val>
                                        </p:tav>
                                        <p:tav tm="100000">
                                          <p:val>
                                            <p:strVal val="#ppt_y"/>
                                          </p:val>
                                        </p:tav>
                                      </p:tavLst>
                                    </p:anim>
                                  </p:childTnLst>
                                </p:cTn>
                              </p:par>
                            </p:childTnLst>
                          </p:cTn>
                        </p:par>
                        <p:par>
                          <p:cTn id="48" fill="hold">
                            <p:stCondLst>
                              <p:cond delay="4350"/>
                            </p:stCondLst>
                            <p:childTnLst>
                              <p:par>
                                <p:cTn id="49" presetID="2" presetClass="entr" presetSubtype="4"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childTnLst>
                          </p:cTn>
                        </p:par>
                        <p:par>
                          <p:cTn id="53" fill="hold">
                            <p:stCondLst>
                              <p:cond delay="4850"/>
                            </p:stCondLst>
                            <p:childTnLst>
                              <p:par>
                                <p:cTn id="54" presetID="2" presetClass="entr" presetSubtype="4"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500" fill="hold"/>
                                        <p:tgtEl>
                                          <p:spTgt spid="8"/>
                                        </p:tgtEl>
                                        <p:attrNameLst>
                                          <p:attrName>ppt_x</p:attrName>
                                        </p:attrNameLst>
                                      </p:cBhvr>
                                      <p:tavLst>
                                        <p:tav tm="0">
                                          <p:val>
                                            <p:strVal val="#ppt_x"/>
                                          </p:val>
                                        </p:tav>
                                        <p:tav tm="100000">
                                          <p:val>
                                            <p:strVal val="#ppt_x"/>
                                          </p:val>
                                        </p:tav>
                                      </p:tavLst>
                                    </p:anim>
                                    <p:anim calcmode="lin" valueType="num">
                                      <p:cBhvr additive="base">
                                        <p:cTn id="5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8" grpId="0"/>
      <p:bldP spid="5" grpId="0"/>
      <p:bldP spid="5" grpId="1"/>
      <p:bldP spid="2" grpId="0" animBg="1"/>
      <p:bldP spid="2" grpId="1" animBg="1"/>
      <p:bldP spid="3" grpId="0"/>
      <p:bldP spid="3" grpId="1"/>
      <p:bldP spid="4" grpId="0"/>
      <p:bldP spid="4" grpId="1"/>
      <p:bldP spid="9" grpId="0"/>
      <p:bldP spid="9" grpId="1"/>
      <p:bldP spid="6" grpId="0"/>
      <p:bldP spid="6" grpId="1"/>
      <p:bldP spid="7" grpId="0"/>
      <p:bldP spid="7" grpId="1"/>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sp>
        <p:nvSpPr>
          <p:cNvPr id="5" name="文本框 4"/>
          <p:cNvSpPr txBox="1"/>
          <p:nvPr/>
        </p:nvSpPr>
        <p:spPr>
          <a:xfrm>
            <a:off x="1033780" y="481965"/>
            <a:ext cx="8000365" cy="521970"/>
          </a:xfrm>
          <a:prstGeom prst="rect">
            <a:avLst/>
          </a:prstGeom>
          <a:noFill/>
        </p:spPr>
        <p:txBody>
          <a:bodyPr wrap="square" rtlCol="0">
            <a:spAutoFit/>
          </a:bodyPr>
          <a:p>
            <a:r>
              <a:rPr lang="en-US" altLang="zh-CN" sz="2800" b="1">
                <a:latin typeface="Times New Roman" panose="02020603050405020304" charset="0"/>
                <a:cs typeface="Times New Roman" panose="02020603050405020304" charset="0"/>
              </a:rPr>
              <a:t>1 The beginning of western translation</a:t>
            </a:r>
            <a:endParaRPr lang="en-US" altLang="zh-CN" sz="2800" b="1">
              <a:latin typeface="Times New Roman" panose="02020603050405020304" charset="0"/>
              <a:cs typeface="Times New Roman" panose="02020603050405020304" charset="0"/>
            </a:endParaRPr>
          </a:p>
        </p:txBody>
      </p:sp>
      <p:sp>
        <p:nvSpPr>
          <p:cNvPr id="2" name="文本框 1"/>
          <p:cNvSpPr txBox="1"/>
          <p:nvPr/>
        </p:nvSpPr>
        <p:spPr>
          <a:xfrm>
            <a:off x="1138555" y="1233805"/>
            <a:ext cx="8265795" cy="706755"/>
          </a:xfrm>
          <a:prstGeom prst="rect">
            <a:avLst/>
          </a:prstGeom>
          <a:noFill/>
        </p:spPr>
        <p:txBody>
          <a:bodyPr wrap="square" rtlCol="0">
            <a:spAutoFit/>
          </a:bodyPr>
          <a:p>
            <a:r>
              <a:rPr lang="en-US" altLang="zh-CN" sz="2000">
                <a:latin typeface="Times New Roman" panose="02020603050405020304" charset="0"/>
                <a:cs typeface="Times New Roman" panose="02020603050405020304" charset="0"/>
              </a:rPr>
              <a:t>In a broad sense, in the 3rd century B.C, it started with </a:t>
            </a:r>
            <a:r>
              <a:rPr lang="en-US" altLang="zh-CN" sz="2000" i="1">
                <a:latin typeface="Times New Roman" panose="02020603050405020304" charset="0"/>
                <a:cs typeface="Times New Roman" panose="02020603050405020304" charset="0"/>
              </a:rPr>
              <a:t>Septuagint</a:t>
            </a:r>
            <a:r>
              <a:rPr lang="en-US" altLang="zh-CN" sz="2000">
                <a:latin typeface="Times New Roman" panose="02020603050405020304" charset="0"/>
                <a:cs typeface="Times New Roman" panose="02020603050405020304" charset="0"/>
              </a:rPr>
              <a:t> translated from Hebrew to Greek by 72 Jewish scholars in Alexandria.</a:t>
            </a:r>
            <a:endParaRPr lang="en-US" altLang="zh-CN" sz="2000">
              <a:latin typeface="Times New Roman" panose="02020603050405020304" charset="0"/>
              <a:cs typeface="Times New Roman" panose="02020603050405020304" charset="0"/>
            </a:endParaRPr>
          </a:p>
        </p:txBody>
      </p:sp>
      <p:sp>
        <p:nvSpPr>
          <p:cNvPr id="3" name="文本框 2"/>
          <p:cNvSpPr txBox="1"/>
          <p:nvPr/>
        </p:nvSpPr>
        <p:spPr>
          <a:xfrm>
            <a:off x="1164590" y="2449195"/>
            <a:ext cx="7738745" cy="706755"/>
          </a:xfrm>
          <a:prstGeom prst="rect">
            <a:avLst/>
          </a:prstGeom>
          <a:noFill/>
        </p:spPr>
        <p:txBody>
          <a:bodyPr wrap="square" rtlCol="0">
            <a:spAutoFit/>
          </a:bodyPr>
          <a:p>
            <a:pPr lvl="0" algn="l">
              <a:buClrTx/>
              <a:buSzTx/>
              <a:buFontTx/>
            </a:pPr>
            <a:r>
              <a:rPr lang="en-US" altLang="zh-CN" sz="2000">
                <a:latin typeface="Times New Roman" panose="02020603050405020304" charset="0"/>
                <a:cs typeface="Times New Roman" panose="02020603050405020304" charset="0"/>
                <a:sym typeface="+mn-ea"/>
              </a:rPr>
              <a:t>In a strict sense, it started with Greek Homeric epic </a:t>
            </a:r>
            <a:r>
              <a:rPr lang="en-US" altLang="zh-CN" sz="2000" i="1">
                <a:latin typeface="Times New Roman" panose="02020603050405020304" charset="0"/>
                <a:cs typeface="Times New Roman" panose="02020603050405020304" charset="0"/>
                <a:sym typeface="+mn-ea"/>
              </a:rPr>
              <a:t>Odyssey</a:t>
            </a:r>
            <a:r>
              <a:rPr lang="en-US" altLang="zh-CN" sz="2000">
                <a:latin typeface="Times New Roman" panose="02020603050405020304" charset="0"/>
                <a:cs typeface="Times New Roman" panose="02020603050405020304" charset="0"/>
                <a:sym typeface="+mn-ea"/>
              </a:rPr>
              <a:t>  </a:t>
            </a:r>
            <a:r>
              <a:rPr lang="en-US" altLang="zh-CN" sz="2000">
                <a:latin typeface="Times New Roman" panose="02020603050405020304" charset="0"/>
                <a:cs typeface="Times New Roman" panose="02020603050405020304" charset="0"/>
                <a:sym typeface="+mn-ea"/>
              </a:rPr>
              <a:t>translated in Latin by Andronicus in the middle of the 3rd century B.C.</a:t>
            </a:r>
            <a:endParaRPr lang="en-US" altLang="zh-CN" sz="2000">
              <a:latin typeface="Times New Roman" panose="02020603050405020304" charset="0"/>
              <a:cs typeface="Times New Roman" panose="02020603050405020304" charset="0"/>
              <a:sym typeface="+mn-ea"/>
            </a:endParaRPr>
          </a:p>
        </p:txBody>
      </p:sp>
      <p:sp>
        <p:nvSpPr>
          <p:cNvPr id="4" name="文本框 3"/>
          <p:cNvSpPr txBox="1"/>
          <p:nvPr/>
        </p:nvSpPr>
        <p:spPr>
          <a:xfrm>
            <a:off x="1220470" y="3852545"/>
            <a:ext cx="7627620" cy="1014730"/>
          </a:xfrm>
          <a:prstGeom prst="rect">
            <a:avLst/>
          </a:prstGeom>
          <a:noFill/>
        </p:spPr>
        <p:txBody>
          <a:bodyPr wrap="square" rtlCol="0">
            <a:spAutoFit/>
          </a:bodyPr>
          <a:p>
            <a:pPr lvl="0" algn="l">
              <a:buClrTx/>
              <a:buSzTx/>
              <a:buFontTx/>
            </a:pPr>
            <a:r>
              <a:rPr lang="en-US" altLang="zh-CN" sz="2000">
                <a:latin typeface="Times New Roman" panose="02020603050405020304" charset="0"/>
                <a:cs typeface="Times New Roman" panose="02020603050405020304" charset="0"/>
                <a:sym typeface="+mn-ea"/>
              </a:rPr>
              <a:t>At this stage, the Greek Homeric epics and plays were translated to Latin and introduced to Roman. </a:t>
            </a:r>
            <a:endParaRPr lang="en-US" altLang="zh-CN" sz="2000">
              <a:latin typeface="Times New Roman" panose="02020603050405020304" charset="0"/>
              <a:cs typeface="Times New Roman" panose="02020603050405020304" charset="0"/>
              <a:sym typeface="+mn-ea"/>
            </a:endParaRPr>
          </a:p>
          <a:p>
            <a:pPr lvl="0" algn="l">
              <a:buClrTx/>
              <a:buSzTx/>
              <a:buFontTx/>
            </a:pPr>
            <a:r>
              <a:rPr lang="en-US" altLang="zh-CN" sz="2000">
                <a:latin typeface="Times New Roman" panose="02020603050405020304" charset="0"/>
                <a:cs typeface="Times New Roman" panose="02020603050405020304" charset="0"/>
                <a:sym typeface="+mn-ea"/>
              </a:rPr>
              <a:t>The representatives : Ennius, Cicero, Terence, Andronicus…………</a:t>
            </a:r>
            <a:endParaRPr lang="en-US" altLang="zh-CN" sz="2000">
              <a:latin typeface="Times New Roman" panose="02020603050405020304" charset="0"/>
              <a:cs typeface="Times New Roman" panose="02020603050405020304" charset="0"/>
              <a:sym typeface="+mn-ea"/>
            </a:endParaRPr>
          </a:p>
        </p:txBody>
      </p:sp>
      <p:pic>
        <p:nvPicPr>
          <p:cNvPr id="7" name="图片 6" descr="C:/Users/D/AppData/Local/Temp/picturecompress_20211020110813/output_5.pngoutput_5"/>
          <p:cNvPicPr>
            <a:picLocks noChangeAspect="1"/>
          </p:cNvPicPr>
          <p:nvPr/>
        </p:nvPicPr>
        <p:blipFill>
          <a:blip r:embed="rId1"/>
          <a:stretch>
            <a:fillRect/>
          </a:stretch>
        </p:blipFill>
        <p:spPr>
          <a:xfrm>
            <a:off x="9526905" y="147320"/>
            <a:ext cx="2430145" cy="3134360"/>
          </a:xfrm>
          <a:prstGeom prst="rect">
            <a:avLst/>
          </a:prstGeom>
        </p:spPr>
      </p:pic>
      <p:pic>
        <p:nvPicPr>
          <p:cNvPr id="6" name="图片 5" descr="C:/Users/D/AppData/Local/Temp/picturecompress_20211020110813/output_6.pngoutput_6"/>
          <p:cNvPicPr>
            <a:picLocks noChangeAspect="1"/>
          </p:cNvPicPr>
          <p:nvPr/>
        </p:nvPicPr>
        <p:blipFill>
          <a:blip r:embed="rId2"/>
          <a:stretch>
            <a:fillRect/>
          </a:stretch>
        </p:blipFill>
        <p:spPr>
          <a:xfrm>
            <a:off x="9526905" y="3155950"/>
            <a:ext cx="2430145" cy="34848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sp>
        <p:nvSpPr>
          <p:cNvPr id="3" name="文本框 2"/>
          <p:cNvSpPr txBox="1"/>
          <p:nvPr/>
        </p:nvSpPr>
        <p:spPr>
          <a:xfrm>
            <a:off x="963930" y="807720"/>
            <a:ext cx="10436860" cy="460375"/>
          </a:xfrm>
          <a:prstGeom prst="rect">
            <a:avLst/>
          </a:prstGeom>
          <a:noFill/>
        </p:spPr>
        <p:txBody>
          <a:bodyPr wrap="square" rtlCol="0">
            <a:spAutoFit/>
          </a:bodyPr>
          <a:p>
            <a:r>
              <a:rPr lang="en-US" altLang="zh-CN" sz="2400" b="1">
                <a:latin typeface="Times New Roman" panose="02020603050405020304" charset="0"/>
                <a:cs typeface="Times New Roman" panose="02020603050405020304" charset="0"/>
              </a:rPr>
              <a:t>2 Secnd period: the later stage of Roman Empire to the early Medieval Ages</a:t>
            </a:r>
            <a:endParaRPr lang="en-US" altLang="zh-CN" sz="2400" b="1">
              <a:latin typeface="Times New Roman" panose="02020603050405020304" charset="0"/>
              <a:cs typeface="Times New Roman" panose="02020603050405020304" charset="0"/>
            </a:endParaRPr>
          </a:p>
        </p:txBody>
      </p:sp>
      <p:sp>
        <p:nvSpPr>
          <p:cNvPr id="2" name="文本框 1"/>
          <p:cNvSpPr txBox="1"/>
          <p:nvPr/>
        </p:nvSpPr>
        <p:spPr>
          <a:xfrm>
            <a:off x="1109980" y="1777365"/>
            <a:ext cx="9683115" cy="1198880"/>
          </a:xfrm>
          <a:prstGeom prst="rect">
            <a:avLst/>
          </a:prstGeom>
          <a:noFill/>
        </p:spPr>
        <p:txBody>
          <a:bodyPr wrap="square" rtlCol="0">
            <a:spAutoFit/>
          </a:bodyPr>
          <a:p>
            <a:r>
              <a:rPr lang="en-US" altLang="zh-CN" sz="2400">
                <a:latin typeface="Times New Roman" panose="02020603050405020304" charset="0"/>
                <a:cs typeface="Times New Roman" panose="02020603050405020304" charset="0"/>
              </a:rPr>
              <a:t>The translation in this period was characterized by religion. The power of Christian was overwhelming so that many versions of </a:t>
            </a:r>
            <a:r>
              <a:rPr lang="en-US" altLang="zh-CN" sz="2400" i="1">
                <a:latin typeface="Times New Roman" panose="02020603050405020304" charset="0"/>
                <a:cs typeface="Times New Roman" panose="02020603050405020304" charset="0"/>
              </a:rPr>
              <a:t>Bible</a:t>
            </a:r>
            <a:r>
              <a:rPr lang="en-US" altLang="zh-CN" sz="2400">
                <a:latin typeface="Times New Roman" panose="02020603050405020304" charset="0"/>
                <a:cs typeface="Times New Roman" panose="02020603050405020304" charset="0"/>
              </a:rPr>
              <a:t> came out. </a:t>
            </a:r>
            <a:endParaRPr lang="en-US" altLang="zh-CN" sz="2400">
              <a:latin typeface="Times New Roman" panose="02020603050405020304" charset="0"/>
              <a:cs typeface="Times New Roman" panose="02020603050405020304" charset="0"/>
            </a:endParaRPr>
          </a:p>
          <a:p>
            <a:r>
              <a:rPr lang="en-US" altLang="zh-CN" sz="2400" i="1">
                <a:latin typeface="Times New Roman" panose="02020603050405020304" charset="0"/>
                <a:cs typeface="Times New Roman" panose="02020603050405020304" charset="0"/>
              </a:rPr>
              <a:t>Bible</a:t>
            </a:r>
            <a:r>
              <a:rPr lang="en-US" altLang="zh-CN" sz="2400">
                <a:latin typeface="Times New Roman" panose="02020603050405020304" charset="0"/>
                <a:cs typeface="Times New Roman" panose="02020603050405020304" charset="0"/>
              </a:rPr>
              <a:t> was translated  to Latin and many other ethnic languages. </a:t>
            </a:r>
            <a:endParaRPr lang="en-US" altLang="zh-CN" sz="2400">
              <a:latin typeface="Times New Roman" panose="02020603050405020304" charset="0"/>
              <a:cs typeface="Times New Roman" panose="02020603050405020304" charset="0"/>
            </a:endParaRPr>
          </a:p>
        </p:txBody>
      </p:sp>
      <p:pic>
        <p:nvPicPr>
          <p:cNvPr id="4" name="图片 3" descr="C:/Users/D/AppData/Local/Temp/picturecompress_20211020110844/output_1.pngoutput_1"/>
          <p:cNvPicPr>
            <a:picLocks noChangeAspect="1"/>
          </p:cNvPicPr>
          <p:nvPr>
            <p:custDataLst>
              <p:tags r:id="rId1"/>
            </p:custDataLst>
          </p:nvPr>
        </p:nvPicPr>
        <p:blipFill>
          <a:blip r:embed="rId2"/>
          <a:stretch>
            <a:fillRect/>
          </a:stretch>
        </p:blipFill>
        <p:spPr>
          <a:xfrm>
            <a:off x="1109980" y="3168015"/>
            <a:ext cx="5210810" cy="32575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sp>
        <p:nvSpPr>
          <p:cNvPr id="2" name="文本框 1"/>
          <p:cNvSpPr txBox="1"/>
          <p:nvPr/>
        </p:nvSpPr>
        <p:spPr>
          <a:xfrm>
            <a:off x="1388745" y="836930"/>
            <a:ext cx="8920480" cy="953135"/>
          </a:xfrm>
          <a:prstGeom prst="rect">
            <a:avLst/>
          </a:prstGeom>
          <a:noFill/>
        </p:spPr>
        <p:txBody>
          <a:bodyPr wrap="square" rtlCol="0">
            <a:spAutoFit/>
          </a:bodyPr>
          <a:p>
            <a:r>
              <a:rPr lang="en-US" altLang="zh-CN" sz="2800" b="1">
                <a:latin typeface="Times New Roman" panose="02020603050405020304" charset="0"/>
                <a:cs typeface="Times New Roman" panose="02020603050405020304" charset="0"/>
              </a:rPr>
              <a:t>3 Third period:  </a:t>
            </a:r>
            <a:r>
              <a:rPr lang="en-US" altLang="zh-CN" sz="2800" b="1">
                <a:latin typeface="Times New Roman" panose="02020603050405020304" charset="0"/>
                <a:cs typeface="Times New Roman" panose="02020603050405020304" charset="0"/>
                <a:sym typeface="+mn-ea"/>
              </a:rPr>
              <a:t>Translation in the 11th c to 12th c</a:t>
            </a:r>
            <a:endParaRPr lang="en-US" altLang="zh-CN" sz="2800" b="1">
              <a:latin typeface="Times New Roman" panose="02020603050405020304" charset="0"/>
              <a:cs typeface="Times New Roman" panose="02020603050405020304" charset="0"/>
            </a:endParaRPr>
          </a:p>
          <a:p>
            <a:endParaRPr lang="en-US" altLang="zh-CN" sz="2800" b="1">
              <a:latin typeface="Times New Roman" panose="02020603050405020304" charset="0"/>
              <a:cs typeface="Times New Roman" panose="02020603050405020304" charset="0"/>
            </a:endParaRPr>
          </a:p>
        </p:txBody>
      </p:sp>
      <p:sp>
        <p:nvSpPr>
          <p:cNvPr id="3" name="文本框 2"/>
          <p:cNvSpPr txBox="1"/>
          <p:nvPr/>
        </p:nvSpPr>
        <p:spPr>
          <a:xfrm>
            <a:off x="1569720" y="1790065"/>
            <a:ext cx="8825865" cy="1014730"/>
          </a:xfrm>
          <a:prstGeom prst="rect">
            <a:avLst/>
          </a:prstGeom>
          <a:noFill/>
        </p:spPr>
        <p:txBody>
          <a:bodyPr wrap="square" rtlCol="0">
            <a:spAutoFit/>
          </a:bodyPr>
          <a:p>
            <a:r>
              <a:rPr lang="en-US" altLang="zh-CN" sz="2000">
                <a:latin typeface="Times New Roman" panose="02020603050405020304" charset="0"/>
                <a:cs typeface="Times New Roman" panose="02020603050405020304" charset="0"/>
              </a:rPr>
              <a:t>Many translators came to Toledo and translated important medical, scientific , religious and philosophical works into Castilian(the beginning of Spanish language) and Latin from Hebrew, Greek and Arabic.</a:t>
            </a:r>
            <a:endParaRPr lang="en-US" altLang="zh-CN" sz="2000">
              <a:latin typeface="Times New Roman" panose="02020603050405020304" charset="0"/>
              <a:cs typeface="Times New Roman" panose="02020603050405020304" charset="0"/>
            </a:endParaRPr>
          </a:p>
        </p:txBody>
      </p:sp>
      <p:sp>
        <p:nvSpPr>
          <p:cNvPr id="4" name="文本框 3"/>
          <p:cNvSpPr txBox="1"/>
          <p:nvPr/>
        </p:nvSpPr>
        <p:spPr>
          <a:xfrm>
            <a:off x="1569720" y="3229610"/>
            <a:ext cx="7835900" cy="398780"/>
          </a:xfrm>
          <a:prstGeom prst="rect">
            <a:avLst/>
          </a:prstGeom>
          <a:noFill/>
        </p:spPr>
        <p:txBody>
          <a:bodyPr wrap="square" rtlCol="0">
            <a:spAutoFit/>
          </a:bodyPr>
          <a:p>
            <a:r>
              <a:rPr lang="en-US" altLang="zh-CN" sz="2000">
                <a:latin typeface="Times New Roman" panose="02020603050405020304" charset="0"/>
                <a:cs typeface="Times New Roman" panose="02020603050405020304" charset="0"/>
              </a:rPr>
              <a:t>It was the rare time when Muslim </a:t>
            </a:r>
            <a:r>
              <a:rPr lang="en-US" altLang="zh-CN" sz="2000">
                <a:latin typeface="Times New Roman" panose="02020603050405020304" charset="0"/>
                <a:cs typeface="Times New Roman" panose="02020603050405020304" charset="0"/>
              </a:rPr>
              <a:t>got along with Christians.</a:t>
            </a:r>
            <a:endParaRPr lang="en-US" altLang="zh-CN" sz="2000">
              <a:latin typeface="Times New Roman" panose="02020603050405020304" charset="0"/>
              <a:cs typeface="Times New Roman" panose="02020603050405020304" charset="0"/>
            </a:endParaRPr>
          </a:p>
        </p:txBody>
      </p:sp>
      <p:pic>
        <p:nvPicPr>
          <p:cNvPr id="6" name="图片 5" descr="C:/Users/D/AppData/Local/Temp/picturecompress_20211020110901/output_1.pngoutput_1"/>
          <p:cNvPicPr>
            <a:picLocks noChangeAspect="1"/>
          </p:cNvPicPr>
          <p:nvPr/>
        </p:nvPicPr>
        <p:blipFill>
          <a:blip r:embed="rId1"/>
          <a:stretch>
            <a:fillRect/>
          </a:stretch>
        </p:blipFill>
        <p:spPr>
          <a:xfrm>
            <a:off x="1569720" y="3787775"/>
            <a:ext cx="5755640" cy="2733675"/>
          </a:xfrm>
          <a:prstGeom prst="rect">
            <a:avLst/>
          </a:prstGeom>
        </p:spPr>
      </p:pic>
      <p:pic>
        <p:nvPicPr>
          <p:cNvPr id="5" name="图片 4" descr="C:/Users/D/AppData/Local/Temp/picturecompress_20211020110813/output_9.pngoutput_9"/>
          <p:cNvPicPr>
            <a:picLocks noChangeAspect="1"/>
          </p:cNvPicPr>
          <p:nvPr/>
        </p:nvPicPr>
        <p:blipFill>
          <a:blip r:embed="rId2"/>
          <a:stretch>
            <a:fillRect/>
          </a:stretch>
        </p:blipFill>
        <p:spPr>
          <a:xfrm>
            <a:off x="7717790" y="3706495"/>
            <a:ext cx="3860800" cy="27336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sp>
        <p:nvSpPr>
          <p:cNvPr id="2" name="文本框 1"/>
          <p:cNvSpPr txBox="1"/>
          <p:nvPr/>
        </p:nvSpPr>
        <p:spPr>
          <a:xfrm>
            <a:off x="1180465" y="534035"/>
            <a:ext cx="10085705" cy="953135"/>
          </a:xfrm>
          <a:prstGeom prst="rect">
            <a:avLst/>
          </a:prstGeom>
          <a:noFill/>
        </p:spPr>
        <p:txBody>
          <a:bodyPr wrap="square" rtlCol="0">
            <a:spAutoFit/>
          </a:bodyPr>
          <a:p>
            <a:r>
              <a:rPr lang="en-US" altLang="zh-CN" sz="2800" b="1">
                <a:latin typeface="Times New Roman" panose="02020603050405020304" charset="0"/>
                <a:cs typeface="Times New Roman" panose="02020603050405020304" charset="0"/>
              </a:rPr>
              <a:t>4 Forth period:  </a:t>
            </a:r>
            <a:r>
              <a:rPr lang="en-US" altLang="zh-CN" sz="2800" b="1">
                <a:latin typeface="Times New Roman" panose="02020603050405020304" charset="0"/>
                <a:cs typeface="Times New Roman" panose="02020603050405020304" charset="0"/>
                <a:sym typeface="+mn-ea"/>
              </a:rPr>
              <a:t>Translation in Renaissance(14th c to 16th c)</a:t>
            </a:r>
            <a:endParaRPr lang="en-US" altLang="zh-CN" sz="2800" b="1">
              <a:latin typeface="Times New Roman" panose="02020603050405020304" charset="0"/>
              <a:cs typeface="Times New Roman" panose="02020603050405020304" charset="0"/>
            </a:endParaRPr>
          </a:p>
          <a:p>
            <a:endParaRPr lang="en-US" altLang="zh-CN" sz="2800" b="1">
              <a:latin typeface="Times New Roman" panose="02020603050405020304" charset="0"/>
              <a:cs typeface="Times New Roman" panose="02020603050405020304" charset="0"/>
            </a:endParaRPr>
          </a:p>
        </p:txBody>
      </p:sp>
      <p:sp>
        <p:nvSpPr>
          <p:cNvPr id="3" name="文本框 2"/>
          <p:cNvSpPr txBox="1"/>
          <p:nvPr/>
        </p:nvSpPr>
        <p:spPr>
          <a:xfrm>
            <a:off x="1345565" y="1306195"/>
            <a:ext cx="9053830" cy="1198880"/>
          </a:xfrm>
          <a:prstGeom prst="rect">
            <a:avLst/>
          </a:prstGeom>
          <a:noFill/>
        </p:spPr>
        <p:txBody>
          <a:bodyPr wrap="square" rtlCol="0">
            <a:spAutoFit/>
          </a:bodyPr>
          <a:p>
            <a:r>
              <a:rPr lang="en-US" altLang="zh-CN" sz="2400">
                <a:latin typeface="Times New Roman" panose="02020603050405020304" charset="0"/>
                <a:cs typeface="Times New Roman" panose="02020603050405020304" charset="0"/>
              </a:rPr>
              <a:t>The translation activities permeated into various fields such as thoughts, politics, philosophy, literature and religion and so on. Many great translators and mavelous translations were appeared. </a:t>
            </a:r>
            <a:endParaRPr lang="en-US" altLang="zh-CN" sz="2400">
              <a:latin typeface="Times New Roman" panose="02020603050405020304" charset="0"/>
              <a:cs typeface="Times New Roman" panose="02020603050405020304" charset="0"/>
            </a:endParaRPr>
          </a:p>
        </p:txBody>
      </p:sp>
      <p:sp>
        <p:nvSpPr>
          <p:cNvPr id="4" name="文本框 3"/>
          <p:cNvSpPr txBox="1"/>
          <p:nvPr/>
        </p:nvSpPr>
        <p:spPr>
          <a:xfrm>
            <a:off x="1434465" y="2675890"/>
            <a:ext cx="6196965" cy="706755"/>
          </a:xfrm>
          <a:prstGeom prst="rect">
            <a:avLst/>
          </a:prstGeom>
          <a:noFill/>
        </p:spPr>
        <p:txBody>
          <a:bodyPr wrap="square" rtlCol="0">
            <a:spAutoFit/>
          </a:bodyPr>
          <a:p>
            <a:pPr marL="285750" indent="-285750">
              <a:buClr>
                <a:srgbClr val="00B050"/>
              </a:buClr>
              <a:buFont typeface="Wingdings" panose="05000000000000000000" charset="0"/>
              <a:buChar char="p"/>
            </a:pPr>
            <a:r>
              <a:rPr lang="en-US" altLang="zh-CN" sz="2000">
                <a:solidFill>
                  <a:schemeClr val="tx1"/>
                </a:solidFill>
                <a:latin typeface="Times New Roman" panose="02020603050405020304" charset="0"/>
                <a:cs typeface="Times New Roman" panose="02020603050405020304" charset="0"/>
              </a:rPr>
              <a:t>Germany: Martin Luther produced a German translation version of </a:t>
            </a:r>
            <a:r>
              <a:rPr lang="en-US" altLang="zh-CN" sz="2000" i="1">
                <a:solidFill>
                  <a:schemeClr val="tx1"/>
                </a:solidFill>
                <a:latin typeface="Times New Roman" panose="02020603050405020304" charset="0"/>
                <a:cs typeface="Times New Roman" panose="02020603050405020304" charset="0"/>
              </a:rPr>
              <a:t>Bible.</a:t>
            </a:r>
            <a:r>
              <a:rPr lang="en-US" altLang="zh-CN" sz="2000">
                <a:solidFill>
                  <a:schemeClr val="tx1"/>
                </a:solidFill>
                <a:latin typeface="Times New Roman" panose="02020603050405020304" charset="0"/>
                <a:cs typeface="Times New Roman" panose="02020603050405020304" charset="0"/>
              </a:rPr>
              <a:t> </a:t>
            </a:r>
            <a:endParaRPr lang="en-US" altLang="zh-CN" sz="2000">
              <a:solidFill>
                <a:schemeClr val="tx1"/>
              </a:solidFill>
              <a:latin typeface="Times New Roman" panose="02020603050405020304" charset="0"/>
              <a:cs typeface="Times New Roman" panose="02020603050405020304" charset="0"/>
            </a:endParaRPr>
          </a:p>
        </p:txBody>
      </p:sp>
      <p:sp>
        <p:nvSpPr>
          <p:cNvPr id="10" name="文本框 9"/>
          <p:cNvSpPr txBox="1"/>
          <p:nvPr/>
        </p:nvSpPr>
        <p:spPr>
          <a:xfrm>
            <a:off x="1434465" y="3382645"/>
            <a:ext cx="5684520" cy="922020"/>
          </a:xfrm>
          <a:prstGeom prst="rect">
            <a:avLst/>
          </a:prstGeom>
          <a:noFill/>
        </p:spPr>
        <p:txBody>
          <a:bodyPr wrap="square" rtlCol="0">
            <a:spAutoFit/>
          </a:bodyPr>
          <a:p>
            <a:pPr marL="285750" indent="-285750">
              <a:buClr>
                <a:srgbClr val="FF0000"/>
              </a:buClr>
              <a:buFont typeface="Wingdings" panose="05000000000000000000" charset="0"/>
              <a:buChar char="p"/>
            </a:pPr>
            <a:r>
              <a:rPr lang="en-US" altLang="zh-CN">
                <a:latin typeface="Times New Roman" panose="02020603050405020304" charset="0"/>
                <a:cs typeface="Times New Roman" panose="02020603050405020304" charset="0"/>
              </a:rPr>
              <a:t> France: Blutarch translated </a:t>
            </a:r>
            <a:r>
              <a:rPr lang="en-US" altLang="zh-CN" i="1">
                <a:latin typeface="Times New Roman" panose="02020603050405020304" charset="0"/>
                <a:cs typeface="Times New Roman" panose="02020603050405020304" charset="0"/>
              </a:rPr>
              <a:t>Comperative Biograph of Greek and Roman Celebrities</a:t>
            </a:r>
            <a:r>
              <a:rPr lang="en-US" altLang="zh-CN">
                <a:latin typeface="Times New Roman" panose="02020603050405020304" charset="0"/>
                <a:cs typeface="Times New Roman" panose="02020603050405020304" charset="0"/>
              </a:rPr>
              <a:t>, also called </a:t>
            </a:r>
            <a:r>
              <a:rPr lang="en-US" altLang="zh-CN" i="1">
                <a:latin typeface="Times New Roman" panose="02020603050405020304" charset="0"/>
                <a:cs typeface="Times New Roman" panose="02020603050405020304" charset="0"/>
              </a:rPr>
              <a:t>T</a:t>
            </a:r>
            <a:r>
              <a:rPr lang="en-US" altLang="zh-CN" i="1">
                <a:latin typeface="Times New Roman" panose="02020603050405020304" charset="0"/>
                <a:cs typeface="Times New Roman" panose="02020603050405020304" charset="0"/>
              </a:rPr>
              <a:t>he Biography of Celebrities.</a:t>
            </a:r>
            <a:endParaRPr lang="en-US" altLang="zh-CN" i="1">
              <a:latin typeface="Times New Roman" panose="02020603050405020304" charset="0"/>
              <a:cs typeface="Times New Roman" panose="02020603050405020304" charset="0"/>
            </a:endParaRPr>
          </a:p>
        </p:txBody>
      </p:sp>
      <p:sp>
        <p:nvSpPr>
          <p:cNvPr id="5" name="文本框 4"/>
          <p:cNvSpPr txBox="1"/>
          <p:nvPr/>
        </p:nvSpPr>
        <p:spPr>
          <a:xfrm>
            <a:off x="1434465" y="5219700"/>
            <a:ext cx="1263650" cy="368300"/>
          </a:xfrm>
          <a:prstGeom prst="rect">
            <a:avLst/>
          </a:prstGeom>
          <a:noFill/>
        </p:spPr>
        <p:txBody>
          <a:bodyPr wrap="square" rtlCol="0">
            <a:spAutoFit/>
          </a:bodyPr>
          <a:p>
            <a:pPr marL="285750" indent="-285750">
              <a:buClr>
                <a:srgbClr val="1F4E79"/>
              </a:buClr>
              <a:buFont typeface="Wingdings" panose="05000000000000000000" charset="0"/>
              <a:buChar char="p"/>
            </a:pPr>
            <a:r>
              <a:rPr lang="en-US" altLang="zh-CN">
                <a:latin typeface="Times New Roman" panose="02020603050405020304" charset="0"/>
                <a:cs typeface="Times New Roman" panose="02020603050405020304" charset="0"/>
              </a:rPr>
              <a:t>Britain</a:t>
            </a:r>
            <a:endParaRPr lang="en-US" altLang="zh-CN">
              <a:latin typeface="Times New Roman" panose="02020603050405020304" charset="0"/>
              <a:cs typeface="Times New Roman" panose="02020603050405020304" charset="0"/>
            </a:endParaRPr>
          </a:p>
        </p:txBody>
      </p:sp>
      <p:sp>
        <p:nvSpPr>
          <p:cNvPr id="6" name="左大括号 5"/>
          <p:cNvSpPr/>
          <p:nvPr/>
        </p:nvSpPr>
        <p:spPr>
          <a:xfrm>
            <a:off x="2698115" y="4470400"/>
            <a:ext cx="372745" cy="1866900"/>
          </a:xfrm>
          <a:prstGeom prst="leftBrace">
            <a:avLst/>
          </a:prstGeom>
          <a:ln w="2222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7" name="文本框 6"/>
          <p:cNvSpPr txBox="1"/>
          <p:nvPr/>
        </p:nvSpPr>
        <p:spPr>
          <a:xfrm>
            <a:off x="3274060" y="4337685"/>
            <a:ext cx="6780530" cy="2306955"/>
          </a:xfrm>
          <a:prstGeom prst="rect">
            <a:avLst/>
          </a:prstGeom>
          <a:noFill/>
        </p:spPr>
        <p:txBody>
          <a:bodyPr wrap="square" rtlCol="0">
            <a:spAutoFit/>
          </a:bodyPr>
          <a:p>
            <a:r>
              <a:rPr lang="en-US" altLang="zh-CN">
                <a:latin typeface="Times New Roman" panose="02020603050405020304" charset="0"/>
                <a:cs typeface="Times New Roman" panose="02020603050405020304" charset="0"/>
              </a:rPr>
              <a:t>North: </a:t>
            </a:r>
            <a:r>
              <a:rPr lang="en-US" altLang="zh-CN" i="1">
                <a:latin typeface="Times New Roman" panose="02020603050405020304" charset="0"/>
                <a:cs typeface="Times New Roman" panose="02020603050405020304" charset="0"/>
                <a:sym typeface="+mn-ea"/>
              </a:rPr>
              <a:t>The Biography of Celebrities</a:t>
            </a:r>
            <a:r>
              <a:rPr lang="en-US" altLang="zh-CN">
                <a:latin typeface="Times New Roman" panose="02020603050405020304" charset="0"/>
                <a:cs typeface="Times New Roman" panose="02020603050405020304" charset="0"/>
                <a:sym typeface="+mn-ea"/>
              </a:rPr>
              <a:t> (1579)</a:t>
            </a:r>
            <a:endParaRPr lang="en-US" altLang="zh-CN">
              <a:latin typeface="Times New Roman" panose="02020603050405020304" charset="0"/>
              <a:cs typeface="Times New Roman" panose="02020603050405020304" charset="0"/>
              <a:sym typeface="+mn-ea"/>
            </a:endParaRPr>
          </a:p>
          <a:p>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Chapman: </a:t>
            </a:r>
            <a:r>
              <a:rPr lang="en-US" altLang="zh-CN" i="1">
                <a:latin typeface="Times New Roman" panose="02020603050405020304" charset="0"/>
                <a:cs typeface="Times New Roman" panose="02020603050405020304" charset="0"/>
              </a:rPr>
              <a:t>Iliad</a:t>
            </a:r>
            <a:r>
              <a:rPr lang="en-US" altLang="zh-CN">
                <a:latin typeface="Times New Roman" panose="02020603050405020304" charset="0"/>
                <a:cs typeface="Times New Roman" panose="02020603050405020304" charset="0"/>
              </a:rPr>
              <a:t> and </a:t>
            </a:r>
            <a:r>
              <a:rPr lang="en-US" altLang="zh-CN" i="1">
                <a:latin typeface="Times New Roman" panose="02020603050405020304" charset="0"/>
                <a:cs typeface="Times New Roman" panose="02020603050405020304" charset="0"/>
              </a:rPr>
              <a:t>Odyssey</a:t>
            </a:r>
            <a:r>
              <a:rPr lang="en-US" altLang="zh-CN">
                <a:latin typeface="Times New Roman" panose="02020603050405020304" charset="0"/>
                <a:cs typeface="Times New Roman" panose="02020603050405020304" charset="0"/>
              </a:rPr>
              <a:t>(1598-1616)</a:t>
            </a:r>
            <a:endParaRPr lang="en-US" altLang="zh-CN">
              <a:latin typeface="Times New Roman" panose="02020603050405020304" charset="0"/>
              <a:cs typeface="Times New Roman" panose="02020603050405020304" charset="0"/>
            </a:endParaRPr>
          </a:p>
          <a:p>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Florio: Montaigne’s </a:t>
            </a:r>
            <a:r>
              <a:rPr lang="en-US" altLang="zh-CN" i="1">
                <a:latin typeface="Times New Roman" panose="02020603050405020304" charset="0"/>
                <a:cs typeface="Times New Roman" panose="02020603050405020304" charset="0"/>
              </a:rPr>
              <a:t>Essays</a:t>
            </a:r>
            <a:r>
              <a:rPr lang="en-US" altLang="zh-CN">
                <a:latin typeface="Times New Roman" panose="02020603050405020304" charset="0"/>
                <a:cs typeface="Times New Roman" panose="02020603050405020304" charset="0"/>
              </a:rPr>
              <a:t>(1603)</a:t>
            </a:r>
            <a:endParaRPr lang="en-US" altLang="zh-CN">
              <a:latin typeface="Times New Roman" panose="02020603050405020304" charset="0"/>
              <a:cs typeface="Times New Roman" panose="02020603050405020304" charset="0"/>
            </a:endParaRPr>
          </a:p>
          <a:p>
            <a:endParaRPr lang="en-US" altLang="zh-CN" i="1">
              <a:latin typeface="Times New Roman" panose="02020603050405020304" charset="0"/>
              <a:cs typeface="Times New Roman" panose="02020603050405020304" charset="0"/>
            </a:endParaRPr>
          </a:p>
          <a:p>
            <a:r>
              <a:rPr lang="en-US" altLang="zh-CN" i="1">
                <a:latin typeface="Times New Roman" panose="02020603050405020304" charset="0"/>
                <a:cs typeface="Times New Roman" panose="02020603050405020304" charset="0"/>
              </a:rPr>
              <a:t>King James Bible Translation</a:t>
            </a:r>
            <a:r>
              <a:rPr lang="en-US" altLang="zh-CN">
                <a:latin typeface="Times New Roman" panose="02020603050405020304" charset="0"/>
                <a:cs typeface="Times New Roman" panose="02020603050405020304" charset="0"/>
              </a:rPr>
              <a:t>(1611) “the greatest English translation”</a:t>
            </a:r>
            <a:endParaRPr lang="en-US" altLang="zh-CN" i="1">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a:t>
            </a:r>
            <a:endParaRPr lang="en-US" altLang="zh-CN">
              <a:latin typeface="Times New Roman" panose="02020603050405020304" charset="0"/>
              <a:cs typeface="Times New Roman" panose="02020603050405020304" charset="0"/>
            </a:endParaRPr>
          </a:p>
        </p:txBody>
      </p:sp>
      <p:pic>
        <p:nvPicPr>
          <p:cNvPr id="8" name="图片 7" descr="C:/Users/D/AppData/Local/Temp/picturecompress_20211020110813/output_10.pngoutput_10"/>
          <p:cNvPicPr>
            <a:picLocks noChangeAspect="1"/>
          </p:cNvPicPr>
          <p:nvPr/>
        </p:nvPicPr>
        <p:blipFill>
          <a:blip r:embed="rId1"/>
          <a:stretch>
            <a:fillRect/>
          </a:stretch>
        </p:blipFill>
        <p:spPr>
          <a:xfrm>
            <a:off x="9848850" y="3792220"/>
            <a:ext cx="1907540" cy="2791460"/>
          </a:xfrm>
          <a:prstGeom prst="rect">
            <a:avLst/>
          </a:prstGeom>
        </p:spPr>
      </p:pic>
      <p:pic>
        <p:nvPicPr>
          <p:cNvPr id="9" name="图片 8" descr="C:/Users/D/AppData/Local/Temp/picturecompress_20211020110813/output_11.pngoutput_11"/>
          <p:cNvPicPr>
            <a:picLocks noChangeAspect="1"/>
          </p:cNvPicPr>
          <p:nvPr/>
        </p:nvPicPr>
        <p:blipFill>
          <a:blip r:embed="rId2"/>
          <a:stretch>
            <a:fillRect/>
          </a:stretch>
        </p:blipFill>
        <p:spPr>
          <a:xfrm>
            <a:off x="7946390" y="2181225"/>
            <a:ext cx="2233295" cy="16967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2" presetClass="entr" presetSubtype="4"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 calcmode="lin" valueType="num">
                                      <p:cBhvr additive="base">
                                        <p:cTn id="4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 calcmode="lin" valueType="num">
                                      <p:cBhvr additive="base">
                                        <p:cTn id="4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7">
                                            <p:txEl>
                                              <p:pRg st="4" end="4"/>
                                            </p:txEl>
                                          </p:spTgt>
                                        </p:tgtEl>
                                        <p:attrNameLst>
                                          <p:attrName>style.visibility</p:attrName>
                                        </p:attrNameLst>
                                      </p:cBhvr>
                                      <p:to>
                                        <p:strVal val="visible"/>
                                      </p:to>
                                    </p:set>
                                    <p:anim calcmode="lin" valueType="num">
                                      <p:cBhvr additive="base">
                                        <p:cTn id="5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
                                            <p:txEl>
                                              <p:pRg st="6" end="6"/>
                                            </p:txEl>
                                          </p:spTgt>
                                        </p:tgtEl>
                                        <p:attrNameLst>
                                          <p:attrName>style.visibility</p:attrName>
                                        </p:attrNameLst>
                                      </p:cBhvr>
                                      <p:to>
                                        <p:strVal val="visible"/>
                                      </p:to>
                                    </p:set>
                                    <p:anim calcmode="lin" valueType="num">
                                      <p:cBhvr additive="base">
                                        <p:cTn id="5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par>
                          <p:cTn id="61" fill="hold">
                            <p:stCondLst>
                              <p:cond delay="500"/>
                            </p:stCondLst>
                            <p:childTnLst>
                              <p:par>
                                <p:cTn id="62" presetID="2" presetClass="entr" presetSubtype="4" fill="hold" nodeType="after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fill="hold"/>
                                        <p:tgtEl>
                                          <p:spTgt spid="8"/>
                                        </p:tgtEl>
                                        <p:attrNameLst>
                                          <p:attrName>ppt_x</p:attrName>
                                        </p:attrNameLst>
                                      </p:cBhvr>
                                      <p:tavLst>
                                        <p:tav tm="0">
                                          <p:val>
                                            <p:strVal val="#ppt_x"/>
                                          </p:val>
                                        </p:tav>
                                        <p:tav tm="100000">
                                          <p:val>
                                            <p:strVal val="#ppt_x"/>
                                          </p:val>
                                        </p:tav>
                                      </p:tavLst>
                                    </p:anim>
                                    <p:anim calcmode="lin" valueType="num">
                                      <p:cBhvr additive="base">
                                        <p:cTn id="6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10" grpId="0"/>
      <p:bldP spid="10" grpId="1"/>
      <p:bldP spid="5" grpId="0"/>
      <p:bldP spid="5" grpId="1"/>
      <p:bldP spid="6" grpId="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sp>
        <p:nvSpPr>
          <p:cNvPr id="2" name="文本框 1"/>
          <p:cNvSpPr txBox="1"/>
          <p:nvPr/>
        </p:nvSpPr>
        <p:spPr>
          <a:xfrm>
            <a:off x="1144905" y="492760"/>
            <a:ext cx="10233025" cy="953135"/>
          </a:xfrm>
          <a:prstGeom prst="rect">
            <a:avLst/>
          </a:prstGeom>
          <a:noFill/>
        </p:spPr>
        <p:txBody>
          <a:bodyPr wrap="square" rtlCol="0">
            <a:spAutoFit/>
          </a:bodyPr>
          <a:p>
            <a:r>
              <a:rPr lang="en-US" altLang="zh-CN" sz="2800" b="1">
                <a:latin typeface="Times New Roman" panose="02020603050405020304" charset="0"/>
                <a:cs typeface="Times New Roman" panose="02020603050405020304" charset="0"/>
              </a:rPr>
              <a:t>5 Fifth period:  </a:t>
            </a:r>
            <a:r>
              <a:rPr lang="en-US" altLang="zh-CN" sz="2800" b="1">
                <a:latin typeface="Times New Roman" panose="02020603050405020304" charset="0"/>
                <a:cs typeface="Times New Roman" panose="02020603050405020304" charset="0"/>
                <a:sym typeface="+mn-ea"/>
              </a:rPr>
              <a:t>Translation in the 17th c to the early 20th c</a:t>
            </a:r>
            <a:endParaRPr lang="en-US" altLang="zh-CN" sz="2800" b="1">
              <a:latin typeface="Times New Roman" panose="02020603050405020304" charset="0"/>
              <a:cs typeface="Times New Roman" panose="02020603050405020304" charset="0"/>
              <a:sym typeface="+mn-ea"/>
            </a:endParaRPr>
          </a:p>
          <a:p>
            <a:endParaRPr lang="en-US" altLang="zh-CN" sz="2800" b="1">
              <a:latin typeface="Times New Roman" panose="02020603050405020304" charset="0"/>
              <a:cs typeface="Times New Roman" panose="02020603050405020304" charset="0"/>
            </a:endParaRPr>
          </a:p>
        </p:txBody>
      </p:sp>
      <p:sp>
        <p:nvSpPr>
          <p:cNvPr id="3" name="文本框 2"/>
          <p:cNvSpPr txBox="1"/>
          <p:nvPr/>
        </p:nvSpPr>
        <p:spPr>
          <a:xfrm>
            <a:off x="1291590" y="1280160"/>
            <a:ext cx="9777730" cy="1014730"/>
          </a:xfrm>
          <a:prstGeom prst="rect">
            <a:avLst/>
          </a:prstGeom>
          <a:noFill/>
        </p:spPr>
        <p:txBody>
          <a:bodyPr wrap="square" rtlCol="0">
            <a:spAutoFit/>
          </a:bodyPr>
          <a:p>
            <a:r>
              <a:rPr lang="en-US" altLang="zh-CN" sz="2000">
                <a:latin typeface="Times New Roman" panose="02020603050405020304" charset="0"/>
                <a:cs typeface="Times New Roman" panose="02020603050405020304" charset="0"/>
              </a:rPr>
              <a:t>Many master’s works were translated to various countries’ languages, such as Shakespeare, Balzac, Goethe and Cervantes and so on. The translators focused on modern and contemporary works rather than classic works.</a:t>
            </a:r>
            <a:endParaRPr lang="en-US" altLang="zh-CN" sz="2000">
              <a:latin typeface="Times New Roman" panose="02020603050405020304" charset="0"/>
              <a:cs typeface="Times New Roman" panose="02020603050405020304" charset="0"/>
            </a:endParaRPr>
          </a:p>
        </p:txBody>
      </p:sp>
      <p:sp>
        <p:nvSpPr>
          <p:cNvPr id="8" name="文本框 7"/>
          <p:cNvSpPr txBox="1"/>
          <p:nvPr/>
        </p:nvSpPr>
        <p:spPr>
          <a:xfrm>
            <a:off x="1291590" y="2665095"/>
            <a:ext cx="5981700" cy="398780"/>
          </a:xfrm>
          <a:prstGeom prst="rect">
            <a:avLst/>
          </a:prstGeom>
          <a:noFill/>
        </p:spPr>
        <p:txBody>
          <a:bodyPr wrap="square" rtlCol="0">
            <a:spAutoFit/>
          </a:bodyPr>
          <a:p>
            <a:r>
              <a:rPr lang="en-US" altLang="zh-CN" sz="2000">
                <a:latin typeface="Times New Roman" panose="02020603050405020304" charset="0"/>
                <a:cs typeface="Times New Roman" panose="02020603050405020304" charset="0"/>
              </a:rPr>
              <a:t>Besides, the theories of translation developed a lot</a:t>
            </a:r>
            <a:r>
              <a:rPr lang="en-US" altLang="zh-CN" sz="2000">
                <a:latin typeface="Times New Roman" panose="02020603050405020304" charset="0"/>
                <a:cs typeface="Times New Roman" panose="02020603050405020304" charset="0"/>
              </a:rPr>
              <a:t>.</a:t>
            </a:r>
            <a:endParaRPr lang="en-US" altLang="zh-CN" sz="2000">
              <a:latin typeface="Times New Roman" panose="02020603050405020304" charset="0"/>
              <a:cs typeface="Times New Roman" panose="02020603050405020304" charset="0"/>
            </a:endParaRPr>
          </a:p>
        </p:txBody>
      </p:sp>
      <p:sp>
        <p:nvSpPr>
          <p:cNvPr id="9" name="文本框 8"/>
          <p:cNvSpPr txBox="1"/>
          <p:nvPr/>
        </p:nvSpPr>
        <p:spPr>
          <a:xfrm>
            <a:off x="1144905" y="3434080"/>
            <a:ext cx="4506595" cy="1014730"/>
          </a:xfrm>
          <a:prstGeom prst="rect">
            <a:avLst/>
          </a:prstGeom>
          <a:noFill/>
        </p:spPr>
        <p:txBody>
          <a:bodyPr wrap="square" rtlCol="0">
            <a:spAutoFit/>
          </a:bodyPr>
          <a:p>
            <a:pPr marL="342900" indent="-342900">
              <a:buClr>
                <a:srgbClr val="FF0000"/>
              </a:buClr>
              <a:buFont typeface="Wingdings" panose="05000000000000000000" charset="0"/>
              <a:buChar char="u"/>
            </a:pPr>
            <a:r>
              <a:rPr lang="en-US" altLang="zh-CN" sz="2000">
                <a:latin typeface="Times New Roman" panose="02020603050405020304" charset="0"/>
                <a:cs typeface="Times New Roman" panose="02020603050405020304" charset="0"/>
              </a:rPr>
              <a:t>England: Matthew Arnold and Newman debated on translation of Homeric epics.</a:t>
            </a:r>
            <a:endParaRPr lang="en-US" altLang="zh-CN" sz="2000">
              <a:latin typeface="Times New Roman" panose="02020603050405020304" charset="0"/>
              <a:cs typeface="Times New Roman" panose="02020603050405020304" charset="0"/>
            </a:endParaRPr>
          </a:p>
        </p:txBody>
      </p:sp>
      <p:sp>
        <p:nvSpPr>
          <p:cNvPr id="10" name="文本框 9"/>
          <p:cNvSpPr txBox="1"/>
          <p:nvPr/>
        </p:nvSpPr>
        <p:spPr>
          <a:xfrm>
            <a:off x="5709920" y="3317875"/>
            <a:ext cx="5455285" cy="1014730"/>
          </a:xfrm>
          <a:prstGeom prst="rect">
            <a:avLst/>
          </a:prstGeom>
          <a:noFill/>
        </p:spPr>
        <p:txBody>
          <a:bodyPr wrap="square" rtlCol="0">
            <a:spAutoFit/>
          </a:bodyPr>
          <a:p>
            <a:pPr marL="342900" indent="-342900">
              <a:buClr>
                <a:srgbClr val="7030A0"/>
              </a:buClr>
              <a:buFont typeface="Wingdings" panose="05000000000000000000" charset="0"/>
              <a:buChar char="u"/>
            </a:pPr>
            <a:r>
              <a:rPr lang="en-US" altLang="zh-CN" sz="2000">
                <a:latin typeface="Times New Roman" panose="02020603050405020304" charset="0"/>
                <a:cs typeface="Times New Roman" panose="02020603050405020304" charset="0"/>
              </a:rPr>
              <a:t>Germany:Goethe and Schleiermacher(施莱尔马赫）</a:t>
            </a:r>
            <a:r>
              <a:rPr lang="en-US" altLang="zh-CN" sz="2000">
                <a:latin typeface="Times New Roman" panose="02020603050405020304" charset="0"/>
                <a:cs typeface="Times New Roman" panose="02020603050405020304" charset="0"/>
              </a:rPr>
              <a:t>put linguistics and literature theory into translation.</a:t>
            </a:r>
            <a:endParaRPr lang="en-US" altLang="zh-CN" sz="2000">
              <a:latin typeface="Times New Roman" panose="02020603050405020304" charset="0"/>
              <a:cs typeface="Times New Roman" panose="02020603050405020304" charset="0"/>
            </a:endParaRPr>
          </a:p>
        </p:txBody>
      </p:sp>
      <p:sp>
        <p:nvSpPr>
          <p:cNvPr id="11" name="文本框 10"/>
          <p:cNvSpPr txBox="1"/>
          <p:nvPr/>
        </p:nvSpPr>
        <p:spPr>
          <a:xfrm>
            <a:off x="1144905" y="4940300"/>
            <a:ext cx="5592445" cy="706755"/>
          </a:xfrm>
          <a:prstGeom prst="rect">
            <a:avLst/>
          </a:prstGeom>
          <a:noFill/>
        </p:spPr>
        <p:txBody>
          <a:bodyPr wrap="square" rtlCol="0">
            <a:spAutoFit/>
          </a:bodyPr>
          <a:p>
            <a:pPr marL="342900" indent="-342900">
              <a:buClr>
                <a:srgbClr val="0070C0"/>
              </a:buClr>
              <a:buFont typeface="Wingdings" panose="05000000000000000000" charset="0"/>
              <a:buChar char="u"/>
            </a:pPr>
            <a:r>
              <a:rPr lang="en-US" altLang="zh-CN" sz="2000">
                <a:latin typeface="Times New Roman" panose="02020603050405020304" charset="0"/>
                <a:cs typeface="Times New Roman" panose="02020603050405020304" charset="0"/>
              </a:rPr>
              <a:t>Russia: Pushkin, Belinski and Zhukovski put forward translation theory of literature and art.</a:t>
            </a:r>
            <a:endParaRPr lang="en-US" altLang="zh-CN" sz="20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P spid="8" grpId="1"/>
      <p:bldP spid="9" grpId="0"/>
      <p:bldP spid="9" grpId="1"/>
      <p:bldP spid="10" grpId="0"/>
      <p:bldP spid="10" grpId="1"/>
      <p:bldP spid="11" grpId="0"/>
      <p:bldP spid="1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sp>
        <p:nvSpPr>
          <p:cNvPr id="2" name="文本框 1"/>
          <p:cNvSpPr txBox="1"/>
          <p:nvPr/>
        </p:nvSpPr>
        <p:spPr>
          <a:xfrm>
            <a:off x="1117600" y="369570"/>
            <a:ext cx="7545705" cy="460375"/>
          </a:xfrm>
          <a:prstGeom prst="rect">
            <a:avLst/>
          </a:prstGeom>
          <a:noFill/>
        </p:spPr>
        <p:txBody>
          <a:bodyPr wrap="square" rtlCol="0">
            <a:spAutoFit/>
          </a:bodyPr>
          <a:p>
            <a:r>
              <a:rPr lang="en-US" altLang="zh-CN" sz="2400" b="1">
                <a:latin typeface="Times New Roman" panose="02020603050405020304" charset="0"/>
                <a:cs typeface="Times New Roman" panose="02020603050405020304" charset="0"/>
              </a:rPr>
              <a:t>6 Sixth period:  </a:t>
            </a:r>
            <a:r>
              <a:rPr lang="en-US" altLang="zh-CN" sz="2400" b="1">
                <a:latin typeface="Times New Roman" panose="02020603050405020304" charset="0"/>
                <a:cs typeface="Times New Roman" panose="02020603050405020304" charset="0"/>
                <a:sym typeface="+mn-ea"/>
              </a:rPr>
              <a:t>Translation after the second world war</a:t>
            </a:r>
            <a:endParaRPr lang="en-US" altLang="zh-CN" sz="2400" b="1">
              <a:latin typeface="Times New Roman" panose="02020603050405020304" charset="0"/>
              <a:cs typeface="Times New Roman" panose="02020603050405020304" charset="0"/>
              <a:sym typeface="+mn-ea"/>
            </a:endParaRPr>
          </a:p>
        </p:txBody>
      </p:sp>
      <p:sp>
        <p:nvSpPr>
          <p:cNvPr id="3" name="文本框 2"/>
          <p:cNvSpPr txBox="1"/>
          <p:nvPr/>
        </p:nvSpPr>
        <p:spPr>
          <a:xfrm>
            <a:off x="1207135" y="889000"/>
            <a:ext cx="9898380" cy="1014730"/>
          </a:xfrm>
          <a:prstGeom prst="rect">
            <a:avLst/>
          </a:prstGeom>
          <a:noFill/>
        </p:spPr>
        <p:txBody>
          <a:bodyPr wrap="square" rtlCol="0">
            <a:spAutoFit/>
          </a:bodyPr>
          <a:p>
            <a:r>
              <a:rPr lang="en-US" altLang="zh-CN" sz="2000" b="1">
                <a:latin typeface="Times New Roman" panose="02020603050405020304" charset="0"/>
                <a:cs typeface="Times New Roman" panose="02020603050405020304" charset="0"/>
              </a:rPr>
              <a:t>The realm, scale and function of translation are enlarged. </a:t>
            </a:r>
            <a:endParaRPr lang="en-US" altLang="zh-CN" sz="2000" b="1">
              <a:latin typeface="Times New Roman" panose="02020603050405020304" charset="0"/>
              <a:cs typeface="Times New Roman" panose="02020603050405020304" charset="0"/>
            </a:endParaRPr>
          </a:p>
          <a:p>
            <a:r>
              <a:rPr lang="en-US" altLang="zh-CN" sz="2000" b="1">
                <a:latin typeface="Times New Roman" panose="02020603050405020304" charset="0"/>
                <a:cs typeface="Times New Roman" panose="02020603050405020304" charset="0"/>
              </a:rPr>
              <a:t>The form of translation have been changed. </a:t>
            </a:r>
            <a:endParaRPr lang="en-US" altLang="zh-CN" sz="2000" b="1">
              <a:latin typeface="Times New Roman" panose="02020603050405020304" charset="0"/>
              <a:cs typeface="Times New Roman" panose="02020603050405020304" charset="0"/>
            </a:endParaRPr>
          </a:p>
          <a:p>
            <a:r>
              <a:rPr lang="en-US" altLang="zh-CN" sz="2000" b="1">
                <a:latin typeface="Times New Roman" panose="02020603050405020304" charset="0"/>
                <a:cs typeface="Times New Roman" panose="02020603050405020304" charset="0"/>
              </a:rPr>
              <a:t>The theories of translation has achieved unprecedented development.</a:t>
            </a:r>
            <a:endParaRPr lang="en-US" altLang="zh-CN" sz="2000" b="1">
              <a:latin typeface="Times New Roman" panose="02020603050405020304" charset="0"/>
              <a:cs typeface="Times New Roman" panose="02020603050405020304" charset="0"/>
            </a:endParaRPr>
          </a:p>
        </p:txBody>
      </p:sp>
      <p:sp>
        <p:nvSpPr>
          <p:cNvPr id="13" name="文本框 12"/>
          <p:cNvSpPr txBox="1"/>
          <p:nvPr/>
        </p:nvSpPr>
        <p:spPr>
          <a:xfrm>
            <a:off x="633730" y="1962150"/>
            <a:ext cx="4541520" cy="398780"/>
          </a:xfrm>
          <a:prstGeom prst="rect">
            <a:avLst/>
          </a:prstGeom>
          <a:noFill/>
        </p:spPr>
        <p:txBody>
          <a:bodyPr wrap="square" rtlCol="0">
            <a:spAutoFit/>
          </a:bodyPr>
          <a:p>
            <a:pPr marL="285750" indent="-285750">
              <a:buClr>
                <a:srgbClr val="FF0000"/>
              </a:buClr>
              <a:buFont typeface="Wingdings" panose="05000000000000000000" charset="0"/>
              <a:buChar char="n"/>
            </a:pPr>
            <a:r>
              <a:rPr lang="en-US" altLang="zh-CN" sz="2000">
                <a:latin typeface="Times New Roman" panose="02020603050405020304" charset="0"/>
                <a:cs typeface="Times New Roman" panose="02020603050405020304" charset="0"/>
              </a:rPr>
              <a:t>Realm:literature and religion works</a:t>
            </a:r>
            <a:endParaRPr lang="en-US" altLang="zh-CN" sz="2000">
              <a:latin typeface="Times New Roman" panose="02020603050405020304" charset="0"/>
              <a:cs typeface="Times New Roman" panose="02020603050405020304" charset="0"/>
            </a:endParaRPr>
          </a:p>
        </p:txBody>
      </p:sp>
      <p:sp>
        <p:nvSpPr>
          <p:cNvPr id="4" name="右箭头 3"/>
          <p:cNvSpPr/>
          <p:nvPr/>
        </p:nvSpPr>
        <p:spPr>
          <a:xfrm>
            <a:off x="4882515" y="2047240"/>
            <a:ext cx="922020" cy="19812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5804535" y="1962150"/>
            <a:ext cx="6505575" cy="398780"/>
          </a:xfrm>
          <a:prstGeom prst="rect">
            <a:avLst/>
          </a:prstGeom>
          <a:noFill/>
        </p:spPr>
        <p:txBody>
          <a:bodyPr wrap="square" rtlCol="0">
            <a:spAutoFit/>
          </a:bodyPr>
          <a:p>
            <a:r>
              <a:rPr lang="en-US" altLang="zh-CN" sz="2000">
                <a:latin typeface="Times New Roman" panose="02020603050405020304" charset="0"/>
                <a:cs typeface="Times New Roman" panose="02020603050405020304" charset="0"/>
              </a:rPr>
              <a:t>bussiness, technology and national cooperation</a:t>
            </a:r>
            <a:endParaRPr lang="en-US" altLang="zh-CN" sz="2000">
              <a:latin typeface="Times New Roman" panose="02020603050405020304" charset="0"/>
              <a:cs typeface="Times New Roman" panose="02020603050405020304" charset="0"/>
            </a:endParaRPr>
          </a:p>
        </p:txBody>
      </p:sp>
      <p:sp>
        <p:nvSpPr>
          <p:cNvPr id="6" name="文本框 5"/>
          <p:cNvSpPr txBox="1"/>
          <p:nvPr/>
        </p:nvSpPr>
        <p:spPr>
          <a:xfrm>
            <a:off x="633730" y="2543175"/>
            <a:ext cx="5088890" cy="1014730"/>
          </a:xfrm>
          <a:prstGeom prst="rect">
            <a:avLst/>
          </a:prstGeom>
          <a:noFill/>
        </p:spPr>
        <p:txBody>
          <a:bodyPr wrap="square" rtlCol="0">
            <a:spAutoFit/>
          </a:bodyPr>
          <a:p>
            <a:pPr marL="285750" indent="-285750">
              <a:buClr>
                <a:srgbClr val="00B050"/>
              </a:buClr>
              <a:buFont typeface="Wingdings" panose="05000000000000000000" charset="0"/>
              <a:buChar char="n"/>
            </a:pPr>
            <a:r>
              <a:rPr lang="en-US" altLang="zh-CN" sz="2000">
                <a:latin typeface="Times New Roman" panose="02020603050405020304" charset="0"/>
                <a:cs typeface="Times New Roman" panose="02020603050405020304" charset="0"/>
              </a:rPr>
              <a:t>Scale: the number of translators have rised- from literature masters to the specialized people.</a:t>
            </a:r>
            <a:endParaRPr lang="en-US" altLang="zh-CN" sz="2000">
              <a:latin typeface="Times New Roman" panose="02020603050405020304" charset="0"/>
              <a:cs typeface="Times New Roman" panose="02020603050405020304" charset="0"/>
            </a:endParaRPr>
          </a:p>
        </p:txBody>
      </p:sp>
      <p:sp>
        <p:nvSpPr>
          <p:cNvPr id="7" name="文本框 6"/>
          <p:cNvSpPr txBox="1"/>
          <p:nvPr/>
        </p:nvSpPr>
        <p:spPr>
          <a:xfrm>
            <a:off x="5804535" y="2543175"/>
            <a:ext cx="4879340" cy="1014730"/>
          </a:xfrm>
          <a:prstGeom prst="rect">
            <a:avLst/>
          </a:prstGeom>
          <a:noFill/>
        </p:spPr>
        <p:txBody>
          <a:bodyPr wrap="square" rtlCol="0">
            <a:spAutoFit/>
          </a:bodyPr>
          <a:p>
            <a:pPr marL="285750" indent="-285750">
              <a:buClr>
                <a:srgbClr val="7030A0"/>
              </a:buClr>
              <a:buFont typeface="Wingdings" panose="05000000000000000000" charset="0"/>
              <a:buChar char="n"/>
            </a:pPr>
            <a:r>
              <a:rPr lang="en-US" altLang="zh-CN" sz="2000">
                <a:latin typeface="Times New Roman" panose="02020603050405020304" charset="0"/>
                <a:cs typeface="Times New Roman" panose="02020603050405020304" charset="0"/>
              </a:rPr>
              <a:t>Function: plays an important role in global communication and cooperation in many fields.</a:t>
            </a:r>
            <a:endParaRPr lang="en-US" altLang="zh-CN" sz="2000">
              <a:latin typeface="Times New Roman" panose="02020603050405020304" charset="0"/>
              <a:cs typeface="Times New Roman" panose="02020603050405020304" charset="0"/>
            </a:endParaRPr>
          </a:p>
        </p:txBody>
      </p:sp>
      <p:sp>
        <p:nvSpPr>
          <p:cNvPr id="8" name="文本框 7"/>
          <p:cNvSpPr txBox="1"/>
          <p:nvPr/>
        </p:nvSpPr>
        <p:spPr>
          <a:xfrm>
            <a:off x="638175" y="4479290"/>
            <a:ext cx="1630045" cy="398780"/>
          </a:xfrm>
          <a:prstGeom prst="rect">
            <a:avLst/>
          </a:prstGeom>
          <a:noFill/>
        </p:spPr>
        <p:txBody>
          <a:bodyPr wrap="square" rtlCol="0">
            <a:spAutoFit/>
          </a:bodyPr>
          <a:p>
            <a:pPr marL="342900" indent="-342900">
              <a:buClr>
                <a:srgbClr val="0070C0"/>
              </a:buClr>
              <a:buFont typeface="Wingdings" panose="05000000000000000000" charset="0"/>
              <a:buChar char="n"/>
            </a:pPr>
            <a:r>
              <a:rPr lang="en-US" altLang="zh-CN" sz="2000">
                <a:latin typeface="Times New Roman" panose="02020603050405020304" charset="0"/>
                <a:cs typeface="Times New Roman" panose="02020603050405020304" charset="0"/>
              </a:rPr>
              <a:t>Form</a:t>
            </a:r>
            <a:endParaRPr lang="en-US" altLang="zh-CN" sz="2000">
              <a:latin typeface="Times New Roman" panose="02020603050405020304" charset="0"/>
              <a:cs typeface="Times New Roman" panose="02020603050405020304" charset="0"/>
            </a:endParaRPr>
          </a:p>
        </p:txBody>
      </p:sp>
      <p:sp>
        <p:nvSpPr>
          <p:cNvPr id="9" name="左大括号 8"/>
          <p:cNvSpPr/>
          <p:nvPr/>
        </p:nvSpPr>
        <p:spPr>
          <a:xfrm>
            <a:off x="1999615" y="3740150"/>
            <a:ext cx="268605" cy="1894205"/>
          </a:xfrm>
          <a:prstGeom prst="leftBrace">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 name="文本框 9"/>
          <p:cNvSpPr txBox="1"/>
          <p:nvPr/>
        </p:nvSpPr>
        <p:spPr>
          <a:xfrm>
            <a:off x="2592070" y="3557905"/>
            <a:ext cx="4716780" cy="2183765"/>
          </a:xfrm>
          <a:prstGeom prst="rect">
            <a:avLst/>
          </a:prstGeom>
          <a:noFill/>
        </p:spPr>
        <p:txBody>
          <a:bodyPr wrap="square" rtlCol="0">
            <a:spAutoFit/>
          </a:bodyPr>
          <a:p>
            <a:r>
              <a:rPr lang="en-US" altLang="zh-CN" sz="2000">
                <a:latin typeface="Times New Roman" panose="02020603050405020304" charset="0"/>
                <a:cs typeface="Times New Roman" panose="02020603050405020304" charset="0"/>
              </a:rPr>
              <a:t>translation education and colleges</a:t>
            </a:r>
            <a:endParaRPr lang="en-US" altLang="zh-CN" sz="2000">
              <a:latin typeface="Times New Roman" panose="02020603050405020304" charset="0"/>
              <a:cs typeface="Times New Roman" panose="02020603050405020304" charset="0"/>
            </a:endParaRPr>
          </a:p>
          <a:p>
            <a:endParaRPr lang="en-US" altLang="zh-CN"/>
          </a:p>
          <a:p>
            <a:endParaRPr lang="en-US" altLang="zh-CN"/>
          </a:p>
          <a:p>
            <a:r>
              <a:rPr lang="en-US" altLang="zh-CN" sz="2000">
                <a:latin typeface="Times New Roman" panose="02020603050405020304" charset="0"/>
                <a:cs typeface="Times New Roman" panose="02020603050405020304" charset="0"/>
              </a:rPr>
              <a:t>translation organizations</a:t>
            </a:r>
            <a:endParaRPr lang="en-US" altLang="zh-CN" sz="2000">
              <a:latin typeface="Times New Roman" panose="02020603050405020304" charset="0"/>
              <a:cs typeface="Times New Roman" panose="02020603050405020304" charset="0"/>
            </a:endParaRPr>
          </a:p>
          <a:p>
            <a:endParaRPr lang="en-US" altLang="zh-CN" sz="2000">
              <a:latin typeface="Times New Roman" panose="02020603050405020304" charset="0"/>
              <a:cs typeface="Times New Roman" panose="02020603050405020304" charset="0"/>
            </a:endParaRPr>
          </a:p>
          <a:p>
            <a:endParaRPr lang="en-US" altLang="zh-CN" sz="2000">
              <a:latin typeface="Times New Roman" panose="02020603050405020304" charset="0"/>
              <a:cs typeface="Times New Roman" panose="02020603050405020304" charset="0"/>
            </a:endParaRPr>
          </a:p>
          <a:p>
            <a:r>
              <a:rPr lang="en-US" altLang="zh-CN" sz="2000">
                <a:latin typeface="Times New Roman" panose="02020603050405020304" charset="0"/>
                <a:cs typeface="Times New Roman" panose="02020603050405020304" charset="0"/>
              </a:rPr>
              <a:t>machine translation</a:t>
            </a:r>
            <a:endParaRPr lang="en-US" altLang="zh-CN" sz="2000">
              <a:latin typeface="Times New Roman" panose="02020603050405020304" charset="0"/>
              <a:cs typeface="Times New Roman" panose="02020603050405020304" charset="0"/>
            </a:endParaRPr>
          </a:p>
        </p:txBody>
      </p:sp>
      <p:sp>
        <p:nvSpPr>
          <p:cNvPr id="11" name="左大括号 10"/>
          <p:cNvSpPr/>
          <p:nvPr/>
        </p:nvSpPr>
        <p:spPr>
          <a:xfrm>
            <a:off x="5371465" y="4094480"/>
            <a:ext cx="433070" cy="1110615"/>
          </a:xfrm>
          <a:prstGeom prst="leftBrace">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2" name="文本框 11"/>
          <p:cNvSpPr txBox="1"/>
          <p:nvPr/>
        </p:nvSpPr>
        <p:spPr>
          <a:xfrm>
            <a:off x="5804535" y="3989070"/>
            <a:ext cx="6703060" cy="1322070"/>
          </a:xfrm>
          <a:prstGeom prst="rect">
            <a:avLst/>
          </a:prstGeom>
          <a:noFill/>
        </p:spPr>
        <p:txBody>
          <a:bodyPr wrap="square" rtlCol="0">
            <a:spAutoFit/>
          </a:bodyPr>
          <a:p>
            <a:r>
              <a:rPr lang="en-US" altLang="zh-CN" sz="2000">
                <a:latin typeface="Times New Roman" panose="02020603050405020304" charset="0"/>
                <a:cs typeface="Times New Roman" panose="02020603050405020304" charset="0"/>
              </a:rPr>
              <a:t>Internationl Federation of Translation</a:t>
            </a:r>
            <a:endParaRPr lang="en-US" altLang="zh-CN" sz="2000">
              <a:latin typeface="Times New Roman" panose="02020603050405020304" charset="0"/>
              <a:cs typeface="Times New Roman" panose="02020603050405020304" charset="0"/>
            </a:endParaRPr>
          </a:p>
          <a:p>
            <a:endParaRPr lang="en-US" altLang="zh-CN" sz="2000">
              <a:latin typeface="Times New Roman" panose="02020603050405020304" charset="0"/>
              <a:cs typeface="Times New Roman" panose="02020603050405020304" charset="0"/>
            </a:endParaRPr>
          </a:p>
          <a:p>
            <a:endParaRPr lang="en-US" altLang="zh-CN" sz="2000">
              <a:latin typeface="Times New Roman" panose="02020603050405020304" charset="0"/>
              <a:cs typeface="Times New Roman" panose="02020603050405020304" charset="0"/>
            </a:endParaRPr>
          </a:p>
          <a:p>
            <a:r>
              <a:rPr lang="en-US" altLang="zh-CN" sz="2000">
                <a:latin typeface="Times New Roman" panose="02020603050405020304" charset="0"/>
                <a:cs typeface="Times New Roman" panose="02020603050405020304" charset="0"/>
              </a:rPr>
              <a:t>International Association of Conference Interpreters</a:t>
            </a:r>
            <a:endParaRPr lang="en-US" altLang="zh-CN" sz="20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presetID="2" presetClass="entr" presetSubtype="4"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 calcmode="lin" valueType="num">
                                      <p:cBhvr additive="base">
                                        <p:cTn id="5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0">
                                            <p:txEl>
                                              <p:pRg st="3" end="3"/>
                                            </p:txEl>
                                          </p:spTgt>
                                        </p:tgtEl>
                                        <p:attrNameLst>
                                          <p:attrName>style.visibility</p:attrName>
                                        </p:attrNameLst>
                                      </p:cBhvr>
                                      <p:to>
                                        <p:strVal val="visible"/>
                                      </p:to>
                                    </p:set>
                                    <p:anim calcmode="lin" valueType="num">
                                      <p:cBhvr additive="base">
                                        <p:cTn id="5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par>
                          <p:cTn id="61" fill="hold">
                            <p:stCondLst>
                              <p:cond delay="500"/>
                            </p:stCondLst>
                            <p:childTnLst>
                              <p:par>
                                <p:cTn id="62" presetID="2" presetClass="entr" presetSubtype="4"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ppt_x"/>
                                          </p:val>
                                        </p:tav>
                                        <p:tav tm="100000">
                                          <p:val>
                                            <p:strVal val="#ppt_x"/>
                                          </p:val>
                                        </p:tav>
                                      </p:tavLst>
                                    </p:anim>
                                    <p:anim calcmode="lin" valueType="num">
                                      <p:cBhvr additive="base">
                                        <p:cTn id="6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2">
                                            <p:txEl>
                                              <p:pRg st="0" end="0"/>
                                            </p:txEl>
                                          </p:spTgt>
                                        </p:tgtEl>
                                        <p:attrNameLst>
                                          <p:attrName>style.visibility</p:attrName>
                                        </p:attrNameLst>
                                      </p:cBhvr>
                                      <p:to>
                                        <p:strVal val="visible"/>
                                      </p:to>
                                    </p:set>
                                    <p:anim calcmode="lin" valueType="num">
                                      <p:cBhvr additive="base">
                                        <p:cTn id="7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12">
                                            <p:txEl>
                                              <p:pRg st="3" end="3"/>
                                            </p:txEl>
                                          </p:spTgt>
                                        </p:tgtEl>
                                        <p:attrNameLst>
                                          <p:attrName>style.visibility</p:attrName>
                                        </p:attrNameLst>
                                      </p:cBhvr>
                                      <p:to>
                                        <p:strVal val="visible"/>
                                      </p:to>
                                    </p:set>
                                    <p:anim calcmode="lin" valueType="num">
                                      <p:cBhvr additive="base">
                                        <p:cTn id="76"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10">
                                            <p:txEl>
                                              <p:pRg st="6" end="6"/>
                                            </p:txEl>
                                          </p:spTgt>
                                        </p:tgtEl>
                                        <p:attrNameLst>
                                          <p:attrName>style.visibility</p:attrName>
                                        </p:attrNameLst>
                                      </p:cBhvr>
                                      <p:to>
                                        <p:strVal val="visible"/>
                                      </p:to>
                                    </p:set>
                                    <p:anim calcmode="lin" valueType="num">
                                      <p:cBhvr additive="base">
                                        <p:cTn id="82"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3" grpId="0"/>
      <p:bldP spid="13" grpId="1"/>
      <p:bldP spid="4" grpId="0" animBg="1"/>
      <p:bldP spid="4" grpId="1" animBg="1"/>
      <p:bldP spid="5" grpId="0"/>
      <p:bldP spid="5" grpId="1"/>
      <p:bldP spid="6" grpId="0"/>
      <p:bldP spid="6" grpId="1"/>
      <p:bldP spid="7" grpId="0"/>
      <p:bldP spid="7" grpId="1"/>
      <p:bldP spid="8" grpId="0"/>
      <p:bldP spid="8" grpId="1"/>
      <p:bldP spid="9" grpId="0" animBg="1"/>
      <p:bldP spid="9" grpId="1" animBg="1"/>
      <p:bldP spid="11" grpId="0" animBg="1"/>
      <p:bldP spid="1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51" name=""/>
        <p:cNvGrpSpPr/>
        <p:nvPr/>
      </p:nvGrpSpPr>
      <p:grpSpPr>
        <a:xfrm>
          <a:off x="0" y="0"/>
          <a:ext cx="0" cy="0"/>
          <a:chOff x="0" y="0"/>
          <a:chExt cx="0" cy="0"/>
        </a:xfrm>
      </p:grpSpPr>
      <p:pic>
        <p:nvPicPr>
          <p:cNvPr id="2097191" name="图片 8" descr="C:/Users/D/AppData/Local/Temp/picturecompress_20211020110813/output_12.pngoutput_12"/>
          <p:cNvPicPr>
            <a:picLocks noChangeAspect="1"/>
          </p:cNvPicPr>
          <p:nvPr/>
        </p:nvPicPr>
        <p:blipFill>
          <a:blip r:embed="rId1"/>
          <a:stretch>
            <a:fillRect/>
          </a:stretch>
        </p:blipFill>
        <p:spPr>
          <a:xfrm>
            <a:off x="0" y="0"/>
            <a:ext cx="12192000" cy="6858000"/>
          </a:xfrm>
          <a:prstGeom prst="rect">
            <a:avLst/>
          </a:prstGeom>
        </p:spPr>
      </p:pic>
      <p:pic>
        <p:nvPicPr>
          <p:cNvPr id="2097192" name="图片 3" descr="C:/Users/D/AppData/Local/Temp/picturecompress_20211020110813/output_13.pngoutput_13"/>
          <p:cNvPicPr>
            <a:picLocks noChangeAspect="1"/>
          </p:cNvPicPr>
          <p:nvPr/>
        </p:nvPicPr>
        <p:blipFill>
          <a:blip r:embed="rId2"/>
          <a:stretch>
            <a:fillRect/>
          </a:stretch>
        </p:blipFill>
        <p:spPr>
          <a:xfrm>
            <a:off x="0" y="0"/>
            <a:ext cx="12192000" cy="6858000"/>
          </a:xfrm>
          <a:prstGeom prst="rect">
            <a:avLst/>
          </a:prstGeom>
        </p:spPr>
      </p:pic>
      <p:pic>
        <p:nvPicPr>
          <p:cNvPr id="2097194" name="图片 5" descr="C:/Users/D/AppData/Local/Temp/picturecompress_20211020110813/output_14.pngoutput_14"/>
          <p:cNvPicPr>
            <a:picLocks noChangeAspect="1"/>
          </p:cNvPicPr>
          <p:nvPr/>
        </p:nvPicPr>
        <p:blipFill>
          <a:blip r:embed="rId3"/>
          <a:stretch>
            <a:fillRect/>
          </a:stretch>
        </p:blipFill>
        <p:spPr>
          <a:xfrm>
            <a:off x="610322" y="1721740"/>
            <a:ext cx="1923490" cy="1683054"/>
          </a:xfrm>
          <a:prstGeom prst="rect">
            <a:avLst/>
          </a:prstGeom>
        </p:spPr>
      </p:pic>
      <p:sp>
        <p:nvSpPr>
          <p:cNvPr id="3" name="文本框 2"/>
          <p:cNvSpPr txBox="1"/>
          <p:nvPr/>
        </p:nvSpPr>
        <p:spPr>
          <a:xfrm>
            <a:off x="258445" y="3759835"/>
            <a:ext cx="9665335" cy="1630045"/>
          </a:xfrm>
          <a:prstGeom prst="rect">
            <a:avLst/>
          </a:prstGeom>
          <a:noFill/>
        </p:spPr>
        <p:txBody>
          <a:bodyPr wrap="square" rtlCol="0">
            <a:spAutoFit/>
          </a:bodyPr>
          <a:p>
            <a:r>
              <a:rPr lang="en-US" altLang="zh-CN" sz="2000"/>
              <a:t>Bibliography:</a:t>
            </a:r>
            <a:endParaRPr lang="en-US" altLang="zh-CN" sz="2000"/>
          </a:p>
          <a:p>
            <a:r>
              <a:rPr lang="en-US" altLang="zh-CN" sz="2000"/>
              <a:t>[1] </a:t>
            </a:r>
            <a:r>
              <a:rPr lang="zh-CN" altLang="en-US" sz="2000"/>
              <a:t>谭载喜</a:t>
            </a:r>
            <a:r>
              <a:rPr lang="en-US" altLang="zh-CN" sz="2000"/>
              <a:t>. </a:t>
            </a:r>
            <a:r>
              <a:rPr lang="zh-CN" altLang="en-US" sz="2000"/>
              <a:t>《西方翻译简史》</a:t>
            </a:r>
            <a:r>
              <a:rPr lang="en-US" altLang="zh-CN" sz="2000"/>
              <a:t>[M]. </a:t>
            </a:r>
            <a:r>
              <a:rPr lang="zh-CN" altLang="en-US" sz="2000"/>
              <a:t>北京：商务印书馆</a:t>
            </a:r>
            <a:r>
              <a:rPr lang="en-US" altLang="zh-CN" sz="2000"/>
              <a:t>, 1991</a:t>
            </a:r>
            <a:endParaRPr lang="en-US" altLang="zh-CN" sz="2000"/>
          </a:p>
          <a:p>
            <a:r>
              <a:rPr lang="en-US" altLang="zh-CN" sz="2000"/>
              <a:t>[2] </a:t>
            </a:r>
            <a:r>
              <a:rPr lang="zh-CN" altLang="en-US" sz="2000"/>
              <a:t>彭长江</a:t>
            </a:r>
            <a:r>
              <a:rPr lang="en-US" altLang="zh-CN" sz="2000"/>
              <a:t>. </a:t>
            </a:r>
            <a:r>
              <a:rPr lang="zh-CN" altLang="en-US" sz="2000"/>
              <a:t>《英汉</a:t>
            </a:r>
            <a:r>
              <a:rPr lang="en-US" altLang="zh-CN" sz="2000"/>
              <a:t>-</a:t>
            </a:r>
            <a:r>
              <a:rPr lang="zh-CN" altLang="en-US" sz="2000"/>
              <a:t>汉英翻译教程》</a:t>
            </a:r>
            <a:r>
              <a:rPr lang="en-US" altLang="zh-CN" sz="2000"/>
              <a:t> [M]. </a:t>
            </a:r>
            <a:r>
              <a:rPr lang="zh-CN" altLang="en-US" sz="2000"/>
              <a:t>长沙：湖南师范大学出版社，</a:t>
            </a:r>
            <a:r>
              <a:rPr lang="en-US" altLang="zh-CN" sz="2000"/>
              <a:t>2017.8</a:t>
            </a:r>
            <a:endParaRPr lang="en-US" altLang="zh-CN" sz="2000"/>
          </a:p>
          <a:p>
            <a:r>
              <a:rPr lang="en-US" altLang="zh-CN" sz="2000"/>
              <a:t>[3]  https://www.daytranslations.com/blog/history-of-translation/amp/ 2021.10.17</a:t>
            </a:r>
            <a:endParaRPr lang="en-US" altLang="zh-CN" sz="2000"/>
          </a:p>
        </p:txBody>
      </p:sp>
      <p:sp>
        <p:nvSpPr>
          <p:cNvPr id="2" name="文本框 1"/>
          <p:cNvSpPr txBox="1"/>
          <p:nvPr/>
        </p:nvSpPr>
        <p:spPr>
          <a:xfrm>
            <a:off x="2631440" y="1598930"/>
            <a:ext cx="7292340" cy="829945"/>
          </a:xfrm>
          <a:prstGeom prst="rect">
            <a:avLst/>
          </a:prstGeom>
          <a:noFill/>
        </p:spPr>
        <p:txBody>
          <a:bodyPr wrap="square" rtlCol="0">
            <a:spAutoFit/>
            <a:scene3d>
              <a:camera prst="orthographicFront"/>
              <a:lightRig rig="threePt" dir="t"/>
            </a:scene3d>
          </a:bodyPr>
          <a:p>
            <a:pPr algn="ctr"/>
            <a:r>
              <a:rPr lang="en-US" altLang="zh-CN" sz="48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Thanks for listening!</a:t>
            </a:r>
            <a:endParaRPr lang="en-US" altLang="zh-CN" sz="48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97192"/>
                                        </p:tgtEl>
                                        <p:attrNameLst>
                                          <p:attrName>style.visibility</p:attrName>
                                        </p:attrNameLst>
                                      </p:cBhvr>
                                      <p:to>
                                        <p:strVal val="visible"/>
                                      </p:to>
                                    </p:set>
                                    <p:animEffect transition="in" filter="wipe(up)">
                                      <p:cBhvr>
                                        <p:cTn id="7" dur="500"/>
                                        <p:tgtEl>
                                          <p:spTgt spid="209719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97194"/>
                                        </p:tgtEl>
                                        <p:attrNameLst>
                                          <p:attrName>style.visibility</p:attrName>
                                        </p:attrNameLst>
                                      </p:cBhvr>
                                      <p:to>
                                        <p:strVal val="visible"/>
                                      </p:to>
                                    </p:set>
                                    <p:anim calcmode="lin" valueType="num">
                                      <p:cBhvr>
                                        <p:cTn id="11" dur="500" fill="hold"/>
                                        <p:tgtEl>
                                          <p:spTgt spid="2097194"/>
                                        </p:tgtEl>
                                        <p:attrNameLst>
                                          <p:attrName>ppt_w</p:attrName>
                                        </p:attrNameLst>
                                      </p:cBhvr>
                                      <p:tavLst>
                                        <p:tav tm="0">
                                          <p:val>
                                            <p:fltVal val="0.0"/>
                                          </p:val>
                                        </p:tav>
                                        <p:tav tm="100000">
                                          <p:val>
                                            <p:strVal val="#ppt_w"/>
                                          </p:val>
                                        </p:tav>
                                      </p:tavLst>
                                    </p:anim>
                                    <p:anim calcmode="lin" valueType="num">
                                      <p:cBhvr>
                                        <p:cTn id="12" dur="500" fill="hold"/>
                                        <p:tgtEl>
                                          <p:spTgt spid="2097194"/>
                                        </p:tgtEl>
                                        <p:attrNameLst>
                                          <p:attrName>ppt_h</p:attrName>
                                        </p:attrNameLst>
                                      </p:cBhvr>
                                      <p:tavLst>
                                        <p:tav tm="0">
                                          <p:val>
                                            <p:fltVal val="0.0"/>
                                          </p:val>
                                        </p:tav>
                                        <p:tav tm="100000">
                                          <p:val>
                                            <p:strVal val="#ppt_h"/>
                                          </p:val>
                                        </p:tav>
                                      </p:tavLst>
                                    </p:anim>
                                    <p:animEffect transition="in" filter="fade">
                                      <p:cBhvr>
                                        <p:cTn id="13" dur="500"/>
                                        <p:tgtEl>
                                          <p:spTgt spid="2097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PLACING_PICTURE_USER_VIEWPORT" val="{&quot;height&quot;:9600,&quot;width&quot;:1536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3475</Words>
  <Application>WPS 演示</Application>
  <PresentationFormat/>
  <Paragraphs>110</Paragraphs>
  <Slides>9</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9</vt:i4>
      </vt:variant>
    </vt:vector>
  </HeadingPairs>
  <TitlesOfParts>
    <vt:vector size="19" baseType="lpstr">
      <vt:lpstr>Arial</vt:lpstr>
      <vt:lpstr>宋体</vt:lpstr>
      <vt:lpstr>Wingdings</vt:lpstr>
      <vt:lpstr>Times New Roman</vt:lpstr>
      <vt:lpstr>黑体</vt:lpstr>
      <vt:lpstr>Wingdings</vt:lpstr>
      <vt:lpstr>微软雅黑</vt:lpstr>
      <vt:lpstr>Arial Unicode MS</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BRQ-AN00</dc:creator>
  <cp:lastModifiedBy>D</cp:lastModifiedBy>
  <cp:revision>3</cp:revision>
  <dcterms:created xsi:type="dcterms:W3CDTF">2021-10-16T13:28:00Z</dcterms:created>
  <dcterms:modified xsi:type="dcterms:W3CDTF">2021-10-20T03:10:26Z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9ACECB71106C44C79B40E4CA2F869FDA</vt:lpwstr>
  </property>
  <property fmtid="{D5CDD505-2E9C-101B-9397-08002B2CF9AE}" pid="3" name="KSOProductBuildVer">
    <vt:lpwstr>2052-11.1.0.11045</vt:lpwstr>
  </property>
</Properties>
</file>