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6"/>
  </p:notesMasterIdLst>
  <p:sldIdLst>
    <p:sldId id="378" r:id="rId2"/>
    <p:sldId id="353" r:id="rId3"/>
    <p:sldId id="410" r:id="rId4"/>
    <p:sldId id="352" r:id="rId5"/>
    <p:sldId id="383" r:id="rId6"/>
    <p:sldId id="384" r:id="rId7"/>
    <p:sldId id="391" r:id="rId8"/>
    <p:sldId id="400" r:id="rId9"/>
    <p:sldId id="403" r:id="rId10"/>
    <p:sldId id="401" r:id="rId11"/>
    <p:sldId id="404" r:id="rId12"/>
    <p:sldId id="402" r:id="rId13"/>
    <p:sldId id="411" r:id="rId14"/>
    <p:sldId id="389" r:id="rId15"/>
    <p:sldId id="405" r:id="rId16"/>
    <p:sldId id="406" r:id="rId17"/>
    <p:sldId id="407" r:id="rId18"/>
    <p:sldId id="413" r:id="rId19"/>
    <p:sldId id="408" r:id="rId20"/>
    <p:sldId id="412" r:id="rId21"/>
    <p:sldId id="414" r:id="rId22"/>
    <p:sldId id="398" r:id="rId23"/>
    <p:sldId id="399" r:id="rId24"/>
    <p:sldId id="297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14B28B"/>
    <a:srgbClr val="E25E0E"/>
    <a:srgbClr val="01ACBE"/>
    <a:srgbClr val="4FC34E"/>
    <a:srgbClr val="81B747"/>
    <a:srgbClr val="27C5D6"/>
    <a:srgbClr val="1983B7"/>
    <a:srgbClr val="E94E60"/>
    <a:srgbClr val="01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7778" autoAdjust="0"/>
  </p:normalViewPr>
  <p:slideViewPr>
    <p:cSldViewPr snapToGrid="0" showGuides="1">
      <p:cViewPr varScale="1">
        <p:scale>
          <a:sx n="63" d="100"/>
          <a:sy n="63" d="100"/>
        </p:scale>
        <p:origin x="816" y="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8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21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13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5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9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0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97685" y="642949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sp>
        <p:nvSpPr>
          <p:cNvPr id="13" name="文本框 4"/>
          <p:cNvSpPr txBox="1">
            <a:spLocks noChangeArrowheads="1"/>
          </p:cNvSpPr>
          <p:nvPr/>
        </p:nvSpPr>
        <p:spPr bwMode="auto">
          <a:xfrm rot="16200000">
            <a:off x="7718063" y="-282833"/>
            <a:ext cx="1292662" cy="605803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PAINTING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880" y="1797013"/>
            <a:ext cx="2196257" cy="3474075"/>
          </a:xfrm>
          <a:prstGeom prst="rect">
            <a:avLst/>
          </a:prstGeom>
        </p:spPr>
      </p:pic>
      <p:grpSp>
        <p:nvGrpSpPr>
          <p:cNvPr id="14" name="组合 5"/>
          <p:cNvGrpSpPr>
            <a:grpSpLocks/>
          </p:cNvGrpSpPr>
          <p:nvPr/>
        </p:nvGrpSpPr>
        <p:grpSpPr bwMode="auto">
          <a:xfrm rot="16200000">
            <a:off x="5789505" y="4040983"/>
            <a:ext cx="1023812" cy="1633415"/>
            <a:chOff x="11023898" y="3037928"/>
            <a:chExt cx="614741" cy="1141825"/>
          </a:xfrm>
        </p:grpSpPr>
        <p:pic>
          <p:nvPicPr>
            <p:cNvPr id="15" name="图片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7"/>
            <p:cNvSpPr txBox="1">
              <a:spLocks noChangeArrowheads="1"/>
            </p:cNvSpPr>
            <p:nvPr/>
          </p:nvSpPr>
          <p:spPr bwMode="auto">
            <a:xfrm>
              <a:off x="11023898" y="3118032"/>
              <a:ext cx="614741" cy="10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pic>
        <p:nvPicPr>
          <p:cNvPr id="24" name="图片 5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836" y="303689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8160" y="4139792"/>
            <a:ext cx="5169416" cy="2628666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id="{2D6259A1-81EA-4231-AF39-7A8E81B046E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09847" y="4124593"/>
            <a:ext cx="1023813" cy="1635252"/>
            <a:chOff x="11023898" y="3037928"/>
            <a:chExt cx="614741" cy="1141825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363F94FB-9E1E-491E-ADD6-B22708B63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DA9B3326-6BB8-40F5-8D8D-36B974C80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898" y="3118032"/>
              <a:ext cx="614741" cy="10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5526561-8779-432D-BF17-C2ECBA0D5DC9}"/>
              </a:ext>
            </a:extLst>
          </p:cNvPr>
          <p:cNvSpPr txBox="1"/>
          <p:nvPr/>
        </p:nvSpPr>
        <p:spPr>
          <a:xfrm>
            <a:off x="5565607" y="4647012"/>
            <a:ext cx="1635250" cy="53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 Xu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EBE458-0274-4AB2-A73B-0962A8D234F6}"/>
              </a:ext>
            </a:extLst>
          </p:cNvPr>
          <p:cNvSpPr txBox="1"/>
          <p:nvPr/>
        </p:nvSpPr>
        <p:spPr>
          <a:xfrm>
            <a:off x="7656598" y="4592539"/>
            <a:ext cx="174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Ling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18407-CD62-4ED8-A18C-516E63BE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and birds painting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1E028D2-EEF7-47CB-8536-7A92D35B1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538" y="1578120"/>
            <a:ext cx="3566943" cy="4779705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9E44C8-A7BB-4917-AD2F-C948C76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308964FB-67E5-449C-BB12-88868ABE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365" y="3890266"/>
            <a:ext cx="2916308" cy="29396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4E090BC-22F2-42F8-90B7-4C798C73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65" y="1255600"/>
            <a:ext cx="4145939" cy="2527798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3C2AEAB-BD57-4AEC-B793-FF2DEB181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4" y="1578120"/>
            <a:ext cx="3584779" cy="4779705"/>
          </a:xfrm>
        </p:spPr>
      </p:pic>
    </p:spTree>
    <p:extLst>
      <p:ext uri="{BB962C8B-B14F-4D97-AF65-F5344CB8AC3E}">
        <p14:creationId xmlns:p14="http://schemas.microsoft.com/office/powerpoint/2010/main" val="198553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89A11DB-A03C-4872-92CE-51594E84F9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82" y="1844526"/>
            <a:ext cx="4005319" cy="3859291"/>
          </a:xfr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68932FE-5324-4533-BB50-0560499FDF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23" y="735661"/>
            <a:ext cx="4460240" cy="4297627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5B6EEA-C72A-4AD6-9863-C5D34238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2D5227-9731-4856-9242-7DF491A5EF78}"/>
              </a:ext>
            </a:extLst>
          </p:cNvPr>
          <p:cNvSpPr txBox="1"/>
          <p:nvPr/>
        </p:nvSpPr>
        <p:spPr>
          <a:xfrm>
            <a:off x="2681127" y="6065437"/>
            <a:ext cx="682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Features: detailed, </a:t>
            </a:r>
            <a:r>
              <a:rPr lang="en-US" altLang="zh-C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symbolic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colorful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9B42B0-4D26-413E-80E2-69BFE2E6D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85" y="136553"/>
            <a:ext cx="3302660" cy="57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1736D-1862-42E7-B40D-0364399E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painting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E4B9F99-CD30-4E04-86BE-EE66BC8EF7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2" y="1434305"/>
            <a:ext cx="5384800" cy="4299426"/>
          </a:xfr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D17261A-C484-4A92-9D18-B9E97A6E4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82" y="1296783"/>
            <a:ext cx="4784083" cy="2816629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307A7C-631B-46BA-8569-5C865701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88640959-123C-44C0-9523-F17C6CA1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901" y="2705097"/>
            <a:ext cx="4284653" cy="3911156"/>
          </a:xfrm>
          <a:prstGeom prst="rect">
            <a:avLst/>
          </a:prstGeom>
        </p:spPr>
      </p:pic>
      <p:pic>
        <p:nvPicPr>
          <p:cNvPr id="11" name="内容占位符 8">
            <a:extLst>
              <a:ext uri="{FF2B5EF4-FFF2-40B4-BE49-F238E27FC236}">
                <a16:creationId xmlns:a16="http://schemas.microsoft.com/office/drawing/2014/main" id="{309FF2F7-2889-4D48-B3B8-050AFFBF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935" y="2923282"/>
            <a:ext cx="4465614" cy="36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26B901C-74C0-4201-944C-9C58959EB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7" y="2012880"/>
            <a:ext cx="2219387" cy="4527550"/>
          </a:xfr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C29165F-4375-4D29-8DD5-4CE8B4D410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044" y="136553"/>
            <a:ext cx="9043202" cy="2975213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8ED172-370D-4E3C-86B5-36F181AA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1474BA-05D2-4177-8FCB-A9BEA45F6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96" y="3389726"/>
            <a:ext cx="5551964" cy="29567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ECF2A02-B932-429E-BA44-9D7531C4D8F1}"/>
              </a:ext>
            </a:extLst>
          </p:cNvPr>
          <p:cNvSpPr txBox="1"/>
          <p:nvPr/>
        </p:nvSpPr>
        <p:spPr>
          <a:xfrm>
            <a:off x="8951295" y="43986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eatures: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vivid expressions, properly detailed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539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0"/>
            <a:ext cx="12190413" cy="6857107"/>
          </a:xfrm>
          <a:prstGeom prst="rect">
            <a:avLst/>
          </a:prstGeom>
        </p:spPr>
      </p:pic>
      <p:pic>
        <p:nvPicPr>
          <p:cNvPr id="11" name="图片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98" y="272571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9" y="5073900"/>
            <a:ext cx="3668820" cy="1865606"/>
          </a:xfrm>
          <a:prstGeom prst="rect">
            <a:avLst/>
          </a:prstGeom>
        </p:spPr>
      </p:pic>
      <p:pic>
        <p:nvPicPr>
          <p:cNvPr id="10" name="图片 28" descr="C_108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939" y="3337883"/>
            <a:ext cx="7678090" cy="1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162" y="1845343"/>
            <a:ext cx="1887122" cy="29850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83BC05F-C680-45FA-8F59-69EA0B648D6C}"/>
              </a:ext>
            </a:extLst>
          </p:cNvPr>
          <p:cNvSpPr/>
          <p:nvPr/>
        </p:nvSpPr>
        <p:spPr bwMode="auto">
          <a:xfrm>
            <a:off x="4520782" y="2633829"/>
            <a:ext cx="5692216" cy="704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Translation methods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B4FF47-93B2-4EC7-8215-78569AB82F04}"/>
              </a:ext>
            </a:extLst>
          </p:cNvPr>
          <p:cNvGrpSpPr/>
          <p:nvPr/>
        </p:nvGrpSpPr>
        <p:grpSpPr>
          <a:xfrm>
            <a:off x="2109790" y="352612"/>
            <a:ext cx="4481839" cy="672616"/>
            <a:chOff x="2167743" y="418988"/>
            <a:chExt cx="2404372" cy="693420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0879ABEC-8A5A-439D-84D8-E0773D5CC2F4}"/>
                </a:ext>
              </a:extLst>
            </p:cNvPr>
            <p:cNvSpPr/>
            <p:nvPr/>
          </p:nvSpPr>
          <p:spPr>
            <a:xfrm>
              <a:off x="2296800" y="441916"/>
              <a:ext cx="2275315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Translation methods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D6A120B-2F7C-4E6D-B608-B257399637E3}"/>
                </a:ext>
              </a:extLst>
            </p:cNvPr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2E6445B-6682-41D4-B47D-F0C8DA6731EE}"/>
              </a:ext>
            </a:extLst>
          </p:cNvPr>
          <p:cNvSpPr txBox="1"/>
          <p:nvPr/>
        </p:nvSpPr>
        <p:spPr>
          <a:xfrm>
            <a:off x="1967116" y="1270447"/>
            <a:ext cx="713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1.1 To highlight the artistic conception</a:t>
            </a:r>
            <a:endParaRPr lang="zh-CN" altLang="en-US" sz="2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F109E3-5872-40D8-935D-7330E624930B}"/>
              </a:ext>
            </a:extLst>
          </p:cNvPr>
          <p:cNvSpPr txBox="1"/>
          <p:nvPr/>
        </p:nvSpPr>
        <p:spPr>
          <a:xfrm>
            <a:off x="3335201" y="3101437"/>
            <a:ext cx="52371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《黛玉葬花》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Daiyu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buried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fallen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flowers </a:t>
            </a:r>
          </a:p>
          <a:p>
            <a:pPr algn="just" eaLnBrk="0"/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75DF7D-4B66-4563-9DAE-CDA96DF8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" y="1809159"/>
            <a:ext cx="3335276" cy="4879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E3EE77-DD12-42BB-B809-7626DE073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1071987"/>
            <a:ext cx="3472798" cy="43023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89E029C-B74B-41EB-9C2D-F86AF37559DD}"/>
              </a:ext>
            </a:extLst>
          </p:cNvPr>
          <p:cNvSpPr txBox="1"/>
          <p:nvPr/>
        </p:nvSpPr>
        <p:spPr>
          <a:xfrm>
            <a:off x="5677853" y="5159224"/>
            <a:ext cx="6512560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《盛开的桃花》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>
              <a:spcAft>
                <a:spcPts val="240"/>
              </a:spcAft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peach blossom in full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bloom</a:t>
            </a:r>
            <a:endParaRPr lang="zh-CN" altLang="zh-CN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34634451-8FAD-49D3-B095-FFE00DA77F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87745" y="4045389"/>
            <a:ext cx="3256428" cy="18318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67FDD5-7FCD-40D0-85FA-8DBEFDA91F01}"/>
              </a:ext>
            </a:extLst>
          </p:cNvPr>
          <p:cNvGrpSpPr/>
          <p:nvPr/>
        </p:nvGrpSpPr>
        <p:grpSpPr>
          <a:xfrm>
            <a:off x="2109790" y="352612"/>
            <a:ext cx="4481839" cy="672616"/>
            <a:chOff x="2167743" y="418988"/>
            <a:chExt cx="2404372" cy="693420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565E5191-94C7-4F40-B4B8-B4A66C4EF9C2}"/>
                </a:ext>
              </a:extLst>
            </p:cNvPr>
            <p:cNvSpPr/>
            <p:nvPr/>
          </p:nvSpPr>
          <p:spPr>
            <a:xfrm>
              <a:off x="2296800" y="441916"/>
              <a:ext cx="2275315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Translation methods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14F3D88-E5D4-4EAE-9918-05B981BDA2AA}"/>
                </a:ext>
              </a:extLst>
            </p:cNvPr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65A8CD0-4D4A-4BF2-B4FE-A5867B3DE592}"/>
              </a:ext>
            </a:extLst>
          </p:cNvPr>
          <p:cNvSpPr txBox="1"/>
          <p:nvPr/>
        </p:nvSpPr>
        <p:spPr>
          <a:xfrm>
            <a:off x="705974" y="5162761"/>
            <a:ext cx="54086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32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《墨梅》</a:t>
            </a:r>
            <a:endParaRPr lang="zh-CN" alt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32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Ink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plum</a:t>
            </a:r>
            <a:endParaRPr lang="en-US" altLang="zh-CN" sz="3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985C65-6ABF-426D-967B-8DD16A90D7C7}"/>
              </a:ext>
            </a:extLst>
          </p:cNvPr>
          <p:cNvSpPr txBox="1"/>
          <p:nvPr/>
        </p:nvSpPr>
        <p:spPr>
          <a:xfrm>
            <a:off x="1987018" y="1298046"/>
            <a:ext cx="80815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 To highlight the characteristics of the school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9B54C0-FA77-4982-9E7E-4692BE254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74" y="1795051"/>
            <a:ext cx="4878376" cy="30245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F46002-A165-45A5-A610-5CA3F68A6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09" y="2250999"/>
            <a:ext cx="5408609" cy="25103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3329029-F77A-4E07-A639-402EC5232D23}"/>
              </a:ext>
            </a:extLst>
          </p:cNvPr>
          <p:cNvSpPr txBox="1"/>
          <p:nvPr/>
        </p:nvSpPr>
        <p:spPr>
          <a:xfrm>
            <a:off x="6176609" y="5123602"/>
            <a:ext cx="448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《日出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印象》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Sunrise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Impression</a:t>
            </a:r>
            <a:endParaRPr lang="zh-CN" altLang="zh-CN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03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AB103C5-ED7F-45AB-96DF-0497B84BDA5C}"/>
              </a:ext>
            </a:extLst>
          </p:cNvPr>
          <p:cNvGrpSpPr/>
          <p:nvPr/>
        </p:nvGrpSpPr>
        <p:grpSpPr>
          <a:xfrm>
            <a:off x="2109790" y="352612"/>
            <a:ext cx="4481839" cy="672616"/>
            <a:chOff x="2167743" y="418988"/>
            <a:chExt cx="2404372" cy="693420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7B88A120-752A-4C05-8690-B5C7BF7D1A9A}"/>
                </a:ext>
              </a:extLst>
            </p:cNvPr>
            <p:cNvSpPr/>
            <p:nvPr/>
          </p:nvSpPr>
          <p:spPr>
            <a:xfrm>
              <a:off x="2296800" y="441916"/>
              <a:ext cx="2275315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Translation methods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DB00D66-94F9-4CBC-AC9F-9EBABE5D0EC6}"/>
                </a:ext>
              </a:extLst>
            </p:cNvPr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5E6B595-49AE-4DB9-92B3-63A797D2414B}"/>
              </a:ext>
            </a:extLst>
          </p:cNvPr>
          <p:cNvSpPr txBox="1"/>
          <p:nvPr/>
        </p:nvSpPr>
        <p:spPr>
          <a:xfrm>
            <a:off x="2019628" y="1290941"/>
            <a:ext cx="730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2. To highlight the contents of Chinese painting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29BFC1-60CF-489F-8CEA-4CDF1A88D80A}"/>
              </a:ext>
            </a:extLst>
          </p:cNvPr>
          <p:cNvSpPr txBox="1"/>
          <p:nvPr/>
        </p:nvSpPr>
        <p:spPr>
          <a:xfrm>
            <a:off x="2109790" y="5649247"/>
            <a:ext cx="6911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《清明上河图》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Peace and Prosperity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Along the River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7F2610-3CFF-4EC4-A399-AFE49D70C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01" y="1824842"/>
            <a:ext cx="7670799" cy="37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E68299-1506-40B8-8E96-6BE291E9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89" y="88916"/>
            <a:ext cx="6899434" cy="550876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FA8405B-9477-4CFF-94CF-1B59FA914FF5}"/>
              </a:ext>
            </a:extLst>
          </p:cNvPr>
          <p:cNvSpPr txBox="1"/>
          <p:nvPr/>
        </p:nvSpPr>
        <p:spPr>
          <a:xfrm>
            <a:off x="2442288" y="5699761"/>
            <a:ext cx="6701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韩熙载夜宴图</a:t>
            </a:r>
            <a:r>
              <a:rPr lang="en-US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lang="en-US" altLang="zh-CN" sz="2800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译名：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Han </a:t>
            </a:r>
            <a:r>
              <a:rPr lang="en-US" altLang="zh-C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Xizai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Evening Banquet </a:t>
            </a:r>
          </a:p>
        </p:txBody>
      </p:sp>
    </p:spTree>
    <p:extLst>
      <p:ext uri="{BB962C8B-B14F-4D97-AF65-F5344CB8AC3E}">
        <p14:creationId xmlns:p14="http://schemas.microsoft.com/office/powerpoint/2010/main" val="109223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8DAC310-EB72-4BC3-B6AC-2148D9B0B47E}"/>
              </a:ext>
            </a:extLst>
          </p:cNvPr>
          <p:cNvGrpSpPr/>
          <p:nvPr/>
        </p:nvGrpSpPr>
        <p:grpSpPr>
          <a:xfrm>
            <a:off x="2109790" y="352612"/>
            <a:ext cx="4481839" cy="672616"/>
            <a:chOff x="2167743" y="418988"/>
            <a:chExt cx="2404372" cy="693420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67806250-FC1C-43F8-B5A3-A46C31B54936}"/>
                </a:ext>
              </a:extLst>
            </p:cNvPr>
            <p:cNvSpPr/>
            <p:nvPr/>
          </p:nvSpPr>
          <p:spPr>
            <a:xfrm>
              <a:off x="2296800" y="441916"/>
              <a:ext cx="2275315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Translation methods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3F2B6F-4902-4221-89FB-DF4F4F0E7058}"/>
                </a:ext>
              </a:extLst>
            </p:cNvPr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5F5DF19-B0EE-434D-B289-14BFEF0F741F}"/>
              </a:ext>
            </a:extLst>
          </p:cNvPr>
          <p:cNvSpPr txBox="1"/>
          <p:nvPr/>
        </p:nvSpPr>
        <p:spPr>
          <a:xfrm>
            <a:off x="1983036" y="1380908"/>
            <a:ext cx="6856164" cy="80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To highlight the cultural background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312282-0FC0-451D-900B-7EA31E76DBF3}"/>
              </a:ext>
            </a:extLst>
          </p:cNvPr>
          <p:cNvSpPr txBox="1"/>
          <p:nvPr/>
        </p:nvSpPr>
        <p:spPr>
          <a:xfrm>
            <a:off x="1828291" y="5481120"/>
            <a:ext cx="76814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《虢国夫人游春图》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Spring Party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Lady Guo-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guo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7825C7-8F5E-4637-AEB9-0DC0C90D1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6" y="1947678"/>
            <a:ext cx="8430704" cy="32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427039" y="1752232"/>
            <a:ext cx="5814053" cy="732230"/>
            <a:chOff x="1491415" y="2438323"/>
            <a:chExt cx="5814053" cy="732230"/>
          </a:xfrm>
        </p:grpSpPr>
        <p:sp>
          <p:nvSpPr>
            <p:cNvPr id="32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01</a:t>
              </a:r>
              <a:endParaRPr lang="zh-CN" altLang="zh-CN" sz="3200" spc="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415924" y="2450170"/>
              <a:ext cx="4889544" cy="618939"/>
              <a:chOff x="2533733" y="1343047"/>
              <a:chExt cx="4889544" cy="618939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2809324" y="1343047"/>
                <a:ext cx="4613953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Introduction</a:t>
                </a:r>
                <a:endParaRPr lang="zh-CN" altLang="en-US" sz="40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组合 35"/>
          <p:cNvGrpSpPr/>
          <p:nvPr/>
        </p:nvGrpSpPr>
        <p:grpSpPr>
          <a:xfrm>
            <a:off x="4427039" y="2699001"/>
            <a:ext cx="5737633" cy="732230"/>
            <a:chOff x="1491415" y="2438323"/>
            <a:chExt cx="5737633" cy="732230"/>
          </a:xfrm>
        </p:grpSpPr>
        <p:sp>
          <p:nvSpPr>
            <p:cNvPr id="37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02</a:t>
              </a:r>
              <a:endParaRPr lang="zh-CN" altLang="zh-CN" sz="3200" spc="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415924" y="2450106"/>
              <a:ext cx="4813124" cy="619003"/>
              <a:chOff x="2533733" y="1342983"/>
              <a:chExt cx="4813124" cy="619003"/>
            </a:xfrm>
          </p:grpSpPr>
          <p:sp>
            <p:nvSpPr>
              <p:cNvPr id="39" name="矩形 38"/>
              <p:cNvSpPr/>
              <p:nvPr/>
            </p:nvSpPr>
            <p:spPr bwMode="auto">
              <a:xfrm>
                <a:off x="2732904" y="1342983"/>
                <a:ext cx="4613953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Classification</a:t>
                </a:r>
                <a:endParaRPr lang="zh-CN" altLang="en-US" sz="40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0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" name="组合 40"/>
          <p:cNvGrpSpPr/>
          <p:nvPr/>
        </p:nvGrpSpPr>
        <p:grpSpPr>
          <a:xfrm>
            <a:off x="4420853" y="3704728"/>
            <a:ext cx="5778484" cy="732230"/>
            <a:chOff x="1423854" y="2452631"/>
            <a:chExt cx="5778484" cy="732230"/>
          </a:xfrm>
        </p:grpSpPr>
        <p:sp>
          <p:nvSpPr>
            <p:cNvPr id="42" name="_14"/>
            <p:cNvSpPr txBox="1">
              <a:spLocks noChangeArrowheads="1"/>
            </p:cNvSpPr>
            <p:nvPr/>
          </p:nvSpPr>
          <p:spPr bwMode="auto">
            <a:xfrm>
              <a:off x="1423854" y="2452631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03</a:t>
              </a:r>
              <a:endParaRPr lang="zh-CN" altLang="zh-CN" sz="3200" spc="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415924" y="2479410"/>
              <a:ext cx="4786414" cy="589699"/>
              <a:chOff x="2533733" y="1372287"/>
              <a:chExt cx="4786414" cy="589699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2706194" y="1372287"/>
                <a:ext cx="4613953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Translation methods</a:t>
                </a:r>
                <a:endParaRPr lang="zh-CN" altLang="en-US" sz="40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5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4427039" y="4710456"/>
            <a:ext cx="5814053" cy="732230"/>
            <a:chOff x="1491415" y="2438323"/>
            <a:chExt cx="5814053" cy="732230"/>
          </a:xfrm>
        </p:grpSpPr>
        <p:sp>
          <p:nvSpPr>
            <p:cNvPr id="47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04</a:t>
              </a:r>
              <a:endParaRPr lang="zh-CN" altLang="zh-CN" sz="3200" spc="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415924" y="2450170"/>
              <a:ext cx="4889544" cy="618939"/>
              <a:chOff x="2533733" y="1343047"/>
              <a:chExt cx="4889544" cy="618939"/>
            </a:xfrm>
          </p:grpSpPr>
          <p:sp>
            <p:nvSpPr>
              <p:cNvPr id="49" name="矩形 48"/>
              <p:cNvSpPr/>
              <p:nvPr/>
            </p:nvSpPr>
            <p:spPr bwMode="auto">
              <a:xfrm>
                <a:off x="2809324" y="1343047"/>
                <a:ext cx="4613953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Conclusion</a:t>
                </a:r>
                <a:endParaRPr lang="zh-CN" altLang="en-US" sz="40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0" name="图片 49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2" name="_14"/>
          <p:cNvSpPr txBox="1">
            <a:spLocks noChangeArrowheads="1"/>
          </p:cNvSpPr>
          <p:nvPr/>
        </p:nvSpPr>
        <p:spPr bwMode="auto">
          <a:xfrm>
            <a:off x="4682834" y="729986"/>
            <a:ext cx="4278285" cy="7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DIRECTORY</a:t>
            </a:r>
          </a:p>
          <a:p>
            <a:pPr algn="ctr"/>
            <a:endParaRPr lang="zh-CN" altLang="zh-CN" sz="4800" spc="600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图片 5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092" y="311446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962" y="2070347"/>
            <a:ext cx="1669037" cy="26401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84" y="5076571"/>
            <a:ext cx="3668820" cy="18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9DEF502-F72A-47A1-9735-874F4CAC7F7E}"/>
              </a:ext>
            </a:extLst>
          </p:cNvPr>
          <p:cNvSpPr txBox="1"/>
          <p:nvPr/>
        </p:nvSpPr>
        <p:spPr>
          <a:xfrm>
            <a:off x="2386806" y="5628482"/>
            <a:ext cx="8087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《洛神赋图》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0"/>
            <a:r>
              <a:rPr lang="zh-CN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painting of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Ode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to the 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Goddess in Luo</a:t>
            </a:r>
            <a:endParaRPr lang="zh-CN" altLang="zh-CN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11DDF6-1021-49EC-BA07-510D5A45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42" y="416560"/>
            <a:ext cx="6461538" cy="50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0"/>
            <a:ext cx="12190413" cy="6857107"/>
          </a:xfrm>
          <a:prstGeom prst="rect">
            <a:avLst/>
          </a:prstGeom>
        </p:spPr>
      </p:pic>
      <p:pic>
        <p:nvPicPr>
          <p:cNvPr id="11" name="图片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98" y="272571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9" y="5073900"/>
            <a:ext cx="3668820" cy="1865606"/>
          </a:xfrm>
          <a:prstGeom prst="rect">
            <a:avLst/>
          </a:prstGeom>
        </p:spPr>
      </p:pic>
      <p:pic>
        <p:nvPicPr>
          <p:cNvPr id="10" name="图片 28" descr="C_108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939" y="3337883"/>
            <a:ext cx="7678090" cy="1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162" y="1845343"/>
            <a:ext cx="1887122" cy="29850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83BC05F-C680-45FA-8F59-69EA0B648D6C}"/>
              </a:ext>
            </a:extLst>
          </p:cNvPr>
          <p:cNvSpPr/>
          <p:nvPr/>
        </p:nvSpPr>
        <p:spPr bwMode="auto">
          <a:xfrm>
            <a:off x="4520782" y="2633829"/>
            <a:ext cx="5692216" cy="704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Conclusion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A0BBB8AF-5857-4C6D-8F34-7AEE516B13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r="4980"/>
          <a:stretch>
            <a:fillRect/>
          </a:stretch>
        </p:blipFill>
        <p:spPr>
          <a:xfrm>
            <a:off x="1432190" y="0"/>
            <a:ext cx="10014335" cy="5412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351522-B362-43D5-9C51-61BD3A162E08}"/>
              </a:ext>
            </a:extLst>
          </p:cNvPr>
          <p:cNvSpPr txBox="1"/>
          <p:nvPr/>
        </p:nvSpPr>
        <p:spPr>
          <a:xfrm>
            <a:off x="1743543" y="6386880"/>
            <a:ext cx="1034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1" u="none" strike="noStrike" dirty="0">
                <a:solidFill>
                  <a:srgbClr val="000000"/>
                </a:solidFill>
                <a:effectLst/>
                <a:latin typeface="&amp;quot"/>
              </a:rPr>
              <a:t>Pandas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stletligregular"/>
              </a:rPr>
              <a:t> by Wu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castletligregular"/>
              </a:rPr>
              <a:t>Guanzhong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stletligregular"/>
              </a:rPr>
              <a:t> sold for 5,043,792 yuan ($785,408) at the Poly Hong Kong 2015 autumn auction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20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402374B-40B8-4476-8BC2-E8050FB23D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703825" y="402526"/>
            <a:ext cx="7314248" cy="4115753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0F2C58-8F4E-4569-B81B-ADCE099D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占位符 6">
            <a:extLst>
              <a:ext uri="{FF2B5EF4-FFF2-40B4-BE49-F238E27FC236}">
                <a16:creationId xmlns:a16="http://schemas.microsoft.com/office/drawing/2014/main" id="{6950BACE-B7F3-4FA9-BBE0-5E03A635B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/>
        </p:blipFill>
        <p:spPr>
          <a:xfrm>
            <a:off x="2844430" y="1371917"/>
            <a:ext cx="7314248" cy="4115753"/>
          </a:xfrm>
          <a:prstGeom prst="rect">
            <a:avLst/>
          </a:prstGeom>
        </p:spPr>
      </p:pic>
      <p:pic>
        <p:nvPicPr>
          <p:cNvPr id="10" name="图片占位符 6">
            <a:extLst>
              <a:ext uri="{FF2B5EF4-FFF2-40B4-BE49-F238E27FC236}">
                <a16:creationId xmlns:a16="http://schemas.microsoft.com/office/drawing/2014/main" id="{C8AE18C9-7055-49C3-B88F-CDFF14346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/>
        </p:blipFill>
        <p:spPr>
          <a:xfrm>
            <a:off x="4360949" y="2607282"/>
            <a:ext cx="7314248" cy="41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6540"/>
            <a:ext cx="12190413" cy="68571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00275" y="2848229"/>
            <a:ext cx="1887122" cy="2985080"/>
          </a:xfrm>
          <a:prstGeom prst="rect">
            <a:avLst/>
          </a:prstGeom>
        </p:spPr>
      </p:pic>
      <p:pic>
        <p:nvPicPr>
          <p:cNvPr id="23" name="图片 5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275" y="303689"/>
            <a:ext cx="2327217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1" y="4437714"/>
            <a:ext cx="4895096" cy="24891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0CC3F2-850F-4D99-A5DC-676AD07B7886}"/>
              </a:ext>
            </a:extLst>
          </p:cNvPr>
          <p:cNvSpPr txBox="1"/>
          <p:nvPr/>
        </p:nvSpPr>
        <p:spPr>
          <a:xfrm>
            <a:off x="1944661" y="2714096"/>
            <a:ext cx="771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 </a:t>
            </a:r>
            <a:r>
              <a:rPr lang="en-US" altLang="zh-CN" sz="48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E6CB3041-1D07-4F88-9E7C-8B3EB3E506C8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196" y="821760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1" name="图片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98" y="272571"/>
            <a:ext cx="1383656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9" y="5073900"/>
            <a:ext cx="3668820" cy="18656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92939" y="2612489"/>
            <a:ext cx="7983445" cy="1080653"/>
            <a:chOff x="2890273" y="1341236"/>
            <a:chExt cx="4676126" cy="549605"/>
          </a:xfrm>
        </p:grpSpPr>
        <p:sp>
          <p:nvSpPr>
            <p:cNvPr id="9" name="矩形 8"/>
            <p:cNvSpPr/>
            <p:nvPr/>
          </p:nvSpPr>
          <p:spPr bwMode="auto">
            <a:xfrm>
              <a:off x="2952446" y="1341236"/>
              <a:ext cx="4613953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zh-CN" altLang="en-US" sz="32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10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809641"/>
              <a:ext cx="4497271" cy="6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162" y="1845343"/>
            <a:ext cx="1887122" cy="29850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A880314-37A8-41F6-9FBD-015BBA9C2833}"/>
              </a:ext>
            </a:extLst>
          </p:cNvPr>
          <p:cNvSpPr/>
          <p:nvPr/>
        </p:nvSpPr>
        <p:spPr bwMode="auto">
          <a:xfrm>
            <a:off x="4705284" y="2740402"/>
            <a:ext cx="4613953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5843" y="406288"/>
            <a:ext cx="306631" cy="693420"/>
            <a:chOff x="2167743" y="418988"/>
            <a:chExt cx="306631" cy="693420"/>
          </a:xfrm>
        </p:grpSpPr>
        <p:sp>
          <p:nvSpPr>
            <p:cNvPr id="8" name="矩形 3"/>
            <p:cNvSpPr/>
            <p:nvPr/>
          </p:nvSpPr>
          <p:spPr>
            <a:xfrm>
              <a:off x="2289662" y="449347"/>
              <a:ext cx="184712" cy="53860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1" hangingPunct="1">
                <a:buNone/>
              </a:pPr>
              <a:endParaRPr lang="zh-CN" altLang="en-US" sz="29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71163" y="1164968"/>
            <a:ext cx="6320672" cy="4975138"/>
            <a:chOff x="1248105" y="2334274"/>
            <a:chExt cx="4878555" cy="2618173"/>
          </a:xfrm>
        </p:grpSpPr>
        <p:sp>
          <p:nvSpPr>
            <p:cNvPr id="13" name="矩形 55"/>
            <p:cNvSpPr/>
            <p:nvPr/>
          </p:nvSpPr>
          <p:spPr>
            <a:xfrm>
              <a:off x="1248105" y="4873323"/>
              <a:ext cx="2243075" cy="7454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2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矩形 63"/>
            <p:cNvSpPr/>
            <p:nvPr/>
          </p:nvSpPr>
          <p:spPr>
            <a:xfrm>
              <a:off x="3884539" y="4877897"/>
              <a:ext cx="2242121" cy="7455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2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60225" y="3601511"/>
              <a:ext cx="4595851" cy="113260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360718" y="2334274"/>
              <a:ext cx="4595358" cy="1132603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D518B31E-98FF-4D4C-90EB-4224CBDED875}"/>
              </a:ext>
            </a:extLst>
          </p:cNvPr>
          <p:cNvSpPr txBox="1"/>
          <p:nvPr/>
        </p:nvSpPr>
        <p:spPr>
          <a:xfrm>
            <a:off x="472645" y="1542592"/>
            <a:ext cx="4929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painting, commonly known as “dan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Chinese (meaning the national painting), is mainly drawn on the silk or paper and then framed in a scroll. It involves the use of a brush, ink and paint.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4E3E02F-17B9-4007-92BF-0FBB44F2B59F}"/>
              </a:ext>
            </a:extLst>
          </p:cNvPr>
          <p:cNvSpPr/>
          <p:nvPr/>
        </p:nvSpPr>
        <p:spPr bwMode="auto">
          <a:xfrm>
            <a:off x="2512474" y="526005"/>
            <a:ext cx="4613953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3195"/>
            <a:ext cx="12190413" cy="6857107"/>
          </a:xfrm>
          <a:prstGeom prst="rect">
            <a:avLst/>
          </a:prstGeom>
        </p:spPr>
      </p:pic>
      <p:grpSp>
        <p:nvGrpSpPr>
          <p:cNvPr id="24" name="组合 5">
            <a:extLst>
              <a:ext uri="{FF2B5EF4-FFF2-40B4-BE49-F238E27FC236}">
                <a16:creationId xmlns:a16="http://schemas.microsoft.com/office/drawing/2014/main" id="{D84F3B54-202B-402C-978D-4C468A3049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319191" y="1238685"/>
            <a:ext cx="1093645" cy="1949846"/>
            <a:chOff x="11023898" y="3037928"/>
            <a:chExt cx="614741" cy="1141825"/>
          </a:xfrm>
        </p:grpSpPr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id="{561D1CC8-198A-4AEE-A80F-F9624C243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EC0D1056-21C4-49B1-A845-8C3471015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898" y="3118032"/>
              <a:ext cx="614741" cy="10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grpSp>
        <p:nvGrpSpPr>
          <p:cNvPr id="18" name="组合 5">
            <a:extLst>
              <a:ext uri="{FF2B5EF4-FFF2-40B4-BE49-F238E27FC236}">
                <a16:creationId xmlns:a16="http://schemas.microsoft.com/office/drawing/2014/main" id="{5A43E040-D556-4C1A-A5F8-40CFD69DD7E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319191" y="3023649"/>
            <a:ext cx="1093645" cy="1949846"/>
            <a:chOff x="11023898" y="3037928"/>
            <a:chExt cx="614741" cy="1141825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36776031-BC12-4A85-81D9-1EFF1F332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7">
              <a:extLst>
                <a:ext uri="{FF2B5EF4-FFF2-40B4-BE49-F238E27FC236}">
                  <a16:creationId xmlns:a16="http://schemas.microsoft.com/office/drawing/2014/main" id="{05C15CC8-DDE7-4297-BFDE-4D09F718F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898" y="3118032"/>
              <a:ext cx="614741" cy="10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pic>
        <p:nvPicPr>
          <p:cNvPr id="11" name="图片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9840" y="245216"/>
            <a:ext cx="1882371" cy="10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9" y="5073900"/>
            <a:ext cx="3668820" cy="1865606"/>
          </a:xfrm>
          <a:prstGeom prst="rect">
            <a:avLst/>
          </a:prstGeom>
        </p:spPr>
      </p:pic>
      <p:pic>
        <p:nvPicPr>
          <p:cNvPr id="10" name="图片 28" descr="C_108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935" y="2516224"/>
            <a:ext cx="7678090" cy="1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68" y="1693175"/>
            <a:ext cx="1949844" cy="3084295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8A128890-0D95-4C6A-AAC8-6B1A46699FFF}"/>
              </a:ext>
            </a:extLst>
          </p:cNvPr>
          <p:cNvSpPr txBox="1"/>
          <p:nvPr/>
        </p:nvSpPr>
        <p:spPr>
          <a:xfrm>
            <a:off x="3456706" y="1784181"/>
            <a:ext cx="691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T</a:t>
            </a:r>
            <a:r>
              <a:rPr lang="en-US" altLang="zh-CN" sz="4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he perspective of  techniques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8" descr="C_108.jpg">
            <a:extLst>
              <a:ext uri="{FF2B5EF4-FFF2-40B4-BE49-F238E27FC236}">
                <a16:creationId xmlns:a16="http://schemas.microsoft.com/office/drawing/2014/main" id="{EDD0831E-F203-4591-8549-D673590C76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935" y="4481570"/>
            <a:ext cx="7678090" cy="1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1A7B3DB-E7F5-46AF-83FD-701871ACD9ED}"/>
              </a:ext>
            </a:extLst>
          </p:cNvPr>
          <p:cNvSpPr txBox="1"/>
          <p:nvPr/>
        </p:nvSpPr>
        <p:spPr>
          <a:xfrm>
            <a:off x="3490058" y="3563489"/>
            <a:ext cx="691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T</a:t>
            </a:r>
            <a:r>
              <a:rPr lang="en-US" altLang="zh-CN" sz="4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he perspective of  contents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581A24F5-CDA8-411E-8190-552643F397AC}"/>
              </a:ext>
            </a:extLst>
          </p:cNvPr>
          <p:cNvSpPr/>
          <p:nvPr/>
        </p:nvSpPr>
        <p:spPr>
          <a:xfrm>
            <a:off x="3278905" y="294569"/>
            <a:ext cx="6994204" cy="6463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0"/>
            <a:r>
              <a:rPr lang="en-US" altLang="zh-CN" sz="36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Classification of Chinese Paintings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09790" y="352612"/>
            <a:ext cx="7234771" cy="672616"/>
            <a:chOff x="2167743" y="418988"/>
            <a:chExt cx="3881237" cy="693420"/>
          </a:xfrm>
        </p:grpSpPr>
        <p:sp>
          <p:nvSpPr>
            <p:cNvPr id="8" name="矩形 3"/>
            <p:cNvSpPr/>
            <p:nvPr/>
          </p:nvSpPr>
          <p:spPr>
            <a:xfrm>
              <a:off x="2296800" y="441916"/>
              <a:ext cx="3752180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Classification of Chinese Paintings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1091815" y="1021174"/>
            <a:ext cx="10544475" cy="5012158"/>
            <a:chOff x="1955899" y="1721169"/>
            <a:chExt cx="8388389" cy="3895686"/>
          </a:xfrm>
        </p:grpSpPr>
        <p:sp>
          <p:nvSpPr>
            <p:cNvPr id="6" name="Rectangle 2"/>
            <p:cNvSpPr/>
            <p:nvPr/>
          </p:nvSpPr>
          <p:spPr>
            <a:xfrm>
              <a:off x="6104696" y="2456119"/>
              <a:ext cx="4239592" cy="3002694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Rectangle 3"/>
            <p:cNvSpPr/>
            <p:nvPr/>
          </p:nvSpPr>
          <p:spPr>
            <a:xfrm>
              <a:off x="1955900" y="5042195"/>
              <a:ext cx="3979062" cy="518624"/>
            </a:xfrm>
            <a:prstGeom prst="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 flipH="1">
              <a:off x="1955899" y="1721169"/>
              <a:ext cx="8388389" cy="3895686"/>
              <a:chOff x="1862768" y="2105798"/>
              <a:chExt cx="8388389" cy="3895686"/>
            </a:xfrm>
          </p:grpSpPr>
          <p:sp>
            <p:nvSpPr>
              <p:cNvPr id="11" name="Rectangle 2"/>
              <p:cNvSpPr/>
              <p:nvPr/>
            </p:nvSpPr>
            <p:spPr>
              <a:xfrm>
                <a:off x="6272094" y="2105798"/>
                <a:ext cx="3979063" cy="3133269"/>
              </a:xfrm>
              <a:prstGeom prst="rect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3"/>
              <p:cNvSpPr/>
              <p:nvPr/>
            </p:nvSpPr>
            <p:spPr>
              <a:xfrm>
                <a:off x="1862768" y="2224318"/>
                <a:ext cx="4239592" cy="502353"/>
              </a:xfrm>
              <a:prstGeom prst="rect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6037701" y="5499125"/>
                <a:ext cx="4114008" cy="502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indent="304800" algn="just" eaLnBrk="0"/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Claborate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-style Painting 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Open Sans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latin typeface="Times New Roman" panose="02020603050405020304" pitchFamily="18" charset="0"/>
                    <a:ea typeface="Open Sans" pitchFamily="34" charset="0"/>
                    <a:cs typeface="Times New Roman" panose="02020603050405020304" pitchFamily="18" charset="0"/>
                  </a:rPr>
                  <a:t>gongbi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Open Sans" pitchFamily="34" charset="0"/>
                    <a:cs typeface="Times New Roman" panose="02020603050405020304" pitchFamily="18" charset="0"/>
                  </a:rPr>
                  <a:t>)</a:t>
                </a:r>
                <a:endParaRPr lang="en-US" altLang="zh-CN" sz="2800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r" defTabSz="1088232"/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.</a:t>
                </a:r>
              </a:p>
            </p:txBody>
          </p:sp>
        </p:grpSp>
      </p:grpSp>
      <p:cxnSp>
        <p:nvCxnSpPr>
          <p:cNvPr id="15" name="品 11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14694" y="6313074"/>
            <a:ext cx="1056824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10000"/>
              </a:schemeClr>
            </a:solidFill>
            <a:prstDash val="solid"/>
            <a:miter lim="800000"/>
          </a:ln>
          <a:effectLst/>
        </p:spPr>
      </p:cxnSp>
      <p:sp>
        <p:nvSpPr>
          <p:cNvPr id="33" name="Text Box 10">
            <a:extLst>
              <a:ext uri="{FF2B5EF4-FFF2-40B4-BE49-F238E27FC236}">
                <a16:creationId xmlns:a16="http://schemas.microsoft.com/office/drawing/2014/main" id="{64A02704-2944-470D-91AD-6E42E03D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54" y="1270122"/>
            <a:ext cx="5461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indent="304800" algn="just" eaLnBrk="0"/>
            <a:r>
              <a:rPr lang="en-US" altLang="zh-CN" sz="24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Freehand Brushwork Painting </a:t>
            </a:r>
            <a:r>
              <a:rPr lang="en-US" sz="2800" i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xieyi</a:t>
            </a:r>
            <a:r>
              <a:rPr lang="en-US" sz="2800" i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57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68471" y="1934556"/>
            <a:ext cx="10804022" cy="4347562"/>
            <a:chOff x="1525641" y="2391896"/>
            <a:chExt cx="9159887" cy="3196898"/>
          </a:xfrm>
        </p:grpSpPr>
        <p:sp>
          <p:nvSpPr>
            <p:cNvPr id="6" name="Rectángulo redondeado 40"/>
            <p:cNvSpPr/>
            <p:nvPr/>
          </p:nvSpPr>
          <p:spPr>
            <a:xfrm>
              <a:off x="7966335" y="2547530"/>
              <a:ext cx="2515036" cy="2515033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ángulo redondeado 39"/>
            <p:cNvSpPr/>
            <p:nvPr/>
          </p:nvSpPr>
          <p:spPr>
            <a:xfrm>
              <a:off x="4818143" y="2547530"/>
              <a:ext cx="2544711" cy="2515033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ángulo redondeado 38"/>
            <p:cNvSpPr/>
            <p:nvPr/>
          </p:nvSpPr>
          <p:spPr>
            <a:xfrm>
              <a:off x="1729302" y="2670097"/>
              <a:ext cx="2572893" cy="2392471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CuadroTexto 18"/>
            <p:cNvSpPr txBox="1"/>
            <p:nvPr/>
          </p:nvSpPr>
          <p:spPr>
            <a:xfrm>
              <a:off x="1525641" y="5275282"/>
              <a:ext cx="3014305" cy="28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kern="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</a:rPr>
                <a:t>Landscape Painting</a:t>
              </a:r>
              <a:endPara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1" name="CuadroTexto 19"/>
            <p:cNvSpPr txBox="1"/>
            <p:nvPr/>
          </p:nvSpPr>
          <p:spPr>
            <a:xfrm>
              <a:off x="4634730" y="5299066"/>
              <a:ext cx="2947933" cy="27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kern="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</a:rPr>
                <a:t>Flowers and Birds Painting</a:t>
              </a:r>
              <a:endParaRPr lang="es-E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2" name="CuadroTexto 20"/>
            <p:cNvSpPr txBox="1"/>
            <p:nvPr/>
          </p:nvSpPr>
          <p:spPr>
            <a:xfrm>
              <a:off x="7464505" y="5299068"/>
              <a:ext cx="2947933" cy="28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kern="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</a:rPr>
                <a:t> Figure Painting</a:t>
              </a:r>
              <a:endParaRPr lang="es-E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6" name="Rectángulo redondeado 42"/>
            <p:cNvSpPr/>
            <p:nvPr/>
          </p:nvSpPr>
          <p:spPr>
            <a:xfrm>
              <a:off x="1525641" y="2391896"/>
              <a:ext cx="2928926" cy="2820577"/>
            </a:xfrm>
            <a:prstGeom prst="round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ángulo redondeado 43"/>
            <p:cNvSpPr/>
            <p:nvPr/>
          </p:nvSpPr>
          <p:spPr>
            <a:xfrm>
              <a:off x="4640874" y="2393470"/>
              <a:ext cx="2928926" cy="2820577"/>
            </a:xfrm>
            <a:prstGeom prst="round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ángulo redondeado 44"/>
            <p:cNvSpPr/>
            <p:nvPr/>
          </p:nvSpPr>
          <p:spPr>
            <a:xfrm>
              <a:off x="7756602" y="2391896"/>
              <a:ext cx="2928926" cy="2820577"/>
            </a:xfrm>
            <a:prstGeom prst="round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D4AF75A-6FFF-40A3-927F-563EBF9B1D51}"/>
              </a:ext>
            </a:extLst>
          </p:cNvPr>
          <p:cNvGrpSpPr/>
          <p:nvPr/>
        </p:nvGrpSpPr>
        <p:grpSpPr>
          <a:xfrm>
            <a:off x="2252030" y="549226"/>
            <a:ext cx="7234771" cy="672616"/>
            <a:chOff x="2167743" y="418988"/>
            <a:chExt cx="3881237" cy="693420"/>
          </a:xfrm>
        </p:grpSpPr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FA630F20-A97E-455D-A44E-EB62C9A2F8C0}"/>
                </a:ext>
              </a:extLst>
            </p:cNvPr>
            <p:cNvSpPr/>
            <p:nvPr/>
          </p:nvSpPr>
          <p:spPr>
            <a:xfrm>
              <a:off x="2296800" y="441916"/>
              <a:ext cx="3752180" cy="6663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91431" tIns="45716" rIns="91431" bIns="45716">
              <a:spAutoFit/>
            </a:bodyPr>
            <a:lstStyle/>
            <a:p>
              <a:pPr lvl="0" eaLnBrk="0"/>
              <a:r>
                <a:rPr lang="en-US" altLang="zh-CN" sz="3600" b="1" kern="1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Classification of Chinese Paintings</a:t>
              </a:r>
              <a:endPara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272105C-51E6-496A-9D9A-5D7907EFF990}"/>
                </a:ext>
              </a:extLst>
            </p:cNvPr>
            <p:cNvSpPr/>
            <p:nvPr/>
          </p:nvSpPr>
          <p:spPr>
            <a:xfrm flipH="1">
              <a:off x="2167743" y="418988"/>
              <a:ext cx="45719" cy="6934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177B0-8B58-4616-BF38-4D3619CD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1" y="74520"/>
            <a:ext cx="10971372" cy="114326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 painting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582FBB-4F80-4724-9BDC-DBBFD104EC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" y="4056372"/>
            <a:ext cx="5384800" cy="2433929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A0F0195-5169-451F-B745-02DBE7B67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3" y="1294381"/>
            <a:ext cx="5384800" cy="2713110"/>
          </a:xfrm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49C4BF88-10B5-456F-90E6-C48756760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1363" y="4107713"/>
            <a:ext cx="4621384" cy="2433929"/>
          </a:xfrm>
          <a:prstGeom prst="rect">
            <a:avLst/>
          </a:prstGeom>
        </p:spPr>
      </p:pic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41D0706F-76A8-48DD-A4F6-848084AA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381" y="1186278"/>
            <a:ext cx="4734825" cy="28212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E5A2B1-630E-4606-AEEF-378AFE35D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4" y="1294381"/>
            <a:ext cx="2439803" cy="50664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62A3CC-8941-4F83-A699-A1B955DB8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96" y="3065472"/>
            <a:ext cx="45148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4EB4BAEA-DC20-4268-A704-BBD7D447F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00" y="-94801"/>
            <a:ext cx="10060613" cy="3873336"/>
          </a:xfr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4AD9017D-56A8-4D64-9323-116C93E9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670" y="5889702"/>
            <a:ext cx="10829580" cy="833333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ink, 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light, purple-red, dark green, boneless, chin-pi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B2D984-1F7C-4BC3-B22D-C02DFD02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74A1D7F-9808-4B98-B9E5-E12118F9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696"/>
            <a:ext cx="12190413" cy="30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291</Words>
  <Application>Microsoft Office PowerPoint</Application>
  <PresentationFormat>自定义</PresentationFormat>
  <Paragraphs>76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&amp;quot</vt:lpstr>
      <vt:lpstr>castletligregular</vt:lpstr>
      <vt:lpstr>ITC Avant Garde Std Bk</vt:lpstr>
      <vt:lpstr>Open Sans</vt:lpstr>
      <vt:lpstr>Roboto Condensed</vt:lpstr>
      <vt:lpstr>等线</vt:lpstr>
      <vt:lpstr>楷体</vt:lpstr>
      <vt:lpstr>宋体</vt:lpstr>
      <vt:lpstr>微软雅黑</vt:lpstr>
      <vt:lpstr>叶根友刀锋黑草</vt:lpstr>
      <vt:lpstr>幼圆</vt:lpstr>
      <vt:lpstr>Arial</vt:lpstr>
      <vt:lpstr>Calibri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Landscape painting</vt:lpstr>
      <vt:lpstr>PowerPoint 演示文稿</vt:lpstr>
      <vt:lpstr>Flower and birds painting</vt:lpstr>
      <vt:lpstr>PowerPoint 演示文稿</vt:lpstr>
      <vt:lpstr>Figure painting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水墨中国风</dc:title>
  <dc:creator>Zhu Xu</dc:creator>
  <cp:keywords>中国语言文化</cp:keywords>
  <dc:description>www.1ppt.com</dc:description>
  <cp:lastModifiedBy>2105273389@qq.com</cp:lastModifiedBy>
  <cp:revision>2546</cp:revision>
  <dcterms:created xsi:type="dcterms:W3CDTF">2015-12-01T09:06:39Z</dcterms:created>
  <dcterms:modified xsi:type="dcterms:W3CDTF">2020-11-01T03:26:05Z</dcterms:modified>
</cp:coreProperties>
</file>