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63" r:id="rId3"/>
    <p:sldId id="273" r:id="rId4"/>
    <p:sldId id="275" r:id="rId5"/>
    <p:sldId id="274" r:id="rId6"/>
    <p:sldId id="266" r:id="rId7"/>
    <p:sldId id="267" r:id="rId8"/>
    <p:sldId id="268" r:id="rId9"/>
    <p:sldId id="269" r:id="rId10"/>
    <p:sldId id="276" r:id="rId11"/>
    <p:sldId id="27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42"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D0158-2D0B-470D-ABAF-6DC7587E4339}" type="datetimeFigureOut">
              <a:rPr lang="zh-CN" altLang="en-US" smtClean="0"/>
              <a:t>2024/11/19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C8A46-E147-434F-8349-599DF22D82CB}" type="slidenum">
              <a:rPr lang="zh-CN" altLang="en-US" smtClean="0"/>
              <a:t>‹#›</a:t>
            </a:fld>
            <a:endParaRPr lang="zh-CN" altLang="en-US"/>
          </a:p>
        </p:txBody>
      </p:sp>
    </p:spTree>
    <p:extLst>
      <p:ext uri="{BB962C8B-B14F-4D97-AF65-F5344CB8AC3E}">
        <p14:creationId xmlns:p14="http://schemas.microsoft.com/office/powerpoint/2010/main" val="161221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dirty="0">
                <a:ln w="12700">
                  <a:noFill/>
                </a:ln>
                <a:solidFill>
                  <a:srgbClr val="262626">
                    <a:alpha val="100000"/>
                  </a:srgbClr>
                </a:solidFill>
                <a:latin typeface="Source Han Sans"/>
                <a:ea typeface="Source Han Sans"/>
                <a:cs typeface="Source Han Sans"/>
              </a:rPr>
              <a:t>In Chinese culture, flowers are often given specific symbolic meanings. </a:t>
            </a:r>
          </a:p>
          <a:p>
            <a:r>
              <a:rPr kumimoji="1" lang="en-US" altLang="zh-CN" sz="1200" dirty="0">
                <a:ln w="12700">
                  <a:noFill/>
                </a:ln>
                <a:solidFill>
                  <a:srgbClr val="262626">
                    <a:alpha val="100000"/>
                  </a:srgbClr>
                </a:solidFill>
                <a:latin typeface="Source Han Sans"/>
                <a:ea typeface="Source Han Sans"/>
                <a:cs typeface="Source Han Sans"/>
              </a:rPr>
              <a:t>‘orchid(kid)</a:t>
            </a:r>
          </a:p>
          <a:p>
            <a:r>
              <a:rPr kumimoji="1" lang="en-US" altLang="zh-CN" sz="1200" dirty="0">
                <a:ln w="12700">
                  <a:noFill/>
                </a:ln>
                <a:solidFill>
                  <a:srgbClr val="262626">
                    <a:alpha val="100000"/>
                  </a:srgbClr>
                </a:solidFill>
                <a:latin typeface="Source Han Sans"/>
                <a:ea typeface="Source Han Sans"/>
              </a:rPr>
              <a:t>So/’</a:t>
            </a:r>
            <a:r>
              <a:rPr kumimoji="1" lang="en-US" altLang="zh-CN" sz="1200" dirty="0" err="1">
                <a:ln w="12700">
                  <a:noFill/>
                </a:ln>
                <a:solidFill>
                  <a:srgbClr val="262626">
                    <a:alpha val="100000"/>
                  </a:srgbClr>
                </a:solidFill>
                <a:latin typeface="Source Han Sans"/>
                <a:ea typeface="Source Han Sans"/>
              </a:rPr>
              <a:t>lemnity</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4FD3A-752A-4A7D-ACE2-6DB240D2968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951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4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8C91D3-C1C0-A65B-2FA7-A6C67BC2417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0121830-ACF6-0C03-BCDB-CDCFABAF0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1A002F0-73D5-3FC9-8C6B-A96A042FA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F35935-B4C7-0689-A6C0-6800ED2C3260}"/>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6" name="页脚占位符 5">
            <a:extLst>
              <a:ext uri="{FF2B5EF4-FFF2-40B4-BE49-F238E27FC236}">
                <a16:creationId xmlns:a16="http://schemas.microsoft.com/office/drawing/2014/main" id="{DCC7A89E-98C5-6F54-18C1-EEA07942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AEE892-EB59-B880-4E5D-2124C77FAE96}"/>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141675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F2C54-BE60-A5DF-EDC7-03A6A564403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11CC8C-48DE-7B1F-649F-1E43800AEB6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F96F5B-0780-10C8-F328-69974661EBE0}"/>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5" name="页脚占位符 4">
            <a:extLst>
              <a:ext uri="{FF2B5EF4-FFF2-40B4-BE49-F238E27FC236}">
                <a16:creationId xmlns:a16="http://schemas.microsoft.com/office/drawing/2014/main" id="{5363A6A4-8CBC-2014-849F-428DA99160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41E9BB-621E-8DFA-F1C3-069100028146}"/>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3316785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0C81A01-B55D-6BF9-5ADB-20A6801319B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325D3A4-28F2-8F7E-A9F2-0A551D3622E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3D7122-3DCE-C5E5-02B1-4918A5280804}"/>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5" name="页脚占位符 4">
            <a:extLst>
              <a:ext uri="{FF2B5EF4-FFF2-40B4-BE49-F238E27FC236}">
                <a16:creationId xmlns:a16="http://schemas.microsoft.com/office/drawing/2014/main" id="{A4474E31-4448-7E61-891F-AF22E0FA0A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4698AE-6E45-FFE0-964D-7026448BF522}"/>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224207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6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00B09-8D5B-6EF1-4B67-17456A1A32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96C15B-B408-9216-999E-13B122A55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1C572C3-4CCE-C1A2-96E2-3A99A41ADB1A}"/>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5" name="页脚占位符 4">
            <a:extLst>
              <a:ext uri="{FF2B5EF4-FFF2-40B4-BE49-F238E27FC236}">
                <a16:creationId xmlns:a16="http://schemas.microsoft.com/office/drawing/2014/main" id="{CE66483C-2928-F93C-6B2C-793090FD5F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5F84CD-E3C0-674E-1CB2-A31840288A81}"/>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36863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C8CB7F-044E-D791-F95D-F5AF56C8CE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3DDA9E-8EF8-C35B-4FAB-1291D1D100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C72B88-76F9-0C1E-C0D5-95F9804291E2}"/>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5" name="页脚占位符 4">
            <a:extLst>
              <a:ext uri="{FF2B5EF4-FFF2-40B4-BE49-F238E27FC236}">
                <a16:creationId xmlns:a16="http://schemas.microsoft.com/office/drawing/2014/main" id="{445DFCB0-CF1F-7CBB-1917-CD448FECA1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E7184D-5FC2-BC64-052B-EA00A5BA0BCE}"/>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208979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79D016-35D1-3C1B-B245-D46D97F4135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0CDEE7-FEF1-076F-BDEB-1B56F4FFCC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E05C50B-7F1A-A4B0-78E5-C3EBE4E18C49}"/>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5" name="页脚占位符 4">
            <a:extLst>
              <a:ext uri="{FF2B5EF4-FFF2-40B4-BE49-F238E27FC236}">
                <a16:creationId xmlns:a16="http://schemas.microsoft.com/office/drawing/2014/main" id="{3AC5BAF1-424E-1C74-D7BD-357DAEEDEA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11E116-581E-DC36-119A-3C5A9E01F120}"/>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39515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A39DD-37BA-F2B7-6742-12081442A9D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C279E2B-A578-84FE-1F76-F01648A9481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1B58B85-262D-006B-DFB5-026CB12A0F2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AA9FA6-D062-6BA2-224D-0971611EBDF2}"/>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6" name="页脚占位符 5">
            <a:extLst>
              <a:ext uri="{FF2B5EF4-FFF2-40B4-BE49-F238E27FC236}">
                <a16:creationId xmlns:a16="http://schemas.microsoft.com/office/drawing/2014/main" id="{12F887BB-BB40-6732-E9CB-8980AAD449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E7A48A-100F-AF97-373A-00B461098D31}"/>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421431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4D6C9E-DE31-36ED-CB03-B4D18BD511F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5F19B1C-1B2E-04BD-D65F-128041AE27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27D806B-08C2-6C67-AF89-1B1B6E4C4DE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F511508-4C0B-886C-78F9-EF446AEAB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B78F3B9-E22D-EDB8-C141-D5BB64DB963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4B77D1-5703-9577-0282-C947FB140202}"/>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8" name="页脚占位符 7">
            <a:extLst>
              <a:ext uri="{FF2B5EF4-FFF2-40B4-BE49-F238E27FC236}">
                <a16:creationId xmlns:a16="http://schemas.microsoft.com/office/drawing/2014/main" id="{5533624B-3D9B-5B7F-5331-6A05223EDB1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4202A3C-F825-8147-F70E-970B3ED20CE3}"/>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325635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44B43E-B016-3A2A-85BB-7DAB62C4770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5F45EB3-7BF1-E1B8-7D42-6BBCEEF8CE80}"/>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4" name="页脚占位符 3">
            <a:extLst>
              <a:ext uri="{FF2B5EF4-FFF2-40B4-BE49-F238E27FC236}">
                <a16:creationId xmlns:a16="http://schemas.microsoft.com/office/drawing/2014/main" id="{E615BED0-3716-B966-9D45-49B01BD64F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D474551-AD70-3123-A311-72703B35BB7A}"/>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426520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85035B5-3F77-2C24-761A-E878968D5F3F}"/>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3" name="页脚占位符 2">
            <a:extLst>
              <a:ext uri="{FF2B5EF4-FFF2-40B4-BE49-F238E27FC236}">
                <a16:creationId xmlns:a16="http://schemas.microsoft.com/office/drawing/2014/main" id="{7A8124F0-5449-3030-DFED-1F75644213E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AE6F14-CF47-C870-02ED-0CB57FFC3953}"/>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419787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7048EB-FBF6-3AA8-7211-8988E41D73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19D469-FCEF-BD70-7813-AD97C7BD9C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3113ABA-5CAA-1387-25F1-5B9EE4A7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D7B866-D18A-AAF8-166A-0512BA2F1D83}"/>
              </a:ext>
            </a:extLst>
          </p:cNvPr>
          <p:cNvSpPr>
            <a:spLocks noGrp="1"/>
          </p:cNvSpPr>
          <p:nvPr>
            <p:ph type="dt" sz="half" idx="10"/>
          </p:nvPr>
        </p:nvSpPr>
        <p:spPr/>
        <p:txBody>
          <a:bodyPr/>
          <a:lstStyle/>
          <a:p>
            <a:fld id="{E90741BB-3078-44AC-9007-9AE362D02CFA}" type="datetimeFigureOut">
              <a:rPr lang="zh-CN" altLang="en-US" smtClean="0"/>
              <a:t>2024/11/19</a:t>
            </a:fld>
            <a:endParaRPr lang="zh-CN" altLang="en-US"/>
          </a:p>
        </p:txBody>
      </p:sp>
      <p:sp>
        <p:nvSpPr>
          <p:cNvPr id="6" name="页脚占位符 5">
            <a:extLst>
              <a:ext uri="{FF2B5EF4-FFF2-40B4-BE49-F238E27FC236}">
                <a16:creationId xmlns:a16="http://schemas.microsoft.com/office/drawing/2014/main" id="{C83CB87F-7DB8-FFE7-DFD6-6FFB24EC65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473720-345F-FF4F-1319-3D6B66A6E52A}"/>
              </a:ext>
            </a:extLst>
          </p:cNvPr>
          <p:cNvSpPr>
            <a:spLocks noGrp="1"/>
          </p:cNvSpPr>
          <p:nvPr>
            <p:ph type="sldNum" sz="quarter" idx="12"/>
          </p:nvPr>
        </p:nvSpPr>
        <p:spPr/>
        <p:txBody>
          <a:body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25604348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511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F6A52F-7FE2-A61C-0268-4F3F466F77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17AB113-29C0-E44E-20C3-668E65B9D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3726AA-4C2A-D977-0120-83B721B08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741BB-3078-44AC-9007-9AE362D02CFA}" type="datetimeFigureOut">
              <a:rPr lang="zh-CN" altLang="en-US" smtClean="0"/>
              <a:t>2024/11/19</a:t>
            </a:fld>
            <a:endParaRPr lang="zh-CN" altLang="en-US"/>
          </a:p>
        </p:txBody>
      </p:sp>
      <p:sp>
        <p:nvSpPr>
          <p:cNvPr id="5" name="页脚占位符 4">
            <a:extLst>
              <a:ext uri="{FF2B5EF4-FFF2-40B4-BE49-F238E27FC236}">
                <a16:creationId xmlns:a16="http://schemas.microsoft.com/office/drawing/2014/main" id="{D45D1277-B195-6E78-125F-DE98B1436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8DE8ACF-F34B-F90B-FD97-B6290FD2B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C8616-6909-47AF-BA71-8C9843E74789}" type="slidenum">
              <a:rPr lang="zh-CN" altLang="en-US" smtClean="0"/>
              <a:t>‹#›</a:t>
            </a:fld>
            <a:endParaRPr lang="zh-CN" altLang="en-US"/>
          </a:p>
        </p:txBody>
      </p:sp>
    </p:spTree>
    <p:extLst>
      <p:ext uri="{BB962C8B-B14F-4D97-AF65-F5344CB8AC3E}">
        <p14:creationId xmlns:p14="http://schemas.microsoft.com/office/powerpoint/2010/main" val="21991398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t="49778" b="10931"/>
          <a:stretch>
            <a:fillRect/>
          </a:stretch>
        </p:blipFill>
        <p:spPr>
          <a:xfrm flipH="1">
            <a:off x="0" y="2067618"/>
            <a:ext cx="12192000" cy="4790382"/>
          </a:xfrm>
          <a:custGeom>
            <a:avLst/>
            <a:gdLst/>
            <a:ahLst/>
            <a:cxnLst/>
            <a:rect l="l" t="t" r="r" b="b"/>
            <a:pathLst>
              <a:path w="12192000" h="4787900">
                <a:moveTo>
                  <a:pt x="12192000" y="0"/>
                </a:moveTo>
                <a:lnTo>
                  <a:pt x="0" y="0"/>
                </a:lnTo>
                <a:lnTo>
                  <a:pt x="0" y="4790382"/>
                </a:lnTo>
                <a:lnTo>
                  <a:pt x="12192000" y="4790382"/>
                </a:lnTo>
                <a:close/>
              </a:path>
            </a:pathLst>
          </a:custGeom>
          <a:noFill/>
          <a:ln>
            <a:noFill/>
          </a:ln>
        </p:spPr>
      </p:pic>
      <p:pic>
        <p:nvPicPr>
          <p:cNvPr id="3" name="图片 2"/>
          <p:cNvPicPr>
            <a:picLocks noChangeAspect="1"/>
          </p:cNvPicPr>
          <p:nvPr/>
        </p:nvPicPr>
        <p:blipFill>
          <a:blip r:embed="rId3">
            <a:alphaModFix/>
          </a:blip>
          <a:srcRect/>
          <a:stretch>
            <a:fillRect/>
          </a:stretch>
        </p:blipFill>
        <p:spPr>
          <a:xfrm rot="16200000">
            <a:off x="3005456" y="-1055132"/>
            <a:ext cx="6276340" cy="9549924"/>
          </a:xfrm>
          <a:prstGeom prst="rect">
            <a:avLst/>
          </a:prstGeom>
          <a:noFill/>
          <a:ln>
            <a:noFill/>
          </a:ln>
        </p:spPr>
      </p:pic>
      <p:sp>
        <p:nvSpPr>
          <p:cNvPr id="4" name="标题 1"/>
          <p:cNvSpPr txBox="1"/>
          <p:nvPr/>
        </p:nvSpPr>
        <p:spPr>
          <a:xfrm rot="5400000">
            <a:off x="5445340" y="1092467"/>
            <a:ext cx="1301320" cy="1301320"/>
          </a:xfrm>
          <a:prstGeom prst="ellipse">
            <a:avLst/>
          </a:prstGeom>
          <a:noFill/>
          <a:ln w="6350" cap="sq">
            <a:gradFill>
              <a:gsLst>
                <a:gs pos="0">
                  <a:schemeClr val="accent1">
                    <a:alpha val="0"/>
                  </a:schemeClr>
                </a:gs>
                <a:gs pos="100000">
                  <a:schemeClr val="accent1">
                    <a:lumMod val="50000"/>
                    <a:alpha val="100000"/>
                  </a:schemeClr>
                </a:gs>
              </a:gsLst>
              <a:lin ang="5400000" scaled="0"/>
            </a:gradFill>
            <a:miter/>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5" name="标题 1"/>
          <p:cNvSpPr txBox="1"/>
          <p:nvPr/>
        </p:nvSpPr>
        <p:spPr>
          <a:xfrm rot="6994442">
            <a:off x="5572163" y="1219290"/>
            <a:ext cx="1047674" cy="1047674"/>
          </a:xfrm>
          <a:prstGeom prst="ellipse">
            <a:avLst/>
          </a:prstGeom>
          <a:gradFill>
            <a:gsLst>
              <a:gs pos="0">
                <a:schemeClr val="accent1"/>
              </a:gs>
              <a:gs pos="100000">
                <a:schemeClr val="accent1">
                  <a:lumMod val="75000"/>
                </a:schemeClr>
              </a:gs>
            </a:gsLst>
            <a:lin ang="5400000" scaled="0"/>
          </a:gradFill>
          <a:ln w="12700" cap="sq">
            <a:noFill/>
            <a:miter/>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a:blip r:embed="rId4">
            <a:alphaModFix/>
          </a:blip>
          <a:srcRect b="71082"/>
          <a:stretch>
            <a:fillRect/>
          </a:stretch>
        </p:blipFill>
        <p:spPr>
          <a:xfrm>
            <a:off x="-271489" y="3431777"/>
            <a:ext cx="2814652" cy="813955"/>
          </a:xfrm>
          <a:prstGeom prst="rect">
            <a:avLst/>
          </a:prstGeom>
          <a:noFill/>
          <a:ln>
            <a:noFill/>
          </a:ln>
        </p:spPr>
      </p:pic>
      <p:pic>
        <p:nvPicPr>
          <p:cNvPr id="8" name="图片 7"/>
          <p:cNvPicPr>
            <a:picLocks noChangeAspect="1"/>
          </p:cNvPicPr>
          <p:nvPr/>
        </p:nvPicPr>
        <p:blipFill>
          <a:blip r:embed="rId4">
            <a:alphaModFix/>
          </a:blip>
          <a:srcRect b="71082"/>
          <a:stretch>
            <a:fillRect/>
          </a:stretch>
        </p:blipFill>
        <p:spPr>
          <a:xfrm flipH="1">
            <a:off x="9778519" y="2094980"/>
            <a:ext cx="2814652" cy="813955"/>
          </a:xfrm>
          <a:prstGeom prst="rect">
            <a:avLst/>
          </a:prstGeom>
          <a:noFill/>
          <a:ln>
            <a:noFill/>
          </a:ln>
        </p:spPr>
      </p:pic>
      <p:pic>
        <p:nvPicPr>
          <p:cNvPr id="9" name="图片 8"/>
          <p:cNvPicPr>
            <a:picLocks noChangeAspect="1"/>
          </p:cNvPicPr>
          <p:nvPr/>
        </p:nvPicPr>
        <p:blipFill>
          <a:blip r:embed="rId5">
            <a:alphaModFix/>
          </a:blip>
          <a:srcRect l="42341" t="1961" b="61744"/>
          <a:stretch>
            <a:fillRect/>
          </a:stretch>
        </p:blipFill>
        <p:spPr>
          <a:xfrm flipH="1">
            <a:off x="8750301" y="-64393"/>
            <a:ext cx="2943717" cy="1853063"/>
          </a:xfrm>
          <a:custGeom>
            <a:avLst/>
            <a:gdLst/>
            <a:ahLst/>
            <a:cxnLst/>
            <a:rect l="l" t="t" r="r" b="b"/>
            <a:pathLst>
              <a:path w="2946400" h="1854200">
                <a:moveTo>
                  <a:pt x="2125014" y="0"/>
                </a:moveTo>
                <a:lnTo>
                  <a:pt x="1841679" y="682580"/>
                </a:lnTo>
                <a:lnTo>
                  <a:pt x="1429555" y="1236371"/>
                </a:lnTo>
                <a:lnTo>
                  <a:pt x="1043189" y="1352281"/>
                </a:lnTo>
                <a:lnTo>
                  <a:pt x="515155" y="1017431"/>
                </a:lnTo>
                <a:lnTo>
                  <a:pt x="0" y="1068946"/>
                </a:lnTo>
                <a:lnTo>
                  <a:pt x="25758" y="1493949"/>
                </a:lnTo>
                <a:lnTo>
                  <a:pt x="465673" y="1853063"/>
                </a:lnTo>
                <a:lnTo>
                  <a:pt x="1740494" y="1853063"/>
                </a:lnTo>
                <a:lnTo>
                  <a:pt x="2511380" y="1365160"/>
                </a:lnTo>
                <a:lnTo>
                  <a:pt x="2943717" y="1089467"/>
                </a:lnTo>
                <a:lnTo>
                  <a:pt x="2943717" y="49319"/>
                </a:lnTo>
                <a:close/>
              </a:path>
            </a:pathLst>
          </a:custGeom>
          <a:noFill/>
          <a:ln>
            <a:noFill/>
          </a:ln>
        </p:spPr>
      </p:pic>
      <p:pic>
        <p:nvPicPr>
          <p:cNvPr id="10" name="图片 9"/>
          <p:cNvPicPr>
            <a:picLocks noChangeAspect="1"/>
          </p:cNvPicPr>
          <p:nvPr/>
        </p:nvPicPr>
        <p:blipFill>
          <a:blip r:embed="rId6">
            <a:alphaModFix/>
          </a:blip>
          <a:srcRect/>
          <a:stretch>
            <a:fillRect/>
          </a:stretch>
        </p:blipFill>
        <p:spPr>
          <a:xfrm>
            <a:off x="656219" y="1227346"/>
            <a:ext cx="1671293" cy="1888790"/>
          </a:xfrm>
          <a:prstGeom prst="rect">
            <a:avLst/>
          </a:prstGeom>
          <a:noFill/>
          <a:ln>
            <a:noFill/>
          </a:ln>
        </p:spPr>
      </p:pic>
      <p:pic>
        <p:nvPicPr>
          <p:cNvPr id="11" name="图片 10"/>
          <p:cNvPicPr>
            <a:picLocks noChangeAspect="1"/>
          </p:cNvPicPr>
          <p:nvPr/>
        </p:nvPicPr>
        <p:blipFill>
          <a:blip r:embed="rId7">
            <a:alphaModFix/>
          </a:blip>
          <a:srcRect/>
          <a:stretch>
            <a:fillRect/>
          </a:stretch>
        </p:blipFill>
        <p:spPr>
          <a:xfrm>
            <a:off x="9778519" y="3435860"/>
            <a:ext cx="1611654" cy="1950051"/>
          </a:xfrm>
          <a:prstGeom prst="rect">
            <a:avLst/>
          </a:prstGeom>
          <a:noFill/>
          <a:ln>
            <a:noFill/>
          </a:ln>
        </p:spPr>
      </p:pic>
      <p:pic>
        <p:nvPicPr>
          <p:cNvPr id="12" name="图片 11"/>
          <p:cNvPicPr>
            <a:picLocks noChangeAspect="1"/>
          </p:cNvPicPr>
          <p:nvPr/>
        </p:nvPicPr>
        <p:blipFill>
          <a:blip r:embed="rId8">
            <a:alphaModFix/>
          </a:blip>
          <a:srcRect/>
          <a:stretch>
            <a:fillRect/>
          </a:stretch>
        </p:blipFill>
        <p:spPr>
          <a:xfrm>
            <a:off x="9999772" y="234502"/>
            <a:ext cx="877900" cy="877900"/>
          </a:xfrm>
          <a:prstGeom prst="rect">
            <a:avLst/>
          </a:prstGeom>
          <a:noFill/>
          <a:ln>
            <a:noFill/>
          </a:ln>
        </p:spPr>
      </p:pic>
      <p:sp>
        <p:nvSpPr>
          <p:cNvPr id="13" name="标题 1"/>
          <p:cNvSpPr txBox="1"/>
          <p:nvPr/>
        </p:nvSpPr>
        <p:spPr>
          <a:xfrm>
            <a:off x="5330482" y="-479425"/>
            <a:ext cx="1531037" cy="2549409"/>
          </a:xfrm>
          <a:prstGeom prst="rect">
            <a:avLst/>
          </a:prstGeom>
          <a:noFill/>
          <a:ln>
            <a:noFill/>
          </a:ln>
        </p:spPr>
        <p:txBody>
          <a:bodyPr vert="horz" wrap="square"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a:ln w="12700">
                  <a:noFill/>
                </a:ln>
                <a:solidFill>
                  <a:srgbClr val="FFFFFF">
                    <a:alpha val="100000"/>
                  </a:srgbClr>
                </a:solidFill>
                <a:effectLst/>
                <a:uLnTx/>
                <a:uFillTx/>
                <a:latin typeface="Dream-XinCuSongGB"/>
                <a:ea typeface="Dream-XinCuSongGB"/>
                <a:cs typeface="Dream-XinCuSongGB"/>
              </a:rPr>
              <a:t>02</a:t>
            </a: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4" name="标题 1"/>
          <p:cNvSpPr txBox="1"/>
          <p:nvPr/>
        </p:nvSpPr>
        <p:spPr>
          <a:xfrm>
            <a:off x="3971925" y="2908936"/>
            <a:ext cx="4248150" cy="1528500"/>
          </a:xfrm>
          <a:prstGeom prst="rect">
            <a:avLst/>
          </a:prstGeom>
          <a:noFill/>
          <a:ln>
            <a:noFill/>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gradFill>
                  <a:gsLst>
                    <a:gs pos="0">
                      <a:srgbClr val="665237">
                        <a:alpha val="100000"/>
                      </a:srgbClr>
                    </a:gs>
                    <a:gs pos="100000">
                      <a:srgbClr val="BAA17F">
                        <a:alpha val="100000"/>
                      </a:srgbClr>
                    </a:gs>
                  </a:gsLst>
                  <a:lin ang="5400000" scaled="0"/>
                </a:gradFill>
                <a:effectLst/>
                <a:uLnTx/>
                <a:uFillTx/>
                <a:latin typeface="Dream-XinCuSongGB"/>
                <a:ea typeface="Dream-XinCuSongGB"/>
                <a:cs typeface="Dream-XinCuSongGB"/>
              </a:rPr>
              <a:t>The Spiritual Value of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t="37650" b="9433"/>
          <a:stretch>
            <a:fillRect/>
          </a:stretch>
        </p:blipFill>
        <p:spPr>
          <a:xfrm>
            <a:off x="0" y="406400"/>
            <a:ext cx="12192000" cy="6451600"/>
          </a:xfrm>
          <a:custGeom>
            <a:avLst/>
            <a:gdLst/>
            <a:ahLst/>
            <a:cxnLst/>
            <a:rect l="l" t="t" r="r" b="b"/>
            <a:pathLst>
              <a:path w="12192000" h="6451600">
                <a:moveTo>
                  <a:pt x="0" y="0"/>
                </a:moveTo>
                <a:lnTo>
                  <a:pt x="12192000" y="0"/>
                </a:lnTo>
                <a:lnTo>
                  <a:pt x="12192000" y="6451600"/>
                </a:lnTo>
                <a:lnTo>
                  <a:pt x="0" y="6451600"/>
                </a:lnTo>
                <a:close/>
              </a:path>
            </a:pathLst>
          </a:custGeom>
          <a:noFill/>
          <a:ln>
            <a:noFill/>
          </a:ln>
        </p:spPr>
      </p:pic>
      <p:pic>
        <p:nvPicPr>
          <p:cNvPr id="3" name="图片 2"/>
          <p:cNvPicPr>
            <a:picLocks noChangeAspect="1"/>
          </p:cNvPicPr>
          <p:nvPr/>
        </p:nvPicPr>
        <p:blipFill>
          <a:blip r:embed="rId3">
            <a:alphaModFix/>
          </a:blip>
          <a:srcRect l="42341" t="1961" b="61744"/>
          <a:stretch>
            <a:fillRect/>
          </a:stretch>
        </p:blipFill>
        <p:spPr>
          <a:xfrm flipH="1">
            <a:off x="8750301" y="-64393"/>
            <a:ext cx="2943717" cy="1853063"/>
          </a:xfrm>
          <a:custGeom>
            <a:avLst/>
            <a:gdLst/>
            <a:ahLst/>
            <a:cxnLst/>
            <a:rect l="l" t="t" r="r" b="b"/>
            <a:pathLst>
              <a:path w="2946400" h="1854200">
                <a:moveTo>
                  <a:pt x="2125014" y="0"/>
                </a:moveTo>
                <a:lnTo>
                  <a:pt x="1841679" y="682580"/>
                </a:lnTo>
                <a:lnTo>
                  <a:pt x="1429555" y="1236371"/>
                </a:lnTo>
                <a:lnTo>
                  <a:pt x="1043189" y="1352281"/>
                </a:lnTo>
                <a:lnTo>
                  <a:pt x="515155" y="1017431"/>
                </a:lnTo>
                <a:lnTo>
                  <a:pt x="0" y="1068946"/>
                </a:lnTo>
                <a:lnTo>
                  <a:pt x="25758" y="1493949"/>
                </a:lnTo>
                <a:lnTo>
                  <a:pt x="465673" y="1853063"/>
                </a:lnTo>
                <a:lnTo>
                  <a:pt x="1740494" y="1853063"/>
                </a:lnTo>
                <a:lnTo>
                  <a:pt x="2511380" y="1365160"/>
                </a:lnTo>
                <a:lnTo>
                  <a:pt x="2943717" y="1089467"/>
                </a:lnTo>
                <a:lnTo>
                  <a:pt x="2943717" y="49319"/>
                </a:lnTo>
                <a:close/>
              </a:path>
            </a:pathLst>
          </a:custGeom>
          <a:noFill/>
          <a:ln>
            <a:noFill/>
          </a:ln>
        </p:spPr>
      </p:pic>
      <p:sp>
        <p:nvSpPr>
          <p:cNvPr id="4" name="标题 1"/>
          <p:cNvSpPr txBox="1"/>
          <p:nvPr/>
        </p:nvSpPr>
        <p:spPr>
          <a:xfrm>
            <a:off x="135851" y="101600"/>
            <a:ext cx="11920298" cy="6654800"/>
          </a:xfrm>
          <a:prstGeom prst="plaque">
            <a:avLst>
              <a:gd name="adj" fmla="val 6892"/>
            </a:avLst>
          </a:prstGeom>
          <a:noFill/>
          <a:ln w="44450" cap="sq">
            <a:solidFill>
              <a:schemeClr val="accent1">
                <a:lumMod val="75000"/>
                <a:alpha val="100000"/>
              </a:schemeClr>
            </a:solid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5" name="标题 1"/>
          <p:cNvSpPr txBox="1"/>
          <p:nvPr/>
        </p:nvSpPr>
        <p:spPr>
          <a:xfrm>
            <a:off x="290811" y="243169"/>
            <a:ext cx="11610379" cy="6371663"/>
          </a:xfrm>
          <a:prstGeom prst="plaque">
            <a:avLst>
              <a:gd name="adj" fmla="val 6892"/>
            </a:avLst>
          </a:prstGeom>
          <a:noFill/>
          <a:ln w="22225" cap="sq">
            <a:solidFill>
              <a:schemeClr val="accent1">
                <a:alpha val="100000"/>
              </a:schemeClr>
            </a:solid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0" name="标题 1"/>
          <p:cNvSpPr txBox="1"/>
          <p:nvPr/>
        </p:nvSpPr>
        <p:spPr>
          <a:xfrm>
            <a:off x="2737959" y="3338636"/>
            <a:ext cx="170119" cy="300946"/>
          </a:xfrm>
          <a:prstGeom prst="leftBrace">
            <a:avLst>
              <a:gd name="adj1" fmla="val 37559"/>
              <a:gd name="adj2" fmla="val 57537"/>
            </a:avLst>
          </a:prstGeom>
          <a:noFill/>
          <a:ln w="9525" cap="sq">
            <a:solidFill>
              <a:schemeClr val="accent1"/>
            </a:solid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1" name="标题 1"/>
          <p:cNvSpPr txBox="1"/>
          <p:nvPr/>
        </p:nvSpPr>
        <p:spPr>
          <a:xfrm flipH="1">
            <a:off x="9283922" y="3338636"/>
            <a:ext cx="170119" cy="300946"/>
          </a:xfrm>
          <a:prstGeom prst="leftBrace">
            <a:avLst>
              <a:gd name="adj1" fmla="val 37559"/>
              <a:gd name="adj2" fmla="val 57537"/>
            </a:avLst>
          </a:prstGeom>
          <a:noFill/>
          <a:ln w="9525" cap="sq">
            <a:solidFill>
              <a:schemeClr val="accent1"/>
            </a:solid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pic>
        <p:nvPicPr>
          <p:cNvPr id="18" name="图片 17"/>
          <p:cNvPicPr>
            <a:picLocks noChangeAspect="1"/>
          </p:cNvPicPr>
          <p:nvPr/>
        </p:nvPicPr>
        <p:blipFill>
          <a:blip r:embed="rId4">
            <a:alphaModFix/>
          </a:blip>
          <a:srcRect b="71082"/>
          <a:stretch>
            <a:fillRect/>
          </a:stretch>
        </p:blipFill>
        <p:spPr>
          <a:xfrm>
            <a:off x="-479629" y="3033152"/>
            <a:ext cx="2814652" cy="813955"/>
          </a:xfrm>
          <a:prstGeom prst="rect">
            <a:avLst/>
          </a:prstGeom>
          <a:noFill/>
          <a:ln>
            <a:noFill/>
          </a:ln>
        </p:spPr>
      </p:pic>
      <p:pic>
        <p:nvPicPr>
          <p:cNvPr id="19" name="图片 18"/>
          <p:cNvPicPr>
            <a:picLocks noChangeAspect="1"/>
          </p:cNvPicPr>
          <p:nvPr/>
        </p:nvPicPr>
        <p:blipFill>
          <a:blip r:embed="rId4">
            <a:alphaModFix/>
          </a:blip>
          <a:srcRect b="71082"/>
          <a:stretch>
            <a:fillRect/>
          </a:stretch>
        </p:blipFill>
        <p:spPr>
          <a:xfrm flipH="1">
            <a:off x="9770588" y="3033152"/>
            <a:ext cx="2814652" cy="813955"/>
          </a:xfrm>
          <a:prstGeom prst="rect">
            <a:avLst/>
          </a:prstGeom>
          <a:noFill/>
          <a:ln>
            <a:noFill/>
          </a:ln>
        </p:spPr>
      </p:pic>
      <p:pic>
        <p:nvPicPr>
          <p:cNvPr id="20" name="图片 19"/>
          <p:cNvPicPr>
            <a:picLocks noChangeAspect="1"/>
          </p:cNvPicPr>
          <p:nvPr/>
        </p:nvPicPr>
        <p:blipFill>
          <a:blip r:embed="rId5">
            <a:alphaModFix/>
          </a:blip>
          <a:srcRect/>
          <a:stretch>
            <a:fillRect/>
          </a:stretch>
        </p:blipFill>
        <p:spPr>
          <a:xfrm>
            <a:off x="396046" y="1156078"/>
            <a:ext cx="1106258" cy="1250223"/>
          </a:xfrm>
          <a:prstGeom prst="rect">
            <a:avLst/>
          </a:prstGeom>
          <a:noFill/>
          <a:ln>
            <a:noFill/>
          </a:ln>
        </p:spPr>
      </p:pic>
      <p:pic>
        <p:nvPicPr>
          <p:cNvPr id="21" name="图片 20"/>
          <p:cNvPicPr>
            <a:picLocks noChangeAspect="1"/>
          </p:cNvPicPr>
          <p:nvPr/>
        </p:nvPicPr>
        <p:blipFill>
          <a:blip r:embed="rId6">
            <a:alphaModFix/>
          </a:blip>
          <a:srcRect/>
          <a:stretch>
            <a:fillRect/>
          </a:stretch>
        </p:blipFill>
        <p:spPr>
          <a:xfrm>
            <a:off x="10732776" y="2262945"/>
            <a:ext cx="1106258" cy="1338538"/>
          </a:xfrm>
          <a:prstGeom prst="rect">
            <a:avLst/>
          </a:prstGeom>
          <a:noFill/>
          <a:ln>
            <a:noFill/>
          </a:ln>
        </p:spPr>
      </p:pic>
      <p:pic>
        <p:nvPicPr>
          <p:cNvPr id="22" name="图片 21"/>
          <p:cNvPicPr>
            <a:picLocks noChangeAspect="1"/>
          </p:cNvPicPr>
          <p:nvPr/>
        </p:nvPicPr>
        <p:blipFill>
          <a:blip r:embed="rId7">
            <a:alphaModFix/>
          </a:blip>
          <a:srcRect/>
          <a:stretch>
            <a:fillRect/>
          </a:stretch>
        </p:blipFill>
        <p:spPr>
          <a:xfrm>
            <a:off x="9999772" y="234502"/>
            <a:ext cx="877900" cy="877900"/>
          </a:xfrm>
          <a:prstGeom prst="rect">
            <a:avLst/>
          </a:prstGeom>
          <a:noFill/>
          <a:ln>
            <a:noFill/>
          </a:ln>
        </p:spPr>
      </p:pic>
      <p:sp>
        <p:nvSpPr>
          <p:cNvPr id="24" name="矩形 23">
            <a:extLst>
              <a:ext uri="{FF2B5EF4-FFF2-40B4-BE49-F238E27FC236}">
                <a16:creationId xmlns:a16="http://schemas.microsoft.com/office/drawing/2014/main" id="{16586813-286B-D341-5043-168082C24DEA}"/>
              </a:ext>
            </a:extLst>
          </p:cNvPr>
          <p:cNvSpPr/>
          <p:nvPr/>
        </p:nvSpPr>
        <p:spPr>
          <a:xfrm>
            <a:off x="4110327" y="2213921"/>
            <a:ext cx="366799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54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等线" panose="020F0502020204030204"/>
                <a:ea typeface="等线" panose="02010600030101010101" pitchFamily="2" charset="-122"/>
                <a:cs typeface="+mn-cs"/>
              </a:rPr>
              <a:t>Thank you!</a:t>
            </a:r>
            <a:endParaRPr kumimoji="0" lang="zh-CN" altLang="en-US" sz="54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等线" panose="020F0502020204030204"/>
              <a:ea typeface="等线"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标题 1"/>
          <p:cNvSpPr txBox="1"/>
          <p:nvPr/>
        </p:nvSpPr>
        <p:spPr>
          <a:xfrm>
            <a:off x="966069" y="3041398"/>
            <a:ext cx="3402885" cy="492519"/>
          </a:xfrm>
          <a:prstGeom prst="rect">
            <a:avLst/>
          </a:prstGeom>
          <a:noFill/>
          <a:ln>
            <a:noFill/>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plum blossoms</a:t>
            </a:r>
            <a:r>
              <a:rPr kumimoji="1" lang="zh-CN" altLang="en-US"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a:t>
            </a: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perseverance</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5" name="标题 1"/>
          <p:cNvSpPr txBox="1"/>
          <p:nvPr/>
        </p:nvSpPr>
        <p:spPr>
          <a:xfrm>
            <a:off x="8481043" y="3035259"/>
            <a:ext cx="3709799" cy="492519"/>
          </a:xfrm>
          <a:prstGeom prst="rect">
            <a:avLst/>
          </a:prstGeom>
          <a:noFill/>
          <a:ln>
            <a:noFill/>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chrysanthemums</a:t>
            </a:r>
            <a:r>
              <a:rPr kumimoji="1" lang="zh-CN" altLang="en-US"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a:t>
            </a: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 contentment with simple fame and wealth</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6" name="标题 1"/>
          <p:cNvSpPr txBox="1"/>
          <p:nvPr/>
        </p:nvSpPr>
        <p:spPr>
          <a:xfrm>
            <a:off x="4487880" y="3231630"/>
            <a:ext cx="3582000" cy="269128"/>
          </a:xfrm>
          <a:prstGeom prst="rect">
            <a:avLst/>
          </a:prstGeom>
          <a:noFill/>
          <a:ln>
            <a:noFill/>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err="1">
                <a:ln w="12700">
                  <a:noFill/>
                </a:ln>
                <a:solidFill>
                  <a:srgbClr val="262626">
                    <a:alpha val="100000"/>
                  </a:srgbClr>
                </a:solidFill>
                <a:effectLst/>
                <a:uLnTx/>
                <a:uFillTx/>
                <a:latin typeface="Source Han Sans"/>
                <a:ea typeface="Source Han Sans"/>
                <a:cs typeface="Source Han Sans"/>
              </a:rPr>
              <a:t>Oorchids</a:t>
            </a:r>
            <a:r>
              <a:rPr kumimoji="1" lang="zh-CN" altLang="en-US"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a:t>
            </a: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elegance</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cxnSp>
        <p:nvCxnSpPr>
          <p:cNvPr id="18"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
        <p:nvSpPr>
          <p:cNvPr id="19" name="标题 1">
            <a:extLst>
              <a:ext uri="{FF2B5EF4-FFF2-40B4-BE49-F238E27FC236}">
                <a16:creationId xmlns:a16="http://schemas.microsoft.com/office/drawing/2014/main" id="{864EF30D-CC31-296C-4511-3D040A9AECC8}"/>
              </a:ext>
            </a:extLst>
          </p:cNvPr>
          <p:cNvSpPr txBox="1"/>
          <p:nvPr/>
        </p:nvSpPr>
        <p:spPr>
          <a:xfrm>
            <a:off x="743662" y="296822"/>
            <a:ext cx="10587277" cy="432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Symbolic Meaning</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1" name="文本框 20">
            <a:extLst>
              <a:ext uri="{FF2B5EF4-FFF2-40B4-BE49-F238E27FC236}">
                <a16:creationId xmlns:a16="http://schemas.microsoft.com/office/drawing/2014/main" id="{131E5D61-946D-44AF-3AEA-24E0DF672941}"/>
              </a:ext>
            </a:extLst>
          </p:cNvPr>
          <p:cNvSpPr txBox="1"/>
          <p:nvPr/>
        </p:nvSpPr>
        <p:spPr>
          <a:xfrm>
            <a:off x="2747492" y="6029674"/>
            <a:ext cx="3833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peonies</a:t>
            </a:r>
            <a:r>
              <a:rPr kumimoji="1" lang="zh-CN" altLang="en-US"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a:t>
            </a: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wealth and prosperity</a:t>
            </a:r>
            <a:endParaRPr kumimoji="0"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22" name="文本框 21">
            <a:extLst>
              <a:ext uri="{FF2B5EF4-FFF2-40B4-BE49-F238E27FC236}">
                <a16:creationId xmlns:a16="http://schemas.microsoft.com/office/drawing/2014/main" id="{E4BF5560-C897-0287-7BF9-4593E968BE0D}"/>
              </a:ext>
            </a:extLst>
          </p:cNvPr>
          <p:cNvSpPr txBox="1"/>
          <p:nvPr/>
        </p:nvSpPr>
        <p:spPr>
          <a:xfrm>
            <a:off x="7373126" y="6076834"/>
            <a:ext cx="3893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lotuses</a:t>
            </a:r>
            <a:r>
              <a:rPr kumimoji="1" lang="zh-CN" altLang="en-US"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a:t>
            </a:r>
            <a:r>
              <a:rPr kumimoji="1" lang="en-US" altLang="zh-CN" sz="18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purity and solemnity</a:t>
            </a:r>
            <a:endParaRPr kumimoji="0"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pic>
        <p:nvPicPr>
          <p:cNvPr id="23" name="图片 22">
            <a:extLst>
              <a:ext uri="{FF2B5EF4-FFF2-40B4-BE49-F238E27FC236}">
                <a16:creationId xmlns:a16="http://schemas.microsoft.com/office/drawing/2014/main" id="{EC6DC6B1-70A8-11AD-BAE2-077EAEFE2F54}"/>
              </a:ext>
            </a:extLst>
          </p:cNvPr>
          <p:cNvPicPr>
            <a:picLocks noChangeAspect="1"/>
          </p:cNvPicPr>
          <p:nvPr/>
        </p:nvPicPr>
        <p:blipFill>
          <a:blip r:embed="rId3"/>
          <a:stretch>
            <a:fillRect/>
          </a:stretch>
        </p:blipFill>
        <p:spPr>
          <a:xfrm>
            <a:off x="1382471" y="1066057"/>
            <a:ext cx="2288010" cy="1746240"/>
          </a:xfrm>
          <a:prstGeom prst="ellipse">
            <a:avLst/>
          </a:prstGeom>
          <a:ln>
            <a:noFill/>
          </a:ln>
          <a:effectLst>
            <a:softEdge rad="112500"/>
          </a:effectLst>
        </p:spPr>
      </p:pic>
      <p:pic>
        <p:nvPicPr>
          <p:cNvPr id="24" name="图片 23">
            <a:extLst>
              <a:ext uri="{FF2B5EF4-FFF2-40B4-BE49-F238E27FC236}">
                <a16:creationId xmlns:a16="http://schemas.microsoft.com/office/drawing/2014/main" id="{45EF5106-6CF1-F8D9-1808-2155FA16D9F0}"/>
              </a:ext>
            </a:extLst>
          </p:cNvPr>
          <p:cNvPicPr>
            <a:picLocks noChangeAspect="1"/>
          </p:cNvPicPr>
          <p:nvPr/>
        </p:nvPicPr>
        <p:blipFill>
          <a:blip r:embed="rId4"/>
          <a:stretch>
            <a:fillRect/>
          </a:stretch>
        </p:blipFill>
        <p:spPr>
          <a:xfrm>
            <a:off x="5142574" y="804295"/>
            <a:ext cx="2125792" cy="2033366"/>
          </a:xfrm>
          <a:prstGeom prst="ellipse">
            <a:avLst/>
          </a:prstGeom>
          <a:ln>
            <a:noFill/>
          </a:ln>
          <a:effectLst>
            <a:softEdge rad="112500"/>
          </a:effectLst>
        </p:spPr>
      </p:pic>
      <p:pic>
        <p:nvPicPr>
          <p:cNvPr id="25" name="图片 24">
            <a:extLst>
              <a:ext uri="{FF2B5EF4-FFF2-40B4-BE49-F238E27FC236}">
                <a16:creationId xmlns:a16="http://schemas.microsoft.com/office/drawing/2014/main" id="{36E3B1BB-701C-37E6-B3FA-A7390BF2F47A}"/>
              </a:ext>
            </a:extLst>
          </p:cNvPr>
          <p:cNvPicPr>
            <a:picLocks noChangeAspect="1"/>
          </p:cNvPicPr>
          <p:nvPr/>
        </p:nvPicPr>
        <p:blipFill>
          <a:blip r:embed="rId5"/>
          <a:stretch>
            <a:fillRect/>
          </a:stretch>
        </p:blipFill>
        <p:spPr>
          <a:xfrm>
            <a:off x="8608843" y="842287"/>
            <a:ext cx="2936073" cy="1957382"/>
          </a:xfrm>
          <a:prstGeom prst="ellipse">
            <a:avLst/>
          </a:prstGeom>
          <a:ln>
            <a:noFill/>
          </a:ln>
          <a:effectLst>
            <a:softEdge rad="112500"/>
          </a:effectLst>
        </p:spPr>
      </p:pic>
      <p:pic>
        <p:nvPicPr>
          <p:cNvPr id="26" name="图片 25">
            <a:extLst>
              <a:ext uri="{FF2B5EF4-FFF2-40B4-BE49-F238E27FC236}">
                <a16:creationId xmlns:a16="http://schemas.microsoft.com/office/drawing/2014/main" id="{F22A3432-55F4-E509-D87F-23ACDBBE58BB}"/>
              </a:ext>
            </a:extLst>
          </p:cNvPr>
          <p:cNvPicPr>
            <a:picLocks noChangeAspect="1"/>
          </p:cNvPicPr>
          <p:nvPr/>
        </p:nvPicPr>
        <p:blipFill>
          <a:blip r:embed="rId6"/>
          <a:stretch>
            <a:fillRect/>
          </a:stretch>
        </p:blipFill>
        <p:spPr>
          <a:xfrm>
            <a:off x="3059501" y="3763019"/>
            <a:ext cx="2577184" cy="1937501"/>
          </a:xfrm>
          <a:prstGeom prst="ellipse">
            <a:avLst/>
          </a:prstGeom>
          <a:ln>
            <a:noFill/>
          </a:ln>
          <a:effectLst>
            <a:softEdge rad="112500"/>
          </a:effectLst>
        </p:spPr>
      </p:pic>
      <p:pic>
        <p:nvPicPr>
          <p:cNvPr id="27" name="图片 26">
            <a:extLst>
              <a:ext uri="{FF2B5EF4-FFF2-40B4-BE49-F238E27FC236}">
                <a16:creationId xmlns:a16="http://schemas.microsoft.com/office/drawing/2014/main" id="{45638A7B-2D1B-86C7-615D-CF250D76ACC1}"/>
              </a:ext>
            </a:extLst>
          </p:cNvPr>
          <p:cNvPicPr>
            <a:picLocks noChangeAspect="1"/>
          </p:cNvPicPr>
          <p:nvPr/>
        </p:nvPicPr>
        <p:blipFill>
          <a:blip r:embed="rId7"/>
          <a:stretch>
            <a:fillRect/>
          </a:stretch>
        </p:blipFill>
        <p:spPr>
          <a:xfrm>
            <a:off x="7373126" y="3702682"/>
            <a:ext cx="2965124" cy="2225410"/>
          </a:xfrm>
          <a:prstGeom prst="ellipse">
            <a:avLst/>
          </a:prstGeom>
          <a:ln>
            <a:noFill/>
          </a:ln>
          <a:effectLst>
            <a:softEdge rad="112500"/>
          </a:effectLst>
        </p:spPr>
      </p:pic>
      <p:sp>
        <p:nvSpPr>
          <p:cNvPr id="28" name="标题 1">
            <a:extLst>
              <a:ext uri="{FF2B5EF4-FFF2-40B4-BE49-F238E27FC236}">
                <a16:creationId xmlns:a16="http://schemas.microsoft.com/office/drawing/2014/main" id="{B5027B05-5F4B-07F2-C71B-4DD719634510}"/>
              </a:ext>
            </a:extLst>
          </p:cNvPr>
          <p:cNvSpPr txBox="1"/>
          <p:nvPr/>
        </p:nvSpPr>
        <p:spPr>
          <a:xfrm>
            <a:off x="0" y="0"/>
            <a:ext cx="859667" cy="859667"/>
          </a:xfrm>
          <a:prstGeom prst="diagStripe">
            <a:avLst>
              <a:gd name="adj" fmla="val 54000"/>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215FFE-B9CC-C24F-922F-D8E75455237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B3E697-47EB-BC27-77D1-5AF1930676BE}"/>
              </a:ext>
            </a:extLst>
          </p:cNvPr>
          <p:cNvSpPr txBox="1"/>
          <p:nvPr/>
        </p:nvSpPr>
        <p:spPr>
          <a:xfrm>
            <a:off x="0" y="0"/>
            <a:ext cx="12192000" cy="6858000"/>
          </a:xfrm>
          <a:prstGeom prst="rect">
            <a:avLst/>
          </a:prstGeom>
          <a:solidFill>
            <a:schemeClr val="bg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4" name="标题 1">
            <a:extLst>
              <a:ext uri="{FF2B5EF4-FFF2-40B4-BE49-F238E27FC236}">
                <a16:creationId xmlns:a16="http://schemas.microsoft.com/office/drawing/2014/main" id="{8B6FF6B4-C354-BF0E-876B-8E9F7F7904CC}"/>
              </a:ext>
            </a:extLst>
          </p:cNvPr>
          <p:cNvSpPr txBox="1"/>
          <p:nvPr/>
        </p:nvSpPr>
        <p:spPr>
          <a:xfrm>
            <a:off x="9888828" y="1489421"/>
            <a:ext cx="1584960" cy="99060"/>
          </a:xfrm>
          <a:prstGeom prst="rect">
            <a:avLst/>
          </a:prstGeom>
          <a:solidFill>
            <a:schemeClr val="accent1">
              <a:lumMod val="20000"/>
              <a:lumOff val="8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9" name="标题 1">
            <a:extLst>
              <a:ext uri="{FF2B5EF4-FFF2-40B4-BE49-F238E27FC236}">
                <a16:creationId xmlns:a16="http://schemas.microsoft.com/office/drawing/2014/main" id="{05E64BB2-0A61-E5A5-8E6E-FE988C0FBE2F}"/>
              </a:ext>
            </a:extLst>
          </p:cNvPr>
          <p:cNvSpPr txBox="1"/>
          <p:nvPr/>
        </p:nvSpPr>
        <p:spPr>
          <a:xfrm>
            <a:off x="8808708" y="2191385"/>
            <a:ext cx="2160240" cy="2160240"/>
          </a:xfrm>
          <a:prstGeom prst="ellipse">
            <a:avLst/>
          </a:prstGeom>
          <a:solidFill>
            <a:schemeClr val="accent1">
              <a:alpha val="10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0" name="标题 1">
            <a:extLst>
              <a:ext uri="{FF2B5EF4-FFF2-40B4-BE49-F238E27FC236}">
                <a16:creationId xmlns:a16="http://schemas.microsoft.com/office/drawing/2014/main" id="{81CD911B-6678-8728-92C2-4B7581055BB2}"/>
              </a:ext>
            </a:extLst>
          </p:cNvPr>
          <p:cNvSpPr txBox="1"/>
          <p:nvPr/>
        </p:nvSpPr>
        <p:spPr>
          <a:xfrm>
            <a:off x="8932320" y="2346641"/>
            <a:ext cx="1913016" cy="1913016"/>
          </a:xfrm>
          <a:prstGeom prst="ellipse">
            <a:avLst/>
          </a:prstGeom>
          <a:solidFill>
            <a:schemeClr val="accent1">
              <a:alpha val="24000"/>
            </a:schemeClr>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1" name="标题 1">
            <a:extLst>
              <a:ext uri="{FF2B5EF4-FFF2-40B4-BE49-F238E27FC236}">
                <a16:creationId xmlns:a16="http://schemas.microsoft.com/office/drawing/2014/main" id="{4368D0AC-0463-912B-4A76-D020DBF99770}"/>
              </a:ext>
            </a:extLst>
          </p:cNvPr>
          <p:cNvSpPr txBox="1"/>
          <p:nvPr/>
        </p:nvSpPr>
        <p:spPr>
          <a:xfrm>
            <a:off x="9076335" y="2493397"/>
            <a:ext cx="1624986" cy="1624984"/>
          </a:xfrm>
          <a:prstGeom prst="ellipse">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2" name="标题 1">
            <a:extLst>
              <a:ext uri="{FF2B5EF4-FFF2-40B4-BE49-F238E27FC236}">
                <a16:creationId xmlns:a16="http://schemas.microsoft.com/office/drawing/2014/main" id="{730BB043-3E58-AEB7-F8BA-69211A4AAE4B}"/>
              </a:ext>
            </a:extLst>
          </p:cNvPr>
          <p:cNvSpPr txBox="1"/>
          <p:nvPr/>
        </p:nvSpPr>
        <p:spPr>
          <a:xfrm>
            <a:off x="5812323" y="3048703"/>
            <a:ext cx="567354" cy="514372"/>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1860" cap="flat">
            <a:noFill/>
            <a:miter/>
          </a:ln>
        </p:spPr>
        <p:txBody>
          <a:bodyPr vert="horz"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3" name="标题 1">
            <a:extLst>
              <a:ext uri="{FF2B5EF4-FFF2-40B4-BE49-F238E27FC236}">
                <a16:creationId xmlns:a16="http://schemas.microsoft.com/office/drawing/2014/main" id="{93F0FBD8-FB69-3087-2EF1-E5CD4FE38F01}"/>
              </a:ext>
            </a:extLst>
          </p:cNvPr>
          <p:cNvSpPr txBox="1"/>
          <p:nvPr/>
        </p:nvSpPr>
        <p:spPr>
          <a:xfrm>
            <a:off x="8080742" y="3218165"/>
            <a:ext cx="106680" cy="106680"/>
          </a:xfrm>
          <a:prstGeom prst="ellipse">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4" name="标题 1">
            <a:extLst>
              <a:ext uri="{FF2B5EF4-FFF2-40B4-BE49-F238E27FC236}">
                <a16:creationId xmlns:a16="http://schemas.microsoft.com/office/drawing/2014/main" id="{585A6D19-4D4F-DF7E-54B4-0AE1044A5E98}"/>
              </a:ext>
            </a:extLst>
          </p:cNvPr>
          <p:cNvSpPr txBox="1"/>
          <p:nvPr/>
        </p:nvSpPr>
        <p:spPr>
          <a:xfrm>
            <a:off x="9158647" y="1819670"/>
            <a:ext cx="106680" cy="106680"/>
          </a:xfrm>
          <a:prstGeom prst="ellipse">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6" name="标题 1">
            <a:extLst>
              <a:ext uri="{FF2B5EF4-FFF2-40B4-BE49-F238E27FC236}">
                <a16:creationId xmlns:a16="http://schemas.microsoft.com/office/drawing/2014/main" id="{69E889FE-D1E7-8B2B-A841-B364FFBF00FA}"/>
              </a:ext>
            </a:extLst>
          </p:cNvPr>
          <p:cNvSpPr txBox="1"/>
          <p:nvPr/>
        </p:nvSpPr>
        <p:spPr>
          <a:xfrm>
            <a:off x="0" y="0"/>
            <a:ext cx="859667" cy="859667"/>
          </a:xfrm>
          <a:prstGeom prst="diagStripe">
            <a:avLst>
              <a:gd name="adj" fmla="val 54000"/>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7" name="标题 1"/>
          <p:cNvSpPr txBox="1"/>
          <p:nvPr/>
        </p:nvSpPr>
        <p:spPr>
          <a:xfrm>
            <a:off x="778317" y="792386"/>
            <a:ext cx="10587277" cy="432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Literary and Artistic Expression</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8" name="标题 1"/>
          <p:cNvSpPr txBox="1"/>
          <p:nvPr/>
        </p:nvSpPr>
        <p:spPr>
          <a:xfrm>
            <a:off x="719072" y="2231524"/>
            <a:ext cx="5713926" cy="3834089"/>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In classical Chinese literature, flowers are a common motif. In Tang and Song poetry, flowers are often used to express the poets' emotions and philosophies.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zh-CN" sz="20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For example, Du Fu’s “Grieved over the years,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flowers are moved to tears; Seeing us apart,  birds cry with broken heart,“</a:t>
            </a:r>
            <a:r>
              <a:rPr kumimoji="1" lang="zh-CN" altLang="en-US" sz="20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（感时花溅泪，恨别鸟惊心）</a:t>
            </a:r>
            <a:r>
              <a:rPr kumimoji="1" lang="en-US" altLang="zh-CN" sz="20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 uses flowers to express his feelings about the situation and the sorrow of parting.</a:t>
            </a:r>
            <a:endParaRPr kumimoji="1" lang="zh-CN" altLang="en-US" sz="20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9" name="标题 1"/>
          <p:cNvSpPr txBox="1"/>
          <p:nvPr/>
        </p:nvSpPr>
        <p:spPr>
          <a:xfrm>
            <a:off x="-1381716" y="1337085"/>
            <a:ext cx="7613690" cy="535925"/>
          </a:xfrm>
          <a:prstGeom prst="rect">
            <a:avLst/>
          </a:prstGeom>
          <a:noFill/>
          <a:ln>
            <a:noFill/>
          </a:ln>
        </p:spPr>
        <p:txBody>
          <a:bodyPr vert="horz" wrap="square"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Floral Imagery in Literature</a:t>
            </a:r>
            <a:endParaRPr kumimoji="1" lang="zh-CN" altLang="en-US" sz="20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pic>
        <p:nvPicPr>
          <p:cNvPr id="20" name="图片 19">
            <a:extLst>
              <a:ext uri="{FF2B5EF4-FFF2-40B4-BE49-F238E27FC236}">
                <a16:creationId xmlns:a16="http://schemas.microsoft.com/office/drawing/2014/main" id="{4434E499-85DC-6B92-3940-F7FFC8E729C3}"/>
              </a:ext>
            </a:extLst>
          </p:cNvPr>
          <p:cNvPicPr>
            <a:picLocks noChangeAspect="1"/>
          </p:cNvPicPr>
          <p:nvPr/>
        </p:nvPicPr>
        <p:blipFill>
          <a:blip r:embed="rId2"/>
          <a:stretch>
            <a:fillRect/>
          </a:stretch>
        </p:blipFill>
        <p:spPr>
          <a:xfrm>
            <a:off x="7950090" y="962619"/>
            <a:ext cx="3151487" cy="4932762"/>
          </a:xfrm>
          <a:prstGeom prst="rect">
            <a:avLst/>
          </a:prstGeom>
        </p:spPr>
      </p:pic>
    </p:spTree>
    <p:extLst>
      <p:ext uri="{BB962C8B-B14F-4D97-AF65-F5344CB8AC3E}">
        <p14:creationId xmlns:p14="http://schemas.microsoft.com/office/powerpoint/2010/main" val="212458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B08AB-DE62-D39C-D842-E13F6E13B53A}"/>
              </a:ext>
            </a:extLst>
          </p:cNvPr>
          <p:cNvSpPr txBox="1"/>
          <p:nvPr/>
        </p:nvSpPr>
        <p:spPr>
          <a:xfrm>
            <a:off x="154546" y="64152"/>
            <a:ext cx="5329846" cy="731362"/>
          </a:xfrm>
          <a:prstGeom prst="rect">
            <a:avLst/>
          </a:prstGeom>
          <a:noFill/>
          <a:ln>
            <a:noFill/>
          </a:ln>
        </p:spPr>
        <p:txBody>
          <a:bodyPr vert="horz" wrap="square"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Floral Themes in Painting Art</a:t>
            </a:r>
            <a:endParaRPr kumimoji="1" lang="zh-CN" altLang="en-US" sz="20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5B3D3B22-5597-F38B-9CF8-36F01C15B3B2}"/>
              </a:ext>
            </a:extLst>
          </p:cNvPr>
          <p:cNvPicPr>
            <a:picLocks noChangeAspect="1"/>
          </p:cNvPicPr>
          <p:nvPr/>
        </p:nvPicPr>
        <p:blipFill>
          <a:blip r:embed="rId2"/>
          <a:stretch>
            <a:fillRect/>
          </a:stretch>
        </p:blipFill>
        <p:spPr>
          <a:xfrm>
            <a:off x="8036416" y="981831"/>
            <a:ext cx="3957622" cy="5257984"/>
          </a:xfrm>
          <a:prstGeom prst="rect">
            <a:avLst/>
          </a:prstGeom>
        </p:spPr>
      </p:pic>
      <p:pic>
        <p:nvPicPr>
          <p:cNvPr id="4" name="图片 3">
            <a:extLst>
              <a:ext uri="{FF2B5EF4-FFF2-40B4-BE49-F238E27FC236}">
                <a16:creationId xmlns:a16="http://schemas.microsoft.com/office/drawing/2014/main" id="{0D1C9616-3CDF-CA56-79FB-B2A9F67D1C27}"/>
              </a:ext>
            </a:extLst>
          </p:cNvPr>
          <p:cNvPicPr>
            <a:picLocks noChangeAspect="1"/>
          </p:cNvPicPr>
          <p:nvPr/>
        </p:nvPicPr>
        <p:blipFill>
          <a:blip r:embed="rId3"/>
          <a:stretch>
            <a:fillRect/>
          </a:stretch>
        </p:blipFill>
        <p:spPr>
          <a:xfrm>
            <a:off x="1679899" y="2941917"/>
            <a:ext cx="4167109" cy="3588898"/>
          </a:xfrm>
          <a:prstGeom prst="rect">
            <a:avLst/>
          </a:prstGeom>
        </p:spPr>
      </p:pic>
      <p:sp>
        <p:nvSpPr>
          <p:cNvPr id="6" name="文本框 5">
            <a:extLst>
              <a:ext uri="{FF2B5EF4-FFF2-40B4-BE49-F238E27FC236}">
                <a16:creationId xmlns:a16="http://schemas.microsoft.com/office/drawing/2014/main" id="{6D3EFC27-2CA7-574E-E54C-C24842F2C2E6}"/>
              </a:ext>
            </a:extLst>
          </p:cNvPr>
          <p:cNvSpPr txBox="1"/>
          <p:nvPr/>
        </p:nvSpPr>
        <p:spPr>
          <a:xfrm>
            <a:off x="973433" y="1030310"/>
            <a:ext cx="692131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rPr>
              <a:t>Flower-and-Bird Painting is a genre of Chinese traditional painting that focuses on depicting various plants, flowers, birds, and insects. It is one of the three major genres of Chinese painting, alongside landscape and figure painting. This art form has a history of thousands of years, with its roots in the decorative arts of the Neolithic period and maturing into a distinct genre during the Tang Dynasty.</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标题 1">
            <a:extLst>
              <a:ext uri="{FF2B5EF4-FFF2-40B4-BE49-F238E27FC236}">
                <a16:creationId xmlns:a16="http://schemas.microsoft.com/office/drawing/2014/main" id="{5DB4D894-D255-7DD4-7891-491143BC84FE}"/>
              </a:ext>
            </a:extLst>
          </p:cNvPr>
          <p:cNvSpPr txBox="1"/>
          <p:nvPr/>
        </p:nvSpPr>
        <p:spPr>
          <a:xfrm>
            <a:off x="0" y="0"/>
            <a:ext cx="859667" cy="859667"/>
          </a:xfrm>
          <a:prstGeom prst="diagStripe">
            <a:avLst>
              <a:gd name="adj" fmla="val 54000"/>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568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8368900" y="1775121"/>
            <a:ext cx="3060000" cy="468000"/>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a:ln w="12700">
                  <a:noFill/>
                </a:ln>
                <a:solidFill>
                  <a:srgbClr val="BAA17F">
                    <a:alpha val="100000"/>
                  </a:srgbClr>
                </a:solidFill>
                <a:effectLst/>
                <a:uLnTx/>
                <a:uFillTx/>
                <a:latin typeface="OPPOSans B"/>
                <a:ea typeface="OPPOSans B"/>
                <a:cs typeface="OPPOSans B"/>
              </a:rPr>
              <a:t>03.</a:t>
            </a: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3" name="标题 1"/>
          <p:cNvSpPr txBox="1"/>
          <p:nvPr/>
        </p:nvSpPr>
        <p:spPr>
          <a:xfrm>
            <a:off x="8278900" y="2315806"/>
            <a:ext cx="3240000" cy="72000"/>
          </a:xfrm>
          <a:prstGeom prst="rect">
            <a:avLst/>
          </a:prstGeom>
          <a:solidFill>
            <a:schemeClr val="accent1"/>
          </a:solidFill>
          <a:ln cap="rnd">
            <a:noFill/>
            <a:prstDash val="solid"/>
            <a:round/>
            <a:headEnd/>
            <a:tailEnd/>
          </a:ln>
          <a:effectLst>
            <a:outerShdw blurRad="254000" dist="127000" dir="5400000" algn="ctr" rotWithShape="0">
              <a:schemeClr val="accent1">
                <a:lumMod val="75000"/>
                <a:alpha val="20000"/>
              </a:schemeClr>
            </a:outerShdw>
          </a:effectLst>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4" name="标题 1"/>
          <p:cNvSpPr txBox="1"/>
          <p:nvPr/>
        </p:nvSpPr>
        <p:spPr>
          <a:xfrm>
            <a:off x="750400" y="1775121"/>
            <a:ext cx="3060000" cy="468000"/>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a:ln w="12700">
                  <a:noFill/>
                </a:ln>
                <a:solidFill>
                  <a:srgbClr val="BAA17F">
                    <a:alpha val="100000"/>
                  </a:srgbClr>
                </a:solidFill>
                <a:effectLst/>
                <a:uLnTx/>
                <a:uFillTx/>
                <a:latin typeface="OPPOSans B"/>
                <a:ea typeface="OPPOSans B"/>
                <a:cs typeface="OPPOSans B"/>
              </a:rPr>
              <a:t>01.</a:t>
            </a: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5" name="标题 1"/>
          <p:cNvSpPr txBox="1"/>
          <p:nvPr/>
        </p:nvSpPr>
        <p:spPr>
          <a:xfrm>
            <a:off x="660400" y="2315806"/>
            <a:ext cx="3240000" cy="72000"/>
          </a:xfrm>
          <a:prstGeom prst="rect">
            <a:avLst/>
          </a:prstGeom>
          <a:solidFill>
            <a:schemeClr val="accent1"/>
          </a:solidFill>
          <a:ln cap="rnd">
            <a:noFill/>
            <a:prstDash val="solid"/>
            <a:round/>
            <a:headEnd/>
            <a:tailEnd/>
          </a:ln>
          <a:effectLst>
            <a:outerShdw blurRad="254000" dist="127000" dir="5400000" algn="ctr" rotWithShape="0">
              <a:schemeClr val="accent1">
                <a:lumMod val="75000"/>
                <a:alpha val="20000"/>
              </a:schemeClr>
            </a:outerShdw>
          </a:effectLst>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6" name="标题 1"/>
          <p:cNvSpPr txBox="1"/>
          <p:nvPr/>
        </p:nvSpPr>
        <p:spPr>
          <a:xfrm>
            <a:off x="4559650" y="1775121"/>
            <a:ext cx="3060000" cy="468000"/>
          </a:xfrm>
          <a:prstGeom prst="rect">
            <a:avLst/>
          </a:prstGeom>
          <a:noFill/>
          <a:ln>
            <a:noFill/>
          </a:ln>
        </p:spPr>
        <p:txBody>
          <a:bodyPr vert="horz"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a:ln w="12700">
                  <a:noFill/>
                </a:ln>
                <a:solidFill>
                  <a:srgbClr val="BAA17F">
                    <a:alpha val="100000"/>
                  </a:srgbClr>
                </a:solidFill>
                <a:effectLst/>
                <a:uLnTx/>
                <a:uFillTx/>
                <a:latin typeface="OPPOSans B"/>
                <a:ea typeface="OPPOSans B"/>
                <a:cs typeface="OPPOSans B"/>
              </a:rPr>
              <a:t>02.</a:t>
            </a: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7" name="标题 1"/>
          <p:cNvSpPr txBox="1"/>
          <p:nvPr/>
        </p:nvSpPr>
        <p:spPr>
          <a:xfrm>
            <a:off x="4469650" y="2315806"/>
            <a:ext cx="3240000" cy="72000"/>
          </a:xfrm>
          <a:prstGeom prst="rect">
            <a:avLst/>
          </a:prstGeom>
          <a:solidFill>
            <a:schemeClr val="accent1"/>
          </a:solidFill>
          <a:ln cap="rnd">
            <a:noFill/>
            <a:prstDash val="solid"/>
            <a:round/>
            <a:headEnd/>
            <a:tailEnd/>
          </a:ln>
          <a:effectLst>
            <a:outerShdw blurRad="254000" dist="127000" dir="5400000" algn="ctr" rotWithShape="0">
              <a:schemeClr val="accent1">
                <a:lumMod val="75000"/>
                <a:alpha val="20000"/>
              </a:schemeClr>
            </a:outerShdw>
          </a:effectLst>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8" name="标题 1"/>
          <p:cNvSpPr txBox="1"/>
          <p:nvPr/>
        </p:nvSpPr>
        <p:spPr>
          <a:xfrm>
            <a:off x="750400" y="2571807"/>
            <a:ext cx="3060000" cy="696506"/>
          </a:xfrm>
          <a:prstGeom prst="rect">
            <a:avLst/>
          </a:prstGeom>
          <a:noFill/>
          <a:ln w="12700" cap="sq">
            <a:noFill/>
            <a:miter/>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Emotional Symbolism of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9" name="标题 1"/>
          <p:cNvSpPr txBox="1"/>
          <p:nvPr/>
        </p:nvSpPr>
        <p:spPr>
          <a:xfrm>
            <a:off x="660400" y="3528819"/>
            <a:ext cx="3403334" cy="3181073"/>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In Chinese culture, flowers are often given specific emotional symbolism. These symbols are not only reflected in literature and art but also influence emotional expression in daily life.</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0" name="标题 1"/>
          <p:cNvSpPr txBox="1"/>
          <p:nvPr/>
        </p:nvSpPr>
        <p:spPr>
          <a:xfrm>
            <a:off x="4559650" y="2571807"/>
            <a:ext cx="3060000" cy="696506"/>
          </a:xfrm>
          <a:prstGeom prst="rect">
            <a:avLst/>
          </a:prstGeom>
          <a:noFill/>
          <a:ln w="12700" cap="sq">
            <a:noFill/>
            <a:miter/>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a:ln w="12700">
                  <a:noFill/>
                </a:ln>
                <a:solidFill>
                  <a:srgbClr val="262626">
                    <a:alpha val="100000"/>
                  </a:srgbClr>
                </a:solidFill>
                <a:effectLst/>
                <a:uLnTx/>
                <a:uFillTx/>
                <a:latin typeface="Source Han Sans CN Bold"/>
                <a:ea typeface="Source Han Sans CN Bold"/>
                <a:cs typeface="Source Han Sans CN Bold"/>
              </a:rPr>
              <a:t>Emotional Experience with Flowers</a:t>
            </a: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1" name="标题 1"/>
          <p:cNvSpPr txBox="1"/>
          <p:nvPr/>
        </p:nvSpPr>
        <p:spPr>
          <a:xfrm>
            <a:off x="4559650" y="3529595"/>
            <a:ext cx="3485355" cy="2875297"/>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Flowers can bring people beautiful emotional experiences. For example, walking in a garden and admiring various flowers can make people feel relaxed and happy. The emotional experience of flowers enriches people's spiritual life and improves the quality of life.</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2" name="标题 1"/>
          <p:cNvSpPr txBox="1"/>
          <p:nvPr/>
        </p:nvSpPr>
        <p:spPr>
          <a:xfrm>
            <a:off x="8381602" y="2559595"/>
            <a:ext cx="3060000" cy="696506"/>
          </a:xfrm>
          <a:prstGeom prst="rect">
            <a:avLst/>
          </a:prstGeom>
          <a:noFill/>
          <a:ln w="12700" cap="sq">
            <a:noFill/>
            <a:miter/>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Festivals and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3" name="标题 1"/>
          <p:cNvSpPr txBox="1"/>
          <p:nvPr/>
        </p:nvSpPr>
        <p:spPr>
          <a:xfrm>
            <a:off x="8356200" y="3528819"/>
            <a:ext cx="3162700" cy="2803291"/>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262626">
                    <a:alpha val="100000"/>
                  </a:srgbClr>
                </a:solidFill>
                <a:effectLst/>
                <a:uLnTx/>
                <a:uFillTx/>
                <a:latin typeface="Source Han Sans"/>
                <a:ea typeface="Source Han Sans"/>
                <a:cs typeface="Source Han Sans"/>
              </a:rPr>
              <a:t>In traditional Chinese festivals, flowers are often used to express emotions and yearnings. The emotional culture of flowers reflects people's pursuit and longing for a better life. In ancient times, during the Flower Festival, people would express their love for spring and life by admiring and praising flowers.</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4" name="标题 1"/>
          <p:cNvSpPr txBox="1"/>
          <p:nvPr/>
        </p:nvSpPr>
        <p:spPr>
          <a:xfrm>
            <a:off x="750400" y="474122"/>
            <a:ext cx="10587277" cy="432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Emotional Value</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cxnSp>
        <p:nvCxnSpPr>
          <p:cNvPr id="15" name="标题 1"/>
          <p:cNvCxnSpPr/>
          <p:nvPr/>
        </p:nvCxnSpPr>
        <p:spPr>
          <a:xfrm>
            <a:off x="423715" y="1158464"/>
            <a:ext cx="11826240" cy="0"/>
          </a:xfrm>
          <a:prstGeom prst="line">
            <a:avLst/>
          </a:prstGeom>
          <a:noFill/>
          <a:ln w="15875" cap="sq">
            <a:gradFill>
              <a:gsLst>
                <a:gs pos="0">
                  <a:schemeClr val="bg1">
                    <a:lumMod val="50000"/>
                  </a:schemeClr>
                </a:gs>
                <a:gs pos="100000">
                  <a:schemeClr val="bg1"/>
                </a:gs>
              </a:gsLst>
              <a:lin ang="0" scaled="0"/>
            </a:gradFill>
            <a:miter/>
          </a:ln>
        </p:spPr>
      </p:cxnSp>
      <p:sp>
        <p:nvSpPr>
          <p:cNvPr id="16" name="标题 1">
            <a:extLst>
              <a:ext uri="{FF2B5EF4-FFF2-40B4-BE49-F238E27FC236}">
                <a16:creationId xmlns:a16="http://schemas.microsoft.com/office/drawing/2014/main" id="{3D7A8B2F-2481-214D-CF1F-629795A84FB7}"/>
              </a:ext>
            </a:extLst>
          </p:cNvPr>
          <p:cNvSpPr txBox="1"/>
          <p:nvPr/>
        </p:nvSpPr>
        <p:spPr>
          <a:xfrm>
            <a:off x="0" y="0"/>
            <a:ext cx="859667" cy="859667"/>
          </a:xfrm>
          <a:prstGeom prst="diagStripe">
            <a:avLst>
              <a:gd name="adj" fmla="val 54000"/>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blip>
          <a:srcRect t="49778" b="10931"/>
          <a:stretch>
            <a:fillRect/>
          </a:stretch>
        </p:blipFill>
        <p:spPr>
          <a:xfrm flipH="1">
            <a:off x="0" y="2067618"/>
            <a:ext cx="12192000" cy="4790382"/>
          </a:xfrm>
          <a:custGeom>
            <a:avLst/>
            <a:gdLst/>
            <a:ahLst/>
            <a:cxnLst/>
            <a:rect l="l" t="t" r="r" b="b"/>
            <a:pathLst>
              <a:path w="12192000" h="4787900">
                <a:moveTo>
                  <a:pt x="12192000" y="0"/>
                </a:moveTo>
                <a:lnTo>
                  <a:pt x="0" y="0"/>
                </a:lnTo>
                <a:lnTo>
                  <a:pt x="0" y="4790382"/>
                </a:lnTo>
                <a:lnTo>
                  <a:pt x="12192000" y="4790382"/>
                </a:lnTo>
                <a:close/>
              </a:path>
            </a:pathLst>
          </a:custGeom>
          <a:noFill/>
          <a:ln>
            <a:noFill/>
          </a:ln>
        </p:spPr>
      </p:pic>
      <p:pic>
        <p:nvPicPr>
          <p:cNvPr id="3" name="图片 2"/>
          <p:cNvPicPr>
            <a:picLocks noChangeAspect="1"/>
          </p:cNvPicPr>
          <p:nvPr/>
        </p:nvPicPr>
        <p:blipFill>
          <a:blip r:embed="rId3">
            <a:alphaModFix/>
          </a:blip>
          <a:srcRect/>
          <a:stretch>
            <a:fillRect/>
          </a:stretch>
        </p:blipFill>
        <p:spPr>
          <a:xfrm rot="16200000">
            <a:off x="3005456" y="-1055132"/>
            <a:ext cx="6276340" cy="9549924"/>
          </a:xfrm>
          <a:prstGeom prst="rect">
            <a:avLst/>
          </a:prstGeom>
          <a:noFill/>
          <a:ln>
            <a:noFill/>
          </a:ln>
        </p:spPr>
      </p:pic>
      <p:sp>
        <p:nvSpPr>
          <p:cNvPr id="4" name="标题 1"/>
          <p:cNvSpPr txBox="1"/>
          <p:nvPr/>
        </p:nvSpPr>
        <p:spPr>
          <a:xfrm rot="5400000">
            <a:off x="5445340" y="1092467"/>
            <a:ext cx="1301320" cy="1301320"/>
          </a:xfrm>
          <a:prstGeom prst="ellipse">
            <a:avLst/>
          </a:prstGeom>
          <a:noFill/>
          <a:ln w="6350" cap="sq">
            <a:gradFill>
              <a:gsLst>
                <a:gs pos="0">
                  <a:schemeClr val="accent1">
                    <a:alpha val="0"/>
                  </a:schemeClr>
                </a:gs>
                <a:gs pos="100000">
                  <a:schemeClr val="accent1">
                    <a:lumMod val="50000"/>
                    <a:alpha val="100000"/>
                  </a:schemeClr>
                </a:gs>
              </a:gsLst>
              <a:lin ang="5400000" scaled="0"/>
            </a:gradFill>
            <a:miter/>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5" name="标题 1"/>
          <p:cNvSpPr txBox="1"/>
          <p:nvPr/>
        </p:nvSpPr>
        <p:spPr>
          <a:xfrm rot="6994442">
            <a:off x="5572163" y="1219290"/>
            <a:ext cx="1047674" cy="1047674"/>
          </a:xfrm>
          <a:prstGeom prst="ellipse">
            <a:avLst/>
          </a:prstGeom>
          <a:gradFill>
            <a:gsLst>
              <a:gs pos="0">
                <a:schemeClr val="accent1"/>
              </a:gs>
              <a:gs pos="100000">
                <a:schemeClr val="accent1">
                  <a:lumMod val="75000"/>
                </a:schemeClr>
              </a:gs>
            </a:gsLst>
            <a:lin ang="5400000" scaled="0"/>
          </a:gradFill>
          <a:ln w="12700" cap="sq">
            <a:noFill/>
            <a:miter/>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a:blip r:embed="rId4">
            <a:alphaModFix/>
          </a:blip>
          <a:srcRect b="71082"/>
          <a:stretch>
            <a:fillRect/>
          </a:stretch>
        </p:blipFill>
        <p:spPr>
          <a:xfrm>
            <a:off x="-271489" y="3431777"/>
            <a:ext cx="2814652" cy="813955"/>
          </a:xfrm>
          <a:prstGeom prst="rect">
            <a:avLst/>
          </a:prstGeom>
          <a:noFill/>
          <a:ln>
            <a:noFill/>
          </a:ln>
        </p:spPr>
      </p:pic>
      <p:pic>
        <p:nvPicPr>
          <p:cNvPr id="8" name="图片 7"/>
          <p:cNvPicPr>
            <a:picLocks noChangeAspect="1"/>
          </p:cNvPicPr>
          <p:nvPr/>
        </p:nvPicPr>
        <p:blipFill>
          <a:blip r:embed="rId4">
            <a:alphaModFix/>
          </a:blip>
          <a:srcRect b="71082"/>
          <a:stretch>
            <a:fillRect/>
          </a:stretch>
        </p:blipFill>
        <p:spPr>
          <a:xfrm flipH="1">
            <a:off x="9778519" y="2094980"/>
            <a:ext cx="2814652" cy="813955"/>
          </a:xfrm>
          <a:prstGeom prst="rect">
            <a:avLst/>
          </a:prstGeom>
          <a:noFill/>
          <a:ln>
            <a:noFill/>
          </a:ln>
        </p:spPr>
      </p:pic>
      <p:pic>
        <p:nvPicPr>
          <p:cNvPr id="9" name="图片 8"/>
          <p:cNvPicPr>
            <a:picLocks noChangeAspect="1"/>
          </p:cNvPicPr>
          <p:nvPr/>
        </p:nvPicPr>
        <p:blipFill>
          <a:blip r:embed="rId5">
            <a:alphaModFix/>
          </a:blip>
          <a:srcRect l="42341" t="1961" b="61744"/>
          <a:stretch>
            <a:fillRect/>
          </a:stretch>
        </p:blipFill>
        <p:spPr>
          <a:xfrm flipH="1">
            <a:off x="8750301" y="-64393"/>
            <a:ext cx="2943717" cy="1853063"/>
          </a:xfrm>
          <a:custGeom>
            <a:avLst/>
            <a:gdLst/>
            <a:ahLst/>
            <a:cxnLst/>
            <a:rect l="l" t="t" r="r" b="b"/>
            <a:pathLst>
              <a:path w="2946400" h="1854200">
                <a:moveTo>
                  <a:pt x="2125014" y="0"/>
                </a:moveTo>
                <a:lnTo>
                  <a:pt x="1841679" y="682580"/>
                </a:lnTo>
                <a:lnTo>
                  <a:pt x="1429555" y="1236371"/>
                </a:lnTo>
                <a:lnTo>
                  <a:pt x="1043189" y="1352281"/>
                </a:lnTo>
                <a:lnTo>
                  <a:pt x="515155" y="1017431"/>
                </a:lnTo>
                <a:lnTo>
                  <a:pt x="0" y="1068946"/>
                </a:lnTo>
                <a:lnTo>
                  <a:pt x="25758" y="1493949"/>
                </a:lnTo>
                <a:lnTo>
                  <a:pt x="465673" y="1853063"/>
                </a:lnTo>
                <a:lnTo>
                  <a:pt x="1740494" y="1853063"/>
                </a:lnTo>
                <a:lnTo>
                  <a:pt x="2511380" y="1365160"/>
                </a:lnTo>
                <a:lnTo>
                  <a:pt x="2943717" y="1089467"/>
                </a:lnTo>
                <a:lnTo>
                  <a:pt x="2943717" y="49319"/>
                </a:lnTo>
                <a:close/>
              </a:path>
            </a:pathLst>
          </a:custGeom>
          <a:noFill/>
          <a:ln>
            <a:noFill/>
          </a:ln>
        </p:spPr>
      </p:pic>
      <p:pic>
        <p:nvPicPr>
          <p:cNvPr id="10" name="图片 9"/>
          <p:cNvPicPr>
            <a:picLocks noChangeAspect="1"/>
          </p:cNvPicPr>
          <p:nvPr/>
        </p:nvPicPr>
        <p:blipFill>
          <a:blip r:embed="rId6">
            <a:alphaModFix/>
          </a:blip>
          <a:srcRect/>
          <a:stretch>
            <a:fillRect/>
          </a:stretch>
        </p:blipFill>
        <p:spPr>
          <a:xfrm>
            <a:off x="656219" y="1227346"/>
            <a:ext cx="1671293" cy="1888790"/>
          </a:xfrm>
          <a:prstGeom prst="rect">
            <a:avLst/>
          </a:prstGeom>
          <a:noFill/>
          <a:ln>
            <a:noFill/>
          </a:ln>
        </p:spPr>
      </p:pic>
      <p:pic>
        <p:nvPicPr>
          <p:cNvPr id="11" name="图片 10"/>
          <p:cNvPicPr>
            <a:picLocks noChangeAspect="1"/>
          </p:cNvPicPr>
          <p:nvPr/>
        </p:nvPicPr>
        <p:blipFill>
          <a:blip r:embed="rId7">
            <a:alphaModFix/>
          </a:blip>
          <a:srcRect/>
          <a:stretch>
            <a:fillRect/>
          </a:stretch>
        </p:blipFill>
        <p:spPr>
          <a:xfrm>
            <a:off x="9778519" y="3435860"/>
            <a:ext cx="1611654" cy="1950051"/>
          </a:xfrm>
          <a:prstGeom prst="rect">
            <a:avLst/>
          </a:prstGeom>
          <a:noFill/>
          <a:ln>
            <a:noFill/>
          </a:ln>
        </p:spPr>
      </p:pic>
      <p:pic>
        <p:nvPicPr>
          <p:cNvPr id="12" name="图片 11"/>
          <p:cNvPicPr>
            <a:picLocks noChangeAspect="1"/>
          </p:cNvPicPr>
          <p:nvPr/>
        </p:nvPicPr>
        <p:blipFill>
          <a:blip r:embed="rId8">
            <a:alphaModFix/>
          </a:blip>
          <a:srcRect/>
          <a:stretch>
            <a:fillRect/>
          </a:stretch>
        </p:blipFill>
        <p:spPr>
          <a:xfrm>
            <a:off x="9999772" y="234502"/>
            <a:ext cx="877900" cy="877900"/>
          </a:xfrm>
          <a:prstGeom prst="rect">
            <a:avLst/>
          </a:prstGeom>
          <a:noFill/>
          <a:ln>
            <a:noFill/>
          </a:ln>
        </p:spPr>
      </p:pic>
      <p:sp>
        <p:nvSpPr>
          <p:cNvPr id="13" name="标题 1"/>
          <p:cNvSpPr txBox="1"/>
          <p:nvPr/>
        </p:nvSpPr>
        <p:spPr>
          <a:xfrm>
            <a:off x="5330482" y="-479425"/>
            <a:ext cx="1531037" cy="2549409"/>
          </a:xfrm>
          <a:prstGeom prst="rect">
            <a:avLst/>
          </a:prstGeom>
          <a:noFill/>
          <a:ln>
            <a:noFill/>
          </a:ln>
        </p:spPr>
        <p:txBody>
          <a:bodyPr vert="horz" wrap="square"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400" b="0" i="0" u="none" strike="noStrike" kern="1200" cap="none" spc="0" normalizeH="0" baseline="0" noProof="0">
                <a:ln w="12700">
                  <a:noFill/>
                </a:ln>
                <a:solidFill>
                  <a:srgbClr val="FFFFFF">
                    <a:alpha val="100000"/>
                  </a:srgbClr>
                </a:solidFill>
                <a:effectLst/>
                <a:uLnTx/>
                <a:uFillTx/>
                <a:latin typeface="Dream-XinCuSongGB"/>
                <a:ea typeface="Dream-XinCuSongGB"/>
                <a:cs typeface="Dream-XinCuSongGB"/>
              </a:rPr>
              <a:t>03</a:t>
            </a: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4" name="标题 1"/>
          <p:cNvSpPr txBox="1"/>
          <p:nvPr/>
        </p:nvSpPr>
        <p:spPr>
          <a:xfrm>
            <a:off x="3971925" y="2908936"/>
            <a:ext cx="4248150" cy="1528500"/>
          </a:xfrm>
          <a:prstGeom prst="rect">
            <a:avLst/>
          </a:prstGeom>
          <a:noFill/>
          <a:ln>
            <a:noFill/>
          </a:ln>
        </p:spPr>
        <p:txBody>
          <a:bodyPr vert="horz"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gradFill>
                  <a:gsLst>
                    <a:gs pos="0">
                      <a:srgbClr val="665237">
                        <a:alpha val="100000"/>
                      </a:srgbClr>
                    </a:gs>
                    <a:gs pos="100000">
                      <a:srgbClr val="BAA17F">
                        <a:alpha val="100000"/>
                      </a:srgbClr>
                    </a:gs>
                  </a:gsLst>
                  <a:lin ang="5400000" scaled="0"/>
                </a:gradFill>
                <a:effectLst/>
                <a:uLnTx/>
                <a:uFillTx/>
                <a:latin typeface="Dream-XinCuSongGB"/>
                <a:ea typeface="Dream-XinCuSongGB"/>
                <a:cs typeface="Dream-XinCuSongGB"/>
              </a:rPr>
              <a:t>Differences Between Chinese and Western Cultures of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1544262">
            <a:off x="7352152" y="1342408"/>
            <a:ext cx="3791171" cy="3538061"/>
          </a:xfrm>
          <a:prstGeom prst="ellipse">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l="10431" r="10431"/>
          <a:stretch/>
        </p:blipFill>
        <p:spPr>
          <a:xfrm>
            <a:off x="6780342" y="1509489"/>
            <a:ext cx="4014236" cy="4163363"/>
          </a:xfrm>
          <a:custGeom>
            <a:avLst/>
            <a:gdLst/>
            <a:ahLst/>
            <a:cxnLst/>
            <a:rect l="l" t="t" r="r" b="b"/>
            <a:pathLst>
              <a:path w="4013200" h="4165600">
                <a:moveTo>
                  <a:pt x="2261198" y="61"/>
                </a:moveTo>
                <a:cubicBezTo>
                  <a:pt x="2644719" y="-3006"/>
                  <a:pt x="3018340" y="109489"/>
                  <a:pt x="3330808" y="348072"/>
                </a:cubicBezTo>
                <a:cubicBezTo>
                  <a:pt x="4164056" y="984294"/>
                  <a:pt x="4246901" y="2276218"/>
                  <a:pt x="3515848" y="3233665"/>
                </a:cubicBezTo>
                <a:cubicBezTo>
                  <a:pt x="2784794" y="4191110"/>
                  <a:pt x="1516677" y="4451514"/>
                  <a:pt x="683429" y="3815292"/>
                </a:cubicBezTo>
                <a:cubicBezTo>
                  <a:pt x="-149819" y="3179070"/>
                  <a:pt x="-232664" y="1887146"/>
                  <a:pt x="498389" y="929700"/>
                </a:cubicBezTo>
                <a:cubicBezTo>
                  <a:pt x="955298" y="331296"/>
                  <a:pt x="1621996" y="5175"/>
                  <a:pt x="2261198" y="61"/>
                </a:cubicBezTo>
                <a:close/>
              </a:path>
            </a:pathLst>
          </a:custGeom>
          <a:noFill/>
          <a:ln>
            <a:noFill/>
          </a:ln>
        </p:spPr>
      </p:pic>
      <p:sp>
        <p:nvSpPr>
          <p:cNvPr id="4" name="标题 1"/>
          <p:cNvSpPr txBox="1"/>
          <p:nvPr/>
        </p:nvSpPr>
        <p:spPr>
          <a:xfrm flipH="1">
            <a:off x="6979920" y="5108868"/>
            <a:ext cx="5239936" cy="1747367"/>
          </a:xfrm>
          <a:custGeom>
            <a:avLst/>
            <a:gdLst>
              <a:gd name="connsiteX0" fmla="*/ -944 w 7972010"/>
              <a:gd name="connsiteY0" fmla="*/ 178627 h 2658434"/>
              <a:gd name="connsiteX1" fmla="*/ 2048272 w 7972010"/>
              <a:gd name="connsiteY1" fmla="*/ 970679 h 2658434"/>
              <a:gd name="connsiteX2" fmla="*/ 5612511 w 7972010"/>
              <a:gd name="connsiteY2" fmla="*/ 1986707 h 2658434"/>
              <a:gd name="connsiteX3" fmla="*/ 7971066 w 7972010"/>
              <a:gd name="connsiteY3" fmla="*/ 2658192 h 2658434"/>
              <a:gd name="connsiteX4" fmla="*/ -944 w 7972010"/>
              <a:gd name="connsiteY4" fmla="*/ 2658192 h 2658434"/>
            </a:gdLst>
            <a:ahLst/>
            <a:cxnLst/>
            <a:rect l="l" t="t" r="r" b="b"/>
            <a:pathLst>
              <a:path w="7972010" h="2658434">
                <a:moveTo>
                  <a:pt x="-944" y="178627"/>
                </a:moveTo>
                <a:cubicBezTo>
                  <a:pt x="-944" y="178627"/>
                  <a:pt x="722464" y="-561942"/>
                  <a:pt x="2048272" y="970679"/>
                </a:cubicBezTo>
                <a:cubicBezTo>
                  <a:pt x="2840324" y="1900461"/>
                  <a:pt x="3459886" y="3038817"/>
                  <a:pt x="5612511" y="1986707"/>
                </a:cubicBezTo>
                <a:cubicBezTo>
                  <a:pt x="5990935" y="1797054"/>
                  <a:pt x="7420149" y="1177494"/>
                  <a:pt x="7971066" y="2658192"/>
                </a:cubicBezTo>
                <a:lnTo>
                  <a:pt x="-944" y="2658192"/>
                </a:lnTo>
                <a:close/>
              </a:path>
            </a:pathLst>
          </a:custGeom>
          <a:gradFill>
            <a:gsLst>
              <a:gs pos="0">
                <a:schemeClr val="accent1">
                  <a:lumMod val="20000"/>
                  <a:lumOff val="80000"/>
                  <a:alpha val="0"/>
                </a:schemeClr>
              </a:gs>
              <a:gs pos="100000">
                <a:schemeClr val="accent1">
                  <a:lumMod val="40000"/>
                  <a:lumOff val="60000"/>
                </a:schemeClr>
              </a:gs>
            </a:gsLst>
            <a:lin ang="9000000" scaled="0"/>
          </a:gradFill>
          <a:ln w="35472" cap="flat">
            <a:noFill/>
            <a:miter/>
          </a:ln>
        </p:spPr>
        <p:txBody>
          <a:bodyPr vert="horz"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5" name="标题 1"/>
          <p:cNvSpPr txBox="1"/>
          <p:nvPr/>
        </p:nvSpPr>
        <p:spPr>
          <a:xfrm>
            <a:off x="1775700" y="1201980"/>
            <a:ext cx="4441950" cy="276999"/>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BAA17F">
                    <a:alpha val="100000"/>
                  </a:srgbClr>
                </a:solidFill>
                <a:effectLst/>
                <a:uLnTx/>
                <a:uFillTx/>
                <a:latin typeface="Source Han Sans CN Bold"/>
                <a:ea typeface="Source Han Sans CN Bold"/>
                <a:cs typeface="Source Han Sans CN Bold"/>
              </a:rPr>
              <a:t>The Philosophy of Unity of Man and Nature</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6" name="标题 1"/>
          <p:cNvSpPr txBox="1"/>
          <p:nvPr/>
        </p:nvSpPr>
        <p:spPr>
          <a:xfrm>
            <a:off x="1775698" y="1693421"/>
            <a:ext cx="4441952" cy="1964834"/>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0D0D0D">
                    <a:alpha val="100000"/>
                  </a:srgbClr>
                </a:solidFill>
                <a:effectLst/>
                <a:uLnTx/>
                <a:uFillTx/>
                <a:latin typeface="Source Han Sans"/>
                <a:ea typeface="Source Han Sans"/>
                <a:cs typeface="Source Han Sans"/>
              </a:rPr>
              <a:t>Chinese culture of flowers is deeply influenced by the philosophical thought of "the unity of man and nature." People believe in the harmonious coexistence of humans and nature, where flowers are not only a part of the natural world but also a bridge for communication between humans and nature. </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7" name="标题 1"/>
          <p:cNvSpPr txBox="1"/>
          <p:nvPr/>
        </p:nvSpPr>
        <p:spPr>
          <a:xfrm>
            <a:off x="1299447" y="1162217"/>
            <a:ext cx="385401" cy="356523"/>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accent1"/>
          </a:solidFill>
          <a:ln w="1860" cap="flat">
            <a:noFill/>
            <a:miter/>
          </a:ln>
        </p:spPr>
        <p:txBody>
          <a:bodyPr vert="horz"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8" name="标题 1"/>
          <p:cNvSpPr txBox="1"/>
          <p:nvPr/>
        </p:nvSpPr>
        <p:spPr>
          <a:xfrm>
            <a:off x="1816632" y="4174522"/>
            <a:ext cx="4401018" cy="276999"/>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BAA17F">
                    <a:alpha val="100000"/>
                  </a:srgbClr>
                </a:solidFill>
                <a:effectLst/>
                <a:uLnTx/>
                <a:uFillTx/>
                <a:latin typeface="Source Han Sans CN Bold"/>
                <a:ea typeface="Source Han Sans CN Bold"/>
                <a:cs typeface="Source Han Sans CN Bold"/>
              </a:rPr>
              <a:t>Expressing Emotion Through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9" name="标题 1"/>
          <p:cNvSpPr txBox="1"/>
          <p:nvPr/>
        </p:nvSpPr>
        <p:spPr>
          <a:xfrm>
            <a:off x="1807645" y="4740564"/>
            <a:ext cx="4622805" cy="1460610"/>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0D0D0D">
                    <a:alpha val="100000"/>
                  </a:srgbClr>
                </a:solidFill>
                <a:effectLst/>
                <a:uLnTx/>
                <a:uFillTx/>
                <a:latin typeface="Source Han Sans"/>
                <a:ea typeface="Source Han Sans"/>
                <a:cs typeface="Source Han Sans"/>
              </a:rPr>
              <a:t>In Chinese culture of flowers, people often express emotions and thoughts through flowers. This way of expressing emotion through flowers makes Chinese culture of flowers more colorful and poetic.</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0" name="标题 1"/>
          <p:cNvSpPr txBox="1"/>
          <p:nvPr/>
        </p:nvSpPr>
        <p:spPr>
          <a:xfrm>
            <a:off x="1222596" y="4094999"/>
            <a:ext cx="393245" cy="356522"/>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accent1"/>
          </a:solidFill>
          <a:ln w="1860" cap="flat">
            <a:noFill/>
            <a:miter/>
          </a:ln>
        </p:spPr>
        <p:txBody>
          <a:bodyPr vert="horz" wrap="square"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11" name="标题 1"/>
          <p:cNvSpPr txBox="1"/>
          <p:nvPr/>
        </p:nvSpPr>
        <p:spPr>
          <a:xfrm>
            <a:off x="743662" y="296822"/>
            <a:ext cx="10587277" cy="432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Characteristics of Chinese Culture of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cxnSp>
        <p:nvCxnSpPr>
          <p:cNvPr id="12"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
        <p:nvSpPr>
          <p:cNvPr id="13" name="标题 1">
            <a:extLst>
              <a:ext uri="{FF2B5EF4-FFF2-40B4-BE49-F238E27FC236}">
                <a16:creationId xmlns:a16="http://schemas.microsoft.com/office/drawing/2014/main" id="{47DC8511-3220-7836-939C-B1F3939A3137}"/>
              </a:ext>
            </a:extLst>
          </p:cNvPr>
          <p:cNvSpPr txBox="1"/>
          <p:nvPr/>
        </p:nvSpPr>
        <p:spPr>
          <a:xfrm>
            <a:off x="0" y="0"/>
            <a:ext cx="859667" cy="859667"/>
          </a:xfrm>
          <a:prstGeom prst="diagStripe">
            <a:avLst>
              <a:gd name="adj" fmla="val 54000"/>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1402789" y="1600672"/>
            <a:ext cx="362511" cy="286394"/>
          </a:xfrm>
          <a:custGeom>
            <a:avLst/>
            <a:gdLst>
              <a:gd name="T0" fmla="*/ 2641 w 3160"/>
              <a:gd name="T1" fmla="*/ 0 h 2511"/>
              <a:gd name="T2" fmla="*/ 1167 w 3160"/>
              <a:gd name="T3" fmla="*/ 1474 h 2511"/>
              <a:gd name="T4" fmla="*/ 519 w 3160"/>
              <a:gd name="T5" fmla="*/ 826 h 2511"/>
              <a:gd name="T6" fmla="*/ 0 w 3160"/>
              <a:gd name="T7" fmla="*/ 1344 h 2511"/>
              <a:gd name="T8" fmla="*/ 1167 w 3160"/>
              <a:gd name="T9" fmla="*/ 2511 h 2511"/>
              <a:gd name="T10" fmla="*/ 3160 w 3160"/>
              <a:gd name="T11" fmla="*/ 519 h 2511"/>
              <a:gd name="T12" fmla="*/ 2641 w 3160"/>
              <a:gd name="T13" fmla="*/ 0 h 2511"/>
            </a:gdLst>
            <a:ahLst/>
            <a:cxnLst/>
            <a:rect l="0" t="0" r="r" b="b"/>
            <a:pathLst>
              <a:path w="3160" h="2511">
                <a:moveTo>
                  <a:pt x="2641" y="0"/>
                </a:moveTo>
                <a:lnTo>
                  <a:pt x="1167" y="1474"/>
                </a:lnTo>
                <a:lnTo>
                  <a:pt x="519" y="826"/>
                </a:lnTo>
                <a:lnTo>
                  <a:pt x="0" y="1344"/>
                </a:lnTo>
                <a:lnTo>
                  <a:pt x="1167" y="2511"/>
                </a:lnTo>
                <a:lnTo>
                  <a:pt x="3160" y="519"/>
                </a:lnTo>
                <a:lnTo>
                  <a:pt x="2641" y="0"/>
                </a:lnTo>
                <a:close/>
              </a:path>
            </a:pathLst>
          </a:custGeom>
          <a:solidFill>
            <a:schemeClr val="accent2"/>
          </a:solidFill>
          <a:ln cap="rnd">
            <a:noFill/>
            <a:prstDash val="solid"/>
            <a:round/>
            <a:headEnd/>
            <a:tailEnd/>
          </a:ln>
          <a:effectLst>
            <a:outerShdw blurRad="254000" dist="127000" algn="ctr" rotWithShape="0">
              <a:schemeClr val="accent2">
                <a:alpha val="60000"/>
              </a:schemeClr>
            </a:outerShdw>
          </a:effectLst>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
        <p:nvSpPr>
          <p:cNvPr id="3" name="标题 1"/>
          <p:cNvSpPr txBox="1"/>
          <p:nvPr/>
        </p:nvSpPr>
        <p:spPr>
          <a:xfrm>
            <a:off x="1004410" y="3067080"/>
            <a:ext cx="4119235" cy="2935108"/>
          </a:xfrm>
          <a:prstGeom prst="rect">
            <a:avLst/>
          </a:prstGeom>
          <a:noFill/>
          <a:ln cap="sq">
            <a:noFill/>
          </a:ln>
        </p:spPr>
        <p:txBody>
          <a:bodyPr vert="horz" wrap="square"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404040">
                    <a:alpha val="100000"/>
                  </a:srgbClr>
                </a:solidFill>
                <a:effectLst/>
                <a:uLnTx/>
                <a:uFillTx/>
                <a:latin typeface="Source Han Sans"/>
                <a:ea typeface="Source Han Sans"/>
                <a:cs typeface="Source Han Sans"/>
              </a:rPr>
              <a:t>Western culture of flowers pays more attention to the scientific value and practicality of flowers. For example, research on the classification, growth habits, and breeding techniques of flowers. This scientific spirit of objective treatment makes Western culture of flowers more rational and systematic.</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4" name="标题 1"/>
          <p:cNvSpPr txBox="1"/>
          <p:nvPr/>
        </p:nvSpPr>
        <p:spPr>
          <a:xfrm>
            <a:off x="1004410" y="2101574"/>
            <a:ext cx="5091590" cy="578192"/>
          </a:xfrm>
          <a:prstGeom prst="rect">
            <a:avLst/>
          </a:prstGeom>
          <a:noFill/>
          <a:ln cap="sq">
            <a:noFill/>
          </a:ln>
        </p:spPr>
        <p:txBody>
          <a:bodyPr vert="horz" wrap="square"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w="12700">
                  <a:noFill/>
                </a:ln>
                <a:solidFill>
                  <a:srgbClr val="404040">
                    <a:alpha val="100000"/>
                  </a:srgbClr>
                </a:solidFill>
                <a:effectLst/>
                <a:uLnTx/>
                <a:uFillTx/>
                <a:latin typeface="Source Han Sans CN Bold"/>
                <a:ea typeface="Source Han Sans CN Bold"/>
                <a:cs typeface="Source Han Sans CN Bold"/>
              </a:rPr>
              <a:t>The Scientific Spirit of Objective Treatment</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5" name="标题 1"/>
          <p:cNvSpPr txBox="1"/>
          <p:nvPr/>
        </p:nvSpPr>
        <p:spPr>
          <a:xfrm>
            <a:off x="6683596" y="3067080"/>
            <a:ext cx="4825821" cy="1742573"/>
          </a:xfrm>
          <a:prstGeom prst="rect">
            <a:avLst/>
          </a:prstGeom>
          <a:noFill/>
          <a:ln cap="sq">
            <a:noFill/>
          </a:ln>
        </p:spPr>
        <p:txBody>
          <a:bodyPr vert="horz" wrap="square"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600" b="0" i="0" u="none" strike="noStrike" kern="1200" cap="none" spc="0" normalizeH="0" baseline="0" noProof="0" dirty="0">
                <a:ln w="12700">
                  <a:noFill/>
                </a:ln>
                <a:solidFill>
                  <a:srgbClr val="404040">
                    <a:alpha val="100000"/>
                  </a:srgbClr>
                </a:solidFill>
                <a:effectLst/>
                <a:uLnTx/>
                <a:uFillTx/>
                <a:latin typeface="Source Han Sans"/>
                <a:ea typeface="Source Han Sans"/>
                <a:cs typeface="Source Han Sans"/>
              </a:rPr>
              <a:t>In Western culture, flowers have a close connection with religion. For example, lilies in Christianity symbolize purity and sanctity, and roses in Islam symbolize paradise and eternity. These religious symbols of flowers reflect the religious colors and spiritual sustenance of Western culture of flowers.</a:t>
            </a:r>
            <a:endParaRPr kumimoji="1" lang="zh-CN" altLang="en-US" sz="16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6" name="标题 1"/>
          <p:cNvSpPr txBox="1"/>
          <p:nvPr/>
        </p:nvSpPr>
        <p:spPr>
          <a:xfrm>
            <a:off x="6662545" y="2218856"/>
            <a:ext cx="5508404" cy="460910"/>
          </a:xfrm>
          <a:prstGeom prst="rect">
            <a:avLst/>
          </a:prstGeom>
          <a:noFill/>
          <a:ln cap="sq">
            <a:noFill/>
          </a:ln>
        </p:spPr>
        <p:txBody>
          <a:bodyPr vert="horz" wrap="square" lIns="91440" tIns="45720" rIns="91440" bIns="4572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w="12700">
                  <a:noFill/>
                </a:ln>
                <a:solidFill>
                  <a:srgbClr val="404040">
                    <a:alpha val="100000"/>
                  </a:srgbClr>
                </a:solidFill>
                <a:effectLst/>
                <a:uLnTx/>
                <a:uFillTx/>
                <a:latin typeface="Source Han Sans CN Bold"/>
                <a:ea typeface="Source Han Sans CN Bold"/>
                <a:cs typeface="Source Han Sans CN Bold"/>
              </a:rPr>
              <a:t>The Connection Between Flowers and Religion</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7" name="标题 1"/>
          <p:cNvSpPr txBox="1"/>
          <p:nvPr/>
        </p:nvSpPr>
        <p:spPr>
          <a:xfrm>
            <a:off x="6797361" y="1600672"/>
            <a:ext cx="362511" cy="286394"/>
          </a:xfrm>
          <a:custGeom>
            <a:avLst/>
            <a:gdLst>
              <a:gd name="T0" fmla="*/ 2641 w 3160"/>
              <a:gd name="T1" fmla="*/ 0 h 2511"/>
              <a:gd name="T2" fmla="*/ 1167 w 3160"/>
              <a:gd name="T3" fmla="*/ 1474 h 2511"/>
              <a:gd name="T4" fmla="*/ 519 w 3160"/>
              <a:gd name="T5" fmla="*/ 826 h 2511"/>
              <a:gd name="T6" fmla="*/ 0 w 3160"/>
              <a:gd name="T7" fmla="*/ 1344 h 2511"/>
              <a:gd name="T8" fmla="*/ 1167 w 3160"/>
              <a:gd name="T9" fmla="*/ 2511 h 2511"/>
              <a:gd name="T10" fmla="*/ 3160 w 3160"/>
              <a:gd name="T11" fmla="*/ 519 h 2511"/>
              <a:gd name="T12" fmla="*/ 2641 w 3160"/>
              <a:gd name="T13" fmla="*/ 0 h 2511"/>
            </a:gdLst>
            <a:ahLst/>
            <a:cxnLst/>
            <a:rect l="0" t="0" r="r" b="b"/>
            <a:pathLst>
              <a:path w="3160" h="2511">
                <a:moveTo>
                  <a:pt x="2641" y="0"/>
                </a:moveTo>
                <a:lnTo>
                  <a:pt x="1167" y="1474"/>
                </a:lnTo>
                <a:lnTo>
                  <a:pt x="519" y="826"/>
                </a:lnTo>
                <a:lnTo>
                  <a:pt x="0" y="1344"/>
                </a:lnTo>
                <a:lnTo>
                  <a:pt x="1167" y="2511"/>
                </a:lnTo>
                <a:lnTo>
                  <a:pt x="3160" y="519"/>
                </a:lnTo>
                <a:lnTo>
                  <a:pt x="2641" y="0"/>
                </a:lnTo>
                <a:close/>
              </a:path>
            </a:pathLst>
          </a:custGeom>
          <a:solidFill>
            <a:schemeClr val="accent2"/>
          </a:solidFill>
          <a:ln cap="rnd">
            <a:noFill/>
            <a:prstDash val="solid"/>
            <a:round/>
            <a:headEnd/>
            <a:tailEnd/>
          </a:ln>
          <a:effectLst>
            <a:outerShdw blurRad="254000" dist="127000" algn="ctr" rotWithShape="0">
              <a:schemeClr val="accent2">
                <a:alpha val="60000"/>
              </a:schemeClr>
            </a:outerShdw>
          </a:effectLst>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
        <p:nvSpPr>
          <p:cNvPr id="10" name="标题 1"/>
          <p:cNvSpPr txBox="1"/>
          <p:nvPr/>
        </p:nvSpPr>
        <p:spPr>
          <a:xfrm>
            <a:off x="724344" y="302116"/>
            <a:ext cx="10587277" cy="432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Characteristics of Western Culture of flowers</a:t>
            </a:r>
            <a:endParaRPr kumimoji="1" lang="zh-CN" altLang="en-US" sz="18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cxnSp>
        <p:nvCxnSpPr>
          <p:cNvPr id="11" name="标题 1"/>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
        <p:nvSpPr>
          <p:cNvPr id="12" name="标题 1">
            <a:extLst>
              <a:ext uri="{FF2B5EF4-FFF2-40B4-BE49-F238E27FC236}">
                <a16:creationId xmlns:a16="http://schemas.microsoft.com/office/drawing/2014/main" id="{3F25C29B-B2A9-A324-E53D-A3893BC7AB75}"/>
              </a:ext>
            </a:extLst>
          </p:cNvPr>
          <p:cNvSpPr txBox="1"/>
          <p:nvPr/>
        </p:nvSpPr>
        <p:spPr>
          <a:xfrm>
            <a:off x="0" y="0"/>
            <a:ext cx="859667" cy="859667"/>
          </a:xfrm>
          <a:prstGeom prst="diagStripe">
            <a:avLst>
              <a:gd name="adj" fmla="val 54000"/>
            </a:avLst>
          </a:prstGeom>
          <a:solidFill>
            <a:schemeClr val="accent1"/>
          </a:solidFill>
          <a:ln w="12700" cap="sq">
            <a:noFill/>
            <a:miter/>
          </a:ln>
        </p:spPr>
        <p:txBody>
          <a:bodyPr vert="horz" wrap="square"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DF4A39F1-C023-F8F6-DF25-C249E93D17BC}"/>
              </a:ext>
            </a:extLst>
          </p:cNvPr>
          <p:cNvSpPr txBox="1"/>
          <p:nvPr/>
        </p:nvSpPr>
        <p:spPr>
          <a:xfrm>
            <a:off x="724344" y="302116"/>
            <a:ext cx="10587277" cy="432000"/>
          </a:xfrm>
          <a:prstGeom prst="rect">
            <a:avLst/>
          </a:prstGeom>
          <a:noFill/>
          <a:ln>
            <a:noFill/>
          </a:ln>
        </p:spPr>
        <p:txBody>
          <a:bodyPr vert="horz"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w="12700">
                  <a:noFill/>
                </a:ln>
                <a:solidFill>
                  <a:srgbClr val="262626">
                    <a:alpha val="100000"/>
                  </a:srgbClr>
                </a:solidFill>
                <a:effectLst/>
                <a:uLnTx/>
                <a:uFillTx/>
                <a:latin typeface="Source Han Sans CN Bold"/>
                <a:ea typeface="Source Han Sans CN Bold"/>
                <a:cs typeface="Source Han Sans CN Bold"/>
              </a:rPr>
              <a:t>Questions</a:t>
            </a:r>
            <a:endParaRPr kumimoji="1"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cxnSp>
        <p:nvCxnSpPr>
          <p:cNvPr id="4" name="标题 1">
            <a:extLst>
              <a:ext uri="{FF2B5EF4-FFF2-40B4-BE49-F238E27FC236}">
                <a16:creationId xmlns:a16="http://schemas.microsoft.com/office/drawing/2014/main" id="{6681D412-4959-93DB-8934-BEDA4D41965F}"/>
              </a:ext>
            </a:extLst>
          </p:cNvPr>
          <p:cNvCxnSpPr/>
          <p:nvPr/>
        </p:nvCxnSpPr>
        <p:spPr>
          <a:xfrm>
            <a:off x="365760" y="804295"/>
            <a:ext cx="11826240" cy="0"/>
          </a:xfrm>
          <a:prstGeom prst="line">
            <a:avLst/>
          </a:prstGeom>
          <a:noFill/>
          <a:ln w="15875" cap="sq">
            <a:gradFill>
              <a:gsLst>
                <a:gs pos="0">
                  <a:schemeClr val="bg1">
                    <a:lumMod val="50000"/>
                  </a:schemeClr>
                </a:gs>
                <a:gs pos="100000">
                  <a:schemeClr val="bg1"/>
                </a:gs>
              </a:gsLst>
              <a:lin ang="0" scaled="0"/>
            </a:gradFill>
            <a:miter/>
          </a:ln>
        </p:spPr>
      </p:cxnSp>
      <p:sp>
        <p:nvSpPr>
          <p:cNvPr id="5" name="标题 1">
            <a:extLst>
              <a:ext uri="{FF2B5EF4-FFF2-40B4-BE49-F238E27FC236}">
                <a16:creationId xmlns:a16="http://schemas.microsoft.com/office/drawing/2014/main" id="{03CE389C-4FD4-E5AF-4E0F-EE5522AB7BCC}"/>
              </a:ext>
            </a:extLst>
          </p:cNvPr>
          <p:cNvSpPr txBox="1"/>
          <p:nvPr/>
        </p:nvSpPr>
        <p:spPr>
          <a:xfrm>
            <a:off x="724344" y="1964670"/>
            <a:ext cx="10164648" cy="3632774"/>
          </a:xfrm>
          <a:prstGeom prst="rect">
            <a:avLst/>
          </a:prstGeom>
          <a:noFill/>
          <a:ln>
            <a:noFill/>
          </a:ln>
        </p:spPr>
        <p:txBody>
          <a:bodyPr vert="horz" wrap="square" lIns="0" tIns="0" rIns="0" bIns="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 Name at least three types of flowers and their edible value.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2. Name at least three types of flowers and their symbolic meanings.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3. Provide at least three sentences from ancient Chinese poems that contain the character “</a:t>
            </a:r>
            <a:r>
              <a:rPr kumimoji="1"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花</a:t>
            </a:r>
            <a:r>
              <a:rPr kumimoji="1"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1"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标题 1">
            <a:extLst>
              <a:ext uri="{FF2B5EF4-FFF2-40B4-BE49-F238E27FC236}">
                <a16:creationId xmlns:a16="http://schemas.microsoft.com/office/drawing/2014/main" id="{43BE938A-1055-043C-F8D2-A152F337C66F}"/>
              </a:ext>
            </a:extLst>
          </p:cNvPr>
          <p:cNvSpPr txBox="1"/>
          <p:nvPr/>
        </p:nvSpPr>
        <p:spPr>
          <a:xfrm>
            <a:off x="0" y="0"/>
            <a:ext cx="859667" cy="859667"/>
          </a:xfrm>
          <a:prstGeom prst="diagStripe">
            <a:avLst>
              <a:gd name="adj" fmla="val 54000"/>
            </a:avLst>
          </a:prstGeom>
          <a:solidFill>
            <a:srgbClr val="BAA17F"/>
          </a:solidFill>
          <a:ln w="12700" cap="sq">
            <a:noFill/>
            <a:miter/>
          </a:ln>
        </p:spPr>
        <p:txBody>
          <a:bodyPr vert="horz" wrap="square"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653178956"/>
      </p:ext>
    </p:extLst>
  </p:cSld>
  <p:clrMapOvr>
    <a:masterClrMapping/>
  </p:clrMapOvr>
</p:sld>
</file>

<file path=ppt/theme/theme1.xml><?xml version="1.0" encoding="utf-8"?>
<a:theme xmlns:a="http://schemas.openxmlformats.org/drawingml/2006/main" name="1_Office 主题​​">
  <a:themeElements>
    <a:clrScheme name="Office">
      <a:dk1>
        <a:srgbClr val="000000"/>
      </a:dk1>
      <a:lt1>
        <a:srgbClr val="FFFFFF"/>
      </a:lt1>
      <a:dk2>
        <a:srgbClr val="14317B"/>
      </a:dk2>
      <a:lt2>
        <a:srgbClr val="DBEFF9"/>
      </a:lt2>
      <a:accent1>
        <a:srgbClr val="BAA17F"/>
      </a:accent1>
      <a:accent2>
        <a:srgbClr val="6E1217"/>
      </a:accent2>
      <a:accent3>
        <a:srgbClr val="6C6C6C"/>
      </a:accent3>
      <a:accent4>
        <a:srgbClr val="00B050"/>
      </a:accent4>
      <a:accent5>
        <a:srgbClr val="00B0F0"/>
      </a:accent5>
      <a:accent6>
        <a:srgbClr val="0070C0"/>
      </a:accent6>
      <a:hlink>
        <a:srgbClr val="002060"/>
      </a:hlink>
      <a:folHlink>
        <a:srgbClr val="7030A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651</Words>
  <Application>Microsoft Office PowerPoint</Application>
  <PresentationFormat>宽屏</PresentationFormat>
  <Paragraphs>49</Paragraphs>
  <Slides>10</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Dream-XinCuSongGB</vt:lpstr>
      <vt:lpstr>OPPOSans B</vt:lpstr>
      <vt:lpstr>Source Han Sans</vt:lpstr>
      <vt:lpstr>Source Han Sans CN Bold</vt:lpstr>
      <vt:lpstr>等线</vt:lpstr>
      <vt:lpstr>等线 Light</vt:lpstr>
      <vt:lpstr>Arial</vt:lpstr>
      <vt:lpstr>Times New Roman</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伟平 陈</dc:creator>
  <cp:lastModifiedBy>伟平 陈</cp:lastModifiedBy>
  <cp:revision>1</cp:revision>
  <dcterms:created xsi:type="dcterms:W3CDTF">2024-11-19T12:50:01Z</dcterms:created>
  <dcterms:modified xsi:type="dcterms:W3CDTF">2024-11-19T12:54:49Z</dcterms:modified>
</cp:coreProperties>
</file>