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5.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3" r:id="rId9"/>
    <p:sldId id="262" r:id="rId10"/>
    <p:sldId id="264" r:id="rId11"/>
    <p:sldId id="265" r:id="rId12"/>
    <p:sldId id="266" r:id="rId13"/>
    <p:sldId id="267" r:id="rId14"/>
    <p:sldId id="268" r:id="rId15"/>
    <p:sldId id="269"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9.xml"/><Relationship Id="rId2" Type="http://schemas.openxmlformats.org/officeDocument/2006/relationships/image" Target="../media/image11.jpeg"/><Relationship Id="rId1" Type="http://schemas.openxmlformats.org/officeDocument/2006/relationships/tags" Target="../tags/tag88.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92.xml"/><Relationship Id="rId3" Type="http://schemas.openxmlformats.org/officeDocument/2006/relationships/image" Target="../media/image12.png"/><Relationship Id="rId2" Type="http://schemas.openxmlformats.org/officeDocument/2006/relationships/tags" Target="../tags/tag91.xml"/><Relationship Id="rId1" Type="http://schemas.openxmlformats.org/officeDocument/2006/relationships/tags" Target="../tags/tag90.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4.xml"/><Relationship Id="rId2" Type="http://schemas.openxmlformats.org/officeDocument/2006/relationships/image" Target="../media/image13.jpeg"/><Relationship Id="rId1" Type="http://schemas.openxmlformats.org/officeDocument/2006/relationships/tags" Target="../tags/tag93.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tags" Target="../tags/tag96.xml"/><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tags" Target="../tags/tag9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69.xml"/><Relationship Id="rId4" Type="http://schemas.openxmlformats.org/officeDocument/2006/relationships/image" Target="../media/image3.png"/><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77.xml"/><Relationship Id="rId4" Type="http://schemas.openxmlformats.org/officeDocument/2006/relationships/image" Target="../media/image6.png"/><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9.xml"/><Relationship Id="rId2" Type="http://schemas.openxmlformats.org/officeDocument/2006/relationships/image" Target="../media/image7.png"/><Relationship Id="rId1" Type="http://schemas.openxmlformats.org/officeDocument/2006/relationships/tags" Target="../tags/tag78.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2.xml"/><Relationship Id="rId3" Type="http://schemas.openxmlformats.org/officeDocument/2006/relationships/image" Target="../media/image8.jpeg"/><Relationship Id="rId2" Type="http://schemas.openxmlformats.org/officeDocument/2006/relationships/tags" Target="../tags/tag81.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9.png"/><Relationship Id="rId1" Type="http://schemas.openxmlformats.org/officeDocument/2006/relationships/tags" Target="../tags/tag83.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7.xml"/><Relationship Id="rId3" Type="http://schemas.openxmlformats.org/officeDocument/2006/relationships/image" Target="../media/image10.jpeg"/><Relationship Id="rId2" Type="http://schemas.openxmlformats.org/officeDocument/2006/relationships/tags" Target="../tags/tag86.xml"/><Relationship Id="rId1" Type="http://schemas.openxmlformats.org/officeDocument/2006/relationships/tags" Target="../tags/tag8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p:txBody>
          <a:bodyPr/>
          <a:p>
            <a:r>
              <a:rPr lang="en-US" altLang="zh-CN"/>
              <a:t>Zhang Zhongjing</a:t>
            </a:r>
            <a:endParaRPr lang="en-US" altLang="zh-CN"/>
          </a:p>
        </p:txBody>
      </p:sp>
      <p:sp>
        <p:nvSpPr>
          <p:cNvPr id="3" name="副标题 2"/>
          <p:cNvSpPr>
            <a:spLocks noGrp="1"/>
          </p:cNvSpPr>
          <p:nvPr>
            <p:ph type="subTitle" idx="1"/>
            <p:custDataLst>
              <p:tags r:id="rId3"/>
            </p:custDataLst>
          </p:nvPr>
        </p:nvSpPr>
        <p:spPr/>
        <p:txBody>
          <a:bodyPr/>
          <a:p>
            <a:endParaRPr lang="zh-CN" altLang="en-US"/>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half" idx="1"/>
            <p:custDataLst>
              <p:tags r:id="rId1"/>
            </p:custDataLst>
          </p:nvPr>
        </p:nvSpPr>
        <p:spPr>
          <a:xfrm>
            <a:off x="289630" y="482660"/>
            <a:ext cx="5176800" cy="4748400"/>
          </a:xfrm>
        </p:spPr>
        <p:txBody>
          <a:bodyPr/>
          <a:p>
            <a:pPr marL="0" indent="0">
              <a:buNone/>
            </a:pPr>
            <a:r>
              <a:rPr lang="en-US" altLang="zh-CN" sz="2400"/>
              <a:t>The classic formulas (jingfang) created by Zhang Zhongjing, characterized by rigorous compatibility and proven efficacy, have become the origin of the development of formulaology in later generations. </a:t>
            </a:r>
            <a:endParaRPr lang="en-US" altLang="zh-CN" sz="2400"/>
          </a:p>
        </p:txBody>
      </p:sp>
      <p:pic>
        <p:nvPicPr>
          <p:cNvPr id="6" name="图片 5" descr="u=1505681952,3462626613&amp;fm=253&amp;app=138&amp;f=JPEG"/>
          <p:cNvPicPr>
            <a:picLocks noChangeAspect="1"/>
          </p:cNvPicPr>
          <p:nvPr/>
        </p:nvPicPr>
        <p:blipFill>
          <a:blip r:embed="rId2"/>
          <a:stretch>
            <a:fillRect/>
          </a:stretch>
        </p:blipFill>
        <p:spPr>
          <a:xfrm>
            <a:off x="6870065" y="182880"/>
            <a:ext cx="5321935" cy="5347335"/>
          </a:xfrm>
          <a:prstGeom prst="rect">
            <a:avLst/>
          </a:prstGeom>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half" idx="1"/>
            <p:custDataLst>
              <p:tags r:id="rId1"/>
            </p:custDataLst>
          </p:nvPr>
        </p:nvSpPr>
        <p:spPr>
          <a:xfrm>
            <a:off x="278835" y="376615"/>
            <a:ext cx="5176800" cy="4748400"/>
          </a:xfrm>
        </p:spPr>
        <p:txBody>
          <a:bodyPr/>
          <a:p>
            <a:pPr marL="0" indent="0">
              <a:buNone/>
            </a:pPr>
            <a:r>
              <a:rPr lang="en-US" altLang="zh-CN" sz="2400"/>
              <a:t>Since</a:t>
            </a:r>
            <a:r>
              <a:rPr lang="en-US" altLang="zh-CN" sz="2400" i="1"/>
              <a:t> Treatise on Febrile Diseases </a:t>
            </a:r>
            <a:r>
              <a:rPr lang="en-US" altLang="zh-CN" sz="2400"/>
              <a:t>and </a:t>
            </a:r>
            <a:r>
              <a:rPr lang="en-US" altLang="zh-CN" sz="2400" i="1"/>
              <a:t>Synopsis of the Golden Chamber</a:t>
            </a:r>
            <a:r>
              <a:rPr lang="en-US" altLang="zh-CN" sz="2400"/>
              <a:t> were compiled by Wang Shuhe in the Jin Dynasty, they have been regarded as the compulsory classics of TCM.</a:t>
            </a:r>
            <a:endParaRPr lang="en-US" altLang="zh-CN" sz="2400"/>
          </a:p>
        </p:txBody>
      </p:sp>
      <p:sp>
        <p:nvSpPr>
          <p:cNvPr id="7" name="内容占位符 6"/>
          <p:cNvSpPr>
            <a:spLocks noGrp="1"/>
          </p:cNvSpPr>
          <p:nvPr>
            <p:ph sz="half" idx="2"/>
            <p:custDataLst>
              <p:tags r:id="rId2"/>
            </p:custDataLst>
          </p:nvPr>
        </p:nvSpPr>
        <p:spPr/>
        <p:txBody>
          <a:bodyPr/>
          <a:p>
            <a:endParaRPr lang="zh-CN" altLang="en-US"/>
          </a:p>
        </p:txBody>
      </p:sp>
      <p:pic>
        <p:nvPicPr>
          <p:cNvPr id="5" name="图片 4" descr="49cbd24d6efa45ca8a6455ce4ca97642"/>
          <p:cNvPicPr>
            <a:picLocks noChangeAspect="1"/>
          </p:cNvPicPr>
          <p:nvPr/>
        </p:nvPicPr>
        <p:blipFill>
          <a:blip r:embed="rId3"/>
          <a:stretch>
            <a:fillRect/>
          </a:stretch>
        </p:blipFill>
        <p:spPr>
          <a:xfrm>
            <a:off x="6882130" y="376555"/>
            <a:ext cx="4791075" cy="4465955"/>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351225" y="265485"/>
            <a:ext cx="10969200" cy="4759200"/>
          </a:xfrm>
        </p:spPr>
        <p:txBody>
          <a:bodyPr/>
          <a:p>
            <a:pPr marL="0" indent="0">
              <a:buNone/>
            </a:pPr>
            <a:r>
              <a:rPr lang="en-US" altLang="zh-CN" sz="2400"/>
              <a:t>Zhang Zhongjing’s deeds of "sitting in the government hall to practice medicine" and distributing free medicines to help the poor, have become the medical ethics guidelines for physicians in later generations</a:t>
            </a:r>
            <a:endParaRPr lang="en-US" altLang="zh-CN" sz="2400"/>
          </a:p>
        </p:txBody>
      </p:sp>
      <p:pic>
        <p:nvPicPr>
          <p:cNvPr id="4" name="图片 3" descr="u=2874617585,467638678&amp;fm=253&amp;app=138&amp;f=JPEG"/>
          <p:cNvPicPr>
            <a:picLocks noChangeAspect="1"/>
          </p:cNvPicPr>
          <p:nvPr/>
        </p:nvPicPr>
        <p:blipFill>
          <a:blip r:embed="rId2"/>
          <a:stretch>
            <a:fillRect/>
          </a:stretch>
        </p:blipFill>
        <p:spPr>
          <a:xfrm>
            <a:off x="3239135" y="2313940"/>
            <a:ext cx="4786630" cy="395732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454095" y="268675"/>
            <a:ext cx="10969200" cy="705600"/>
          </a:xfrm>
        </p:spPr>
        <p:txBody>
          <a:bodyPr/>
          <a:p>
            <a:r>
              <a:rPr lang="en-US" altLang="zh-CN"/>
              <a:t>Commemoration</a:t>
            </a:r>
            <a:endParaRPr lang="en-US" altLang="zh-CN"/>
          </a:p>
        </p:txBody>
      </p:sp>
      <p:pic>
        <p:nvPicPr>
          <p:cNvPr id="4" name="图片 3"/>
          <p:cNvPicPr/>
          <p:nvPr/>
        </p:nvPicPr>
        <p:blipFill>
          <a:blip r:embed="rId2">
            <a:extLst>
              <a:ext uri="{96DAC541-7B7A-43D3-8B79-37D633B846F1}">
                <asvg:svgBlip xmlns:asvg="http://schemas.microsoft.com/office/drawing/2016/SVG/main" r:embed="rId3"/>
              </a:ext>
            </a:extLst>
          </a:blip>
          <a:stretch>
            <a:fillRect/>
          </a:stretch>
        </p:blipFill>
        <p:spPr>
          <a:xfrm>
            <a:off x="750570" y="2003425"/>
            <a:ext cx="381000" cy="381000"/>
          </a:xfrm>
          <a:prstGeom prst="rect">
            <a:avLst/>
          </a:prstGeom>
        </p:spPr>
      </p:pic>
      <p:pic>
        <p:nvPicPr>
          <p:cNvPr id="7" name="内容占位符 6" descr="99A194BF8E2F10DFDC254215243C38E9D0D67768_size796_w1600_h1067"/>
          <p:cNvPicPr>
            <a:picLocks noChangeAspect="1"/>
          </p:cNvPicPr>
          <p:nvPr>
            <p:ph idx="1"/>
            <p:custDataLst>
              <p:tags r:id="rId4"/>
            </p:custDataLst>
          </p:nvPr>
        </p:nvPicPr>
        <p:blipFill>
          <a:blip r:embed="rId5"/>
          <a:stretch>
            <a:fillRect/>
          </a:stretch>
        </p:blipFill>
        <p:spPr>
          <a:xfrm>
            <a:off x="194945" y="1546225"/>
            <a:ext cx="4827270" cy="3220085"/>
          </a:xfrm>
          <a:prstGeom prst="rect">
            <a:avLst/>
          </a:prstGeom>
        </p:spPr>
      </p:pic>
      <p:sp>
        <p:nvSpPr>
          <p:cNvPr id="8" name="文本框 7"/>
          <p:cNvSpPr txBox="1"/>
          <p:nvPr/>
        </p:nvSpPr>
        <p:spPr>
          <a:xfrm>
            <a:off x="750570" y="5182235"/>
            <a:ext cx="4434840" cy="460375"/>
          </a:xfrm>
          <a:prstGeom prst="rect">
            <a:avLst/>
          </a:prstGeom>
          <a:noFill/>
        </p:spPr>
        <p:txBody>
          <a:bodyPr wrap="square" rtlCol="0">
            <a:spAutoFit/>
          </a:bodyPr>
          <a:p>
            <a:r>
              <a:rPr lang="en-US" altLang="zh-CN" sz="2400"/>
              <a:t>Medical Sage Temple</a:t>
            </a:r>
            <a:endParaRPr lang="en-US" altLang="zh-CN" sz="2400"/>
          </a:p>
        </p:txBody>
      </p:sp>
      <p:pic>
        <p:nvPicPr>
          <p:cNvPr id="9" name="图片 8" descr="202505081658373594603"/>
          <p:cNvPicPr>
            <a:picLocks noChangeAspect="1"/>
          </p:cNvPicPr>
          <p:nvPr/>
        </p:nvPicPr>
        <p:blipFill>
          <a:blip r:embed="rId6"/>
          <a:stretch>
            <a:fillRect/>
          </a:stretch>
        </p:blipFill>
        <p:spPr>
          <a:xfrm>
            <a:off x="6235065" y="1457325"/>
            <a:ext cx="5096510" cy="3397885"/>
          </a:xfrm>
          <a:prstGeom prst="rect">
            <a:avLst/>
          </a:prstGeom>
        </p:spPr>
      </p:pic>
      <p:sp>
        <p:nvSpPr>
          <p:cNvPr id="12" name="文本框 11"/>
          <p:cNvSpPr txBox="1"/>
          <p:nvPr/>
        </p:nvSpPr>
        <p:spPr>
          <a:xfrm>
            <a:off x="6648450" y="5182235"/>
            <a:ext cx="4012565" cy="553085"/>
          </a:xfrm>
          <a:prstGeom prst="rect">
            <a:avLst/>
          </a:prstGeom>
          <a:noFill/>
        </p:spPr>
        <p:txBody>
          <a:bodyPr wrap="square" rtlCol="0">
            <a:noAutofit/>
          </a:bodyPr>
          <a:p>
            <a:r>
              <a:rPr lang="en-US" altLang="zh-CN" sz="2400"/>
              <a:t>Zhongjingtang,Changsha</a:t>
            </a:r>
            <a:endParaRPr lang="en-US" altLang="zh-CN" sz="2400"/>
          </a:p>
        </p:txBody>
      </p:sp>
    </p:spTree>
    <p:custDataLst>
      <p:tags r:id="rId7"/>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标题 3"/>
          <p:cNvSpPr>
            <a:spLocks noGrp="1"/>
          </p:cNvSpPr>
          <p:nvPr>
            <p:ph type="ctrTitle"/>
            <p:custDataLst>
              <p:tags r:id="rId2"/>
            </p:custDataLst>
          </p:nvPr>
        </p:nvSpPr>
        <p:spPr/>
        <p:txBody>
          <a:bodyPr/>
          <a:p>
            <a:r>
              <a:rPr lang="en-US" altLang="zh-CN" sz="8800"/>
              <a:t>Thank you!</a:t>
            </a:r>
            <a:endParaRPr lang="en-US" altLang="zh-CN" sz="8800"/>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402660" y="248355"/>
            <a:ext cx="10969200" cy="705600"/>
          </a:xfrm>
        </p:spPr>
        <p:txBody>
          <a:bodyPr/>
          <a:p>
            <a:r>
              <a:rPr lang="en-US" altLang="zh-CN"/>
              <a:t>Historical background</a:t>
            </a:r>
            <a:endParaRPr lang="en-US" altLang="zh-CN"/>
          </a:p>
        </p:txBody>
      </p:sp>
      <p:sp>
        <p:nvSpPr>
          <p:cNvPr id="3" name="内容占位符 2"/>
          <p:cNvSpPr>
            <a:spLocks noGrp="1"/>
          </p:cNvSpPr>
          <p:nvPr>
            <p:ph sz="half" idx="1"/>
            <p:custDataLst>
              <p:tags r:id="rId2"/>
            </p:custDataLst>
          </p:nvPr>
        </p:nvSpPr>
        <p:spPr>
          <a:xfrm>
            <a:off x="464890" y="953830"/>
            <a:ext cx="5176800" cy="4748400"/>
          </a:xfrm>
        </p:spPr>
        <p:txBody>
          <a:bodyPr>
            <a:noAutofit/>
          </a:bodyPr>
          <a:p>
            <a:pPr marL="0" indent="0">
              <a:buNone/>
            </a:pPr>
            <a:r>
              <a:rPr lang="en-US" altLang="zh-CN" sz="2000"/>
              <a:t>In the late Eastern Han Dynasty, the consorts’ relatives and eunuchs alternately held sway over the court, resulting in extreme political corruption. The problem of land annexation was severe, forcing a large number of farmers to lose their land and become refugees. Wars triggered large-scale population migration, coupled with poor sanitary conditions, which led to frequent outbreaks of epidemics,mainly typhoid-like infectious diseases</a:t>
            </a:r>
            <a:endParaRPr lang="en-US" altLang="zh-CN" sz="2000"/>
          </a:p>
        </p:txBody>
      </p:sp>
      <p:pic>
        <p:nvPicPr>
          <p:cNvPr id="6" name="内容占位符 5" descr="ac7c0294e49d40cdb2561fe2cb4d4c1b"/>
          <p:cNvPicPr>
            <a:picLocks noChangeAspect="1"/>
          </p:cNvPicPr>
          <p:nvPr>
            <p:ph sz="half" idx="2"/>
            <p:custDataLst>
              <p:tags r:id="rId3"/>
            </p:custDataLst>
          </p:nvPr>
        </p:nvPicPr>
        <p:blipFill>
          <a:blip r:embed="rId4"/>
          <a:stretch>
            <a:fillRect/>
          </a:stretch>
        </p:blipFill>
        <p:spPr>
          <a:xfrm>
            <a:off x="7215505" y="1634490"/>
            <a:ext cx="4330700" cy="3945890"/>
          </a:xfrm>
          <a:prstGeom prst="rect">
            <a:avLst/>
          </a:prstGeom>
        </p:spPr>
      </p:pic>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433775" y="184205"/>
            <a:ext cx="10969200" cy="4759200"/>
          </a:xfrm>
        </p:spPr>
        <p:txBody>
          <a:bodyPr/>
          <a:p>
            <a:pPr marL="0" indent="0">
              <a:buNone/>
            </a:pPr>
            <a:r>
              <a:rPr lang="en-US" altLang="zh-CN" sz="2800"/>
              <a:t>In the preface to Treatise on Febrile and Miscellaneous Diseases, Zhang Zhongjing depicted the tragic scene of the time: “My clan was once large, with over 200 members. Yet since the Jian’an era began, less than a decade has passed, and two-thirds of them have perished. Of these deaths, seven out of ten were caused by typhoid.” </a:t>
            </a:r>
            <a:endParaRPr lang="en-US" altLang="zh-CN" sz="2800"/>
          </a:p>
        </p:txBody>
      </p:sp>
      <p:pic>
        <p:nvPicPr>
          <p:cNvPr id="7" name="图片 6" descr="0823dd54564e9258dc88c3286cc9e648cdbf4e17"/>
          <p:cNvPicPr>
            <a:picLocks noChangeAspect="1"/>
          </p:cNvPicPr>
          <p:nvPr/>
        </p:nvPicPr>
        <p:blipFill>
          <a:blip r:embed="rId2"/>
          <a:stretch>
            <a:fillRect/>
          </a:stretch>
        </p:blipFill>
        <p:spPr>
          <a:xfrm>
            <a:off x="1165225" y="3968750"/>
            <a:ext cx="3399155" cy="2271395"/>
          </a:xfrm>
          <a:prstGeom prst="rect">
            <a:avLst/>
          </a:prstGeom>
        </p:spPr>
      </p:pic>
      <p:pic>
        <p:nvPicPr>
          <p:cNvPr id="9" name="图片 8" descr="c5e7a2c3f9e2412288f6213fa4610c24"/>
          <p:cNvPicPr>
            <a:picLocks noChangeAspect="1"/>
          </p:cNvPicPr>
          <p:nvPr/>
        </p:nvPicPr>
        <p:blipFill>
          <a:blip r:embed="rId3"/>
          <a:stretch>
            <a:fillRect/>
          </a:stretch>
        </p:blipFill>
        <p:spPr>
          <a:xfrm>
            <a:off x="7242175" y="3968750"/>
            <a:ext cx="3547745" cy="220853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392500" y="327715"/>
            <a:ext cx="10969200" cy="4759200"/>
          </a:xfrm>
        </p:spPr>
        <p:txBody>
          <a:bodyPr/>
          <a:p>
            <a:pPr marL="0" indent="0">
              <a:buNone/>
            </a:pPr>
            <a:r>
              <a:rPr lang="en-US" altLang="zh-CN" sz="2400"/>
              <a:t>Medical standards at that time were relatively backward. On the one hand, witch doctors were prevalent among the folk; many people relied on superstition when ill, thus delaying treatment. On the other hand, although traditional medical classics such as Huangdi Neijing (Yellow Emperor’s Internal Classic) and Nanjing (Classic of Difficult Issues) laid down theoretical foundations, they lacked systematic clinical diagnosis and treatment protocols. As a result, physicians were often helpless when treating epidemic diseases.</a:t>
            </a:r>
            <a:endParaRPr lang="en-US" altLang="zh-CN" sz="2400"/>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402660" y="145485"/>
            <a:ext cx="10969200" cy="705600"/>
          </a:xfrm>
        </p:spPr>
        <p:txBody>
          <a:bodyPr/>
          <a:p>
            <a:r>
              <a:rPr lang="en-US" altLang="zh-CN"/>
              <a:t>Life experiences</a:t>
            </a:r>
            <a:endParaRPr lang="en-US" altLang="zh-CN"/>
          </a:p>
        </p:txBody>
      </p:sp>
      <p:sp>
        <p:nvSpPr>
          <p:cNvPr id="3" name="内容占位符 2"/>
          <p:cNvSpPr>
            <a:spLocks noGrp="1"/>
          </p:cNvSpPr>
          <p:nvPr>
            <p:ph sz="half" idx="1"/>
            <p:custDataLst>
              <p:tags r:id="rId2"/>
            </p:custDataLst>
          </p:nvPr>
        </p:nvSpPr>
        <p:spPr>
          <a:xfrm>
            <a:off x="402660" y="850960"/>
            <a:ext cx="5176800" cy="4748400"/>
          </a:xfrm>
        </p:spPr>
        <p:txBody>
          <a:bodyPr>
            <a:noAutofit/>
          </a:bodyPr>
          <a:p>
            <a:pPr marL="0" indent="0">
              <a:buNone/>
            </a:pPr>
            <a:r>
              <a:rPr lang="en-US" altLang="zh-CN" sz="2000"/>
              <a:t>Zhang Zhongjing was intelligent and diligent from an early age, with a passion for reading a wide range of books, especially medical works.At around ten years old, he apprenticed himself to Zhang Bozu, a renowned local doctor in the same prefecture. He threw himself wholeheartedly into his medical studies, sparing no effort whether accompanying his master on home visits, copying prescriptions, gathering medicinal herbs in the mountains, or processing them back home.</a:t>
            </a:r>
            <a:endParaRPr lang="en-US" altLang="zh-CN" sz="2000"/>
          </a:p>
        </p:txBody>
      </p:sp>
      <p:pic>
        <p:nvPicPr>
          <p:cNvPr id="8" name="内容占位符 7" descr="src=http___image109.360doc.com_DownloadImg_2025_01_2503_293524757_2_20250125031515214.jpeg&amp;refer=http___image109.360doc"/>
          <p:cNvPicPr>
            <a:picLocks noChangeAspect="1"/>
          </p:cNvPicPr>
          <p:nvPr>
            <p:ph sz="half" idx="2"/>
            <p:custDataLst>
              <p:tags r:id="rId3"/>
            </p:custDataLst>
          </p:nvPr>
        </p:nvPicPr>
        <p:blipFill>
          <a:blip r:embed="rId4"/>
          <a:stretch>
            <a:fillRect/>
          </a:stretch>
        </p:blipFill>
        <p:spPr>
          <a:xfrm>
            <a:off x="7715250" y="321310"/>
            <a:ext cx="4476750" cy="6215380"/>
          </a:xfrm>
          <a:prstGeom prst="rect">
            <a:avLst/>
          </a:prstGeom>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half" idx="1"/>
            <p:custDataLst>
              <p:tags r:id="rId1"/>
            </p:custDataLst>
          </p:nvPr>
        </p:nvSpPr>
        <p:spPr>
          <a:xfrm>
            <a:off x="361385" y="163890"/>
            <a:ext cx="5176800" cy="4748400"/>
          </a:xfrm>
        </p:spPr>
        <p:txBody>
          <a:bodyPr>
            <a:noAutofit/>
          </a:bodyPr>
          <a:p>
            <a:pPr marL="0" indent="0">
              <a:buNone/>
            </a:pPr>
            <a:r>
              <a:rPr lang="en-US" altLang="zh-CN"/>
              <a:t>Under the Xiaolian</a:t>
            </a:r>
            <a:r>
              <a:rPr lang="zh-CN" altLang="en-US"/>
              <a:t>，</a:t>
            </a:r>
            <a:r>
              <a:rPr lang="en-US" altLang="zh-CN"/>
              <a:t>Zhang Zhongjing inherited his family’s tradition and was recommended by local authorities to serve as an official during the reign of Emperor Ling. Yet he never forgot his original aspiration to practice medicine, on the first and fifteenth day of each lunar month, he would open the government office wide and let sick villagers enter, then sit solemnly in the hall to diagnose and treat them one by one. This act caused a great sensation, and the people held him in even higher esteem. Later, doctors who practice medicine in pharmacies came to be universally known as “sitting hall physicians” in memory of Zhang Zhongjing.</a:t>
            </a:r>
            <a:endParaRPr lang="en-US" altLang="zh-CN"/>
          </a:p>
        </p:txBody>
      </p:sp>
      <p:pic>
        <p:nvPicPr>
          <p:cNvPr id="16" name="图片 15" descr="3d6138dfdc9b4cd5a7090c7da919c0be"/>
          <p:cNvPicPr>
            <a:picLocks noChangeAspect="1"/>
          </p:cNvPicPr>
          <p:nvPr/>
        </p:nvPicPr>
        <p:blipFill>
          <a:blip r:embed="rId2"/>
          <a:srcRect b="11811"/>
          <a:stretch>
            <a:fillRect/>
          </a:stretch>
        </p:blipFill>
        <p:spPr>
          <a:xfrm>
            <a:off x="6225540" y="163830"/>
            <a:ext cx="5966460" cy="6694170"/>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433140" y="186125"/>
            <a:ext cx="10969200" cy="705600"/>
          </a:xfrm>
        </p:spPr>
        <p:txBody>
          <a:bodyPr/>
          <a:p>
            <a:r>
              <a:rPr lang="en-US" altLang="zh-CN"/>
              <a:t>Achievements</a:t>
            </a:r>
            <a:endParaRPr lang="en-US" altLang="zh-CN"/>
          </a:p>
        </p:txBody>
      </p:sp>
      <p:sp>
        <p:nvSpPr>
          <p:cNvPr id="3" name="内容占位符 2"/>
          <p:cNvSpPr>
            <a:spLocks noGrp="1"/>
          </p:cNvSpPr>
          <p:nvPr>
            <p:ph idx="1"/>
            <p:custDataLst>
              <p:tags r:id="rId2"/>
            </p:custDataLst>
          </p:nvPr>
        </p:nvSpPr>
        <p:spPr>
          <a:xfrm>
            <a:off x="371545" y="891595"/>
            <a:ext cx="10969200" cy="4759200"/>
          </a:xfrm>
        </p:spPr>
        <p:txBody>
          <a:bodyPr/>
          <a:p>
            <a:pPr marL="0" indent="0">
              <a:buNone/>
            </a:pPr>
            <a:r>
              <a:rPr lang="en-US" altLang="zh-CN" sz="2400"/>
              <a:t>In </a:t>
            </a:r>
            <a:r>
              <a:rPr lang="en-US" altLang="zh-CN" sz="2400" i="1"/>
              <a:t>Treatise on Febrile and Miscellaneous Diseases</a:t>
            </a:r>
            <a:r>
              <a:rPr lang="en-US" altLang="zh-CN" sz="2400"/>
              <a:t>, he proposed the framework of"Six-Meridian Syndrome Differentiation"to analyze the disease location, nature and progression rules of exogenous febrile diseases (typhoid).It has since become the fundamental principle of TCM clinical diagnosis and treatment, which is still in use today.</a:t>
            </a:r>
            <a:endParaRPr lang="en-US" altLang="zh-CN" sz="2400"/>
          </a:p>
        </p:txBody>
      </p:sp>
      <p:pic>
        <p:nvPicPr>
          <p:cNvPr id="5" name="图片 4" descr="6f68f4a7gy1hy8morwis5j20yk1a0dqk"/>
          <p:cNvPicPr>
            <a:picLocks noChangeAspect="1"/>
          </p:cNvPicPr>
          <p:nvPr/>
        </p:nvPicPr>
        <p:blipFill>
          <a:blip r:embed="rId3"/>
          <a:stretch>
            <a:fillRect/>
          </a:stretch>
        </p:blipFill>
        <p:spPr>
          <a:xfrm>
            <a:off x="7331710" y="3352165"/>
            <a:ext cx="4860290" cy="3505835"/>
          </a:xfrm>
          <a:prstGeom prst="rect">
            <a:avLst/>
          </a:prstGeom>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454095" y="142295"/>
            <a:ext cx="10969200" cy="4759200"/>
          </a:xfrm>
        </p:spPr>
        <p:txBody>
          <a:bodyPr/>
          <a:p>
            <a:pPr marL="0" indent="0">
              <a:buNone/>
            </a:pPr>
            <a:r>
              <a:rPr lang="en-US" altLang="zh-CN" sz="2400"/>
              <a:t>He compiled the</a:t>
            </a:r>
            <a:r>
              <a:rPr lang="en-US" altLang="zh-CN" sz="2400" i="1"/>
              <a:t> Immortal Medical Classic Treatise on Febrile and Miscellaneous Diseases.</a:t>
            </a:r>
            <a:r>
              <a:rPr lang="en-US" altLang="zh-CN" sz="2400"/>
              <a:t>This book is the first medical masterpiece in China that integrates TCM theories, diagnostic methods, treatment principles and herbal formulas in a systematic way.During its circulation, the original text was compiled by later generations into two independent works:</a:t>
            </a:r>
            <a:r>
              <a:rPr lang="en-US" altLang="zh-CN" sz="2400" i="1"/>
              <a:t>Treatise on Febrile Diseases </a:t>
            </a:r>
            <a:r>
              <a:rPr lang="en-US" altLang="zh-CN" sz="2400"/>
              <a:t>,and the </a:t>
            </a:r>
            <a:r>
              <a:rPr lang="en-US" altLang="zh-CN" sz="2400" i="1"/>
              <a:t>Synopsis of the Golden Chamber .</a:t>
            </a:r>
            <a:endParaRPr lang="en-US" altLang="zh-CN" sz="2400" i="1"/>
          </a:p>
        </p:txBody>
      </p:sp>
      <p:pic>
        <p:nvPicPr>
          <p:cNvPr id="5" name="图片 4" descr="0"/>
          <p:cNvPicPr>
            <a:picLocks noChangeAspect="1"/>
          </p:cNvPicPr>
          <p:nvPr/>
        </p:nvPicPr>
        <p:blipFill>
          <a:blip r:embed="rId2"/>
          <a:stretch>
            <a:fillRect/>
          </a:stretch>
        </p:blipFill>
        <p:spPr>
          <a:xfrm>
            <a:off x="7660005" y="3321050"/>
            <a:ext cx="4445000" cy="353695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custDataLst>
              <p:tags r:id="rId1"/>
            </p:custDataLst>
          </p:nvPr>
        </p:nvSpPr>
        <p:spPr>
          <a:xfrm>
            <a:off x="412820" y="228035"/>
            <a:ext cx="10969200" cy="705600"/>
          </a:xfrm>
        </p:spPr>
        <p:txBody>
          <a:bodyPr/>
          <a:p>
            <a:r>
              <a:rPr lang="en-US" altLang="zh-CN"/>
              <a:t>Influence</a:t>
            </a:r>
            <a:endParaRPr lang="en-US" altLang="zh-CN"/>
          </a:p>
        </p:txBody>
      </p:sp>
      <p:sp>
        <p:nvSpPr>
          <p:cNvPr id="3" name="内容占位符 2"/>
          <p:cNvSpPr>
            <a:spLocks noGrp="1"/>
          </p:cNvSpPr>
          <p:nvPr>
            <p:ph idx="1"/>
            <p:custDataLst>
              <p:tags r:id="rId2"/>
            </p:custDataLst>
          </p:nvPr>
        </p:nvSpPr>
        <p:spPr>
          <a:xfrm>
            <a:off x="289630" y="933505"/>
            <a:ext cx="10969200" cy="4759200"/>
          </a:xfrm>
        </p:spPr>
        <p:txBody>
          <a:bodyPr/>
          <a:p>
            <a:pPr marL="0" indent="0">
              <a:buNone/>
            </a:pPr>
            <a:r>
              <a:rPr lang="en-US" altLang="zh-CN" sz="2400"/>
              <a:t>The principle of "treatment based on syndrome differentiation" put forward by him has become the fundamental guideline for TCM clinical practice, completely changing the previous limitation that some physicians only prescribed medicines for specific symptoms without </a:t>
            </a:r>
            <a:r>
              <a:rPr lang="en-US" altLang="zh-CN" sz="2400"/>
              <a:t>systematic analysis of pathological mechanisms.</a:t>
            </a:r>
            <a:r>
              <a:rPr lang="en-US" altLang="zh-CN" sz="2000"/>
              <a:t> </a:t>
            </a:r>
            <a:endParaRPr lang="en-US" altLang="zh-CN" sz="2000"/>
          </a:p>
        </p:txBody>
      </p:sp>
      <p:pic>
        <p:nvPicPr>
          <p:cNvPr id="4" name="图片 3" descr="96827047c794839780a342b827906b19.jpg@wm_1,k_cGljX2JqaHdhdGVyLmpwZw=="/>
          <p:cNvPicPr>
            <a:picLocks noChangeAspect="1"/>
          </p:cNvPicPr>
          <p:nvPr/>
        </p:nvPicPr>
        <p:blipFill>
          <a:blip r:embed="rId3"/>
          <a:stretch>
            <a:fillRect/>
          </a:stretch>
        </p:blipFill>
        <p:spPr>
          <a:xfrm>
            <a:off x="7205980" y="3428365"/>
            <a:ext cx="4916170" cy="3429635"/>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4206</Words>
  <Application>WPS 演示</Application>
  <PresentationFormat>宽屏</PresentationFormat>
  <Paragraphs>40</Paragraphs>
  <Slides>14</Slides>
  <Notes>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14</vt:i4>
      </vt:variant>
    </vt:vector>
  </HeadingPairs>
  <TitlesOfParts>
    <vt:vector size="22" baseType="lpstr">
      <vt:lpstr>Arial</vt:lpstr>
      <vt:lpstr>宋体</vt:lpstr>
      <vt:lpstr>Wingdings</vt:lpstr>
      <vt:lpstr>Wingdings</vt:lpstr>
      <vt:lpstr>微软雅黑</vt:lpstr>
      <vt:lpstr>Arial Unicode MS</vt:lpstr>
      <vt:lpstr>Calibri</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恍然如梦</cp:lastModifiedBy>
  <cp:revision>157</cp:revision>
  <dcterms:created xsi:type="dcterms:W3CDTF">2019-06-19T02:08:00Z</dcterms:created>
  <dcterms:modified xsi:type="dcterms:W3CDTF">2025-12-29T04:16:43Z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9D49BBAD4D104056BA2926768C93BDFF_11</vt:lpwstr>
  </property>
</Properties>
</file>