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4" r:id="rId9"/>
    <p:sldId id="262" r:id="rId10"/>
    <p:sldId id="265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8800" dirty="0">
                <a:latin typeface="黑体" panose="02010609060101010101" pitchFamily="49" charset="-122"/>
                <a:ea typeface="黑体" panose="02010609060101010101" pitchFamily="49" charset="-122"/>
              </a:rPr>
              <a:t>信息理论</a:t>
            </a:r>
            <a:endParaRPr lang="zh-CN" altLang="en-US" sz="6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61706" y="4042965"/>
            <a:ext cx="9070848" cy="457201"/>
          </a:xfrm>
        </p:spPr>
        <p:txBody>
          <a:bodyPr>
            <a:noAutofit/>
          </a:bodyPr>
          <a:lstStyle/>
          <a:p>
            <a:r>
              <a:rPr lang="en-US" altLang="zh-CN" sz="4800" dirty="0" err="1"/>
              <a:t>Informations-Theorie</a:t>
            </a:r>
            <a:endParaRPr lang="zh-CN" alt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983226"/>
            <a:ext cx="10058400" cy="5051814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zh-CN" altLang="en-US" b="1" dirty="0">
                <a:solidFill>
                  <a:srgbClr val="060607"/>
                </a:solidFill>
                <a:latin typeface="-apple-system"/>
              </a:rPr>
              <a:t> </a:t>
            </a:r>
            <a:r>
              <a:rPr lang="zh-CN" altLang="en-US" sz="3200" b="1" dirty="0">
                <a:solidFill>
                  <a:srgbClr val="060607"/>
                </a:solidFill>
                <a:latin typeface="+mn-ea"/>
              </a:rPr>
              <a:t>第二步：</a:t>
            </a:r>
            <a:r>
              <a:rPr lang="zh-CN" altLang="en-US" sz="3200" b="1" i="0" dirty="0">
                <a:solidFill>
                  <a:srgbClr val="060607"/>
                </a:solidFill>
                <a:effectLst/>
                <a:latin typeface="+mn-ea"/>
              </a:rPr>
              <a:t>译文信息的构建与传递</a:t>
            </a:r>
            <a:endParaRPr lang="en-US" altLang="zh-CN" sz="3200" b="1" i="0" dirty="0">
              <a:solidFill>
                <a:srgbClr val="060607"/>
              </a:solidFill>
              <a:effectLst/>
              <a:latin typeface="+mn-ea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endParaRPr lang="zh-CN" altLang="en-US" sz="3200" b="1" i="0" dirty="0">
              <a:solidFill>
                <a:srgbClr val="060607"/>
              </a:solidFill>
              <a:effectLst/>
              <a:latin typeface="+mn-ea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-apple-system"/>
              </a:rPr>
              <a:t> 1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确保译文信息的准确度</a:t>
            </a:r>
            <a:endParaRPr lang="zh-CN" altLang="en-US" b="1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遵循等效原则，使译文与原文信息等值，如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法律文本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严谨翻译。</a:t>
            </a: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利用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语料库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对比，验证译文准确度，如机器翻译后人工校对。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2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添加必要的冗余以增强理解</a:t>
            </a:r>
            <a:endParaRPr lang="zh-CN" altLang="en-US" b="1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译文适当增加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解释性语句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，帮助读者理解文化背景。</a:t>
            </a: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诗歌翻译中增加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注释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，解释意象、典故，减少理解障碍。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防止译文信息的失真</a:t>
            </a:r>
            <a:endParaRPr lang="zh-CN" altLang="en-US" b="1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避免过度本地化，保留原文风格，如文学翻译中体现原作风格。</a:t>
            </a: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严格遵循翻译规范，避免主观臆断，如学术翻译忠实原文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inherit"/>
              </a:rPr>
              <a:t>。</a:t>
            </a:r>
            <a:endParaRPr lang="zh-CN" altLang="en-US" b="0" i="0" dirty="0">
              <a:solidFill>
                <a:srgbClr val="060607"/>
              </a:solidFill>
              <a:effectLst/>
              <a:latin typeface="inherit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723900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sz="32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香农（</a:t>
            </a:r>
            <a:r>
              <a:rPr lang="en-US" altLang="zh-CN" sz="32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Claude Elwood Shannon </a:t>
            </a:r>
            <a:r>
              <a:rPr lang="zh-CN" altLang="en-US" sz="32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）提出的信息理论，把翻译看作信息传递过程，关键在于保证翻译时信息准确、完整。</a:t>
            </a:r>
            <a:endParaRPr lang="zh-CN" altLang="en-US" sz="3200" dirty="0"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就像快递员把包裹从一个地方送到另一个地方一样，翻译要把源语言中的信息准确地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送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到目标语言中。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808080"/>
                </a:highlight>
              </a:rPr>
              <a:t>香农信息理论的核心概念</a:t>
            </a:r>
            <a:endParaRPr lang="zh-CN" altLang="en-US" dirty="0">
              <a:highlight>
                <a:srgbClr val="808080"/>
              </a:highlight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信息熵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(Entropy)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衡量信息的不确定性或随机性，熵值越高，信息的不确定性越大。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源语言文本的熵值反映其信息复杂度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如多义词、歧义结构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(Redundancy)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信息中重复或可预测的部分，用于抵抗传输中的干扰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语言天然具有冗余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如语法标记、重复词汇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，翻译时需平衡保留必要冗余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确保可读性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与避免过度冗余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防止译文冗长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例如，中文无显性时态标记，翻译为英语时需添加时态词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增加冗余以明确时间信息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信道容量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(Channel Capacity) 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信道在单位时间内可传输的最大信息量。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译者作为“信道”，其语言能力、文化背景和专业领域知识决定了“信道容量”。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复杂文本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如哲学著作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对译者“容量”要求更高，需通过专业知识补偿信息损失。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(Noise)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传输过程中干扰信息完整性的因素。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语言差异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如文化负载词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、译者误读、读者背景差异均可视为“噪声”。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例如，将中文成语“对牛弹琴”直译为英文可能失去其隐含的“无效沟通”含义，需通过意译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如“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preaching to the deaf”)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消除噪声。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543665"/>
            <a:ext cx="10058400" cy="4491375"/>
          </a:xfrm>
        </p:spPr>
        <p:txBody>
          <a:bodyPr>
            <a:normAutofit/>
          </a:bodyPr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2 </a:t>
            </a:r>
            <a:r>
              <a:rPr lang="zh-CN" altLang="en-US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识别原文中的冗余信息</a:t>
            </a:r>
            <a:endParaRPr lang="zh-CN" altLang="en-US" sz="2400" b="1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文学作品中修辞手法产生冗余，增强艺术效果，翻译需权衡保留。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“Es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regnete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in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Strömen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 und die Welt war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wie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in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einem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Wasserfass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.”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（大雨倾盆，世界仿佛在水桶里 ） 。“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wie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in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einem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Wasserfass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（仿佛在水桶里）”是比喻修辞，增添艺术效果，翻译时可权衡保留，若目标语读者较难理解这种表达，也可适当意译。</a:t>
            </a:r>
            <a:endParaRPr lang="en-US" altLang="zh-CN" sz="2000" dirty="0">
              <a:solidFill>
                <a:srgbClr val="060607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zh-CN" altLang="en-US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历史文献重复记载，译者需筛选关键信息，避免冗长。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德语历史文献中可能反复提及某人的头衔，如“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Karl der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Große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, der Kaiser, der König von Franken...”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（查理大帝，皇帝，法兰克人的国王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…… 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） ，翻译时可筛选关键信息，如“查理大帝，法兰克人的皇帝” ，避免冗长。</a:t>
            </a:r>
            <a:endParaRPr lang="en-US" altLang="zh-CN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504942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zh-CN" altLang="en-US" sz="5300" i="0" dirty="0">
                <a:solidFill>
                  <a:srgbClr val="060607"/>
                </a:solidFill>
                <a:effectLst/>
                <a:highlight>
                  <a:srgbClr val="808080"/>
                </a:highlight>
                <a:latin typeface="-apple-system"/>
              </a:rPr>
              <a:t>翻译过程中的信息论视角分析</a:t>
            </a:r>
            <a:br>
              <a:rPr lang="zh-CN" altLang="en-US" b="1" i="0" dirty="0">
                <a:solidFill>
                  <a:srgbClr val="060607"/>
                </a:solidFill>
                <a:effectLst/>
                <a:latin typeface="-apple-system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8477" y="1573161"/>
            <a:ext cx="10058400" cy="6390967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zh-CN" altLang="en-US" sz="3200" b="1" i="0" dirty="0">
                <a:solidFill>
                  <a:srgbClr val="060607"/>
                </a:solidFill>
                <a:effectLst/>
                <a:latin typeface="-apple-system"/>
              </a:rPr>
              <a:t>第一步：原文信息的提取与分析</a:t>
            </a:r>
            <a:endParaRPr lang="en-US" altLang="zh-CN" sz="3200" b="1" i="0" dirty="0">
              <a:solidFill>
                <a:srgbClr val="060607"/>
              </a:solidFill>
              <a:effectLst/>
              <a:latin typeface="-apple-system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endParaRPr lang="zh-CN" altLang="en-US" sz="3200" b="1" i="0" dirty="0">
              <a:solidFill>
                <a:srgbClr val="060607"/>
              </a:solidFill>
              <a:effectLst/>
              <a:latin typeface="-apple-system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1 </a:t>
            </a:r>
            <a:r>
              <a:rPr lang="zh-CN" altLang="en-US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确定原文信息的熵值</a:t>
            </a:r>
            <a:endParaRPr lang="zh-CN" altLang="en-US" sz="2400" b="1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分析原文复杂度，如专业术语多的科技文献熵值高，需精读。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比如“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Die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Nanotechnologie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ermöglicht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die Manipulation auf der Nanometer - Skala.”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（纳米技术使得在纳米尺度上的操控成为可能 ） 。这里“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Nanotechnologie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（纳米技术）”“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Nanometer - Skala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（纳米尺度）”都是专业术语，熵值高，译者需精读相关领域知识，准确翻译。</a:t>
            </a:r>
            <a:endParaRPr lang="en-US" altLang="zh-CN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通过上下文、语义场确定词义，减少信息不确定性，如多义词辨析。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如“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laufen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有“跑；运转；行驶”等意思 。在“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Der Wagen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läuft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schnell.”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中，根据上下文应译为“这辆车行驶得很快” ；在“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Er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läuft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sehr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schnell.”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中则是“他跑得很快” 。通过上下文确定词义，减少信息不确定性。</a:t>
            </a:r>
            <a:endParaRPr lang="en-US" altLang="zh-CN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680333"/>
            <a:ext cx="10058400" cy="3931920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lang="zh-CN" altLang="en-US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消除原文信息的噪声</a:t>
            </a:r>
            <a:endParaRPr lang="zh-CN" altLang="en-US" sz="2400" b="1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古籍因时代久远产生文字讹误，需校对注释消除噪声。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一些古老德语古籍可能把“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schön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（美丽的）”误写成“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schon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，译者需根据语境和专业知识校对为“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schön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，再进行翻译。</a:t>
            </a:r>
            <a:endParaRPr lang="en-US" altLang="zh-CN" sz="2000" dirty="0">
              <a:solidFill>
                <a:srgbClr val="060607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网络文本存在错别字、不规范表达，译者需规范处理。</a:t>
            </a:r>
            <a:endParaRPr lang="zh-CN" altLang="en-US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德语网络用语“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lol”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lacht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out loud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，大声笑 ） ，正式翻译时需规范为“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laut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lachen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；还有“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brb”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be right back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，马上回来 ） ，应规范译为“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ich bin 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gleich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zurück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{84B01976-9D66-44BC-88D1-11176EF301B2}tf03457510</Template>
  <TotalTime>0</TotalTime>
  <Words>1913</Words>
  <Application>WPS 演示</Application>
  <PresentationFormat>宽屏</PresentationFormat>
  <Paragraphs>77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3" baseType="lpstr">
      <vt:lpstr>Arial</vt:lpstr>
      <vt:lpstr>宋体</vt:lpstr>
      <vt:lpstr>Wingdings</vt:lpstr>
      <vt:lpstr>Garamond</vt:lpstr>
      <vt:lpstr>黑体</vt:lpstr>
      <vt:lpstr>-apple-system</vt:lpstr>
      <vt:lpstr>Segoe Print</vt:lpstr>
      <vt:lpstr>inherit</vt:lpstr>
      <vt:lpstr>Century Gothic</vt:lpstr>
      <vt:lpstr>微软雅黑</vt:lpstr>
      <vt:lpstr>Arial Unicode MS</vt:lpstr>
      <vt:lpstr>Calibri</vt:lpstr>
      <vt:lpstr>肥皂</vt:lpstr>
      <vt:lpstr>信息理论</vt:lpstr>
      <vt:lpstr>PowerPoint 演示文稿</vt:lpstr>
      <vt:lpstr>香农信息理论的核心概念</vt:lpstr>
      <vt:lpstr>PowerPoint 演示文稿</vt:lpstr>
      <vt:lpstr>PowerPoint 演示文稿</vt:lpstr>
      <vt:lpstr>PowerPoint 演示文稿</vt:lpstr>
      <vt:lpstr>PowerPoint 演示文稿</vt:lpstr>
      <vt:lpstr>翻译过程中的信息论视角分析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阳阳 周</dc:creator>
  <cp:lastModifiedBy>25501</cp:lastModifiedBy>
  <cp:revision>9</cp:revision>
  <dcterms:created xsi:type="dcterms:W3CDTF">2025-04-02T12:52:00Z</dcterms:created>
  <dcterms:modified xsi:type="dcterms:W3CDTF">2025-04-14T04:24:33Z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78D2AAA9FCA94E1D96986D5F8EBC8D9E_12</vt:lpwstr>
  </property>
  <property fmtid="{D5CDD505-2E9C-101B-9397-08002B2CF9AE}" pid="3" name="KSOProductBuildVer">
    <vt:lpwstr>2052-12.1.0.19302</vt:lpwstr>
  </property>
</Properties>
</file>