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5300857" r:id="rId3"/>
    <p:sldId id="281" r:id="rId5"/>
    <p:sldId id="5300797" r:id="rId6"/>
    <p:sldId id="5300864" r:id="rId7"/>
    <p:sldId id="5300865" r:id="rId8"/>
    <p:sldId id="5300838" r:id="rId9"/>
    <p:sldId id="5300859" r:id="rId10"/>
    <p:sldId id="5300860" r:id="rId11"/>
    <p:sldId id="5300841" r:id="rId12"/>
    <p:sldId id="5300861" r:id="rId13"/>
    <p:sldId id="5300849" r:id="rId14"/>
    <p:sldId id="5300862" r:id="rId15"/>
    <p:sldId id="5300856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7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clrMru>
    <a:srgbClr val="DEE0D2"/>
    <a:srgbClr val="853505"/>
    <a:srgbClr val="E6E6E6"/>
    <a:srgbClr val="B3D5D7"/>
    <a:srgbClr val="E7EFF0"/>
    <a:srgbClr val="C6AA83"/>
    <a:srgbClr val="FFFFFF"/>
    <a:srgbClr val="B3905D"/>
    <a:srgbClr val="4F4F4F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37" autoAdjust="0"/>
    <p:restoredTop sz="96061" autoAdjust="0"/>
  </p:normalViewPr>
  <p:slideViewPr>
    <p:cSldViewPr snapToGrid="0" showGuides="1">
      <p:cViewPr>
        <p:scale>
          <a:sx n="66" d="100"/>
          <a:sy n="66" d="100"/>
        </p:scale>
        <p:origin x="1986" y="852"/>
      </p:cViewPr>
      <p:guideLst>
        <p:guide orient="horz" pos="377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400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ED355-D74A-4B5C-92F0-2ADC039C1D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17C8F-A2A9-43EC-BFAE-6042E05210A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4778E-E3E0-41F0-AF66-55F0CD3B443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241B8-02B3-44F5-A3C0-98846267098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wps</a:t>
            </a:r>
            <a:r>
              <a:rPr lang="zh-CN" altLang="en-US" dirty="0"/>
              <a:t>稻壳儿佳誉设计原创链接：</a:t>
            </a:r>
            <a:r>
              <a:rPr lang="en-US" altLang="zh-CN" dirty="0"/>
              <a:t>http://chn.docer.com/works?userid=219874625_1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241B8-02B3-44F5-A3C0-9884626709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241B8-02B3-44F5-A3C0-9884626709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241B8-02B3-44F5-A3C0-9884626709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wps</a:t>
            </a:r>
            <a:r>
              <a:rPr lang="zh-CN" altLang="en-US" dirty="0"/>
              <a:t>稻壳儿佳誉设计原创链接：</a:t>
            </a:r>
            <a:r>
              <a:rPr lang="en-US" altLang="zh-CN" dirty="0"/>
              <a:t>http://chn.docer.com/works?userid=219874625_1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241B8-02B3-44F5-A3C0-9884626709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wps</a:t>
            </a:r>
            <a:r>
              <a:rPr lang="zh-CN" altLang="en-US" dirty="0"/>
              <a:t>稻壳儿佳誉设计原创链接：</a:t>
            </a:r>
            <a:r>
              <a:rPr lang="en-US" altLang="zh-CN" dirty="0"/>
              <a:t>http://chn.docer.com/works?userid=219874625_5_8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542BCA4-FF6F-4558-92F7-B3D126AA3B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charset="-122"/>
                <a:ea typeface="DengXian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10600030101010101" charset="-122"/>
              <a:ea typeface="DengXian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wps</a:t>
            </a:r>
            <a:r>
              <a:rPr lang="zh-CN" altLang="en-US" dirty="0"/>
              <a:t>稻壳儿佳誉设计原创链接：</a:t>
            </a:r>
            <a:r>
              <a:rPr lang="en-US" altLang="zh-CN" dirty="0"/>
              <a:t>http://chn.docer.com/works?userid=219874625_1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241B8-02B3-44F5-A3C0-9884626709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wps</a:t>
            </a:r>
            <a:r>
              <a:rPr lang="zh-CN" altLang="en-US" dirty="0"/>
              <a:t>稻壳儿佳誉设计原创链接：</a:t>
            </a:r>
            <a:r>
              <a:rPr lang="en-US" altLang="zh-CN" dirty="0"/>
              <a:t>http://chn.docer.com/works?userid=219874625_1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241B8-02B3-44F5-A3C0-9884626709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wps</a:t>
            </a:r>
            <a:r>
              <a:rPr lang="zh-CN" altLang="en-US" dirty="0"/>
              <a:t>稻壳儿佳誉设计原创链接：</a:t>
            </a:r>
            <a:r>
              <a:rPr lang="en-US" altLang="zh-CN" dirty="0"/>
              <a:t>http://chn.docer.com/works?userid=219874625_1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241B8-02B3-44F5-A3C0-9884626709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wps</a:t>
            </a:r>
            <a:r>
              <a:rPr lang="zh-CN" altLang="en-US" dirty="0"/>
              <a:t>稻壳儿佳誉设计原创链接：</a:t>
            </a:r>
            <a:r>
              <a:rPr lang="en-US" altLang="zh-CN" dirty="0"/>
              <a:t>http://chn.docer.com/works?userid=219874625_1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241B8-02B3-44F5-A3C0-9884626709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wps</a:t>
            </a:r>
            <a:r>
              <a:rPr lang="zh-CN" altLang="en-US" dirty="0"/>
              <a:t>稻壳儿佳誉设计原创链接：</a:t>
            </a:r>
            <a:r>
              <a:rPr lang="en-US" altLang="zh-CN" dirty="0"/>
              <a:t>http://chn.docer.com/works?userid=219874625_1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241B8-02B3-44F5-A3C0-9884626709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wps</a:t>
            </a:r>
            <a:r>
              <a:rPr lang="zh-CN" altLang="en-US" dirty="0"/>
              <a:t>稻壳儿佳誉设计原创链接：</a:t>
            </a:r>
            <a:r>
              <a:rPr lang="en-US" altLang="zh-CN" dirty="0"/>
              <a:t>http://chn.docer.com/works?userid=219874625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241B8-02B3-44F5-A3C0-9884626709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wps</a:t>
            </a:r>
            <a:r>
              <a:rPr lang="zh-CN" altLang="en-US" dirty="0"/>
              <a:t>稻壳儿佳誉设计原创链接：</a:t>
            </a:r>
            <a:r>
              <a:rPr lang="en-US" altLang="zh-CN" dirty="0"/>
              <a:t>http://chn.docer.com/works?userid=219874625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8241B8-02B3-44F5-A3C0-9884626709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89D523-F46A-4D8E-BF04-72659B41CC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073308-D8DA-4F02-8E72-2B4A7C14CD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89D523-F46A-4D8E-BF04-72659B41CC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073308-D8DA-4F02-8E72-2B4A7C14CD5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游戏机, 大, 走, 白色&#10;&#10;描述已自动生成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47169" y="-2647169"/>
            <a:ext cx="6897662" cy="1219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8.jpe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8.jpeg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31.jpeg"/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tags" Target="../tags/tag1.xml"/><Relationship Id="rId3" Type="http://schemas.microsoft.com/office/2007/relationships/media" Target="../media/media1.mp4"/><Relationship Id="rId2" Type="http://schemas.openxmlformats.org/officeDocument/2006/relationships/video" Target="../media/media1.mp4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wps稻壳儿佳誉设计原创链接：http://chn.docer.com/works?userid=219874625_1_1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513170" y="382696"/>
            <a:ext cx="2616338" cy="1359474"/>
          </a:xfrm>
          <a:prstGeom prst="rect">
            <a:avLst/>
          </a:prstGeom>
        </p:spPr>
      </p:pic>
      <p:pic>
        <p:nvPicPr>
          <p:cNvPr id="3" name="wps稻壳儿佳誉设计原创链接：http://chn.docer.com/works?userid=219874625_1_2" descr="图片包含 桌子, 手, 照片, 伞&#10;&#10;描述已自动生成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081241" y="-76966"/>
            <a:ext cx="4110759" cy="4382796"/>
          </a:xfrm>
          <a:prstGeom prst="rect">
            <a:avLst/>
          </a:prstGeom>
        </p:spPr>
      </p:pic>
      <p:pic>
        <p:nvPicPr>
          <p:cNvPr id="5" name="wps稻壳儿佳誉设计原创链接：http://chn.docer.com/works?userid=219874625_1_3" descr="图片包含 桌子, 手, 照片, 伞&#10;&#10;描述已自动生成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" y="2286764"/>
            <a:ext cx="4631748" cy="4622036"/>
          </a:xfrm>
          <a:prstGeom prst="rect">
            <a:avLst/>
          </a:prstGeom>
        </p:spPr>
      </p:pic>
      <p:pic>
        <p:nvPicPr>
          <p:cNvPr id="6" name="wps稻壳儿佳誉设计原创链接：http://chn.docer.com/works?userid=219874625_1_4" descr="图片包含 桌子, 手, 照片, 伞&#10;&#10;描述已自动生成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 flipH="1" flipV="1">
            <a:off x="8225385" y="4305828"/>
            <a:ext cx="3966542" cy="2602971"/>
          </a:xfrm>
          <a:prstGeom prst="rect">
            <a:avLst/>
          </a:prstGeom>
        </p:spPr>
      </p:pic>
      <p:pic>
        <p:nvPicPr>
          <p:cNvPr id="7" name="wps稻壳儿佳誉设计原创链接：http://chn.docer.com/works?userid=219874625_1_5" descr="图片包含 桌子, 手, 照片, 伞&#10;&#10;描述已自动生成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 flipV="1">
            <a:off x="1752" y="182880"/>
            <a:ext cx="2362199" cy="1409700"/>
          </a:xfrm>
          <a:prstGeom prst="rect">
            <a:avLst/>
          </a:prstGeom>
        </p:spPr>
      </p:pic>
      <p:pic>
        <p:nvPicPr>
          <p:cNvPr id="22" name="wps稻壳儿佳誉设计原创链接：http://chn.docer.com/works?userid=219874625_1_6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5126808" y="810078"/>
            <a:ext cx="1241037" cy="138617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570730" y="2582545"/>
            <a:ext cx="5173980" cy="2276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 b="1"/>
              <a:t>Wu Zetian</a:t>
            </a:r>
            <a:r>
              <a:rPr lang="en-US" altLang="zh-CN" sz="4400" b="1"/>
              <a:t> - </a:t>
            </a:r>
            <a:endParaRPr lang="en-US" altLang="zh-CN" sz="4400" b="1"/>
          </a:p>
          <a:p>
            <a:r>
              <a:rPr lang="en-US" altLang="zh-CN" sz="4400" b="1"/>
              <a:t>China's Only Female Emperor</a:t>
            </a:r>
            <a:endParaRPr lang="zh-CN" altLang="en-US" sz="4400" b="1"/>
          </a:p>
        </p:txBody>
      </p:sp>
      <p:sp>
        <p:nvSpPr>
          <p:cNvPr id="8" name="文本框 7"/>
          <p:cNvSpPr txBox="1"/>
          <p:nvPr/>
        </p:nvSpPr>
        <p:spPr>
          <a:xfrm>
            <a:off x="5539740" y="5814060"/>
            <a:ext cx="4599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Song Xin                     2025.5.6</a:t>
            </a:r>
            <a:endParaRPr lang="en-US" altLang="zh-CN"/>
          </a:p>
        </p:txBody>
      </p:sp>
      <p:pic>
        <p:nvPicPr>
          <p:cNvPr id="9" name="图片 8" descr="t012e2c90adf060d4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9505" y="610870"/>
            <a:ext cx="3192145" cy="3565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ps稻壳儿佳誉设计原创链接：http://chn.docer.com/works?userid=219874625_1_4"/>
          <p:cNvSpPr txBox="1"/>
          <p:nvPr/>
        </p:nvSpPr>
        <p:spPr>
          <a:xfrm>
            <a:off x="2919730" y="834390"/>
            <a:ext cx="88099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>
                <a:sym typeface="+mn-ea"/>
              </a:rPr>
              <a:t>04  A comparison with Queen Victoria </a:t>
            </a:r>
            <a:endParaRPr lang="en-US" altLang="zh-CN" sz="3600">
              <a:sym typeface="+mn-ea"/>
            </a:endParaRPr>
          </a:p>
        </p:txBody>
      </p:sp>
      <p:pic>
        <p:nvPicPr>
          <p:cNvPr id="10" name="wps稻壳儿佳誉设计原创链接：http://chn.docer.com/works?userid=219874625_1_6" descr="1 (117)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flipH="1">
            <a:off x="1606" y="29028"/>
            <a:ext cx="4193022" cy="3502536"/>
          </a:xfrm>
          <a:prstGeom prst="rect">
            <a:avLst/>
          </a:prstGeom>
        </p:spPr>
      </p:pic>
      <p:pic>
        <p:nvPicPr>
          <p:cNvPr id="4" name="图片 3" descr="2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035" y="2971165"/>
            <a:ext cx="2524760" cy="359727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" y="1893570"/>
            <a:ext cx="2901315" cy="35845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096000" y="1828483"/>
            <a:ext cx="5080000" cy="4964430"/>
          </a:xfrm>
          <a:prstGeom prst="rect">
            <a:avLst/>
          </a:prstGeom>
        </p:spPr>
        <p:txBody>
          <a:bodyPr>
            <a:spAutoFit/>
          </a:bodyPr>
          <a:p>
            <a:pPr marL="0" indent="0"/>
            <a:r>
              <a:rPr lang="en-US" altLang="zh-CN" sz="2400" b="1" i="0">
                <a:solidFill>
                  <a:schemeClr val="accent1"/>
                </a:solidFill>
              </a:rPr>
              <a:t>Differences</a:t>
            </a:r>
            <a:endParaRPr lang="en-US" altLang="zh-CN" sz="2400" b="1" i="0">
              <a:solidFill>
                <a:schemeClr val="accent1"/>
              </a:solidFill>
            </a:endParaRPr>
          </a:p>
          <a:p>
            <a:pPr marL="0" indent="0"/>
            <a:endParaRPr lang="en-US" altLang="zh-CN" sz="2400" i="0"/>
          </a:p>
          <a:p>
            <a:pPr marL="0" indent="0">
              <a:lnSpc>
                <a:spcPct val="140000"/>
              </a:lnSpc>
            </a:pPr>
            <a:r>
              <a:rPr lang="en-US" altLang="zh-CN" sz="2400" i="0">
                <a:latin typeface="Microsoft YaHei" panose="020B0503020204020204" charset="-122"/>
                <a:ea typeface="Microsoft YaHei" panose="020B0503020204020204" charset="-122"/>
              </a:rPr>
              <a:t>•</a:t>
            </a:r>
            <a:r>
              <a:rPr lang="en-US" altLang="zh-CN" sz="2400" i="0">
                <a:highlight>
                  <a:srgbClr val="FFFF00"/>
                </a:highlight>
              </a:rPr>
              <a:t>Rise to power:</a:t>
            </a:r>
            <a:r>
              <a:rPr lang="en-US" altLang="zh-CN" sz="2400" i="0"/>
              <a:t>Self-made, ruthless </a:t>
            </a:r>
            <a:r>
              <a:rPr lang="en-US" altLang="zh-CN" sz="2400" b="1" i="0">
                <a:solidFill>
                  <a:srgbClr val="C00000"/>
                </a:solidFill>
              </a:rPr>
              <a:t>vs</a:t>
            </a:r>
            <a:r>
              <a:rPr lang="en-US" altLang="zh-CN" sz="2400" i="0"/>
              <a:t> Inherited throne</a:t>
            </a:r>
            <a:endParaRPr lang="en-US" altLang="zh-CN" sz="2400" i="0"/>
          </a:p>
          <a:p>
            <a:pPr marL="0" indent="0">
              <a:lnSpc>
                <a:spcPct val="140000"/>
              </a:lnSpc>
            </a:pPr>
            <a:endParaRPr lang="en-US" altLang="zh-CN" sz="2400" i="0"/>
          </a:p>
          <a:p>
            <a:pPr marL="0" indent="0">
              <a:lnSpc>
                <a:spcPct val="140000"/>
              </a:lnSpc>
            </a:pPr>
            <a:r>
              <a:rPr lang="en-US" altLang="zh-CN" sz="2400"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•</a:t>
            </a:r>
            <a:r>
              <a:rPr lang="en-US" altLang="zh-CN" sz="2400" i="0">
                <a:highlight>
                  <a:srgbClr val="FFFF00"/>
                </a:highlight>
              </a:rPr>
              <a:t>Governance: </a:t>
            </a:r>
            <a:r>
              <a:rPr lang="en-US" altLang="zh-CN" sz="2400" i="0"/>
              <a:t>Absolute rule, dynasty founder </a:t>
            </a:r>
            <a:r>
              <a:rPr lang="en-US" altLang="zh-CN" sz="2400" b="1" i="0">
                <a:solidFill>
                  <a:srgbClr val="C00000"/>
                </a:solidFill>
              </a:rPr>
              <a:t>vs</a:t>
            </a:r>
            <a:r>
              <a:rPr lang="en-US" altLang="zh-CN" sz="2400" i="0"/>
              <a:t> Constitutional monarch</a:t>
            </a:r>
            <a:endParaRPr lang="en-US" altLang="zh-CN" sz="2400" i="0"/>
          </a:p>
          <a:p>
            <a:pPr marL="0" indent="0">
              <a:lnSpc>
                <a:spcPct val="140000"/>
              </a:lnSpc>
            </a:pPr>
            <a:endParaRPr lang="en-US" altLang="zh-CN" sz="2400" i="0"/>
          </a:p>
          <a:p>
            <a:pPr marL="0" indent="0">
              <a:lnSpc>
                <a:spcPct val="140000"/>
              </a:lnSpc>
            </a:pPr>
            <a:r>
              <a:rPr lang="en-US" altLang="zh-CN" sz="2400"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•</a:t>
            </a:r>
            <a:r>
              <a:rPr lang="en-US" altLang="zh-CN" sz="2400" i="0">
                <a:highlight>
                  <a:srgbClr val="FFFF00"/>
                </a:highlight>
              </a:rPr>
              <a:t>Legacy: </a:t>
            </a:r>
            <a:r>
              <a:rPr lang="en-US" altLang="zh-CN" sz="2400" i="0"/>
              <a:t>Controversial, Zhou Dynasty </a:t>
            </a:r>
            <a:r>
              <a:rPr lang="en-US" altLang="zh-CN" sz="2400" b="1" i="0">
                <a:solidFill>
                  <a:srgbClr val="C00000"/>
                </a:solidFill>
              </a:rPr>
              <a:t>vs</a:t>
            </a:r>
            <a:r>
              <a:rPr lang="en-US" altLang="zh-CN" sz="2400" i="0"/>
              <a:t> Symbol of British Empire</a:t>
            </a:r>
            <a:endParaRPr lang="en-US" altLang="zh-CN" sz="2400" i="0"/>
          </a:p>
        </p:txBody>
      </p:sp>
      <p:sp>
        <p:nvSpPr>
          <p:cNvPr id="19" name="文本框 18"/>
          <p:cNvSpPr txBox="1"/>
          <p:nvPr/>
        </p:nvSpPr>
        <p:spPr>
          <a:xfrm>
            <a:off x="8337550" y="1828800"/>
            <a:ext cx="39446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b="1"/>
              <a:t>Emperor Wu zetian</a:t>
            </a:r>
            <a:r>
              <a:rPr lang="en-US" altLang="zh-CN" sz="2000"/>
              <a:t>  </a:t>
            </a:r>
            <a:r>
              <a:rPr lang="en-US" altLang="zh-CN" sz="2800" b="1">
                <a:solidFill>
                  <a:srgbClr val="C00000"/>
                </a:solidFill>
              </a:rPr>
              <a:t>vs  </a:t>
            </a:r>
            <a:endParaRPr lang="en-US" altLang="zh-CN" sz="2000"/>
          </a:p>
          <a:p>
            <a:r>
              <a:rPr lang="en-US" altLang="zh-CN" sz="2000" b="1"/>
              <a:t>Queen Victoria</a:t>
            </a:r>
            <a:endParaRPr lang="en-US" altLang="zh-CN" sz="2000" b="1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wps稻壳儿佳誉设计原创链接：http://chn.docer.com/works?userid=219874625_1_13" descr="E:\PPT\PPT中国风元素\水墨具体图案\竹子.png"/>
          <p:cNvPicPr>
            <a:picLocks noChangeAspect="1" noChangeArrowheads="1"/>
          </p:cNvPicPr>
          <p:nvPr/>
        </p:nvPicPr>
        <p:blipFill>
          <a:blip r:embed="rId1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9545320" y="-9525"/>
            <a:ext cx="2646680" cy="232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195705" y="628650"/>
            <a:ext cx="54870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ym typeface="+mn-ea"/>
              </a:rPr>
              <a:t>05  Historical Significance</a:t>
            </a:r>
            <a:endParaRPr lang="zh-CN" altLang="en-US" sz="3600"/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3469005" y="1714500"/>
            <a:ext cx="3213735" cy="47097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217410" y="5781675"/>
            <a:ext cx="33655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Microsoft YaHei" panose="020B0503020204020204" charset="-122"/>
                <a:ea typeface="Microsoft YaHei" panose="020B0503020204020204" charset="-122"/>
              </a:rPr>
              <a:t>•</a:t>
            </a:r>
            <a:r>
              <a:rPr lang="en-US" altLang="zh-CN" sz="2400" b="1"/>
              <a:t>The Wordless Stele </a:t>
            </a:r>
            <a:r>
              <a:rPr lang="zh-CN" altLang="en-US" sz="2400" b="1"/>
              <a:t>（无字碑）</a:t>
            </a:r>
            <a:endParaRPr lang="zh-CN" altLang="en-US" sz="2400" b="1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wps稻壳儿佳誉设计原创链接：http://chn.docer.com/works?userid=219874625_1_13" descr="E:\PPT\PPT中国风元素\水墨具体图案\竹子.png"/>
          <p:cNvPicPr>
            <a:picLocks noChangeAspect="1" noChangeArrowheads="1"/>
          </p:cNvPicPr>
          <p:nvPr/>
        </p:nvPicPr>
        <p:blipFill>
          <a:blip r:embed="rId1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9545320" y="-9525"/>
            <a:ext cx="2646680" cy="232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195705" y="628650"/>
            <a:ext cx="54870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ym typeface="+mn-ea"/>
              </a:rPr>
              <a:t>05  Historical Significance</a:t>
            </a:r>
            <a:endParaRPr lang="zh-CN" altLang="en-US" sz="3600"/>
          </a:p>
        </p:txBody>
      </p:sp>
      <p:pic>
        <p:nvPicPr>
          <p:cNvPr id="3" name="图片 2" descr="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05" y="1650365"/>
            <a:ext cx="2755900" cy="3886200"/>
          </a:xfrm>
          <a:prstGeom prst="rect">
            <a:avLst/>
          </a:prstGeom>
        </p:spPr>
      </p:pic>
      <p:pic>
        <p:nvPicPr>
          <p:cNvPr id="6" name="图片 5" descr="2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435" y="1650365"/>
            <a:ext cx="2940685" cy="3921125"/>
          </a:xfrm>
          <a:prstGeom prst="rect">
            <a:avLst/>
          </a:prstGeom>
        </p:spPr>
      </p:pic>
      <p:pic>
        <p:nvPicPr>
          <p:cNvPr id="8" name="图片 7" descr="429675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287385" y="1650365"/>
            <a:ext cx="2712085" cy="3978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wps稻壳儿佳誉设计原创链接：http://chn.docer.com/works?userid=219874625_1_1" descr="图片包含 游戏机, 大, 走, 白色&#10;&#10;描述已自动生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608687" y="-2685651"/>
            <a:ext cx="6974626" cy="12192000"/>
          </a:xfrm>
          <a:prstGeom prst="rect">
            <a:avLst/>
          </a:prstGeom>
        </p:spPr>
      </p:pic>
      <p:pic>
        <p:nvPicPr>
          <p:cNvPr id="3" name="wps稻壳儿佳誉设计原创链接：http://chn.docer.com/works?userid=219874625_1_2" descr="图片包含 桌子, 手, 照片, 伞&#10;&#10;描述已自动生成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081241" y="-76966"/>
            <a:ext cx="4110759" cy="4382796"/>
          </a:xfrm>
          <a:prstGeom prst="rect">
            <a:avLst/>
          </a:prstGeom>
        </p:spPr>
      </p:pic>
      <p:pic>
        <p:nvPicPr>
          <p:cNvPr id="5" name="wps稻壳儿佳誉设计原创链接：http://chn.docer.com/works?userid=219874625_1_3" descr="图片包含 桌子, 手, 照片, 伞&#10;&#10;描述已自动生成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" y="2286764"/>
            <a:ext cx="4631748" cy="4622036"/>
          </a:xfrm>
          <a:prstGeom prst="rect">
            <a:avLst/>
          </a:prstGeom>
        </p:spPr>
      </p:pic>
      <p:pic>
        <p:nvPicPr>
          <p:cNvPr id="6" name="wps稻壳儿佳誉设计原创链接：http://chn.docer.com/works?userid=219874625_1_4" descr="图片包含 桌子, 手, 照片, 伞&#10;&#10;描述已自动生成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 flipH="1" flipV="1">
            <a:off x="8225385" y="4305828"/>
            <a:ext cx="3966542" cy="2602971"/>
          </a:xfrm>
          <a:prstGeom prst="rect">
            <a:avLst/>
          </a:prstGeom>
        </p:spPr>
      </p:pic>
      <p:pic>
        <p:nvPicPr>
          <p:cNvPr id="7" name="wps稻壳儿佳誉设计原创链接：http://chn.docer.com/works?userid=219874625_1_5" descr="图片包含 桌子, 手, 照片, 伞&#10;&#10;描述已自动生成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 flipV="1">
            <a:off x="-27276" y="182880"/>
            <a:ext cx="2362199" cy="1409700"/>
          </a:xfrm>
          <a:prstGeom prst="rect">
            <a:avLst/>
          </a:prstGeom>
        </p:spPr>
      </p:pic>
      <p:pic>
        <p:nvPicPr>
          <p:cNvPr id="22" name="wps稻壳儿佳誉设计原创链接：http://chn.docer.com/works?userid=219874625_1_6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5126808" y="810078"/>
            <a:ext cx="1241037" cy="1386170"/>
          </a:xfrm>
          <a:prstGeom prst="rect">
            <a:avLst/>
          </a:prstGeom>
        </p:spPr>
      </p:pic>
      <p:pic>
        <p:nvPicPr>
          <p:cNvPr id="28" name="wps稻壳儿佳誉设计原创链接：http://chn.docer.com/works?userid=219874625_1_11"/>
          <p:cNvPicPr>
            <a:picLocks noChangeAspect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513170" y="382696"/>
            <a:ext cx="2616338" cy="135947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38345" y="3363595"/>
            <a:ext cx="53213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 b="1"/>
              <a:t>Thank you!</a:t>
            </a:r>
            <a:endParaRPr lang="en-US" altLang="zh-CN" sz="4800" b="1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wps稻壳儿佳誉设计原创链接：http://chn.docer.com/works?userid=219874625_1_9" descr="夜晚的城市&#10;&#10;描述已自动生成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5676900" cy="1375007"/>
          </a:xfrm>
          <a:prstGeom prst="rect">
            <a:avLst/>
          </a:prstGeom>
        </p:spPr>
      </p:pic>
      <p:pic>
        <p:nvPicPr>
          <p:cNvPr id="20" name="wps稻壳儿佳誉设计原创链接：http://chn.docer.com/works?userid=219874625_1_1" descr="E:\PPT\PPT中国风元素\水墨具体图案\竹子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9844392" y="5315"/>
            <a:ext cx="2347608" cy="206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592195" y="892175"/>
            <a:ext cx="57556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ym typeface="+mn-ea"/>
              </a:rPr>
              <a:t>01   Brief introduction   </a:t>
            </a:r>
            <a:endParaRPr lang="zh-CN" altLang="en-US" sz="3600"/>
          </a:p>
        </p:txBody>
      </p:sp>
      <p:sp>
        <p:nvSpPr>
          <p:cNvPr id="5" name="文本框 4"/>
          <p:cNvSpPr txBox="1"/>
          <p:nvPr/>
        </p:nvSpPr>
        <p:spPr>
          <a:xfrm>
            <a:off x="5402580" y="5492115"/>
            <a:ext cx="584581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/>
              <a:t>The only legitimate female emperor of China (624.2.17-705.12.16), Wu zetian reigned for 15 years(690-705).</a:t>
            </a:r>
            <a:endParaRPr lang="en-US" altLang="zh-CN" sz="2000"/>
          </a:p>
        </p:txBody>
      </p:sp>
      <p:pic>
        <p:nvPicPr>
          <p:cNvPr id="7" name="图片 6" descr="t012e2c90adf060d4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410" y="1537335"/>
            <a:ext cx="3339465" cy="37299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616710" y="1844040"/>
            <a:ext cx="5079365" cy="2331085"/>
          </a:xfrm>
          <a:prstGeom prst="rect">
            <a:avLst/>
          </a:prstGeom>
        </p:spPr>
        <p:txBody>
          <a:bodyPr>
            <a:noAutofit/>
          </a:bodyPr>
          <a:p>
            <a:pPr indent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400" b="0" i="0"/>
              <a:t>14 - Enter palace</a:t>
            </a:r>
            <a:endParaRPr lang="en-US" altLang="zh-CN" sz="2400" b="0" i="0"/>
          </a:p>
          <a:p>
            <a:pPr indent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400" b="0" i="0"/>
              <a:t>26 - Become concubine</a:t>
            </a:r>
            <a:r>
              <a:rPr lang="zh-CN" altLang="en-US" sz="2400" b="0" i="0"/>
              <a:t>（妃）</a:t>
            </a:r>
            <a:endParaRPr lang="en-US" altLang="zh-CN" sz="2400" b="0" i="0"/>
          </a:p>
          <a:p>
            <a:pPr indent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400" b="0" i="0"/>
              <a:t>32 - Reign empress</a:t>
            </a:r>
            <a:endParaRPr lang="en-US" altLang="zh-CN" sz="2400" b="0" i="0"/>
          </a:p>
          <a:p>
            <a:pPr indent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400" b="0" i="0"/>
              <a:t>60 - Found dynasty</a:t>
            </a:r>
            <a:endParaRPr lang="en-US" altLang="zh-CN" sz="2400" b="0" i="0"/>
          </a:p>
          <a:p>
            <a:pPr indent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400" b="0" i="0"/>
              <a:t>66 - Rule sovereign</a:t>
            </a:r>
            <a:endParaRPr lang="en-US" altLang="zh-CN" sz="2400" b="0" i="0"/>
          </a:p>
          <a:p>
            <a:pPr indent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400" b="0" i="0"/>
              <a:t>81 - Relinquish throne</a:t>
            </a:r>
            <a:endParaRPr lang="en-US" altLang="zh-CN" sz="2400" b="0" i="0"/>
          </a:p>
          <a:p>
            <a:pPr indent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400" b="0" i="0"/>
              <a:t>82 - Pass away</a:t>
            </a:r>
            <a:endParaRPr lang="en-US" altLang="zh-CN" sz="2400" b="0" i="0"/>
          </a:p>
          <a:p>
            <a:pPr indent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1000" b="0" i="0"/>
          </a:p>
          <a:p>
            <a:pPr indent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z="1000" b="0" i="0"/>
          </a:p>
          <a:p>
            <a:pPr indent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1000" b="0" i="0"/>
              <a:t> </a:t>
            </a:r>
            <a:endParaRPr lang="en-US" altLang="zh-CN" sz="1000" b="0" i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37845" y="775970"/>
            <a:ext cx="72282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 altLang="zh-CN"/>
          </a:p>
          <a:p>
            <a:endParaRPr lang="zh-CN" altLang="en-US"/>
          </a:p>
        </p:txBody>
      </p:sp>
      <p:sp>
        <p:nvSpPr>
          <p:cNvPr id="13" name="wps稻壳儿佳誉设计原创链接：http://chn.docer.com/works?userid=219874625_1_4"/>
          <p:cNvSpPr txBox="1"/>
          <p:nvPr/>
        </p:nvSpPr>
        <p:spPr>
          <a:xfrm>
            <a:off x="3352800" y="241935"/>
            <a:ext cx="524637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>
                <a:sym typeface="+mn-ea"/>
              </a:rPr>
              <a:t>02 Major achievements</a:t>
            </a:r>
            <a:endParaRPr lang="en-US" altLang="zh-CN" sz="3600">
              <a:sym typeface="+mn-ea"/>
            </a:endParaRPr>
          </a:p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>
                <a:sym typeface="+mn-ea"/>
              </a:rPr>
              <a:t>     and controversies</a:t>
            </a:r>
            <a:endParaRPr lang="en-US" altLang="zh-CN" sz="3600">
              <a:sym typeface="+mn-ea"/>
            </a:endParaRPr>
          </a:p>
        </p:txBody>
      </p:sp>
      <p:pic>
        <p:nvPicPr>
          <p:cNvPr id="8" name="图片 7" descr="t01b61ba967ef677d8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37845" y="2312035"/>
            <a:ext cx="5222875" cy="32956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24205" y="6108700"/>
            <a:ext cx="46170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latin typeface="Microsoft YaHei" panose="020B0503020204020204" charset="-122"/>
                <a:ea typeface="Microsoft YaHei" panose="020B0503020204020204" charset="-122"/>
              </a:rPr>
              <a:t>•</a:t>
            </a:r>
            <a:r>
              <a:rPr lang="en-US" altLang="zh-CN" sz="2400" b="1"/>
              <a:t>Palace examination</a:t>
            </a:r>
            <a:r>
              <a:rPr lang="zh-CN" altLang="en-US" sz="2400" b="1"/>
              <a:t>（殿试）</a:t>
            </a:r>
            <a:endParaRPr lang="zh-CN" altLang="en-US" sz="2400" b="1"/>
          </a:p>
        </p:txBody>
      </p:sp>
      <p:pic>
        <p:nvPicPr>
          <p:cNvPr id="5" name="图片 4" descr="77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255" y="2312035"/>
            <a:ext cx="5509260" cy="33058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589395" y="6298565"/>
            <a:ext cx="5259070" cy="27051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6350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Font typeface="Arial" panose="020B0604020202020204"/>
              <a:buChar char="•"/>
            </a:pPr>
            <a:r>
              <a:rPr lang="en-US" altLang="zh-CN" sz="2400" b="1" i="0">
                <a:solidFill>
                  <a:srgbClr val="000000"/>
                </a:solidFill>
                <a:latin typeface="Arial" panose="020B0604020202020204"/>
                <a:ea typeface="Arial" panose="020B0604020202020204"/>
              </a:rPr>
              <a:t>The Longmen Grottoes </a:t>
            </a:r>
            <a:r>
              <a:rPr lang="zh-CN" altLang="en-US" sz="2400" b="1" i="0">
                <a:solidFill>
                  <a:srgbClr val="000000"/>
                </a:solidFill>
                <a:latin typeface="Arial" panose="020B0604020202020204"/>
                <a:ea typeface="SimSun" panose="02010600030101010101" pitchFamily="2" charset="-122"/>
              </a:rPr>
              <a:t>（龙门石窟</a:t>
            </a:r>
            <a:r>
              <a:rPr lang="zh-CN" altLang="en-US" sz="2400" b="0" i="0">
                <a:solidFill>
                  <a:srgbClr val="000000"/>
                </a:solidFill>
                <a:latin typeface="Arial" panose="020B0604020202020204"/>
                <a:ea typeface="SimSun" panose="02010600030101010101" pitchFamily="2" charset="-122"/>
              </a:rPr>
              <a:t>）</a:t>
            </a:r>
            <a:endParaRPr lang="zh-CN" altLang="en-US" sz="2400" b="0" i="0">
              <a:solidFill>
                <a:srgbClr val="000000"/>
              </a:solidFill>
              <a:latin typeface="Arial" panose="020B0604020202020204"/>
              <a:ea typeface="SimSun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wps稻壳儿佳誉设计原创链接：http://chn.docer.com/works?userid=219874625_1_13" descr="E:\PPT\PPT中国风元素\水墨具体图案\竹子.png"/>
          <p:cNvPicPr>
            <a:picLocks noChangeAspect="1" noChangeArrowheads="1"/>
          </p:cNvPicPr>
          <p:nvPr/>
        </p:nvPicPr>
        <p:blipFill>
          <a:blip r:embed="rId1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8870707" y="-9358"/>
            <a:ext cx="3321293" cy="291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0" y="74930"/>
            <a:ext cx="742632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ym typeface="+mn-ea"/>
              </a:rPr>
              <a:t>03  </a:t>
            </a:r>
            <a:r>
              <a:rPr lang="en-US" altLang="zh-CN" sz="3200"/>
              <a:t>Cultural Decoding: </a:t>
            </a:r>
            <a:endParaRPr lang="en-US" altLang="zh-CN" sz="3200"/>
          </a:p>
          <a:p>
            <a:r>
              <a:rPr lang="en-US" altLang="zh-CN" sz="3200"/>
              <a:t>      Three Chinese Wisdoms</a:t>
            </a:r>
            <a:endParaRPr lang="en-US" altLang="zh-CN" sz="3200"/>
          </a:p>
        </p:txBody>
      </p:sp>
      <p:pic>
        <p:nvPicPr>
          <p:cNvPr id="4" name="武则天造的汉字你见过吗？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74615" y="326390"/>
            <a:ext cx="3696335" cy="6355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video fullScrn="0">
              <p:cMediaNode vol="58000">
                <p:cTn id="2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wps稻壳儿佳誉设计原创链接：http://chn.docer.com/works?userid=219874625_1_13" descr="E:\PPT\PPT中国风元素\水墨具体图案\竹子.png"/>
          <p:cNvPicPr>
            <a:picLocks noChangeAspect="1" noChangeArrowheads="1"/>
          </p:cNvPicPr>
          <p:nvPr/>
        </p:nvPicPr>
        <p:blipFill>
          <a:blip r:embed="rId1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8870707" y="-9358"/>
            <a:ext cx="3321293" cy="291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2726055" y="576580"/>
            <a:ext cx="7426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ym typeface="+mn-ea"/>
              </a:rPr>
              <a:t>03  </a:t>
            </a:r>
            <a:r>
              <a:rPr lang="en-US" altLang="zh-CN" sz="3600"/>
              <a:t>Cultural Decoding: </a:t>
            </a:r>
            <a:endParaRPr lang="en-US" altLang="zh-CN" sz="3600"/>
          </a:p>
          <a:p>
            <a:r>
              <a:rPr lang="en-US" altLang="zh-CN" sz="3600"/>
              <a:t>      Three Chinese Wisdoms</a:t>
            </a:r>
            <a:endParaRPr lang="en-US" altLang="zh-CN" sz="3600"/>
          </a:p>
        </p:txBody>
      </p:sp>
      <p:sp>
        <p:nvSpPr>
          <p:cNvPr id="5" name="文本框 4"/>
          <p:cNvSpPr txBox="1"/>
          <p:nvPr/>
        </p:nvSpPr>
        <p:spPr>
          <a:xfrm>
            <a:off x="891540" y="2032000"/>
            <a:ext cx="79787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/>
              <a:t>1. The magic of Chinese characters</a:t>
            </a:r>
            <a:endParaRPr lang="en-US" altLang="zh-CN" sz="4400" b="1">
              <a:highlight>
                <a:srgbClr val="FFFF00"/>
              </a:highlight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19593" y="3493135"/>
            <a:ext cx="8766175" cy="13220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altLang="zh-CN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which Chinese character she created </a:t>
            </a:r>
            <a:endParaRPr lang="en-US" altLang="zh-CN" sz="4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en-US" altLang="zh-CN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is still in use </a:t>
            </a:r>
            <a:endParaRPr lang="en-US" altLang="zh-CN" sz="6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图片 3" descr="问号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60000">
            <a:off x="7482840" y="4157980"/>
            <a:ext cx="1905635" cy="1905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wps稻壳儿佳誉设计原创链接：http://chn.docer.com/works?userid=219874625_1_13" descr="E:\PPT\PPT中国风元素\水墨具体图案\竹子.png"/>
          <p:cNvPicPr>
            <a:picLocks noChangeAspect="1" noChangeArrowheads="1"/>
          </p:cNvPicPr>
          <p:nvPr/>
        </p:nvPicPr>
        <p:blipFill>
          <a:blip r:embed="rId1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8870707" y="-9358"/>
            <a:ext cx="3321293" cy="291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2726055" y="576580"/>
            <a:ext cx="7426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ym typeface="+mn-ea"/>
              </a:rPr>
              <a:t>03  </a:t>
            </a:r>
            <a:r>
              <a:rPr lang="en-US" altLang="zh-CN" sz="3600"/>
              <a:t>Cultural Decoding: </a:t>
            </a:r>
            <a:endParaRPr lang="en-US" altLang="zh-CN" sz="3600"/>
          </a:p>
          <a:p>
            <a:r>
              <a:rPr lang="en-US" altLang="zh-CN" sz="3600"/>
              <a:t>      Three Chinese Wisdoms</a:t>
            </a:r>
            <a:endParaRPr lang="en-US" altLang="zh-CN" sz="3600"/>
          </a:p>
        </p:txBody>
      </p:sp>
      <p:sp>
        <p:nvSpPr>
          <p:cNvPr id="5" name="文本框 4"/>
          <p:cNvSpPr txBox="1"/>
          <p:nvPr/>
        </p:nvSpPr>
        <p:spPr>
          <a:xfrm>
            <a:off x="891540" y="1902460"/>
            <a:ext cx="797877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/>
              <a:t>1. The magic of Chinese characters</a:t>
            </a:r>
            <a:r>
              <a:rPr lang="en-US" altLang="zh-CN" sz="4400" b="1">
                <a:highlight>
                  <a:srgbClr val="FFFF00"/>
                </a:highlight>
              </a:rPr>
              <a:t>"</a:t>
            </a:r>
            <a:r>
              <a:rPr lang="zh-CN" altLang="en-US" sz="4400" b="1">
                <a:highlight>
                  <a:srgbClr val="FFFF00"/>
                </a:highlight>
              </a:rPr>
              <a:t>曌</a:t>
            </a:r>
            <a:r>
              <a:rPr lang="en-US" altLang="zh-CN" sz="4400" b="1">
                <a:highlight>
                  <a:srgbClr val="FFFF00"/>
                </a:highlight>
              </a:rPr>
              <a:t>"zhào</a:t>
            </a:r>
            <a:endParaRPr lang="en-US" altLang="zh-CN" sz="4400" b="1">
              <a:highlight>
                <a:srgbClr val="FFFF00"/>
              </a:highlight>
            </a:endParaRPr>
          </a:p>
        </p:txBody>
      </p:sp>
      <p:pic>
        <p:nvPicPr>
          <p:cNvPr id="6" name="图片 5" descr="9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15" y="3082925"/>
            <a:ext cx="2968625" cy="2943860"/>
          </a:xfrm>
          <a:prstGeom prst="rect">
            <a:avLst/>
          </a:prstGeom>
        </p:spPr>
      </p:pic>
      <p:pic>
        <p:nvPicPr>
          <p:cNvPr id="7" name="图片 6" descr="99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68845" y="2997200"/>
            <a:ext cx="4723765" cy="31318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297555" y="3429000"/>
            <a:ext cx="6264275" cy="230695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latin typeface="Calibri" panose="020F0502020204030204"/>
                <a:ea typeface="SimSun" panose="02010600030101010101" pitchFamily="2" charset="-122"/>
              </a:rPr>
              <a:t>日</a:t>
            </a:r>
            <a:r>
              <a:rPr lang="en-US" altLang="zh-CN" sz="2400">
                <a:latin typeface="Calibri" panose="020F0502020204030204"/>
                <a:ea typeface="SimSun" panose="02010600030101010101" pitchFamily="2" charset="-122"/>
              </a:rPr>
              <a:t>(sun) +</a:t>
            </a:r>
            <a:r>
              <a:rPr lang="zh-CN" altLang="en-US" sz="2400">
                <a:latin typeface="Calibri" panose="020F0502020204030204"/>
                <a:ea typeface="SimSun" panose="02010600030101010101" pitchFamily="2" charset="-122"/>
              </a:rPr>
              <a:t>月</a:t>
            </a:r>
            <a:r>
              <a:rPr lang="en-US" altLang="zh-CN" sz="2400">
                <a:latin typeface="Calibri" panose="020F0502020204030204"/>
                <a:ea typeface="SimSun" panose="02010600030101010101" pitchFamily="2" charset="-122"/>
              </a:rPr>
              <a:t> (moon) +</a:t>
            </a:r>
            <a:r>
              <a:rPr lang="zh-CN" altLang="en-US" sz="2400">
                <a:latin typeface="Calibri" panose="020F0502020204030204"/>
                <a:ea typeface="SimSun" panose="02010600030101010101" pitchFamily="2" charset="-122"/>
              </a:rPr>
              <a:t>空</a:t>
            </a:r>
            <a:r>
              <a:rPr lang="en-US" altLang="zh-CN" sz="2400">
                <a:latin typeface="Calibri" panose="020F0502020204030204"/>
                <a:ea typeface="SimSun" panose="02010600030101010101" pitchFamily="2" charset="-122"/>
              </a:rPr>
              <a:t> (sky) </a:t>
            </a:r>
            <a:endParaRPr lang="en-US" altLang="zh-CN" sz="2400">
              <a:latin typeface="Calibri" panose="020F0502020204030204"/>
              <a:ea typeface="SimSun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Calibri" panose="020F0502020204030204"/>
                <a:ea typeface="SimSun" panose="02010600030101010101" pitchFamily="2" charset="-122"/>
              </a:rPr>
              <a:t>= </a:t>
            </a:r>
            <a:r>
              <a:rPr lang="zh-CN" altLang="en-US" sz="2400">
                <a:latin typeface="Calibri" panose="020F0502020204030204"/>
                <a:ea typeface="SimSun" panose="02010600030101010101" pitchFamily="2" charset="-122"/>
              </a:rPr>
              <a:t>日月当空，普照大地</a:t>
            </a:r>
            <a:endParaRPr lang="zh-CN" altLang="en-US" sz="2400">
              <a:latin typeface="Calibri" panose="020F0502020204030204"/>
              <a:ea typeface="SimSun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Calibri" panose="020F0502020204030204"/>
                <a:ea typeface="SimSun" panose="02010600030101010101" pitchFamily="2" charset="-122"/>
              </a:rPr>
              <a:t>(I shine over everything!)</a:t>
            </a:r>
            <a:endParaRPr lang="en-US" altLang="zh-CN" sz="2400">
              <a:latin typeface="Calibri" panose="020F0502020204030204"/>
              <a:ea typeface="SimSun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latin typeface="Calibri" panose="020F0502020204030204"/>
              <a:ea typeface="SimSun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en-US" altLang="zh-CN" sz="2400">
              <a:latin typeface="Calibri" panose="020F0502020204030204"/>
              <a:ea typeface="SimSun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latin typeface="Calibri" panose="020F0502020204030204"/>
                <a:ea typeface="SimSun" panose="02010600030101010101" pitchFamily="2" charset="-122"/>
              </a:rPr>
              <a:t>Wu Zhao (</a:t>
            </a:r>
            <a:r>
              <a:rPr lang="zh-CN" altLang="en-US" sz="2400">
                <a:latin typeface="Calibri" panose="020F0502020204030204"/>
                <a:ea typeface="SimSun" panose="02010600030101010101" pitchFamily="2" charset="-122"/>
              </a:rPr>
              <a:t>武曌</a:t>
            </a:r>
            <a:r>
              <a:rPr lang="en-US" altLang="zh-CN" sz="2400">
                <a:latin typeface="Calibri" panose="020F0502020204030204"/>
                <a:ea typeface="SimSun" panose="02010600030101010101" pitchFamily="2" charset="-122"/>
              </a:rPr>
              <a:t>)</a:t>
            </a:r>
            <a:endParaRPr lang="en-US" altLang="zh-CN" sz="2400">
              <a:latin typeface="Calibri" panose="020F0502020204030204"/>
              <a:ea typeface="SimSun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wps稻壳儿佳誉设计原创链接：http://chn.docer.com/works?userid=219874625_1_13" descr="E:\PPT\PPT中国风元素\水墨具体图案\竹子.png"/>
          <p:cNvPicPr>
            <a:picLocks noChangeAspect="1" noChangeArrowheads="1"/>
          </p:cNvPicPr>
          <p:nvPr/>
        </p:nvPicPr>
        <p:blipFill>
          <a:blip r:embed="rId1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8870707" y="-9358"/>
            <a:ext cx="3321293" cy="291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2726055" y="576580"/>
            <a:ext cx="7426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ym typeface="+mn-ea"/>
              </a:rPr>
              <a:t>03  </a:t>
            </a:r>
            <a:r>
              <a:rPr lang="en-US" altLang="zh-CN" sz="3600"/>
              <a:t>Cultural Decoding: </a:t>
            </a:r>
            <a:endParaRPr lang="en-US" altLang="zh-CN" sz="3600"/>
          </a:p>
          <a:p>
            <a:r>
              <a:rPr lang="en-US" altLang="zh-CN" sz="3600"/>
              <a:t>      Three Chinese Wisdoms</a:t>
            </a:r>
            <a:endParaRPr lang="en-US" altLang="zh-CN" sz="3600"/>
          </a:p>
        </p:txBody>
      </p:sp>
      <p:pic>
        <p:nvPicPr>
          <p:cNvPr id="2" name="wps稻壳儿佳誉设计原创链接：http://chn.docer.com/works?userid=219874625_1_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064" y="948791"/>
            <a:ext cx="2630591" cy="492601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91540" y="1902460"/>
            <a:ext cx="75482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/>
              <a:t>2. The wisdom of Yin</a:t>
            </a:r>
            <a:r>
              <a:rPr lang="zh-CN" altLang="en-US" sz="2400"/>
              <a:t>（阴）</a:t>
            </a:r>
            <a:r>
              <a:rPr lang="en-US" altLang="zh-CN" sz="2400"/>
              <a:t> and Yang</a:t>
            </a:r>
            <a:r>
              <a:rPr lang="zh-CN" altLang="en-US" sz="2400"/>
              <a:t>（阳）</a:t>
            </a:r>
            <a:r>
              <a:rPr lang="en-US" altLang="zh-CN" sz="2400"/>
              <a:t> balance</a:t>
            </a:r>
            <a:endParaRPr lang="en-US" altLang="zh-CN" sz="4400" b="1">
              <a:highlight>
                <a:srgbClr val="FFFF00"/>
              </a:highlight>
            </a:endParaRPr>
          </a:p>
        </p:txBody>
      </p:sp>
      <p:pic>
        <p:nvPicPr>
          <p:cNvPr id="4" name="图片 3" descr="ll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700" y="2908935"/>
            <a:ext cx="5058410" cy="3364865"/>
          </a:xfrm>
          <a:prstGeom prst="rect">
            <a:avLst/>
          </a:prstGeom>
        </p:spPr>
      </p:pic>
      <p:pic>
        <p:nvPicPr>
          <p:cNvPr id="6" name="图片 5" descr="fff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150" y="2693670"/>
            <a:ext cx="2790825" cy="3942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wps稻壳儿佳誉设计原创链接：http://chn.docer.com/works?userid=219874625_1_13" descr="E:\PPT\PPT中国风元素\水墨具体图案\竹子.png"/>
          <p:cNvPicPr>
            <a:picLocks noChangeAspect="1" noChangeArrowheads="1"/>
          </p:cNvPicPr>
          <p:nvPr/>
        </p:nvPicPr>
        <p:blipFill>
          <a:blip r:embed="rId1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8870707" y="-9358"/>
            <a:ext cx="3321293" cy="291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2726055" y="576580"/>
            <a:ext cx="7426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ym typeface="+mn-ea"/>
              </a:rPr>
              <a:t>03  </a:t>
            </a:r>
            <a:r>
              <a:rPr lang="en-US" altLang="zh-CN" sz="3600"/>
              <a:t>Cultural Decoding: </a:t>
            </a:r>
            <a:endParaRPr lang="en-US" altLang="zh-CN" sz="3600"/>
          </a:p>
          <a:p>
            <a:r>
              <a:rPr lang="en-US" altLang="zh-CN" sz="3600"/>
              <a:t>      Three Chinese Wisdoms</a:t>
            </a:r>
            <a:endParaRPr lang="en-US" altLang="zh-CN" sz="3600"/>
          </a:p>
        </p:txBody>
      </p:sp>
      <p:sp>
        <p:nvSpPr>
          <p:cNvPr id="5" name="文本框 4"/>
          <p:cNvSpPr txBox="1"/>
          <p:nvPr/>
        </p:nvSpPr>
        <p:spPr>
          <a:xfrm>
            <a:off x="891540" y="1902460"/>
            <a:ext cx="75482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/>
              <a:t>3. The interweaving of tradition and change</a:t>
            </a:r>
            <a:endParaRPr lang="en-US" altLang="zh-CN" sz="4400" b="1">
              <a:highlight>
                <a:srgbClr val="FFFF00"/>
              </a:highlight>
            </a:endParaRPr>
          </a:p>
        </p:txBody>
      </p:sp>
      <p:pic>
        <p:nvPicPr>
          <p:cNvPr id="4" name="图片 3" descr="66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200" y="2668905"/>
            <a:ext cx="2518410" cy="3773170"/>
          </a:xfrm>
          <a:prstGeom prst="rect">
            <a:avLst/>
          </a:prstGeom>
        </p:spPr>
      </p:pic>
      <p:pic>
        <p:nvPicPr>
          <p:cNvPr id="6" name="图片 5" descr="777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595" y="2778760"/>
            <a:ext cx="2543175" cy="36633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783455" y="3793490"/>
            <a:ext cx="207645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>
                <a:latin typeface="SimSun" panose="02010600030101010101" pitchFamily="2" charset="-122"/>
                <a:ea typeface="SimSun" panose="02010600030101010101" pitchFamily="2" charset="-122"/>
              </a:rPr>
              <a:t>➩</a:t>
            </a:r>
            <a:endParaRPr lang="zh-CN" altLang="en-US" sz="400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ps稻壳儿佳誉设计原创链接：http://chn.docer.com/works?userid=219874625_1_4"/>
          <p:cNvSpPr txBox="1"/>
          <p:nvPr/>
        </p:nvSpPr>
        <p:spPr>
          <a:xfrm>
            <a:off x="2919730" y="834390"/>
            <a:ext cx="88099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>
                <a:sym typeface="+mn-ea"/>
              </a:rPr>
              <a:t>04  A comparison with Queen Victoria </a:t>
            </a:r>
            <a:endParaRPr lang="en-US" altLang="zh-CN" sz="3600">
              <a:sym typeface="+mn-ea"/>
            </a:endParaRPr>
          </a:p>
        </p:txBody>
      </p:sp>
      <p:pic>
        <p:nvPicPr>
          <p:cNvPr id="10" name="wps稻壳儿佳誉设计原创链接：http://chn.docer.com/works?userid=219874625_1_6" descr="1 (117)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flipH="1">
            <a:off x="1606" y="29028"/>
            <a:ext cx="4193022" cy="3502536"/>
          </a:xfrm>
          <a:prstGeom prst="rect">
            <a:avLst/>
          </a:prstGeom>
        </p:spPr>
      </p:pic>
      <p:pic>
        <p:nvPicPr>
          <p:cNvPr id="4" name="图片 3" descr="2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485" y="2783840"/>
            <a:ext cx="2524760" cy="3597275"/>
          </a:xfrm>
          <a:prstGeom prst="rect">
            <a:avLst/>
          </a:prstGeom>
        </p:spPr>
      </p:pic>
      <p:pic>
        <p:nvPicPr>
          <p:cNvPr id="7" name="图片 6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" y="1636395"/>
            <a:ext cx="2901315" cy="35845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096000" y="2120583"/>
            <a:ext cx="5080000" cy="3930650"/>
          </a:xfrm>
          <a:prstGeom prst="rect">
            <a:avLst/>
          </a:prstGeom>
        </p:spPr>
        <p:txBody>
          <a:bodyPr>
            <a:spAutoFit/>
          </a:bodyPr>
          <a:p>
            <a:pPr marL="0" indent="0"/>
            <a:r>
              <a:rPr lang="en-US" altLang="zh-CN" sz="2400" b="1" i="0">
                <a:solidFill>
                  <a:schemeClr val="accent1"/>
                </a:solidFill>
              </a:rPr>
              <a:t>Similarities</a:t>
            </a:r>
            <a:endParaRPr lang="en-US" altLang="zh-CN" sz="2400" b="1" i="0">
              <a:solidFill>
                <a:schemeClr val="accent1"/>
              </a:solidFill>
            </a:endParaRPr>
          </a:p>
          <a:p>
            <a:pPr marL="0" indent="0"/>
            <a:endParaRPr lang="en-US" altLang="zh-CN" sz="2400" i="0"/>
          </a:p>
          <a:p>
            <a:pPr marL="0" indent="0">
              <a:lnSpc>
                <a:spcPct val="140000"/>
              </a:lnSpc>
            </a:pPr>
            <a:r>
              <a:rPr lang="en-US" altLang="zh-CN" sz="2400" i="0">
                <a:latin typeface="Microsoft YaHei" panose="020B0503020204020204" charset="-122"/>
                <a:ea typeface="Microsoft YaHei" panose="020B0503020204020204" charset="-122"/>
              </a:rPr>
              <a:t>•</a:t>
            </a:r>
            <a:r>
              <a:rPr lang="en-US" altLang="zh-CN" sz="2400" i="0"/>
              <a:t>Long reigns</a:t>
            </a:r>
            <a:endParaRPr lang="en-US" altLang="zh-CN" sz="2400" i="0"/>
          </a:p>
          <a:p>
            <a:pPr marL="0" indent="0">
              <a:lnSpc>
                <a:spcPct val="140000"/>
              </a:lnSpc>
            </a:pPr>
            <a:r>
              <a:rPr lang="en-US" altLang="zh-CN" sz="2400"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•</a:t>
            </a:r>
            <a:r>
              <a:rPr lang="en-US" altLang="zh-CN" sz="2400" i="0"/>
              <a:t>Political influence</a:t>
            </a:r>
            <a:endParaRPr lang="en-US" altLang="zh-CN" sz="2400" i="0"/>
          </a:p>
          <a:p>
            <a:pPr marL="0" indent="0">
              <a:lnSpc>
                <a:spcPct val="140000"/>
              </a:lnSpc>
            </a:pPr>
            <a:r>
              <a:rPr lang="en-US" altLang="zh-CN" sz="2400"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•</a:t>
            </a:r>
            <a:r>
              <a:rPr lang="en-US" altLang="zh-CN" sz="2400" i="0"/>
              <a:t>Patronage of culture</a:t>
            </a:r>
            <a:endParaRPr lang="en-US" altLang="zh-CN" sz="2400" i="0"/>
          </a:p>
          <a:p>
            <a:pPr marL="0" indent="0">
              <a:lnSpc>
                <a:spcPct val="140000"/>
              </a:lnSpc>
            </a:pPr>
            <a:r>
              <a:rPr lang="en-US" altLang="zh-CN" sz="2400"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•</a:t>
            </a:r>
            <a:r>
              <a:rPr lang="en-US" altLang="zh-CN" sz="2400" i="0"/>
              <a:t>Succession challenges</a:t>
            </a:r>
            <a:endParaRPr lang="en-US" altLang="zh-CN" sz="2400" i="0"/>
          </a:p>
          <a:p>
            <a:pPr marL="0" indent="0">
              <a:lnSpc>
                <a:spcPct val="140000"/>
              </a:lnSpc>
            </a:pPr>
            <a:r>
              <a:rPr lang="en-US" altLang="zh-CN" sz="2400"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•</a:t>
            </a:r>
            <a:r>
              <a:rPr lang="en-US" altLang="zh-CN" sz="2400" i="0"/>
              <a:t>Female rulers in male-dominated eras </a:t>
            </a:r>
            <a:endParaRPr lang="en-US" altLang="zh-CN" sz="2400" i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tags/tag1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0*0*0*0"/>
</p:tagLst>
</file>

<file path=ppt/tags/tag2.xml><?xml version="1.0" encoding="utf-8"?>
<p:tagLst xmlns:p="http://schemas.openxmlformats.org/presentationml/2006/main">
  <p:tag name="resource_record_key" val="{&quot;10&quot;:[6463926],&quot;19&quot;:[20342202],&quot;29&quot;:[50000076]}"/>
</p:tagLst>
</file>

<file path=ppt/theme/theme1.xml><?xml version="1.0" encoding="utf-8"?>
<a:theme xmlns:a="http://schemas.openxmlformats.org/drawingml/2006/main" name="6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1498</Words>
  <Application>WPS 演示</Application>
  <PresentationFormat>宽屏</PresentationFormat>
  <Paragraphs>95</Paragraphs>
  <Slides>13</Slides>
  <Notes>11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Arial</vt:lpstr>
      <vt:lpstr>SimSun</vt:lpstr>
      <vt:lpstr>Wingdings</vt:lpstr>
      <vt:lpstr>DengXian</vt:lpstr>
      <vt:lpstr>Microsoft YaHei</vt:lpstr>
      <vt:lpstr>Arial</vt:lpstr>
      <vt:lpstr>Calibri</vt:lpstr>
      <vt:lpstr>Arial Unicode MS</vt:lpstr>
      <vt:lpstr>6_Office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USER-</dc:creator>
  <cp:lastModifiedBy>宋欣</cp:lastModifiedBy>
  <cp:revision>325</cp:revision>
  <dcterms:created xsi:type="dcterms:W3CDTF">2017-04-26T07:31:00Z</dcterms:created>
  <dcterms:modified xsi:type="dcterms:W3CDTF">2025-05-03T11:28:27Z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KSOTemplateUUID">
    <vt:lpwstr>v1.0_mb_4XioUDl2L+64jBByzLzJaQ==</vt:lpwstr>
  </property>
  <property fmtid="{D5CDD505-2E9C-101B-9397-08002B2CF9AE}" pid="4" name="ICV">
    <vt:lpwstr>A3E07EC9E74B4F5F9E48F7257A50F84C_11</vt:lpwstr>
  </property>
</Properties>
</file>