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69" r:id="rId6"/>
    <p:sldId id="289" r:id="rId7"/>
    <p:sldId id="268" r:id="rId8"/>
    <p:sldId id="291" r:id="rId9"/>
    <p:sldId id="290" r:id="rId10"/>
    <p:sldId id="283" r:id="rId11"/>
  </p:sldIdLst>
  <p:sldSz cx="9144000" cy="5143500" type="screen16x9"/>
  <p:notesSz cx="6858000" cy="9144000"/>
  <p:embeddedFontLst>
    <p:embeddedFont>
      <p:font typeface="MV Boli" panose="02000500030200090000" charset="0"/>
      <p:regular r:id="rId16"/>
    </p:embeddedFont>
    <p:embeddedFont>
      <p:font typeface="华光中雅_CNKI" panose="02000500000000000000" charset="-122"/>
      <p:regular r:id="rId17"/>
    </p:embeddedFont>
    <p:embeddedFont>
      <p:font typeface="微软雅黑 Light" panose="020B0502040204020203" pitchFamily="34" charset="-122"/>
      <p:regular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3" d="100"/>
          <a:sy n="73" d="100"/>
        </p:scale>
        <p:origin x="-1284" y="-474"/>
      </p:cViewPr>
      <p:guideLst>
        <p:guide orient="horz" pos="1665"/>
        <p:guide pos="28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更多精品素材：</a:t>
            </a:r>
            <a:r>
              <a:rPr lang="en-US" altLang="zh-CN" dirty="0" smtClean="0"/>
              <a:t>http://shop248912786.taobao.com/index.htm  </a:t>
            </a:r>
            <a:r>
              <a:rPr lang="zh-CN" altLang="en-US" dirty="0" smtClean="0"/>
              <a:t>（下拉可隐藏）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C24E-3E67-4479-BC9E-AA3AC6EE2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518"/>
            <a:ext cx="7772400" cy="110206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3962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571"/>
            <a:ext cx="2895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151F69-C118-4984-B8EB-ACB73920D82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C24E-3E67-4479-BC9E-AA3AC6EE2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50.xml"/><Relationship Id="rId7" Type="http://schemas.openxmlformats.org/officeDocument/2006/relationships/image" Target="../media/image2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4035" y="1214755"/>
            <a:ext cx="83477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4000">
                <a:latin typeface="MV Boli" panose="02000500030200090000" charset="0"/>
                <a:cs typeface="MV Boli" panose="02000500030200090000" charset="0"/>
              </a:rPr>
              <a:t>Translation Development </a:t>
            </a:r>
            <a:endParaRPr lang="zh-CN" altLang="en-US" sz="4000">
              <a:latin typeface="MV Boli" panose="02000500030200090000" charset="0"/>
              <a:cs typeface="MV Boli" panose="02000500030200090000" charset="0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4000">
                <a:latin typeface="MV Boli" panose="02000500030200090000" charset="0"/>
                <a:cs typeface="MV Boli" panose="02000500030200090000" charset="0"/>
              </a:rPr>
              <a:t>in New China</a:t>
            </a:r>
            <a:endParaRPr lang="zh-CN" altLang="en-US" sz="3600"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40225" y="3810000"/>
            <a:ext cx="3312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MV Boli" panose="02000500030200090000" charset="0"/>
                <a:cs typeface="MV Boli" panose="02000500030200090000" charset="0"/>
              </a:rPr>
              <a:t>By Zheng Huajun &amp; Li Luyi</a:t>
            </a:r>
            <a:endParaRPr lang="en-US" altLang="zh-CN"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60320" y="2714625"/>
            <a:ext cx="4023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光中雅_CNKI" panose="02000500000000000000" charset="-122"/>
                <a:ea typeface="华光中雅_CNKI" panose="02000500000000000000" charset="-122"/>
                <a:cs typeface="Times New Roman" panose="02020603050405020304" charset="0"/>
                <a:sym typeface="+mn-ea"/>
              </a:rPr>
              <a:t>新中国翻译的发展</a:t>
            </a:r>
            <a:endParaRPr lang="zh-CN" altLang="en-US" sz="3600">
              <a:latin typeface="华光中雅_CNKI" panose="02000500000000000000" charset="-122"/>
              <a:ea typeface="华光中雅_CNKI" panose="02000500000000000000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淘宝店chenying0907 9"/>
          <p:cNvGrpSpPr/>
          <p:nvPr>
            <p:custDataLst>
              <p:tags r:id="rId1"/>
            </p:custDataLst>
          </p:nvPr>
        </p:nvGrpSpPr>
        <p:grpSpPr>
          <a:xfrm>
            <a:off x="-1" y="-21236"/>
            <a:ext cx="3311528" cy="5164737"/>
            <a:chOff x="-1" y="-21236"/>
            <a:chExt cx="3311528" cy="5164737"/>
          </a:xfrm>
        </p:grpSpPr>
        <p:sp>
          <p:nvSpPr>
            <p:cNvPr id="3" name="淘宝店chenying0907 36"/>
            <p:cNvSpPr/>
            <p:nvPr/>
          </p:nvSpPr>
          <p:spPr bwMode="auto">
            <a:xfrm rot="5400000">
              <a:off x="-424350" y="344476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PA_淘宝店chenying0907 10"/>
          <p:cNvSpPr/>
          <p:nvPr>
            <p:custDataLst>
              <p:tags r:id="rId2"/>
            </p:custDataLst>
          </p:nvPr>
        </p:nvSpPr>
        <p:spPr>
          <a:xfrm>
            <a:off x="265569" y="703128"/>
            <a:ext cx="2381945" cy="37372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文本框 12"/>
          <p:cNvSpPr txBox="1"/>
          <p:nvPr>
            <p:custDataLst>
              <p:tags r:id="rId3"/>
            </p:custDataLst>
          </p:nvPr>
        </p:nvSpPr>
        <p:spPr>
          <a:xfrm>
            <a:off x="1205865" y="847090"/>
            <a:ext cx="287655" cy="3538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28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CONTENTS</a:t>
            </a:r>
            <a:endParaRPr lang="en-US" altLang="zh-CN" sz="28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90770" y="1420505"/>
            <a:ext cx="6480071" cy="2144504"/>
            <a:chOff x="6679" y="1107"/>
            <a:chExt cx="10205" cy="3377"/>
          </a:xfrm>
        </p:grpSpPr>
        <p:grpSp>
          <p:nvGrpSpPr>
            <p:cNvPr id="2" name="PA_淘宝店chenying0907 1"/>
            <p:cNvGrpSpPr/>
            <p:nvPr>
              <p:custDataLst>
                <p:tags r:id="rId4"/>
              </p:custDataLst>
            </p:nvPr>
          </p:nvGrpSpPr>
          <p:grpSpPr>
            <a:xfrm>
              <a:off x="6679" y="1107"/>
              <a:ext cx="8899" cy="846"/>
              <a:chOff x="4241135" y="664220"/>
              <a:chExt cx="5650761" cy="537319"/>
            </a:xfrm>
          </p:grpSpPr>
          <p:sp>
            <p:nvSpPr>
              <p:cNvPr id="17" name="PA_文本框 1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241135" y="664220"/>
                <a:ext cx="522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01</a:t>
                </a:r>
                <a:endPara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8" name="PA_文本框 1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076056" y="741164"/>
                <a:ext cx="481584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MV Boli" panose="02000500030200090000" charset="0"/>
                    <a:ea typeface="微软雅黑 Light" panose="020B0502040204020203" pitchFamily="34" charset="-122"/>
                    <a:cs typeface="MV Boli" panose="02000500030200090000" charset="0"/>
                  </a:rPr>
                  <a:t>Overview of development status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MV Boli" panose="02000500030200090000" charset="0"/>
                  <a:ea typeface="微软雅黑 Light" panose="020B0502040204020203" pitchFamily="34" charset="-122"/>
                  <a:cs typeface="MV Boli" panose="02000500030200090000" charset="0"/>
                </a:endParaRPr>
              </a:p>
            </p:txBody>
          </p:sp>
          <p:grpSp>
            <p:nvGrpSpPr>
              <p:cNvPr id="40" name="PA_淘宝店chenying0907 39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4542184" y="719179"/>
                <a:ext cx="307149" cy="413301"/>
                <a:chOff x="4211960" y="594800"/>
                <a:chExt cx="374475" cy="662059"/>
              </a:xfrm>
            </p:grpSpPr>
            <p:sp>
              <p:nvSpPr>
                <p:cNvPr id="37" name="直角三角形 36"/>
                <p:cNvSpPr/>
                <p:nvPr/>
              </p:nvSpPr>
              <p:spPr>
                <a:xfrm rot="16200000">
                  <a:off x="4068168" y="738592"/>
                  <a:ext cx="662059" cy="3744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0" name="直接连接符 19"/>
                <p:cNvCxnSpPr>
                  <a:stCxn id="37" idx="4"/>
                  <a:endCxn id="37" idx="0"/>
                </p:cNvCxnSpPr>
                <p:nvPr/>
              </p:nvCxnSpPr>
              <p:spPr>
                <a:xfrm flipH="1">
                  <a:off x="4211960" y="594800"/>
                  <a:ext cx="374475" cy="662059"/>
                </a:xfrm>
                <a:prstGeom prst="line">
                  <a:avLst/>
                </a:prstGeom>
                <a:ln w="635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PA_淘宝店chenying0907 6"/>
            <p:cNvGrpSpPr/>
            <p:nvPr>
              <p:custDataLst>
                <p:tags r:id="rId8"/>
              </p:custDataLst>
            </p:nvPr>
          </p:nvGrpSpPr>
          <p:grpSpPr>
            <a:xfrm>
              <a:off x="6679" y="2330"/>
              <a:ext cx="9622" cy="846"/>
              <a:chOff x="4241135" y="1479560"/>
              <a:chExt cx="6109866" cy="537319"/>
            </a:xfrm>
          </p:grpSpPr>
          <p:sp>
            <p:nvSpPr>
              <p:cNvPr id="22" name="PA_文本框 2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241135" y="1479560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02</a:t>
                </a:r>
                <a:endPara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3" name="PA_文本框 2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76056" y="1556504"/>
                <a:ext cx="5274945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MV Boli" panose="02000500030200090000" charset="0"/>
                    <a:ea typeface="微软雅黑 Light" panose="020B0502040204020203" pitchFamily="34" charset="-122"/>
                    <a:cs typeface="MV Boli" panose="02000500030200090000" charset="0"/>
                    <a:sym typeface="+mn-ea"/>
                  </a:rPr>
                  <a:t>Exploration of development reasons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MV Boli" panose="02000500030200090000" charset="0"/>
                  <a:ea typeface="微软雅黑 Light" panose="020B0502040204020203" pitchFamily="34" charset="-122"/>
                  <a:cs typeface="MV Boli" panose="02000500030200090000" charset="0"/>
                  <a:sym typeface="+mn-ea"/>
                </a:endParaRPr>
              </a:p>
            </p:txBody>
          </p:sp>
          <p:grpSp>
            <p:nvGrpSpPr>
              <p:cNvPr id="41" name="PA_淘宝店chenying0907 40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4542184" y="1534519"/>
                <a:ext cx="307149" cy="413301"/>
                <a:chOff x="4211960" y="594800"/>
                <a:chExt cx="374475" cy="662059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 rot="16200000">
                  <a:off x="4068168" y="738592"/>
                  <a:ext cx="662059" cy="3744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3" name="直接连接符 42"/>
                <p:cNvCxnSpPr>
                  <a:stCxn id="42" idx="4"/>
                  <a:endCxn id="42" idx="0"/>
                </p:cNvCxnSpPr>
                <p:nvPr/>
              </p:nvCxnSpPr>
              <p:spPr>
                <a:xfrm flipH="1">
                  <a:off x="4211960" y="594800"/>
                  <a:ext cx="374475" cy="662059"/>
                </a:xfrm>
                <a:prstGeom prst="line">
                  <a:avLst/>
                </a:prstGeom>
                <a:ln w="635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PA_淘宝店chenying0907 7"/>
            <p:cNvGrpSpPr/>
            <p:nvPr>
              <p:custDataLst>
                <p:tags r:id="rId12"/>
              </p:custDataLst>
            </p:nvPr>
          </p:nvGrpSpPr>
          <p:grpSpPr>
            <a:xfrm>
              <a:off x="6679" y="3638"/>
              <a:ext cx="10205" cy="846"/>
              <a:chOff x="4241135" y="2310140"/>
              <a:chExt cx="6480071" cy="537319"/>
            </a:xfrm>
          </p:grpSpPr>
          <p:sp>
            <p:nvSpPr>
              <p:cNvPr id="25" name="PA_文本框 2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241135" y="2310140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03</a:t>
                </a:r>
                <a:endPara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6" name="PA_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076056" y="2387084"/>
                <a:ext cx="564515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MV Boli" panose="02000500030200090000" charset="0"/>
                    <a:ea typeface="微软雅黑 Light" panose="020B0502040204020203" pitchFamily="34" charset="-122"/>
                    <a:cs typeface="MV Boli" panose="02000500030200090000" charset="0"/>
                    <a:sym typeface="+mn-ea"/>
                  </a:rPr>
                  <a:t>Review and reflection on development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MV Boli" panose="02000500030200090000" charset="0"/>
                  <a:ea typeface="微软雅黑 Light" panose="020B0502040204020203" pitchFamily="34" charset="-122"/>
                  <a:cs typeface="MV Boli" panose="02000500030200090000" charset="0"/>
                  <a:sym typeface="+mn-ea"/>
                </a:endParaRPr>
              </a:p>
            </p:txBody>
          </p:sp>
          <p:grpSp>
            <p:nvGrpSpPr>
              <p:cNvPr id="44" name="PA_淘宝店chenying0907 43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4542184" y="2365099"/>
                <a:ext cx="307149" cy="413301"/>
                <a:chOff x="4211960" y="594800"/>
                <a:chExt cx="374475" cy="662059"/>
              </a:xfrm>
            </p:grpSpPr>
            <p:sp>
              <p:nvSpPr>
                <p:cNvPr id="45" name="直角三角形 44"/>
                <p:cNvSpPr/>
                <p:nvPr/>
              </p:nvSpPr>
              <p:spPr>
                <a:xfrm rot="16200000">
                  <a:off x="4068168" y="738592"/>
                  <a:ext cx="662059" cy="3744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6" name="直接连接符 45"/>
                <p:cNvCxnSpPr>
                  <a:stCxn id="45" idx="4"/>
                  <a:endCxn id="45" idx="0"/>
                </p:cNvCxnSpPr>
                <p:nvPr/>
              </p:nvCxnSpPr>
              <p:spPr>
                <a:xfrm flipH="1">
                  <a:off x="4211960" y="594800"/>
                  <a:ext cx="374475" cy="662059"/>
                </a:xfrm>
                <a:prstGeom prst="line">
                  <a:avLst/>
                </a:prstGeom>
                <a:ln w="635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淘宝店chenying0907 21"/>
          <p:cNvGrpSpPr/>
          <p:nvPr>
            <p:custDataLst>
              <p:tags r:id="rId1"/>
            </p:custDataLst>
          </p:nvPr>
        </p:nvGrpSpPr>
        <p:grpSpPr>
          <a:xfrm>
            <a:off x="5832473" y="-21235"/>
            <a:ext cx="3311527" cy="5164735"/>
            <a:chOff x="5832473" y="-21235"/>
            <a:chExt cx="3311527" cy="5164735"/>
          </a:xfrm>
        </p:grpSpPr>
        <p:sp>
          <p:nvSpPr>
            <p:cNvPr id="10" name="淘宝店chenying0907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淘宝店chenying0907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淘宝店chenying0907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淘宝店chenying0907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PA_淘宝店chenying0907 13"/>
          <p:cNvSpPr/>
          <p:nvPr>
            <p:custDataLst>
              <p:tags r:id="rId2"/>
            </p:custDataLst>
          </p:nvPr>
        </p:nvSpPr>
        <p:spPr>
          <a:xfrm>
            <a:off x="2342515" y="1226820"/>
            <a:ext cx="6155055" cy="26898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文本框 16"/>
          <p:cNvSpPr txBox="1"/>
          <p:nvPr>
            <p:custDataLst>
              <p:tags r:id="rId3"/>
            </p:custDataLst>
          </p:nvPr>
        </p:nvSpPr>
        <p:spPr>
          <a:xfrm>
            <a:off x="1124094" y="2126925"/>
            <a:ext cx="89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2611665" y="1439817"/>
            <a:ext cx="48158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Overview of development status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9" name="PA_淘宝店chenying0907 18"/>
          <p:cNvGrpSpPr/>
          <p:nvPr>
            <p:custDataLst>
              <p:tags r:id="rId5"/>
            </p:custDataLst>
          </p:nvPr>
        </p:nvGrpSpPr>
        <p:grpSpPr>
          <a:xfrm>
            <a:off x="1597431" y="2221456"/>
            <a:ext cx="528300" cy="710884"/>
            <a:chOff x="4211960" y="594800"/>
            <a:chExt cx="374475" cy="662059"/>
          </a:xfrm>
        </p:grpSpPr>
        <p:sp>
          <p:nvSpPr>
            <p:cNvPr id="20" name="直角三角形 19"/>
            <p:cNvSpPr/>
            <p:nvPr/>
          </p:nvSpPr>
          <p:spPr>
            <a:xfrm rot="16200000">
              <a:off x="4068168" y="738592"/>
              <a:ext cx="662059" cy="3744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4"/>
              <a:endCxn id="20" idx="0"/>
            </p:cNvCxnSpPr>
            <p:nvPr/>
          </p:nvCxnSpPr>
          <p:spPr>
            <a:xfrm flipH="1">
              <a:off x="4211960" y="594800"/>
              <a:ext cx="374475" cy="662059"/>
            </a:xfrm>
            <a:prstGeom prst="line">
              <a:avLst/>
            </a:prstGeom>
            <a:ln w="63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A_淘宝店chenying0907 23"/>
          <p:cNvSpPr/>
          <p:nvPr>
            <p:custDataLst>
              <p:tags r:id="rId6"/>
            </p:custDataLst>
          </p:nvPr>
        </p:nvSpPr>
        <p:spPr>
          <a:xfrm>
            <a:off x="2447925" y="2043430"/>
            <a:ext cx="590613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、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1949-1957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(explorations period of New China)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2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、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1957-1966 (ten years before the Cultural Revolution)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3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、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1966-1978 (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c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ultural Revolution)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4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、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1978-      (a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fter the reform and opening up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)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7" name="PA_淘宝店chenying0907 5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76825" y="957580"/>
            <a:ext cx="3756660" cy="125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1949-1957 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(explorations period of New China)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</a:t>
            </a:r>
            <a:r>
              <a:rPr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Before the reform and opening up, most translation research papers were published during this period. </a:t>
            </a:r>
            <a:endParaRPr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  <p:sp>
        <p:nvSpPr>
          <p:cNvPr id="11318" name="PA_淘宝店chenying0907 5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55895" y="2647950"/>
            <a:ext cx="3492500" cy="13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1966-1978 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(Cultural Revolution)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As a result of the country's foreign exchange needs, translation activities have not stopped, but the form and scale are controlled.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</p:txBody>
      </p:sp>
      <p:sp>
        <p:nvSpPr>
          <p:cNvPr id="11319" name="PA_淘宝店chenying0907 5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725" y="1699895"/>
            <a:ext cx="3589020" cy="13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1957-1966 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(ten years before the Cultural Revolution)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During this period, the attention and support of the relevant departments to translation work declined but continued until the end of the Cultural Revolution.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</p:txBody>
      </p:sp>
      <p:sp>
        <p:nvSpPr>
          <p:cNvPr id="11320" name="PA_淘宝店chenying0907 5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2725" y="3263265"/>
            <a:ext cx="3486150" cy="13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1978-   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（after the reform and opening up）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With the rapid improvement of China's international status,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 translation practice and translation studies have been developing rapidly. 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</p:txBody>
      </p:sp>
      <p:grpSp>
        <p:nvGrpSpPr>
          <p:cNvPr id="52" name="PA_淘宝店chenying0907 51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3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20795" y="785495"/>
            <a:ext cx="1330960" cy="3672840"/>
            <a:chOff x="6170" y="1969"/>
            <a:chExt cx="2096" cy="5784"/>
          </a:xfrm>
        </p:grpSpPr>
        <p:sp>
          <p:nvSpPr>
            <p:cNvPr id="7" name="PA_任意多边形 32"/>
            <p:cNvSpPr/>
            <p:nvPr>
              <p:custDataLst>
                <p:tags r:id="rId6"/>
              </p:custDataLst>
            </p:nvPr>
          </p:nvSpPr>
          <p:spPr bwMode="auto">
            <a:xfrm>
              <a:off x="7842" y="2454"/>
              <a:ext cx="425" cy="628"/>
            </a:xfrm>
            <a:custGeom>
              <a:avLst/>
              <a:gdLst>
                <a:gd name="T0" fmla="*/ 0 w 170"/>
                <a:gd name="T1" fmla="*/ 0 h 251"/>
                <a:gd name="T2" fmla="*/ 92 w 170"/>
                <a:gd name="T3" fmla="*/ 126 h 251"/>
                <a:gd name="T4" fmla="*/ 0 w 170"/>
                <a:gd name="T5" fmla="*/ 251 h 251"/>
                <a:gd name="T6" fmla="*/ 79 w 170"/>
                <a:gd name="T7" fmla="*/ 251 h 251"/>
                <a:gd name="T8" fmla="*/ 170 w 170"/>
                <a:gd name="T9" fmla="*/ 126 h 251"/>
                <a:gd name="T10" fmla="*/ 79 w 170"/>
                <a:gd name="T11" fmla="*/ 0 h 251"/>
                <a:gd name="T12" fmla="*/ 0 w 170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251">
                  <a:moveTo>
                    <a:pt x="0" y="0"/>
                  </a:moveTo>
                  <a:lnTo>
                    <a:pt x="92" y="126"/>
                  </a:lnTo>
                  <a:lnTo>
                    <a:pt x="0" y="251"/>
                  </a:lnTo>
                  <a:lnTo>
                    <a:pt x="79" y="251"/>
                  </a:lnTo>
                  <a:lnTo>
                    <a:pt x="170" y="126"/>
                  </a:ln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" name="PA_任意多边形 33"/>
            <p:cNvSpPr/>
            <p:nvPr>
              <p:custDataLst>
                <p:tags r:id="rId7"/>
              </p:custDataLst>
            </p:nvPr>
          </p:nvSpPr>
          <p:spPr bwMode="auto">
            <a:xfrm>
              <a:off x="6170" y="3847"/>
              <a:ext cx="422" cy="628"/>
            </a:xfrm>
            <a:custGeom>
              <a:avLst/>
              <a:gdLst>
                <a:gd name="T0" fmla="*/ 169 w 169"/>
                <a:gd name="T1" fmla="*/ 251 h 251"/>
                <a:gd name="T2" fmla="*/ 78 w 169"/>
                <a:gd name="T3" fmla="*/ 126 h 251"/>
                <a:gd name="T4" fmla="*/ 169 w 169"/>
                <a:gd name="T5" fmla="*/ 0 h 251"/>
                <a:gd name="T6" fmla="*/ 91 w 169"/>
                <a:gd name="T7" fmla="*/ 0 h 251"/>
                <a:gd name="T8" fmla="*/ 0 w 169"/>
                <a:gd name="T9" fmla="*/ 126 h 251"/>
                <a:gd name="T10" fmla="*/ 91 w 169"/>
                <a:gd name="T11" fmla="*/ 251 h 251"/>
                <a:gd name="T12" fmla="*/ 169 w 169"/>
                <a:gd name="T13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251">
                  <a:moveTo>
                    <a:pt x="169" y="251"/>
                  </a:moveTo>
                  <a:lnTo>
                    <a:pt x="78" y="126"/>
                  </a:lnTo>
                  <a:lnTo>
                    <a:pt x="169" y="0"/>
                  </a:lnTo>
                  <a:lnTo>
                    <a:pt x="91" y="0"/>
                  </a:lnTo>
                  <a:lnTo>
                    <a:pt x="0" y="126"/>
                  </a:lnTo>
                  <a:lnTo>
                    <a:pt x="91" y="251"/>
                  </a:lnTo>
                  <a:lnTo>
                    <a:pt x="169" y="2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" name="PA_任意多边形 34"/>
            <p:cNvSpPr/>
            <p:nvPr>
              <p:custDataLst>
                <p:tags r:id="rId8"/>
              </p:custDataLst>
            </p:nvPr>
          </p:nvSpPr>
          <p:spPr bwMode="auto">
            <a:xfrm>
              <a:off x="6170" y="6643"/>
              <a:ext cx="422" cy="628"/>
            </a:xfrm>
            <a:custGeom>
              <a:avLst/>
              <a:gdLst>
                <a:gd name="T0" fmla="*/ 169 w 169"/>
                <a:gd name="T1" fmla="*/ 251 h 251"/>
                <a:gd name="T2" fmla="*/ 78 w 169"/>
                <a:gd name="T3" fmla="*/ 125 h 251"/>
                <a:gd name="T4" fmla="*/ 169 w 169"/>
                <a:gd name="T5" fmla="*/ 0 h 251"/>
                <a:gd name="T6" fmla="*/ 91 w 169"/>
                <a:gd name="T7" fmla="*/ 0 h 251"/>
                <a:gd name="T8" fmla="*/ 0 w 169"/>
                <a:gd name="T9" fmla="*/ 125 h 251"/>
                <a:gd name="T10" fmla="*/ 91 w 169"/>
                <a:gd name="T11" fmla="*/ 251 h 251"/>
                <a:gd name="T12" fmla="*/ 169 w 169"/>
                <a:gd name="T13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251">
                  <a:moveTo>
                    <a:pt x="169" y="251"/>
                  </a:moveTo>
                  <a:lnTo>
                    <a:pt x="78" y="125"/>
                  </a:lnTo>
                  <a:lnTo>
                    <a:pt x="169" y="0"/>
                  </a:lnTo>
                  <a:lnTo>
                    <a:pt x="91" y="0"/>
                  </a:lnTo>
                  <a:lnTo>
                    <a:pt x="0" y="125"/>
                  </a:lnTo>
                  <a:lnTo>
                    <a:pt x="91" y="251"/>
                  </a:lnTo>
                  <a:lnTo>
                    <a:pt x="169" y="2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" name="PA_任意多边形 35"/>
            <p:cNvSpPr/>
            <p:nvPr>
              <p:custDataLst>
                <p:tags r:id="rId9"/>
              </p:custDataLst>
            </p:nvPr>
          </p:nvSpPr>
          <p:spPr bwMode="auto">
            <a:xfrm>
              <a:off x="7842" y="5245"/>
              <a:ext cx="425" cy="628"/>
            </a:xfrm>
            <a:custGeom>
              <a:avLst/>
              <a:gdLst>
                <a:gd name="T0" fmla="*/ 0 w 170"/>
                <a:gd name="T1" fmla="*/ 0 h 251"/>
                <a:gd name="T2" fmla="*/ 92 w 170"/>
                <a:gd name="T3" fmla="*/ 126 h 251"/>
                <a:gd name="T4" fmla="*/ 0 w 170"/>
                <a:gd name="T5" fmla="*/ 251 h 251"/>
                <a:gd name="T6" fmla="*/ 79 w 170"/>
                <a:gd name="T7" fmla="*/ 251 h 251"/>
                <a:gd name="T8" fmla="*/ 170 w 170"/>
                <a:gd name="T9" fmla="*/ 126 h 251"/>
                <a:gd name="T10" fmla="*/ 79 w 170"/>
                <a:gd name="T11" fmla="*/ 0 h 251"/>
                <a:gd name="T12" fmla="*/ 0 w 170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251">
                  <a:moveTo>
                    <a:pt x="0" y="0"/>
                  </a:moveTo>
                  <a:lnTo>
                    <a:pt x="92" y="126"/>
                  </a:lnTo>
                  <a:lnTo>
                    <a:pt x="0" y="251"/>
                  </a:lnTo>
                  <a:lnTo>
                    <a:pt x="79" y="251"/>
                  </a:lnTo>
                  <a:lnTo>
                    <a:pt x="170" y="126"/>
                  </a:ln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407" y="1969"/>
              <a:ext cx="1594" cy="5784"/>
              <a:chOff x="6390" y="1927"/>
              <a:chExt cx="1594" cy="5784"/>
            </a:xfrm>
          </p:grpSpPr>
          <p:sp>
            <p:nvSpPr>
              <p:cNvPr id="12" name="PA_椭圆 27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723" y="2260"/>
                <a:ext cx="930" cy="9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90500" dist="63500" dir="3300000" algn="tl" rotWithShape="0">
                  <a:schemeClr val="tx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solidFill>
                    <a:schemeClr val="l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3" name="PA_椭圆 28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6723" y="3655"/>
                <a:ext cx="930" cy="92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190500" dist="63500" dir="3300000" algn="tl" rotWithShape="0">
                  <a:schemeClr val="tx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4" name="PA_椭圆 2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723" y="5053"/>
                <a:ext cx="930" cy="9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90500" dist="63500" dir="3300000" algn="tl" rotWithShape="0">
                  <a:schemeClr val="tx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5" name="PA_椭圆 30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723" y="6451"/>
                <a:ext cx="930" cy="92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190500" dist="63500" dir="3300000" algn="tl" rotWithShape="0">
                  <a:schemeClr val="tx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6" name="PA_任意多边形 3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6390" y="1927"/>
                <a:ext cx="1595" cy="5784"/>
              </a:xfrm>
              <a:custGeom>
                <a:avLst/>
                <a:gdLst>
                  <a:gd name="T0" fmla="*/ 416 w 833"/>
                  <a:gd name="T1" fmla="*/ 2194 h 3027"/>
                  <a:gd name="T2" fmla="*/ 416 w 833"/>
                  <a:gd name="T3" fmla="*/ 2194 h 3027"/>
                  <a:gd name="T4" fmla="*/ 102 w 833"/>
                  <a:gd name="T5" fmla="*/ 1879 h 3027"/>
                  <a:gd name="T6" fmla="*/ 416 w 833"/>
                  <a:gd name="T7" fmla="*/ 1564 h 3027"/>
                  <a:gd name="T8" fmla="*/ 416 w 833"/>
                  <a:gd name="T9" fmla="*/ 1564 h 3027"/>
                  <a:gd name="T10" fmla="*/ 833 w 833"/>
                  <a:gd name="T11" fmla="*/ 1148 h 3027"/>
                  <a:gd name="T12" fmla="*/ 416 w 833"/>
                  <a:gd name="T13" fmla="*/ 731 h 3027"/>
                  <a:gd name="T14" fmla="*/ 416 w 833"/>
                  <a:gd name="T15" fmla="*/ 731 h 3027"/>
                  <a:gd name="T16" fmla="*/ 102 w 833"/>
                  <a:gd name="T17" fmla="*/ 416 h 3027"/>
                  <a:gd name="T18" fmla="*/ 416 w 833"/>
                  <a:gd name="T19" fmla="*/ 102 h 3027"/>
                  <a:gd name="T20" fmla="*/ 416 w 833"/>
                  <a:gd name="T21" fmla="*/ 0 h 3027"/>
                  <a:gd name="T22" fmla="*/ 0 w 833"/>
                  <a:gd name="T23" fmla="*/ 416 h 3027"/>
                  <a:gd name="T24" fmla="*/ 416 w 833"/>
                  <a:gd name="T25" fmla="*/ 833 h 3027"/>
                  <a:gd name="T26" fmla="*/ 416 w 833"/>
                  <a:gd name="T27" fmla="*/ 833 h 3027"/>
                  <a:gd name="T28" fmla="*/ 731 w 833"/>
                  <a:gd name="T29" fmla="*/ 1148 h 3027"/>
                  <a:gd name="T30" fmla="*/ 416 w 833"/>
                  <a:gd name="T31" fmla="*/ 1462 h 3027"/>
                  <a:gd name="T32" fmla="*/ 416 w 833"/>
                  <a:gd name="T33" fmla="*/ 1462 h 3027"/>
                  <a:gd name="T34" fmla="*/ 0 w 833"/>
                  <a:gd name="T35" fmla="*/ 1879 h 3027"/>
                  <a:gd name="T36" fmla="*/ 416 w 833"/>
                  <a:gd name="T37" fmla="*/ 2296 h 3027"/>
                  <a:gd name="T38" fmla="*/ 416 w 833"/>
                  <a:gd name="T39" fmla="*/ 2296 h 3027"/>
                  <a:gd name="T40" fmla="*/ 731 w 833"/>
                  <a:gd name="T41" fmla="*/ 2610 h 3027"/>
                  <a:gd name="T42" fmla="*/ 416 w 833"/>
                  <a:gd name="T43" fmla="*/ 2925 h 3027"/>
                  <a:gd name="T44" fmla="*/ 416 w 833"/>
                  <a:gd name="T45" fmla="*/ 3027 h 3027"/>
                  <a:gd name="T46" fmla="*/ 833 w 833"/>
                  <a:gd name="T47" fmla="*/ 2610 h 3027"/>
                  <a:gd name="T48" fmla="*/ 416 w 833"/>
                  <a:gd name="T49" fmla="*/ 2194 h 30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3" h="3027">
                    <a:moveTo>
                      <a:pt x="416" y="2194"/>
                    </a:moveTo>
                    <a:cubicBezTo>
                      <a:pt x="416" y="2194"/>
                      <a:pt x="416" y="2194"/>
                      <a:pt x="416" y="2194"/>
                    </a:cubicBezTo>
                    <a:cubicBezTo>
                      <a:pt x="243" y="2194"/>
                      <a:pt x="102" y="2053"/>
                      <a:pt x="102" y="1879"/>
                    </a:cubicBezTo>
                    <a:cubicBezTo>
                      <a:pt x="102" y="1705"/>
                      <a:pt x="243" y="1564"/>
                      <a:pt x="416" y="1564"/>
                    </a:cubicBezTo>
                    <a:cubicBezTo>
                      <a:pt x="416" y="1564"/>
                      <a:pt x="416" y="1564"/>
                      <a:pt x="416" y="1564"/>
                    </a:cubicBezTo>
                    <a:cubicBezTo>
                      <a:pt x="647" y="1564"/>
                      <a:pt x="833" y="1378"/>
                      <a:pt x="833" y="1148"/>
                    </a:cubicBezTo>
                    <a:cubicBezTo>
                      <a:pt x="833" y="918"/>
                      <a:pt x="647" y="731"/>
                      <a:pt x="416" y="731"/>
                    </a:cubicBezTo>
                    <a:cubicBezTo>
                      <a:pt x="416" y="731"/>
                      <a:pt x="416" y="731"/>
                      <a:pt x="416" y="731"/>
                    </a:cubicBezTo>
                    <a:cubicBezTo>
                      <a:pt x="243" y="731"/>
                      <a:pt x="102" y="590"/>
                      <a:pt x="102" y="416"/>
                    </a:cubicBezTo>
                    <a:cubicBezTo>
                      <a:pt x="102" y="243"/>
                      <a:pt x="243" y="102"/>
                      <a:pt x="416" y="102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646"/>
                      <a:pt x="186" y="833"/>
                      <a:pt x="416" y="833"/>
                    </a:cubicBezTo>
                    <a:cubicBezTo>
                      <a:pt x="416" y="833"/>
                      <a:pt x="416" y="833"/>
                      <a:pt x="416" y="833"/>
                    </a:cubicBezTo>
                    <a:cubicBezTo>
                      <a:pt x="590" y="833"/>
                      <a:pt x="731" y="974"/>
                      <a:pt x="731" y="1148"/>
                    </a:cubicBezTo>
                    <a:cubicBezTo>
                      <a:pt x="731" y="1321"/>
                      <a:pt x="590" y="1462"/>
                      <a:pt x="416" y="1462"/>
                    </a:cubicBezTo>
                    <a:cubicBezTo>
                      <a:pt x="416" y="1462"/>
                      <a:pt x="416" y="1462"/>
                      <a:pt x="416" y="1462"/>
                    </a:cubicBezTo>
                    <a:cubicBezTo>
                      <a:pt x="186" y="1462"/>
                      <a:pt x="0" y="1649"/>
                      <a:pt x="0" y="1879"/>
                    </a:cubicBezTo>
                    <a:cubicBezTo>
                      <a:pt x="0" y="2109"/>
                      <a:pt x="186" y="2296"/>
                      <a:pt x="416" y="2296"/>
                    </a:cubicBezTo>
                    <a:cubicBezTo>
                      <a:pt x="416" y="2296"/>
                      <a:pt x="416" y="2296"/>
                      <a:pt x="416" y="2296"/>
                    </a:cubicBezTo>
                    <a:cubicBezTo>
                      <a:pt x="590" y="2296"/>
                      <a:pt x="731" y="2437"/>
                      <a:pt x="731" y="2610"/>
                    </a:cubicBezTo>
                    <a:cubicBezTo>
                      <a:pt x="731" y="2784"/>
                      <a:pt x="590" y="2925"/>
                      <a:pt x="416" y="2925"/>
                    </a:cubicBezTo>
                    <a:cubicBezTo>
                      <a:pt x="416" y="3027"/>
                      <a:pt x="416" y="3027"/>
                      <a:pt x="416" y="3027"/>
                    </a:cubicBezTo>
                    <a:cubicBezTo>
                      <a:pt x="647" y="3027"/>
                      <a:pt x="833" y="2841"/>
                      <a:pt x="833" y="2610"/>
                    </a:cubicBezTo>
                    <a:cubicBezTo>
                      <a:pt x="833" y="2380"/>
                      <a:pt x="647" y="2194"/>
                      <a:pt x="416" y="219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971" y="2411"/>
                <a:ext cx="5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1</a:t>
                </a:r>
                <a:endParaRPr lang="en-US" altLang="zh-CN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971" y="3829"/>
                <a:ext cx="5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2</a:t>
                </a:r>
                <a:endParaRPr lang="en-US" altLang="zh-CN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971" y="5256"/>
                <a:ext cx="5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3</a:t>
                </a:r>
                <a:endParaRPr lang="en-US" altLang="zh-CN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916" y="6649"/>
                <a:ext cx="5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4</a:t>
                </a:r>
                <a:endParaRPr lang="en-US" altLang="zh-CN"/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淘宝店chenying0907 21"/>
          <p:cNvGrpSpPr/>
          <p:nvPr>
            <p:custDataLst>
              <p:tags r:id="rId1"/>
            </p:custDataLst>
          </p:nvPr>
        </p:nvGrpSpPr>
        <p:grpSpPr>
          <a:xfrm>
            <a:off x="5832473" y="-21235"/>
            <a:ext cx="3311527" cy="5164735"/>
            <a:chOff x="5832473" y="-21235"/>
            <a:chExt cx="3311527" cy="5164735"/>
          </a:xfrm>
        </p:grpSpPr>
        <p:sp>
          <p:nvSpPr>
            <p:cNvPr id="10" name="淘宝店chenying0907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淘宝店chenying0907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淘宝店chenying0907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淘宝店chenying0907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PA_淘宝店chenying0907 13"/>
          <p:cNvSpPr/>
          <p:nvPr>
            <p:custDataLst>
              <p:tags r:id="rId2"/>
            </p:custDataLst>
          </p:nvPr>
        </p:nvSpPr>
        <p:spPr>
          <a:xfrm>
            <a:off x="2342515" y="1226820"/>
            <a:ext cx="6155055" cy="26898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文本框 16"/>
          <p:cNvSpPr txBox="1"/>
          <p:nvPr>
            <p:custDataLst>
              <p:tags r:id="rId3"/>
            </p:custDataLst>
          </p:nvPr>
        </p:nvSpPr>
        <p:spPr>
          <a:xfrm>
            <a:off x="1124094" y="2126925"/>
            <a:ext cx="89939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2382112" y="1439817"/>
            <a:ext cx="52749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Exploration of development reasons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</p:txBody>
      </p:sp>
      <p:grpSp>
        <p:nvGrpSpPr>
          <p:cNvPr id="19" name="PA_淘宝店chenying0907 18"/>
          <p:cNvGrpSpPr/>
          <p:nvPr>
            <p:custDataLst>
              <p:tags r:id="rId5"/>
            </p:custDataLst>
          </p:nvPr>
        </p:nvGrpSpPr>
        <p:grpSpPr>
          <a:xfrm>
            <a:off x="1669186" y="2221456"/>
            <a:ext cx="528300" cy="710884"/>
            <a:chOff x="4211960" y="594800"/>
            <a:chExt cx="374475" cy="662059"/>
          </a:xfrm>
        </p:grpSpPr>
        <p:sp>
          <p:nvSpPr>
            <p:cNvPr id="20" name="直角三角形 19"/>
            <p:cNvSpPr/>
            <p:nvPr/>
          </p:nvSpPr>
          <p:spPr>
            <a:xfrm rot="16200000">
              <a:off x="4068168" y="738592"/>
              <a:ext cx="662059" cy="3744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4"/>
              <a:endCxn id="20" idx="0"/>
            </p:cNvCxnSpPr>
            <p:nvPr/>
          </p:nvCxnSpPr>
          <p:spPr>
            <a:xfrm flipH="1">
              <a:off x="4211960" y="594800"/>
              <a:ext cx="374475" cy="662059"/>
            </a:xfrm>
            <a:prstGeom prst="line">
              <a:avLst/>
            </a:prstGeom>
            <a:ln w="63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A_淘宝店chenying0907 23"/>
          <p:cNvSpPr/>
          <p:nvPr>
            <p:custDataLst>
              <p:tags r:id="rId6"/>
            </p:custDataLst>
          </p:nvPr>
        </p:nvSpPr>
        <p:spPr>
          <a:xfrm>
            <a:off x="2663190" y="2043430"/>
            <a:ext cx="590613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Social progress and ideological liberation promote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the development of translation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The growth of translation research team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and discipline construction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57225" y="1321435"/>
            <a:ext cx="808355" cy="789940"/>
            <a:chOff x="1148" y="4454"/>
            <a:chExt cx="1700" cy="1706"/>
          </a:xfrm>
        </p:grpSpPr>
        <p:sp>
          <p:nvSpPr>
            <p:cNvPr id="44075" name="PA_椭圆 4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8" y="4454"/>
              <a:ext cx="1700" cy="17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4092" name="PA_淘宝店chenying0907 6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338" y="4870"/>
              <a:ext cx="1360" cy="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MV Boli" panose="02000500030200090000" charset="0"/>
                  <a:cs typeface="MV Boli" panose="02000500030200090000" charset="0"/>
                </a:rPr>
                <a:t>1987</a:t>
              </a:r>
              <a:endParaRPr lang="en-US" altLang="zh-CN" sz="2000">
                <a:solidFill>
                  <a:schemeClr val="bg1"/>
                </a:solidFill>
                <a:latin typeface="MV Boli" panose="02000500030200090000" charset="0"/>
                <a:cs typeface="MV Boli" panose="02000500030200090000" charset="0"/>
              </a:endParaRPr>
            </a:p>
          </p:txBody>
        </p:sp>
      </p:grpSp>
      <p:sp>
        <p:nvSpPr>
          <p:cNvPr id="44093" name="PA_淘宝店chenying0907 6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38033" y="3190996"/>
            <a:ext cx="863600" cy="1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000">
                <a:solidFill>
                  <a:schemeClr val="bg1"/>
                </a:solidFill>
                <a:latin typeface="MV Boli" panose="02000500030200090000" charset="0"/>
                <a:cs typeface="MV Boli" panose="02000500030200090000" charset="0"/>
                <a:sym typeface="+mn-ea"/>
              </a:rPr>
              <a:t>1995</a:t>
            </a:r>
            <a:endParaRPr lang="en-US" altLang="zh-CN" sz="2000">
              <a:solidFill>
                <a:schemeClr val="bg1"/>
              </a:solidFill>
              <a:latin typeface="MV Boli" panose="02000500030200090000" charset="0"/>
              <a:cs typeface="MV Boli" panose="02000500030200090000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47056" y="3757468"/>
            <a:ext cx="828821" cy="788181"/>
            <a:chOff x="4893" y="4454"/>
            <a:chExt cx="1740" cy="1706"/>
          </a:xfrm>
        </p:grpSpPr>
        <p:sp>
          <p:nvSpPr>
            <p:cNvPr id="44077" name="PA_椭圆 4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933" y="4454"/>
              <a:ext cx="1700" cy="17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4094" name="PA_淘宝店chenying0907 6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893" y="4870"/>
              <a:ext cx="1738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 typeface="Arial" panose="020B0604020202020204" pitchFamily="34" charset="0"/>
              </a:pPr>
              <a:r>
                <a:rPr lang="en-US" altLang="zh-CN" sz="2000">
                  <a:solidFill>
                    <a:schemeClr val="bg1"/>
                  </a:solidFill>
                  <a:latin typeface="MV Boli" panose="02000500030200090000" charset="0"/>
                  <a:cs typeface="MV Boli" panose="02000500030200090000" charset="0"/>
                  <a:sym typeface="+mn-ea"/>
                </a:rPr>
                <a:t>2008</a:t>
              </a:r>
              <a:endParaRPr lang="en-US" altLang="zh-CN" sz="2000">
                <a:solidFill>
                  <a:schemeClr val="bg1"/>
                </a:solidFill>
                <a:latin typeface="MV Boli" panose="02000500030200090000" charset="0"/>
                <a:cs typeface="MV Boli" panose="02000500030200090000" charset="0"/>
                <a:sym typeface="+mn-ea"/>
              </a:endParaRPr>
            </a:p>
          </p:txBody>
        </p:sp>
      </p:grpSp>
      <p:grpSp>
        <p:nvGrpSpPr>
          <p:cNvPr id="44097" name="PA_淘宝店chenying0907 65"/>
          <p:cNvGrpSpPr/>
          <p:nvPr>
            <p:custDataLst>
              <p:tags r:id="rId6"/>
            </p:custDataLst>
          </p:nvPr>
        </p:nvGrpSpPr>
        <p:grpSpPr bwMode="auto">
          <a:xfrm>
            <a:off x="5106035" y="1211580"/>
            <a:ext cx="3701415" cy="2995930"/>
            <a:chOff x="3243" y="1030"/>
            <a:chExt cx="2132" cy="1567"/>
          </a:xfrm>
        </p:grpSpPr>
        <p:sp>
          <p:nvSpPr>
            <p:cNvPr id="44098" name="Oval 66"/>
            <p:cNvSpPr>
              <a:spLocks noChangeArrowheads="1"/>
            </p:cNvSpPr>
            <p:nvPr/>
          </p:nvSpPr>
          <p:spPr bwMode="auto">
            <a:xfrm>
              <a:off x="3243" y="2555"/>
              <a:ext cx="2132" cy="42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44099" name="Picture 67" descr="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" y="1030"/>
              <a:ext cx="2025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PA_淘宝店chenying0907 38"/>
          <p:cNvGrpSpPr/>
          <p:nvPr>
            <p:custDataLst>
              <p:tags r:id="rId8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1357" t="676" b="1646"/>
          <a:stretch>
            <a:fillRect/>
          </a:stretch>
        </p:blipFill>
        <p:spPr>
          <a:xfrm>
            <a:off x="5361940" y="1330325"/>
            <a:ext cx="3277870" cy="2110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97660" y="1294130"/>
            <a:ext cx="3293110" cy="927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  <a:sym typeface="+mn-ea"/>
              </a:rPr>
              <a:t>The first graduate seminaron </a:t>
            </a:r>
            <a:endParaRPr lang="en-US" altLang="zh-CN" sz="1600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  <a:sym typeface="+mn-ea"/>
              </a:rPr>
              <a:t>of translation theory</a:t>
            </a:r>
            <a:endParaRPr lang="en-US" altLang="zh-CN" sz="1600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  <a:p>
            <a:endParaRPr lang="zh-CN" altLang="zh-CN" sz="1600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66115" y="2550333"/>
            <a:ext cx="810000" cy="788181"/>
            <a:chOff x="3040" y="4455"/>
            <a:chExt cx="1700" cy="1706"/>
          </a:xfrm>
        </p:grpSpPr>
        <p:sp>
          <p:nvSpPr>
            <p:cNvPr id="7" name="PA_椭圆 4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40" y="4455"/>
              <a:ext cx="1700" cy="17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PA_淘宝店chenying0907 6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10" y="4871"/>
              <a:ext cx="136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p>
              <a:pPr lvl="0" algn="ctr">
                <a:lnSpc>
                  <a:spcPct val="120000"/>
                </a:lnSpc>
                <a:buClrTx/>
                <a:buSzTx/>
                <a:buFont typeface="Arial" panose="020B0604020202020204" pitchFamily="34" charset="0"/>
              </a:pPr>
              <a:r>
                <a:rPr lang="en-US" altLang="zh-CN" sz="2000">
                  <a:solidFill>
                    <a:schemeClr val="bg1"/>
                  </a:solidFill>
                  <a:latin typeface="MV Boli" panose="02000500030200090000" charset="0"/>
                  <a:cs typeface="MV Boli" panose="02000500030200090000" charset="0"/>
                  <a:sym typeface="+mn-ea"/>
                </a:rPr>
                <a:t>1995</a:t>
              </a:r>
              <a:endParaRPr lang="en-US" altLang="zh-CN" sz="2000">
                <a:solidFill>
                  <a:schemeClr val="bg1"/>
                </a:solidFill>
                <a:latin typeface="MV Boli" panose="02000500030200090000" charset="0"/>
                <a:cs typeface="MV Boli" panose="02000500030200090000" charset="0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767205" y="2609850"/>
            <a:ext cx="298323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1600">
                <a:latin typeface="MV Boli" panose="02000500030200090000" charset="0"/>
                <a:cs typeface="MV Boli" panose="02000500030200090000" charset="0"/>
                <a:sym typeface="+mn-ea"/>
              </a:rPr>
              <a:t>The International Federation of Translators BBS Asia</a:t>
            </a:r>
            <a:endParaRPr lang="en-US" altLang="zh-CN" sz="1600">
              <a:latin typeface="MV Boli" panose="02000500030200090000" charset="0"/>
              <a:cs typeface="MV Boli" panose="02000500030200090000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61135" y="3838575"/>
            <a:ext cx="335153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1600">
                <a:latin typeface="MV Boli" panose="02000500030200090000" charset="0"/>
                <a:cs typeface="MV Boli" panose="02000500030200090000" charset="0"/>
                <a:sym typeface="+mn-ea"/>
              </a:rPr>
              <a:t>T</a:t>
            </a:r>
            <a:r>
              <a:rPr lang="en-US" altLang="zh-CN" sz="1600">
                <a:latin typeface="MV Boli" panose="02000500030200090000" charset="0"/>
                <a:cs typeface="MV Boli" panose="02000500030200090000" charset="0"/>
                <a:sym typeface="+mn-ea"/>
              </a:rPr>
              <a:t>he 18th world conference </a:t>
            </a:r>
            <a:endParaRPr lang="en-US" altLang="zh-CN" sz="1600">
              <a:latin typeface="MV Boli" panose="02000500030200090000" charset="0"/>
              <a:cs typeface="MV Boli" panose="02000500030200090000" charset="0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1600">
                <a:latin typeface="MV Boli" panose="02000500030200090000" charset="0"/>
                <a:cs typeface="MV Boli" panose="02000500030200090000" charset="0"/>
                <a:sym typeface="+mn-ea"/>
              </a:rPr>
              <a:t>on translation</a:t>
            </a:r>
            <a:endParaRPr lang="en-US" altLang="zh-CN" sz="1600">
              <a:latin typeface="MV Boli" panose="02000500030200090000" charset="0"/>
              <a:cs typeface="MV Boli" panose="02000500030200090000" charset="0"/>
              <a:sym typeface="+mn-ea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350" y="1882775"/>
            <a:ext cx="5536565" cy="15582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4655" y="2111375"/>
            <a:ext cx="4533900" cy="14859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淘宝店chenying0907 21"/>
          <p:cNvGrpSpPr/>
          <p:nvPr>
            <p:custDataLst>
              <p:tags r:id="rId1"/>
            </p:custDataLst>
          </p:nvPr>
        </p:nvGrpSpPr>
        <p:grpSpPr>
          <a:xfrm>
            <a:off x="5844538" y="-21235"/>
            <a:ext cx="3311527" cy="5164735"/>
            <a:chOff x="5832473" y="-21235"/>
            <a:chExt cx="3311527" cy="5164735"/>
          </a:xfrm>
        </p:grpSpPr>
        <p:sp>
          <p:nvSpPr>
            <p:cNvPr id="10" name="淘宝店chenying0907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淘宝店chenying0907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淘宝店chenying0907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淘宝店chenying0907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PA_淘宝店chenying0907 13"/>
          <p:cNvSpPr/>
          <p:nvPr>
            <p:custDataLst>
              <p:tags r:id="rId2"/>
            </p:custDataLst>
          </p:nvPr>
        </p:nvSpPr>
        <p:spPr>
          <a:xfrm>
            <a:off x="979170" y="1011555"/>
            <a:ext cx="6155055" cy="26898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PA_淘宝店chenying0907 23"/>
          <p:cNvSpPr/>
          <p:nvPr>
            <p:custDataLst>
              <p:tags r:id="rId3"/>
            </p:custDataLst>
          </p:nvPr>
        </p:nvSpPr>
        <p:spPr>
          <a:xfrm>
            <a:off x="1595755" y="1323975"/>
            <a:ext cx="590613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1) Development of research team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2）Construction of translation studies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 (1) Three aspects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 (2) Relevant journals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 (3) Translation and Publishing Company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 (4)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Cultivation of talents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淘宝店chenying0907 21"/>
          <p:cNvGrpSpPr/>
          <p:nvPr>
            <p:custDataLst>
              <p:tags r:id="rId1"/>
            </p:custDataLst>
          </p:nvPr>
        </p:nvGrpSpPr>
        <p:grpSpPr>
          <a:xfrm>
            <a:off x="5832473" y="-21235"/>
            <a:ext cx="3311527" cy="5164735"/>
            <a:chOff x="5832473" y="-21235"/>
            <a:chExt cx="3311527" cy="5164735"/>
          </a:xfrm>
        </p:grpSpPr>
        <p:sp>
          <p:nvSpPr>
            <p:cNvPr id="10" name="淘宝店chenying0907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淘宝店chenying0907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淘宝店chenying0907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淘宝店chenying0907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PA_淘宝店chenying0907 13"/>
          <p:cNvSpPr/>
          <p:nvPr>
            <p:custDataLst>
              <p:tags r:id="rId2"/>
            </p:custDataLst>
          </p:nvPr>
        </p:nvSpPr>
        <p:spPr>
          <a:xfrm>
            <a:off x="2342515" y="1226820"/>
            <a:ext cx="6155055" cy="26898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文本框 16"/>
          <p:cNvSpPr txBox="1"/>
          <p:nvPr>
            <p:custDataLst>
              <p:tags r:id="rId3"/>
            </p:custDataLst>
          </p:nvPr>
        </p:nvSpPr>
        <p:spPr>
          <a:xfrm>
            <a:off x="1124094" y="2126925"/>
            <a:ext cx="89939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2484030" y="1439817"/>
            <a:ext cx="56451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  <a:sym typeface="+mn-ea"/>
              </a:rPr>
              <a:t>Review and reflection on development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  <a:sym typeface="+mn-ea"/>
            </a:endParaRPr>
          </a:p>
        </p:txBody>
      </p:sp>
      <p:grpSp>
        <p:nvGrpSpPr>
          <p:cNvPr id="19" name="PA_淘宝店chenying0907 18"/>
          <p:cNvGrpSpPr/>
          <p:nvPr>
            <p:custDataLst>
              <p:tags r:id="rId5"/>
            </p:custDataLst>
          </p:nvPr>
        </p:nvGrpSpPr>
        <p:grpSpPr>
          <a:xfrm>
            <a:off x="1669186" y="2221456"/>
            <a:ext cx="528300" cy="710884"/>
            <a:chOff x="4211960" y="594800"/>
            <a:chExt cx="374475" cy="662059"/>
          </a:xfrm>
        </p:grpSpPr>
        <p:sp>
          <p:nvSpPr>
            <p:cNvPr id="20" name="直角三角形 19"/>
            <p:cNvSpPr/>
            <p:nvPr/>
          </p:nvSpPr>
          <p:spPr>
            <a:xfrm rot="16200000">
              <a:off x="4068168" y="738592"/>
              <a:ext cx="662059" cy="3744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4"/>
              <a:endCxn id="20" idx="0"/>
            </p:cNvCxnSpPr>
            <p:nvPr/>
          </p:nvCxnSpPr>
          <p:spPr>
            <a:xfrm flipH="1">
              <a:off x="4211960" y="594800"/>
              <a:ext cx="374475" cy="662059"/>
            </a:xfrm>
            <a:prstGeom prst="line">
              <a:avLst/>
            </a:prstGeom>
            <a:ln w="63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A_淘宝店chenying0907 23"/>
          <p:cNvSpPr/>
          <p:nvPr>
            <p:custDataLst>
              <p:tags r:id="rId6"/>
            </p:custDataLst>
          </p:nvPr>
        </p:nvSpPr>
        <p:spPr>
          <a:xfrm>
            <a:off x="2663190" y="2043430"/>
            <a:ext cx="59061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SCharacteristics of translation studies in New China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Reflections on the development of Translation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  <a:p>
            <a:pPr indent="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MV Boli" panose="02000500030200090000" charset="0"/>
                <a:ea typeface="微软雅黑 Light" panose="020B0502040204020203" pitchFamily="34" charset="-122"/>
                <a:cs typeface="MV Boli" panose="02000500030200090000" charset="0"/>
              </a:rPr>
              <a:t>  in New China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MV Boli" panose="02000500030200090000" charset="0"/>
              <a:ea typeface="微软雅黑 Light" panose="020B0502040204020203" pitchFamily="34" charset="-122"/>
              <a:cs typeface="MV Boli" panose="02000500030200090000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660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67360" y="2056765"/>
            <a:ext cx="8463915" cy="645160"/>
            <a:chOff x="1231" y="2088"/>
            <a:chExt cx="13329" cy="1016"/>
          </a:xfrm>
        </p:grpSpPr>
        <p:sp>
          <p:nvSpPr>
            <p:cNvPr id="3" name="文本框 2"/>
            <p:cNvSpPr txBox="1"/>
            <p:nvPr/>
          </p:nvSpPr>
          <p:spPr>
            <a:xfrm>
              <a:off x="1231" y="2088"/>
              <a:ext cx="1332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>
                  <a:latin typeface="MV Boli" panose="02000500030200090000" charset="0"/>
                  <a:cs typeface="MV Boli" panose="02000500030200090000" charset="0"/>
                </a:rPr>
                <a:t>Thank You For Your Watching</a:t>
              </a:r>
              <a:endParaRPr lang="en-US" altLang="zh-CN" sz="3600">
                <a:latin typeface="MV Boli" panose="02000500030200090000" charset="0"/>
                <a:cs typeface="MV Boli" panose="02000500030200090000" charset="0"/>
              </a:endParaRPr>
            </a:p>
          </p:txBody>
        </p:sp>
        <p:sp>
          <p:nvSpPr>
            <p:cNvPr id="4" name="心形 3"/>
            <p:cNvSpPr/>
            <p:nvPr/>
          </p:nvSpPr>
          <p:spPr>
            <a:xfrm>
              <a:off x="2059" y="2319"/>
              <a:ext cx="621" cy="554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心形 4"/>
            <p:cNvSpPr/>
            <p:nvPr/>
          </p:nvSpPr>
          <p:spPr>
            <a:xfrm>
              <a:off x="13261" y="2346"/>
              <a:ext cx="621" cy="554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14.xml><?xml version="1.0" encoding="utf-8"?>
<p:tagLst xmlns:p="http://schemas.openxmlformats.org/presentationml/2006/main">
  <p:tag name="PA" val="v3.0.0"/>
</p:tagLst>
</file>

<file path=ppt/tags/tag15.xml><?xml version="1.0" encoding="utf-8"?>
<p:tagLst xmlns:p="http://schemas.openxmlformats.org/presentationml/2006/main">
  <p:tag name="PA" val="v3.0.0"/>
</p:tagLst>
</file>

<file path=ppt/tags/tag16.xml><?xml version="1.0" encoding="utf-8"?>
<p:tagLst xmlns:p="http://schemas.openxmlformats.org/presentationml/2006/main">
  <p:tag name="PA" val="v3.0.0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PA" val="v3.0.0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PA" val="v3.0.0"/>
</p:tagLst>
</file>

<file path=ppt/tags/tag25.xml><?xml version="1.0" encoding="utf-8"?>
<p:tagLst xmlns:p="http://schemas.openxmlformats.org/presentationml/2006/main">
  <p:tag name="PA" val="v3.0.0"/>
</p:tagLst>
</file>

<file path=ppt/tags/tag26.xml><?xml version="1.0" encoding="utf-8"?>
<p:tagLst xmlns:p="http://schemas.openxmlformats.org/presentationml/2006/main">
  <p:tag name="PA" val="v3.0.0"/>
</p:tagLst>
</file>

<file path=ppt/tags/tag27.xml><?xml version="1.0" encoding="utf-8"?>
<p:tagLst xmlns:p="http://schemas.openxmlformats.org/presentationml/2006/main">
  <p:tag name="PA" val="v3.0.0"/>
</p:tagLst>
</file>

<file path=ppt/tags/tag28.xml><?xml version="1.0" encoding="utf-8"?>
<p:tagLst xmlns:p="http://schemas.openxmlformats.org/presentationml/2006/main">
  <p:tag name="PA" val="v3.0.0"/>
</p:tagLst>
</file>

<file path=ppt/tags/tag29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PA" val="v3.0.0"/>
</p:tagLst>
</file>

<file path=ppt/tags/tag31.xml><?xml version="1.0" encoding="utf-8"?>
<p:tagLst xmlns:p="http://schemas.openxmlformats.org/presentationml/2006/main">
  <p:tag name="PA" val="v3.0.0"/>
</p:tagLst>
</file>

<file path=ppt/tags/tag32.xml><?xml version="1.0" encoding="utf-8"?>
<p:tagLst xmlns:p="http://schemas.openxmlformats.org/presentationml/2006/main">
  <p:tag name="PA" val="v3.0.0"/>
</p:tagLst>
</file>

<file path=ppt/tags/tag33.xml><?xml version="1.0" encoding="utf-8"?>
<p:tagLst xmlns:p="http://schemas.openxmlformats.org/presentationml/2006/main">
  <p:tag name="PA" val="v3.0.0"/>
</p:tagLst>
</file>

<file path=ppt/tags/tag34.xml><?xml version="1.0" encoding="utf-8"?>
<p:tagLst xmlns:p="http://schemas.openxmlformats.org/presentationml/2006/main">
  <p:tag name="PA" val="v3.0.0"/>
</p:tagLst>
</file>

<file path=ppt/tags/tag35.xml><?xml version="1.0" encoding="utf-8"?>
<p:tagLst xmlns:p="http://schemas.openxmlformats.org/presentationml/2006/main">
  <p:tag name="PA" val="v3.0.0"/>
</p:tagLst>
</file>

<file path=ppt/tags/tag36.xml><?xml version="1.0" encoding="utf-8"?>
<p:tagLst xmlns:p="http://schemas.openxmlformats.org/presentationml/2006/main">
  <p:tag name="PA" val="v3.0.0"/>
</p:tagLst>
</file>

<file path=ppt/tags/tag37.xml><?xml version="1.0" encoding="utf-8"?>
<p:tagLst xmlns:p="http://schemas.openxmlformats.org/presentationml/2006/main">
  <p:tag name="PA" val="v3.0.0"/>
</p:tagLst>
</file>

<file path=ppt/tags/tag38.xml><?xml version="1.0" encoding="utf-8"?>
<p:tagLst xmlns:p="http://schemas.openxmlformats.org/presentationml/2006/main">
  <p:tag name="PA" val="v3.0.0"/>
</p:tagLst>
</file>

<file path=ppt/tags/tag39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PA" val="v3.0.0"/>
</p:tagLst>
</file>

<file path=ppt/tags/tag41.xml><?xml version="1.0" encoding="utf-8"?>
<p:tagLst xmlns:p="http://schemas.openxmlformats.org/presentationml/2006/main">
  <p:tag name="PA" val="v3.0.0"/>
</p:tagLst>
</file>

<file path=ppt/tags/tag42.xml><?xml version="1.0" encoding="utf-8"?>
<p:tagLst xmlns:p="http://schemas.openxmlformats.org/presentationml/2006/main">
  <p:tag name="PA" val="v3.0.0"/>
</p:tagLst>
</file>

<file path=ppt/tags/tag43.xml><?xml version="1.0" encoding="utf-8"?>
<p:tagLst xmlns:p="http://schemas.openxmlformats.org/presentationml/2006/main">
  <p:tag name="PA" val="v3.0.0"/>
</p:tagLst>
</file>

<file path=ppt/tags/tag44.xml><?xml version="1.0" encoding="utf-8"?>
<p:tagLst xmlns:p="http://schemas.openxmlformats.org/presentationml/2006/main">
  <p:tag name="PA" val="v3.0.0"/>
</p:tagLst>
</file>

<file path=ppt/tags/tag45.xml><?xml version="1.0" encoding="utf-8"?>
<p:tagLst xmlns:p="http://schemas.openxmlformats.org/presentationml/2006/main">
  <p:tag name="PA" val="v3.0.0"/>
</p:tagLst>
</file>

<file path=ppt/tags/tag46.xml><?xml version="1.0" encoding="utf-8"?>
<p:tagLst xmlns:p="http://schemas.openxmlformats.org/presentationml/2006/main">
  <p:tag name="PA" val="v3.0.0"/>
</p:tagLst>
</file>

<file path=ppt/tags/tag47.xml><?xml version="1.0" encoding="utf-8"?>
<p:tagLst xmlns:p="http://schemas.openxmlformats.org/presentationml/2006/main">
  <p:tag name="PA" val="v3.0.0"/>
</p:tagLst>
</file>

<file path=ppt/tags/tag48.xml><?xml version="1.0" encoding="utf-8"?>
<p:tagLst xmlns:p="http://schemas.openxmlformats.org/presentationml/2006/main">
  <p:tag name="PA" val="v3.0.0"/>
</p:tagLst>
</file>

<file path=ppt/tags/tag49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50.xml><?xml version="1.0" encoding="utf-8"?>
<p:tagLst xmlns:p="http://schemas.openxmlformats.org/presentationml/2006/main">
  <p:tag name="PA" val="v3.0.0"/>
</p:tagLst>
</file>

<file path=ppt/tags/tag51.xml><?xml version="1.0" encoding="utf-8"?>
<p:tagLst xmlns:p="http://schemas.openxmlformats.org/presentationml/2006/main">
  <p:tag name="PA" val="v3.0.0"/>
</p:tagLst>
</file>

<file path=ppt/tags/tag52.xml><?xml version="1.0" encoding="utf-8"?>
<p:tagLst xmlns:p="http://schemas.openxmlformats.org/presentationml/2006/main">
  <p:tag name="PA" val="v3.0.0"/>
</p:tagLst>
</file>

<file path=ppt/tags/tag53.xml><?xml version="1.0" encoding="utf-8"?>
<p:tagLst xmlns:p="http://schemas.openxmlformats.org/presentationml/2006/main">
  <p:tag name="PA" val="v3.0.0"/>
</p:tagLst>
</file>

<file path=ppt/tags/tag54.xml><?xml version="1.0" encoding="utf-8"?>
<p:tagLst xmlns:p="http://schemas.openxmlformats.org/presentationml/2006/main">
  <p:tag name="PA" val="v3.0.0"/>
</p:tagLst>
</file>

<file path=ppt/tags/tag55.xml><?xml version="1.0" encoding="utf-8"?>
<p:tagLst xmlns:p="http://schemas.openxmlformats.org/presentationml/2006/main">
  <p:tag name="PA" val="v3.0.0"/>
</p:tagLst>
</file>

<file path=ppt/tags/tag56.xml><?xml version="1.0" encoding="utf-8"?>
<p:tagLst xmlns:p="http://schemas.openxmlformats.org/presentationml/2006/main">
  <p:tag name="PA" val="v3.0.0"/>
</p:tagLst>
</file>

<file path=ppt/tags/tag57.xml><?xml version="1.0" encoding="utf-8"?>
<p:tagLst xmlns:p="http://schemas.openxmlformats.org/presentationml/2006/main">
  <p:tag name="PA" val="v3.0.0"/>
</p:tagLst>
</file>

<file path=ppt/tags/tag58.xml><?xml version="1.0" encoding="utf-8"?>
<p:tagLst xmlns:p="http://schemas.openxmlformats.org/presentationml/2006/main">
  <p:tag name="PA" val="v3.0.0"/>
</p:tagLst>
</file>

<file path=ppt/tags/tag59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60.xml><?xml version="1.0" encoding="utf-8"?>
<p:tagLst xmlns:p="http://schemas.openxmlformats.org/presentationml/2006/main">
  <p:tag name="PA" val="v3.0.0"/>
</p:tagLst>
</file>

<file path=ppt/tags/tag61.xml><?xml version="1.0" encoding="utf-8"?>
<p:tagLst xmlns:p="http://schemas.openxmlformats.org/presentationml/2006/main">
  <p:tag name="PA" val="v3.0.0"/>
</p:tagLst>
</file>

<file path=ppt/tags/tag62.xml><?xml version="1.0" encoding="utf-8"?>
<p:tagLst xmlns:p="http://schemas.openxmlformats.org/presentationml/2006/main">
  <p:tag name="PA" val="v3.0.0"/>
</p:tagLst>
</file>

<file path=ppt/tags/tag63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WPS 演示</Application>
  <PresentationFormat>全屏显示(16:9)</PresentationFormat>
  <Paragraphs>97</Paragraphs>
  <Slides>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宋体</vt:lpstr>
      <vt:lpstr>Wingdings</vt:lpstr>
      <vt:lpstr>MV Boli</vt:lpstr>
      <vt:lpstr>华光中雅_CNKI</vt:lpstr>
      <vt:lpstr>Times New Roman</vt:lpstr>
      <vt:lpstr>微软雅黑 Light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淘宝--解忧素材</dc:creator>
  <dc:subject>http://shop248912786.taobao.com</dc:subject>
  <cp:lastModifiedBy>高冷的루루오빠</cp:lastModifiedBy>
  <cp:revision>30</cp:revision>
  <dcterms:created xsi:type="dcterms:W3CDTF">2016-04-19T02:45:00Z</dcterms:created>
  <dcterms:modified xsi:type="dcterms:W3CDTF">2020-10-10T11:14:43Z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2052-11.1.0.9998</vt:lpwstr>
  </property>
</Properties>
</file>