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66.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tags" Target="../tags/tag62.xml"/><Relationship Id="rId3" Type="http://schemas.openxmlformats.org/officeDocument/2006/relationships/slideLayout" Target="../slideLayouts/slideLayout3.xml"/><Relationship Id="rId29" Type="http://schemas.openxmlformats.org/officeDocument/2006/relationships/tags" Target="../tags/tag61.xml"/><Relationship Id="rId28" Type="http://schemas.openxmlformats.org/officeDocument/2006/relationships/tags" Target="../tags/tag60.xml"/><Relationship Id="rId27" Type="http://schemas.openxmlformats.org/officeDocument/2006/relationships/tags" Target="../tags/tag59.xml"/><Relationship Id="rId26" Type="http://schemas.openxmlformats.org/officeDocument/2006/relationships/tags" Target="../tags/tag58.xml"/><Relationship Id="rId25" Type="http://schemas.openxmlformats.org/officeDocument/2006/relationships/tags" Target="../tags/tag57.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3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5.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p:nvPr/>
        </p:nvSpPr>
        <p:spPr>
          <a:xfrm>
            <a:off x="316865" y="373380"/>
            <a:ext cx="548640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783590" y="466725"/>
            <a:ext cx="4853940" cy="467995"/>
          </a:xfrm>
          <a:prstGeom prst="rect">
            <a:avLst/>
          </a:prstGeom>
          <a:noFill/>
          <a:ln>
            <a:noFill/>
          </a:ln>
        </p:spPr>
        <p:txBody>
          <a:bodyPr vert="horz" wrap="square" lIns="0" tIns="0" rIns="0" bIns="0" rtlCol="0" anchor="ctr"/>
          <a:lstStyle/>
          <a:p>
            <a:pPr algn="l"/>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Bridges</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22" name="标题 1"/>
          <p:cNvSpPr txBox="1"/>
          <p:nvPr/>
        </p:nvSpPr>
        <p:spPr>
          <a:xfrm>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文本框 22"/>
          <p:cNvSpPr txBox="1"/>
          <p:nvPr/>
        </p:nvSpPr>
        <p:spPr>
          <a:xfrm>
            <a:off x="316865" y="1125220"/>
            <a:ext cx="5486400" cy="4825365"/>
          </a:xfrm>
          <a:prstGeom prst="rect">
            <a:avLst/>
          </a:prstGeom>
          <a:noFill/>
        </p:spPr>
        <p:txBody>
          <a:bodyPr wrap="square" rtlCol="0">
            <a:noAutofit/>
          </a:bodyPr>
          <a:p>
            <a:r>
              <a:rPr lang="zh-CN" altLang="en-US"/>
              <a:t>Chinese gardens are known for their integration of natural elements with architectural features, and bridges are a quintessential part of this design. Here's a brief introduction to bridges in Chinese gardens:</a:t>
            </a:r>
            <a:endParaRPr lang="zh-CN" altLang="en-US"/>
          </a:p>
          <a:p>
            <a:r>
              <a:rPr lang="zh-CN" altLang="en-US" b="1"/>
              <a:t>Harmony with Nature: </a:t>
            </a:r>
            <a:r>
              <a:rPr lang="zh-CN" altLang="en-US"/>
              <a:t>Bridges in Chinese gardens are designed to blend seamlessly with the surrounding landscape. They often follow the natural contours of the water, enhancing the garden's harmony with nature.</a:t>
            </a:r>
            <a:endParaRPr lang="zh-CN" altLang="en-US"/>
          </a:p>
          <a:p>
            <a:r>
              <a:rPr lang="zh-CN" altLang="en-US" b="1"/>
              <a:t>Aesthetic Purpose: </a:t>
            </a:r>
            <a:r>
              <a:rPr lang="zh-CN" altLang="en-US"/>
              <a:t>Bridges serve as focal points and visual connectors, linking different areas of the garden and providing picturesque views. They are often used to frame views and create a sense of depth.</a:t>
            </a:r>
            <a:endParaRPr lang="zh-CN" altLang="en-US"/>
          </a:p>
          <a:p>
            <a:r>
              <a:rPr lang="zh-CN" altLang="en-US" b="1"/>
              <a:t>Variety of Styles: </a:t>
            </a:r>
            <a:r>
              <a:rPr lang="zh-CN" altLang="en-US"/>
              <a:t>Chinese garden bridges come in various styles, including arch bridges, flat bridges, and floating bridges. Each style contributes to the garden's overall aesthetic and reflects the garden's design philosophy.</a:t>
            </a:r>
            <a:endParaRPr lang="zh-CN" altLang="en-US"/>
          </a:p>
        </p:txBody>
      </p:sp>
      <p:pic>
        <p:nvPicPr>
          <p:cNvPr id="4" name="图片 3"/>
          <p:cNvPicPr/>
          <p:nvPr/>
        </p:nvPicPr>
        <p:blipFill>
          <a:blip r:embed="rId1"/>
          <a:stretch>
            <a:fillRect/>
          </a:stretch>
        </p:blipFill>
        <p:spPr>
          <a:xfrm>
            <a:off x="6823075" y="-27305"/>
            <a:ext cx="5368925" cy="69405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1">
            <a:alphaModFix amt="100000"/>
          </a:blip>
          <a:srcRect/>
          <a:stretch>
            <a:fillRect/>
          </a:stretch>
        </p:blipFill>
        <p:spPr>
          <a:xfrm flipH="1">
            <a:off x="2845240" y="5492627"/>
            <a:ext cx="12192000" cy="2465276"/>
          </a:xfrm>
          <a:prstGeom prst="rect">
            <a:avLst/>
          </a:prstGeom>
          <a:noFill/>
          <a:ln>
            <a:noFill/>
          </a:ln>
        </p:spPr>
      </p:pic>
      <p:pic>
        <p:nvPicPr>
          <p:cNvPr id="6" name="图片 5"/>
          <p:cNvPicPr>
            <a:picLocks noChangeAspect="1"/>
          </p:cNvPicPr>
          <p:nvPr/>
        </p:nvPicPr>
        <p:blipFill>
          <a:blip r:embed="rId1">
            <a:alphaModFix amt="100000"/>
          </a:blip>
          <a:srcRect/>
          <a:stretch>
            <a:fillRect/>
          </a:stretch>
        </p:blipFill>
        <p:spPr>
          <a:xfrm flipH="1">
            <a:off x="2972240" y="5619627"/>
            <a:ext cx="12192000" cy="2465276"/>
          </a:xfrm>
          <a:prstGeom prst="rect">
            <a:avLst/>
          </a:prstGeom>
          <a:noFill/>
          <a:ln>
            <a:noFill/>
          </a:ln>
        </p:spPr>
      </p:pic>
      <p:pic>
        <p:nvPicPr>
          <p:cNvPr id="4" name="图片 3"/>
          <p:cNvPicPr/>
          <p:nvPr/>
        </p:nvPicPr>
        <p:blipFill>
          <a:blip r:embed="rId2"/>
          <a:stretch>
            <a:fillRect/>
          </a:stretch>
        </p:blipFill>
        <p:spPr>
          <a:xfrm>
            <a:off x="6461760" y="2540"/>
            <a:ext cx="5694680" cy="6870700"/>
          </a:xfrm>
          <a:prstGeom prst="rect">
            <a:avLst/>
          </a:prstGeom>
        </p:spPr>
      </p:pic>
      <p:sp>
        <p:nvSpPr>
          <p:cNvPr id="5" name="文本框 4"/>
          <p:cNvSpPr txBox="1"/>
          <p:nvPr/>
        </p:nvSpPr>
        <p:spPr>
          <a:xfrm>
            <a:off x="368300" y="116840"/>
            <a:ext cx="5899150" cy="7016115"/>
          </a:xfrm>
          <a:prstGeom prst="rect">
            <a:avLst/>
          </a:prstGeom>
          <a:noFill/>
        </p:spPr>
        <p:txBody>
          <a:bodyPr wrap="square" rtlCol="0">
            <a:spAutoFit/>
          </a:bodyPr>
          <a:p>
            <a:r>
              <a:rPr lang="zh-CN" altLang="en-US" b="1"/>
              <a:t>Flat Bridge (Ping Qiao):</a:t>
            </a:r>
            <a:r>
              <a:rPr lang="zh-CN" altLang="en-US"/>
              <a:t> This is the simplest type of bridge with a level surface, parallel to the water surface or ground. It is typically supported by stone or wooden piers. Flat bridges are commonly used over small streams or water surfaces and exude a natural and approachable charm. Sometimes, they are designed with zigzags to add a sense of depth and layering to the water surface, such as the Nine-Turn Bridge in Jiangnan gardens.</a:t>
            </a:r>
            <a:endParaRPr lang="zh-CN" altLang="en-US"/>
          </a:p>
          <a:p>
            <a:endParaRPr lang="zh-CN" altLang="en-US"/>
          </a:p>
          <a:p>
            <a:r>
              <a:rPr lang="zh-CN" altLang="en-US" b="1"/>
              <a:t>Winding Bridge (Qu Qiao):</a:t>
            </a:r>
            <a:r>
              <a:rPr lang="zh-CN" altLang="en-US"/>
              <a:t> The surface of a winding bridge has multiple turns, often three, four, or more. This design is not for the convenience of</a:t>
            </a:r>
            <a:r>
              <a:rPr lang="en-US" altLang="zh-CN"/>
              <a:t> </a:t>
            </a:r>
            <a:r>
              <a:rPr lang="zh-CN" altLang="en-US"/>
              <a:t>transportation but to expand the sense of space, and guide the visitors' line of sight, achieving the effect of "scenery changes with every step."</a:t>
            </a:r>
            <a:endParaRPr lang="zh-CN" altLang="en-US"/>
          </a:p>
          <a:p>
            <a:endParaRPr lang="zh-CN" altLang="en-US"/>
          </a:p>
          <a:p>
            <a:r>
              <a:rPr lang="zh-CN" altLang="en-US" b="1"/>
              <a:t>Arch Bridge (Gong Qiao): </a:t>
            </a:r>
            <a:r>
              <a:rPr lang="zh-CN" altLang="en-US"/>
              <a:t>Arch bridges are known for their elegant curves and can be single-arch, double-arch, or multi-arch designs. They add a three-dimensional aspect to the water surface and facilitate the passage of boats beneath. In gardens, single-arch bridges are common because they are more delicate and in line with the garden's overall aesthetic and artistic requirements.</a:t>
            </a:r>
            <a:endParaRPr lang="zh-CN" altLang="en-US"/>
          </a:p>
          <a:p>
            <a:endParaRPr lang="zh-CN" altLang="en-US"/>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a:stretch>
            <a:fillRect/>
          </a:stretch>
        </p:blipFill>
        <p:spPr>
          <a:xfrm>
            <a:off x="0" y="2512"/>
            <a:ext cx="12192000" cy="6855488"/>
          </a:xfrm>
          <a:prstGeom prst="rect">
            <a:avLst/>
          </a:prstGeom>
          <a:noFill/>
          <a:ln>
            <a:noFill/>
          </a:ln>
        </p:spPr>
      </p:pic>
      <p:sp>
        <p:nvSpPr>
          <p:cNvPr id="3" name="标题 1"/>
          <p:cNvSpPr txBox="1"/>
          <p:nvPr/>
        </p:nvSpPr>
        <p:spPr>
          <a:xfrm>
            <a:off x="476052" y="427416"/>
            <a:ext cx="11249158" cy="5919596"/>
          </a:xfrm>
          <a:prstGeom prst="plaque">
            <a:avLst>
              <a:gd name="adj" fmla="val 5762"/>
            </a:avLst>
          </a:prstGeom>
          <a:noFill/>
          <a:ln w="19050" cap="sq">
            <a:gradFill>
              <a:gsLst>
                <a:gs pos="0">
                  <a:schemeClr val="accent2">
                    <a:lumMod val="60000"/>
                    <a:lumOff val="40000"/>
                    <a:alpha val="100000"/>
                  </a:schemeClr>
                </a:gs>
                <a:gs pos="100000">
                  <a:schemeClr val="accent1">
                    <a:alpha val="0"/>
                  </a:schemeClr>
                </a:gs>
              </a:gsLst>
              <a:lin ang="5400000" scaled="0"/>
            </a:gradFill>
            <a:miter/>
          </a:ln>
          <a:effectLst/>
        </p:spPr>
        <p:txBody>
          <a:bodyPr vert="horz" wrap="square" lIns="85954" tIns="42977" rIns="85954" bIns="42977" rtlCol="0" anchor="ctr"/>
          <a:lstStyle/>
          <a:p>
            <a:pPr algn="ctr"/>
            <a:endParaRPr kumimoji="1" lang="zh-CN" altLang="en-US"/>
          </a:p>
        </p:txBody>
      </p:sp>
      <p:pic>
        <p:nvPicPr>
          <p:cNvPr id="4" name="图片 3"/>
          <p:cNvPicPr>
            <a:picLocks noChangeAspect="1"/>
          </p:cNvPicPr>
          <p:nvPr/>
        </p:nvPicPr>
        <p:blipFill>
          <a:blip r:embed="rId2">
            <a:alphaModFix amt="100000"/>
          </a:blip>
          <a:srcRect/>
          <a:stretch>
            <a:fillRect/>
          </a:stretch>
        </p:blipFill>
        <p:spPr>
          <a:xfrm>
            <a:off x="167713" y="83999"/>
            <a:ext cx="11863486" cy="6507122"/>
          </a:xfrm>
          <a:prstGeom prst="rect">
            <a:avLst/>
          </a:prstGeom>
          <a:noFill/>
          <a:ln>
            <a:noFill/>
          </a:ln>
        </p:spPr>
      </p:pic>
      <p:sp>
        <p:nvSpPr>
          <p:cNvPr id="5" name="标题 1"/>
          <p:cNvSpPr txBox="1"/>
          <p:nvPr/>
        </p:nvSpPr>
        <p:spPr>
          <a:xfrm>
            <a:off x="3428129" y="983529"/>
            <a:ext cx="5335742" cy="3864258"/>
          </a:xfrm>
          <a:custGeom>
            <a:avLst/>
            <a:gdLst>
              <a:gd name="connsiteX0" fmla="*/ 1588770 w 3177540"/>
              <a:gd name="connsiteY0" fmla="*/ 0 h 1912620"/>
              <a:gd name="connsiteX1" fmla="*/ 2123452 w 3177540"/>
              <a:gd name="connsiteY1" fmla="*/ 163323 h 1912620"/>
              <a:gd name="connsiteX2" fmla="*/ 2144847 w 3177540"/>
              <a:gd name="connsiteY2" fmla="*/ 180975 h 1912620"/>
              <a:gd name="connsiteX3" fmla="*/ 2639101 w 3177540"/>
              <a:gd name="connsiteY3" fmla="*/ 180975 h 1912620"/>
              <a:gd name="connsiteX4" fmla="*/ 3177540 w 3177540"/>
              <a:gd name="connsiteY4" fmla="*/ 719414 h 1912620"/>
              <a:gd name="connsiteX5" fmla="*/ 3177540 w 3177540"/>
              <a:gd name="connsiteY5" fmla="*/ 1193206 h 1912620"/>
              <a:gd name="connsiteX6" fmla="*/ 2639101 w 3177540"/>
              <a:gd name="connsiteY6" fmla="*/ 1731645 h 1912620"/>
              <a:gd name="connsiteX7" fmla="*/ 2144847 w 3177540"/>
              <a:gd name="connsiteY7" fmla="*/ 1731645 h 1912620"/>
              <a:gd name="connsiteX8" fmla="*/ 2123452 w 3177540"/>
              <a:gd name="connsiteY8" fmla="*/ 1749297 h 1912620"/>
              <a:gd name="connsiteX9" fmla="*/ 1588770 w 3177540"/>
              <a:gd name="connsiteY9" fmla="*/ 1912620 h 1912620"/>
              <a:gd name="connsiteX10" fmla="*/ 1054088 w 3177540"/>
              <a:gd name="connsiteY10" fmla="*/ 1749297 h 1912620"/>
              <a:gd name="connsiteX11" fmla="*/ 1032694 w 3177540"/>
              <a:gd name="connsiteY11" fmla="*/ 1731645 h 1912620"/>
              <a:gd name="connsiteX12" fmla="*/ 538439 w 3177540"/>
              <a:gd name="connsiteY12" fmla="*/ 1731645 h 1912620"/>
              <a:gd name="connsiteX13" fmla="*/ 0 w 3177540"/>
              <a:gd name="connsiteY13" fmla="*/ 1193206 h 1912620"/>
              <a:gd name="connsiteX14" fmla="*/ 0 w 3177540"/>
              <a:gd name="connsiteY14" fmla="*/ 719414 h 1912620"/>
              <a:gd name="connsiteX15" fmla="*/ 538439 w 3177540"/>
              <a:gd name="connsiteY15" fmla="*/ 180975 h 1912620"/>
              <a:gd name="connsiteX16" fmla="*/ 1032694 w 3177540"/>
              <a:gd name="connsiteY16" fmla="*/ 180975 h 1912620"/>
              <a:gd name="connsiteX17" fmla="*/ 1054088 w 3177540"/>
              <a:gd name="connsiteY17" fmla="*/ 163323 h 1912620"/>
              <a:gd name="connsiteX18" fmla="*/ 1588770 w 3177540"/>
              <a:gd name="connsiteY18" fmla="*/ 0 h 1912620"/>
            </a:gdLst>
            <a:ahLst/>
            <a:cxnLst/>
            <a:rect l="l" t="t" r="r" b="b"/>
            <a:pathLst>
              <a:path w="3177540" h="1912620">
                <a:moveTo>
                  <a:pt x="1588770" y="0"/>
                </a:moveTo>
                <a:cubicBezTo>
                  <a:pt x="1786828" y="0"/>
                  <a:pt x="1970824" y="60209"/>
                  <a:pt x="2123452" y="163323"/>
                </a:cubicBezTo>
                <a:lnTo>
                  <a:pt x="2144847" y="180975"/>
                </a:lnTo>
                <a:lnTo>
                  <a:pt x="2639101" y="180975"/>
                </a:lnTo>
                <a:cubicBezTo>
                  <a:pt x="2936473" y="180975"/>
                  <a:pt x="3177540" y="422042"/>
                  <a:pt x="3177540" y="719414"/>
                </a:cubicBezTo>
                <a:lnTo>
                  <a:pt x="3177540" y="1193206"/>
                </a:lnTo>
                <a:cubicBezTo>
                  <a:pt x="3177540" y="1490578"/>
                  <a:pt x="2936473" y="1731645"/>
                  <a:pt x="2639101" y="1731645"/>
                </a:cubicBezTo>
                <a:lnTo>
                  <a:pt x="2144847" y="1731645"/>
                </a:lnTo>
                <a:lnTo>
                  <a:pt x="2123452" y="1749297"/>
                </a:lnTo>
                <a:cubicBezTo>
                  <a:pt x="1970824" y="1852411"/>
                  <a:pt x="1786828" y="1912620"/>
                  <a:pt x="1588770" y="1912620"/>
                </a:cubicBezTo>
                <a:cubicBezTo>
                  <a:pt x="1390712" y="1912620"/>
                  <a:pt x="1206717" y="1852411"/>
                  <a:pt x="1054088" y="1749297"/>
                </a:cubicBezTo>
                <a:lnTo>
                  <a:pt x="1032694" y="1731645"/>
                </a:lnTo>
                <a:lnTo>
                  <a:pt x="538439" y="1731645"/>
                </a:lnTo>
                <a:cubicBezTo>
                  <a:pt x="241067" y="1731645"/>
                  <a:pt x="0" y="1490578"/>
                  <a:pt x="0" y="1193206"/>
                </a:cubicBezTo>
                <a:lnTo>
                  <a:pt x="0" y="719414"/>
                </a:lnTo>
                <a:cubicBezTo>
                  <a:pt x="0" y="422042"/>
                  <a:pt x="241067" y="180975"/>
                  <a:pt x="538439" y="180975"/>
                </a:cubicBezTo>
                <a:lnTo>
                  <a:pt x="1032694" y="180975"/>
                </a:lnTo>
                <a:lnTo>
                  <a:pt x="1054088" y="163323"/>
                </a:lnTo>
                <a:cubicBezTo>
                  <a:pt x="1206717" y="60209"/>
                  <a:pt x="1390712" y="0"/>
                  <a:pt x="1588770" y="0"/>
                </a:cubicBezTo>
                <a:close/>
              </a:path>
            </a:pathLst>
          </a:custGeom>
          <a:noFill/>
          <a:ln w="22225" cap="sq">
            <a:solidFill>
              <a:schemeClr val="accent1"/>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3612573" y="1213389"/>
            <a:ext cx="4966854" cy="3404538"/>
          </a:xfrm>
          <a:custGeom>
            <a:avLst/>
            <a:gdLst>
              <a:gd name="connsiteX0" fmla="*/ 1588770 w 3177540"/>
              <a:gd name="connsiteY0" fmla="*/ 0 h 1912620"/>
              <a:gd name="connsiteX1" fmla="*/ 2123452 w 3177540"/>
              <a:gd name="connsiteY1" fmla="*/ 163323 h 1912620"/>
              <a:gd name="connsiteX2" fmla="*/ 2144847 w 3177540"/>
              <a:gd name="connsiteY2" fmla="*/ 180975 h 1912620"/>
              <a:gd name="connsiteX3" fmla="*/ 2639101 w 3177540"/>
              <a:gd name="connsiteY3" fmla="*/ 180975 h 1912620"/>
              <a:gd name="connsiteX4" fmla="*/ 3177540 w 3177540"/>
              <a:gd name="connsiteY4" fmla="*/ 719414 h 1912620"/>
              <a:gd name="connsiteX5" fmla="*/ 3177540 w 3177540"/>
              <a:gd name="connsiteY5" fmla="*/ 1193206 h 1912620"/>
              <a:gd name="connsiteX6" fmla="*/ 2639101 w 3177540"/>
              <a:gd name="connsiteY6" fmla="*/ 1731645 h 1912620"/>
              <a:gd name="connsiteX7" fmla="*/ 2144847 w 3177540"/>
              <a:gd name="connsiteY7" fmla="*/ 1731645 h 1912620"/>
              <a:gd name="connsiteX8" fmla="*/ 2123452 w 3177540"/>
              <a:gd name="connsiteY8" fmla="*/ 1749297 h 1912620"/>
              <a:gd name="connsiteX9" fmla="*/ 1588770 w 3177540"/>
              <a:gd name="connsiteY9" fmla="*/ 1912620 h 1912620"/>
              <a:gd name="connsiteX10" fmla="*/ 1054088 w 3177540"/>
              <a:gd name="connsiteY10" fmla="*/ 1749297 h 1912620"/>
              <a:gd name="connsiteX11" fmla="*/ 1032694 w 3177540"/>
              <a:gd name="connsiteY11" fmla="*/ 1731645 h 1912620"/>
              <a:gd name="connsiteX12" fmla="*/ 538439 w 3177540"/>
              <a:gd name="connsiteY12" fmla="*/ 1731645 h 1912620"/>
              <a:gd name="connsiteX13" fmla="*/ 0 w 3177540"/>
              <a:gd name="connsiteY13" fmla="*/ 1193206 h 1912620"/>
              <a:gd name="connsiteX14" fmla="*/ 0 w 3177540"/>
              <a:gd name="connsiteY14" fmla="*/ 719414 h 1912620"/>
              <a:gd name="connsiteX15" fmla="*/ 538439 w 3177540"/>
              <a:gd name="connsiteY15" fmla="*/ 180975 h 1912620"/>
              <a:gd name="connsiteX16" fmla="*/ 1032694 w 3177540"/>
              <a:gd name="connsiteY16" fmla="*/ 180975 h 1912620"/>
              <a:gd name="connsiteX17" fmla="*/ 1054088 w 3177540"/>
              <a:gd name="connsiteY17" fmla="*/ 163323 h 1912620"/>
              <a:gd name="connsiteX18" fmla="*/ 1588770 w 3177540"/>
              <a:gd name="connsiteY18" fmla="*/ 0 h 1912620"/>
            </a:gdLst>
            <a:ahLst/>
            <a:cxnLst/>
            <a:rect l="l" t="t" r="r" b="b"/>
            <a:pathLst>
              <a:path w="3177540" h="1912620">
                <a:moveTo>
                  <a:pt x="1588770" y="0"/>
                </a:moveTo>
                <a:cubicBezTo>
                  <a:pt x="1786828" y="0"/>
                  <a:pt x="1970824" y="60209"/>
                  <a:pt x="2123452" y="163323"/>
                </a:cubicBezTo>
                <a:lnTo>
                  <a:pt x="2144847" y="180975"/>
                </a:lnTo>
                <a:lnTo>
                  <a:pt x="2639101" y="180975"/>
                </a:lnTo>
                <a:cubicBezTo>
                  <a:pt x="2936473" y="180975"/>
                  <a:pt x="3177540" y="422042"/>
                  <a:pt x="3177540" y="719414"/>
                </a:cubicBezTo>
                <a:lnTo>
                  <a:pt x="3177540" y="1193206"/>
                </a:lnTo>
                <a:cubicBezTo>
                  <a:pt x="3177540" y="1490578"/>
                  <a:pt x="2936473" y="1731645"/>
                  <a:pt x="2639101" y="1731645"/>
                </a:cubicBezTo>
                <a:lnTo>
                  <a:pt x="2144847" y="1731645"/>
                </a:lnTo>
                <a:lnTo>
                  <a:pt x="2123452" y="1749297"/>
                </a:lnTo>
                <a:cubicBezTo>
                  <a:pt x="1970824" y="1852411"/>
                  <a:pt x="1786828" y="1912620"/>
                  <a:pt x="1588770" y="1912620"/>
                </a:cubicBezTo>
                <a:cubicBezTo>
                  <a:pt x="1390712" y="1912620"/>
                  <a:pt x="1206717" y="1852411"/>
                  <a:pt x="1054088" y="1749297"/>
                </a:cubicBezTo>
                <a:lnTo>
                  <a:pt x="1032694" y="1731645"/>
                </a:lnTo>
                <a:lnTo>
                  <a:pt x="538439" y="1731645"/>
                </a:lnTo>
                <a:cubicBezTo>
                  <a:pt x="241067" y="1731645"/>
                  <a:pt x="0" y="1490578"/>
                  <a:pt x="0" y="1193206"/>
                </a:cubicBezTo>
                <a:lnTo>
                  <a:pt x="0" y="719414"/>
                </a:lnTo>
                <a:cubicBezTo>
                  <a:pt x="0" y="422042"/>
                  <a:pt x="241067" y="180975"/>
                  <a:pt x="538439" y="180975"/>
                </a:cubicBezTo>
                <a:lnTo>
                  <a:pt x="1032694" y="180975"/>
                </a:lnTo>
                <a:lnTo>
                  <a:pt x="1054088" y="163323"/>
                </a:lnTo>
                <a:cubicBezTo>
                  <a:pt x="1206717" y="60209"/>
                  <a:pt x="1390712" y="0"/>
                  <a:pt x="1588770" y="0"/>
                </a:cubicBezTo>
                <a:close/>
              </a:path>
            </a:pathLst>
          </a:custGeom>
          <a:solidFill>
            <a:schemeClr val="accent1">
              <a:lumMod val="20000"/>
              <a:lumOff val="80000"/>
            </a:schemeClr>
          </a:solidFill>
          <a:ln w="12700" cap="sq">
            <a:solidFill>
              <a:schemeClr val="accent1">
                <a:lumMod val="60000"/>
                <a:lumOff val="40000"/>
              </a:schemeClr>
            </a:solidFill>
            <a:miter/>
          </a:ln>
        </p:spPr>
        <p:txBody>
          <a:bodyPr vert="horz" wrap="square" lIns="91440" tIns="45720" rIns="91440" bIns="45720" rtlCol="0" anchor="ctr"/>
          <a:lstStyle/>
          <a:p>
            <a:pPr algn="ctr"/>
            <a:endParaRPr kumimoji="1" lang="zh-CN" altLang="en-US"/>
          </a:p>
        </p:txBody>
      </p:sp>
      <p:pic>
        <p:nvPicPr>
          <p:cNvPr id="7" name="图片 6"/>
          <p:cNvPicPr>
            <a:picLocks noChangeAspect="1"/>
          </p:cNvPicPr>
          <p:nvPr/>
        </p:nvPicPr>
        <p:blipFill>
          <a:blip r:embed="rId3">
            <a:alphaModFix amt="100000"/>
          </a:blip>
          <a:srcRect b="33838"/>
          <a:stretch>
            <a:fillRect/>
          </a:stretch>
        </p:blipFill>
        <p:spPr>
          <a:xfrm>
            <a:off x="4833895" y="5114666"/>
            <a:ext cx="1993625" cy="1365786"/>
          </a:xfrm>
          <a:custGeom>
            <a:avLst/>
            <a:gdLst/>
            <a:ahLst/>
            <a:cxnLst/>
            <a:rect l="l" t="t" r="r" b="b"/>
            <a:pathLst>
              <a:path w="1993900" h="1371600">
                <a:moveTo>
                  <a:pt x="0" y="0"/>
                </a:moveTo>
                <a:lnTo>
                  <a:pt x="1993625" y="0"/>
                </a:lnTo>
                <a:lnTo>
                  <a:pt x="1993625" y="1108325"/>
                </a:lnTo>
                <a:lnTo>
                  <a:pt x="1971183" y="1129410"/>
                </a:lnTo>
                <a:cubicBezTo>
                  <a:pt x="1777206" y="1278646"/>
                  <a:pt x="1543362" y="1365786"/>
                  <a:pt x="1291647" y="1365786"/>
                </a:cubicBezTo>
                <a:cubicBezTo>
                  <a:pt x="1039932" y="1365786"/>
                  <a:pt x="806089" y="1278646"/>
                  <a:pt x="612111" y="1129410"/>
                </a:cubicBezTo>
                <a:lnTo>
                  <a:pt x="584921" y="1103862"/>
                </a:lnTo>
                <a:lnTo>
                  <a:pt x="0" y="1103862"/>
                </a:lnTo>
                <a:close/>
              </a:path>
            </a:pathLst>
          </a:custGeom>
          <a:noFill/>
          <a:ln>
            <a:noFill/>
          </a:ln>
        </p:spPr>
      </p:pic>
      <p:sp>
        <p:nvSpPr>
          <p:cNvPr id="8" name="标题 1"/>
          <p:cNvSpPr txBox="1"/>
          <p:nvPr/>
        </p:nvSpPr>
        <p:spPr>
          <a:xfrm>
            <a:off x="5163653" y="1"/>
            <a:ext cx="1867045" cy="2702330"/>
          </a:xfrm>
          <a:prstGeom prst="rect">
            <a:avLst/>
          </a:prstGeom>
          <a:noFill/>
          <a:ln>
            <a:noFill/>
          </a:ln>
        </p:spPr>
        <p:txBody>
          <a:bodyPr vert="horz" wrap="square" lIns="91440" tIns="45720" rIns="91440" bIns="45720" rtlCol="0" anchor="b"/>
          <a:lstStyle/>
          <a:p>
            <a:pPr algn="ctr"/>
            <a:r>
              <a:rPr kumimoji="1" lang="en-US" altLang="zh-CN" sz="6600">
                <a:ln w="12700">
                  <a:noFill/>
                </a:ln>
                <a:solidFill>
                  <a:srgbClr val="6E5944">
                    <a:alpha val="100000"/>
                  </a:srgbClr>
                </a:solidFill>
                <a:latin typeface="OPPOSans H" panose="00020600040101010101" charset="-122"/>
                <a:ea typeface="OPPOSans H" panose="00020600040101010101" charset="-122"/>
                <a:cs typeface="OPPOSans H" panose="00020600040101010101" charset="-122"/>
              </a:rPr>
              <a:t>03</a:t>
            </a:r>
            <a:endParaRPr kumimoji="1" lang="zh-CN" altLang="en-US"/>
          </a:p>
        </p:txBody>
      </p:sp>
      <p:sp>
        <p:nvSpPr>
          <p:cNvPr id="9" name="标题 1"/>
          <p:cNvSpPr txBox="1"/>
          <p:nvPr/>
        </p:nvSpPr>
        <p:spPr>
          <a:xfrm>
            <a:off x="3750987" y="2702329"/>
            <a:ext cx="4692376" cy="1453341"/>
          </a:xfrm>
          <a:prstGeom prst="rect">
            <a:avLst/>
          </a:prstGeom>
          <a:noFill/>
          <a:ln>
            <a:noFill/>
          </a:ln>
        </p:spPr>
        <p:txBody>
          <a:bodyPr vert="horz" wrap="square" lIns="91440" tIns="45720" rIns="91440" bIns="45720" rtlCol="0" anchor="t"/>
          <a:lstStyle/>
          <a:p>
            <a:pPr algn="ctr"/>
            <a:r>
              <a:rPr kumimoji="1" lang="en-US" altLang="zh-CN" sz="4800">
                <a:ln w="12700">
                  <a:noFill/>
                </a:ln>
                <a:solidFill>
                  <a:srgbClr val="93775B">
                    <a:alpha val="100000"/>
                  </a:srgbClr>
                </a:solidFill>
                <a:latin typeface="MV Boli" panose="02000500030200090000" charset="0"/>
                <a:ea typeface="华文琥珀" panose="02010800040101010101" charset="-122"/>
                <a:cs typeface="MV Boli" panose="02000500030200090000" charset="0"/>
              </a:rPr>
              <a:t>Garden design</a:t>
            </a:r>
            <a:endParaRPr kumimoji="1" lang="en-US" altLang="zh-CN" sz="4800">
              <a:ln w="12700">
                <a:noFill/>
              </a:ln>
              <a:solidFill>
                <a:srgbClr val="93775B">
                  <a:alpha val="100000"/>
                </a:srgbClr>
              </a:solidFill>
              <a:latin typeface="MV Boli" panose="02000500030200090000" charset="0"/>
              <a:ea typeface="华文琥珀" panose="02010800040101010101" charset="-122"/>
              <a:cs typeface="MV Boli" panose="02000500030200090000" charset="0"/>
            </a:endParaRPr>
          </a:p>
        </p:txBody>
      </p:sp>
      <p:pic>
        <p:nvPicPr>
          <p:cNvPr id="10" name="图片 9"/>
          <p:cNvPicPr>
            <a:picLocks noChangeAspect="1"/>
          </p:cNvPicPr>
          <p:nvPr/>
        </p:nvPicPr>
        <p:blipFill>
          <a:blip r:embed="rId4">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4">
            <a:alphaModFix amt="100000"/>
          </a:blip>
          <a:srcRect/>
          <a:stretch>
            <a:fillRect/>
          </a:stretch>
        </p:blipFill>
        <p:spPr>
          <a:xfrm flipH="1">
            <a:off x="2845240" y="5492627"/>
            <a:ext cx="12192000" cy="2465276"/>
          </a:xfrm>
          <a:prstGeom prst="rect">
            <a:avLst/>
          </a:prstGeom>
          <a:noFill/>
          <a:ln>
            <a:noFill/>
          </a:ln>
        </p:spPr>
      </p:pic>
      <p:pic>
        <p:nvPicPr>
          <p:cNvPr id="12" name="图片 11"/>
          <p:cNvPicPr>
            <a:picLocks noChangeAspect="1"/>
          </p:cNvPicPr>
          <p:nvPr/>
        </p:nvPicPr>
        <p:blipFill>
          <a:blip r:embed="rId5">
            <a:alphaModFix amt="100000"/>
          </a:blip>
          <a:srcRect/>
          <a:stretch>
            <a:fillRect/>
          </a:stretch>
        </p:blipFill>
        <p:spPr>
          <a:xfrm>
            <a:off x="8749352" y="2405585"/>
            <a:ext cx="3136015" cy="619910"/>
          </a:xfrm>
          <a:prstGeom prst="rect">
            <a:avLst/>
          </a:prstGeom>
          <a:noFill/>
          <a:ln>
            <a:noFill/>
          </a:ln>
        </p:spPr>
      </p:pic>
      <p:pic>
        <p:nvPicPr>
          <p:cNvPr id="13" name="图片 12"/>
          <p:cNvPicPr>
            <a:picLocks noChangeAspect="1"/>
          </p:cNvPicPr>
          <p:nvPr/>
        </p:nvPicPr>
        <p:blipFill>
          <a:blip r:embed="rId6">
            <a:alphaModFix amt="100000"/>
          </a:blip>
          <a:srcRect l="64118" t="65098" r="2580" b="22262"/>
          <a:stretch>
            <a:fillRect/>
          </a:stretch>
        </p:blipFill>
        <p:spPr>
          <a:xfrm flipH="1">
            <a:off x="8190828" y="3946648"/>
            <a:ext cx="1762764" cy="781206"/>
          </a:xfrm>
          <a:prstGeom prst="rect">
            <a:avLst/>
          </a:prstGeom>
          <a:noFill/>
          <a:ln>
            <a:noFill/>
          </a:ln>
        </p:spPr>
      </p:pic>
      <p:pic>
        <p:nvPicPr>
          <p:cNvPr id="14" name="图片 13"/>
          <p:cNvPicPr>
            <a:picLocks noChangeAspect="1"/>
          </p:cNvPicPr>
          <p:nvPr/>
        </p:nvPicPr>
        <p:blipFill>
          <a:blip r:embed="rId5">
            <a:alphaModFix amt="100000"/>
          </a:blip>
          <a:srcRect/>
          <a:stretch>
            <a:fillRect/>
          </a:stretch>
        </p:blipFill>
        <p:spPr>
          <a:xfrm flipH="1">
            <a:off x="306633" y="2200295"/>
            <a:ext cx="3136015" cy="619910"/>
          </a:xfrm>
          <a:prstGeom prst="rect">
            <a:avLst/>
          </a:prstGeom>
          <a:noFill/>
          <a:ln>
            <a:noFill/>
          </a:ln>
        </p:spPr>
      </p:pic>
      <p:pic>
        <p:nvPicPr>
          <p:cNvPr id="15" name="图片 14"/>
          <p:cNvPicPr>
            <a:picLocks noChangeAspect="1"/>
          </p:cNvPicPr>
          <p:nvPr/>
        </p:nvPicPr>
        <p:blipFill>
          <a:blip r:embed="rId6">
            <a:alphaModFix amt="100000"/>
          </a:blip>
          <a:srcRect l="64118" t="65098" r="2580" b="22262"/>
          <a:stretch>
            <a:fillRect/>
          </a:stretch>
        </p:blipFill>
        <p:spPr>
          <a:xfrm flipH="1">
            <a:off x="1664018" y="3463788"/>
            <a:ext cx="1762764" cy="7812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16690" y="37338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a:off x="777875" y="466725"/>
            <a:ext cx="3851275" cy="467995"/>
          </a:xfrm>
          <a:prstGeom prst="rect">
            <a:avLst/>
          </a:prstGeom>
          <a:noFill/>
          <a:ln>
            <a:noFill/>
          </a:ln>
        </p:spPr>
        <p:txBody>
          <a:bodyPr vert="horz" wrap="square" lIns="0" tIns="0" rIns="0" bIns="0" rtlCol="0" anchor="ctr"/>
          <a:lstStyle/>
          <a:p>
            <a:pPr algn="l"/>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Scenic composition</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17" name="标题 1"/>
          <p:cNvSpPr txBox="1"/>
          <p:nvPr/>
        </p:nvSpPr>
        <p:spPr>
          <a:xfrm>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18" name="图片 17"/>
          <p:cNvPicPr/>
          <p:nvPr/>
        </p:nvPicPr>
        <p:blipFill>
          <a:blip r:embed="rId1"/>
          <a:stretch>
            <a:fillRect/>
          </a:stretch>
        </p:blipFill>
        <p:spPr>
          <a:xfrm>
            <a:off x="6484620" y="0"/>
            <a:ext cx="5707380" cy="6813550"/>
          </a:xfrm>
          <a:prstGeom prst="rect">
            <a:avLst/>
          </a:prstGeom>
        </p:spPr>
      </p:pic>
      <p:sp>
        <p:nvSpPr>
          <p:cNvPr id="2" name="文本框 1"/>
          <p:cNvSpPr txBox="1"/>
          <p:nvPr/>
        </p:nvSpPr>
        <p:spPr>
          <a:xfrm>
            <a:off x="76835" y="1028700"/>
            <a:ext cx="6301740" cy="5631180"/>
          </a:xfrm>
          <a:prstGeom prst="rect">
            <a:avLst/>
          </a:prstGeom>
          <a:noFill/>
        </p:spPr>
        <p:txBody>
          <a:bodyPr wrap="square" rtlCol="0">
            <a:spAutoFit/>
          </a:bodyPr>
          <a:p>
            <a:r>
              <a:rPr lang="zh-CN" altLang="en-US"/>
              <a:t>The scenic composition techniques in Chinese gardens are an essential part of garden design. They create harmonious, natural, and poetic garden spaces through ingenious layout and design. Here are some common landscape creation techniques:</a:t>
            </a:r>
            <a:endParaRPr lang="zh-CN" altLang="en-US"/>
          </a:p>
          <a:p>
            <a:r>
              <a:rPr lang="zh-CN" altLang="en-US" b="1"/>
              <a:t>Borrowed Scenery</a:t>
            </a:r>
            <a:r>
              <a:rPr lang="en-US" altLang="zh-CN" b="1"/>
              <a:t>(</a:t>
            </a:r>
            <a:r>
              <a:rPr lang="zh-CN" altLang="en-US" b="1"/>
              <a:t>借景）:</a:t>
            </a:r>
            <a:r>
              <a:rPr lang="zh-CN" altLang="en-US"/>
              <a:t> Utilizes natural landscapes or buildings outside the garden. By opening windows or setting doors, external views are "borrowed" into the garden, expanding the visual space.</a:t>
            </a:r>
            <a:endParaRPr lang="zh-CN" altLang="en-US"/>
          </a:p>
          <a:p>
            <a:r>
              <a:rPr lang="zh-CN" altLang="en-US" b="1"/>
              <a:t>Screened Scenery（障景）: </a:t>
            </a:r>
            <a:r>
              <a:rPr lang="zh-CN" altLang="en-US"/>
              <a:t>Uses screens, rockery, trees, etc., to block parts of the view, guiding visitors' touring routes and adding a sense of mystery and desire to explore.</a:t>
            </a:r>
            <a:endParaRPr lang="zh-CN" altLang="en-US"/>
          </a:p>
          <a:p>
            <a:r>
              <a:rPr lang="zh-CN" altLang="en-US" b="1"/>
              <a:t>Framed Scenery（框景）:</a:t>
            </a:r>
            <a:r>
              <a:rPr lang="zh-CN" altLang="en-US"/>
              <a:t> Uses doors, windows, and openings as "frames" to frame garden views into beautiful pictures, enhancing the viewing effect.</a:t>
            </a:r>
            <a:endParaRPr lang="zh-CN" altLang="en-US"/>
          </a:p>
          <a:p>
            <a:r>
              <a:rPr lang="zh-CN" altLang="en-US" b="1"/>
              <a:t>Corresponding Scenery（对景）:</a:t>
            </a:r>
            <a:r>
              <a:rPr lang="zh-CN" altLang="en-US"/>
              <a:t> Sets up two or more landscapes or points of interest within the garden that correspond to each other, creating a visual dialogue and adding a sense of depth to the space.</a:t>
            </a:r>
            <a:endParaRPr lang="zh-CN" altLang="en-US"/>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a:stretch>
            <a:fillRect/>
          </a:stretch>
        </p:blipFill>
        <p:spPr>
          <a:xfrm>
            <a:off x="0" y="2512"/>
            <a:ext cx="12192000" cy="6852976"/>
          </a:xfrm>
          <a:prstGeom prst="rect">
            <a:avLst/>
          </a:prstGeom>
          <a:noFill/>
          <a:ln>
            <a:noFill/>
          </a:ln>
        </p:spPr>
      </p:pic>
      <p:sp>
        <p:nvSpPr>
          <p:cNvPr id="3" name="标题 1"/>
          <p:cNvSpPr txBox="1"/>
          <p:nvPr/>
        </p:nvSpPr>
        <p:spPr>
          <a:xfrm rot="21540000">
            <a:off x="8971943" y="1914565"/>
            <a:ext cx="1003483" cy="52337"/>
          </a:xfrm>
          <a:custGeom>
            <a:avLst/>
            <a:gdLst>
              <a:gd name="T0" fmla="*/ 9 w 53"/>
              <a:gd name="T1" fmla="*/ 2 h 5"/>
              <a:gd name="T2" fmla="*/ 48 w 53"/>
              <a:gd name="T3" fmla="*/ 5 h 5"/>
              <a:gd name="T4" fmla="*/ 53 w 53"/>
              <a:gd name="T5" fmla="*/ 5 h 5"/>
              <a:gd name="T6" fmla="*/ 0 w 53"/>
              <a:gd name="T7" fmla="*/ 0 h 5"/>
              <a:gd name="T8" fmla="*/ 9 w 53"/>
              <a:gd name="T9" fmla="*/ 2 h 5"/>
            </a:gdLst>
            <a:ahLst/>
            <a:cxnLst/>
            <a:rect l="0" t="0" r="r" b="b"/>
            <a:pathLst>
              <a:path w="53" h="5">
                <a:moveTo>
                  <a:pt x="9" y="2"/>
                </a:moveTo>
                <a:cubicBezTo>
                  <a:pt x="48" y="5"/>
                  <a:pt x="48" y="5"/>
                  <a:pt x="48" y="5"/>
                </a:cubicBezTo>
                <a:cubicBezTo>
                  <a:pt x="53" y="5"/>
                  <a:pt x="53" y="5"/>
                  <a:pt x="53" y="5"/>
                </a:cubicBezTo>
                <a:cubicBezTo>
                  <a:pt x="35" y="3"/>
                  <a:pt x="18" y="0"/>
                  <a:pt x="0" y="0"/>
                </a:cubicBezTo>
                <a:cubicBezTo>
                  <a:pt x="2" y="2"/>
                  <a:pt x="7" y="0"/>
                  <a:pt x="9" y="2"/>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4" name="标题 1"/>
          <p:cNvSpPr txBox="1"/>
          <p:nvPr/>
        </p:nvSpPr>
        <p:spPr>
          <a:xfrm rot="21540000">
            <a:off x="6803358" y="1896950"/>
            <a:ext cx="361256" cy="8723"/>
          </a:xfrm>
          <a:custGeom>
            <a:avLst/>
            <a:gdLst>
              <a:gd name="T0" fmla="*/ 19 w 19"/>
              <a:gd name="T1" fmla="*/ 0 h 1"/>
              <a:gd name="T2" fmla="*/ 0 w 19"/>
              <a:gd name="T3" fmla="*/ 0 h 1"/>
              <a:gd name="T4" fmla="*/ 19 w 19"/>
              <a:gd name="T5" fmla="*/ 0 h 1"/>
            </a:gdLst>
            <a:ahLst/>
            <a:cxnLst/>
            <a:rect l="0" t="0" r="r" b="b"/>
            <a:pathLst>
              <a:path w="19" h="1">
                <a:moveTo>
                  <a:pt x="19" y="0"/>
                </a:moveTo>
                <a:cubicBezTo>
                  <a:pt x="12" y="0"/>
                  <a:pt x="6" y="0"/>
                  <a:pt x="0" y="0"/>
                </a:cubicBezTo>
                <a:cubicBezTo>
                  <a:pt x="7" y="1"/>
                  <a:pt x="13" y="0"/>
                  <a:pt x="19"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5" name="标题 1"/>
          <p:cNvSpPr txBox="1"/>
          <p:nvPr/>
        </p:nvSpPr>
        <p:spPr>
          <a:xfrm rot="21540000">
            <a:off x="3575536" y="1885951"/>
            <a:ext cx="80278" cy="17446"/>
          </a:xfrm>
          <a:custGeom>
            <a:avLst/>
            <a:gdLst>
              <a:gd name="T0" fmla="*/ 4 w 4"/>
              <a:gd name="T1" fmla="*/ 0 h 2"/>
              <a:gd name="T2" fmla="*/ 0 w 4"/>
              <a:gd name="T3" fmla="*/ 0 h 2"/>
              <a:gd name="T4" fmla="*/ 4 w 4"/>
              <a:gd name="T5" fmla="*/ 0 h 2"/>
            </a:gdLst>
            <a:ahLst/>
            <a:cxnLst/>
            <a:rect l="0" t="0" r="r" b="b"/>
            <a:pathLst>
              <a:path w="4" h="2">
                <a:moveTo>
                  <a:pt x="4" y="0"/>
                </a:moveTo>
                <a:cubicBezTo>
                  <a:pt x="0" y="0"/>
                  <a:pt x="0" y="0"/>
                  <a:pt x="0" y="0"/>
                </a:cubicBezTo>
                <a:cubicBezTo>
                  <a:pt x="0" y="2"/>
                  <a:pt x="3" y="2"/>
                  <a:pt x="4"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6" name="标题 1"/>
          <p:cNvSpPr txBox="1"/>
          <p:nvPr/>
        </p:nvSpPr>
        <p:spPr>
          <a:xfrm rot="21540000">
            <a:off x="10747694" y="2481069"/>
            <a:ext cx="16056" cy="0"/>
          </a:xfrm>
          <a:custGeom>
            <a:avLst/>
            <a:gdLst>
              <a:gd name="T0" fmla="*/ 1 w 1"/>
              <a:gd name="T1" fmla="*/ 0 w 1"/>
              <a:gd name="T2" fmla="*/ 1 w 1"/>
            </a:gdLst>
            <a:ahLst/>
            <a:cxnLst/>
            <a:rect l="0" t="0" r="r" b="b"/>
            <a:pathLst>
              <a:path w="1">
                <a:moveTo>
                  <a:pt x="1" y="0"/>
                </a:moveTo>
                <a:cubicBezTo>
                  <a:pt x="1" y="0"/>
                  <a:pt x="0" y="0"/>
                  <a:pt x="0" y="0"/>
                </a:cubicBezTo>
                <a:cubicBezTo>
                  <a:pt x="0" y="0"/>
                  <a:pt x="1" y="0"/>
                  <a:pt x="1"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7" name="标题 1"/>
          <p:cNvSpPr txBox="1"/>
          <p:nvPr/>
        </p:nvSpPr>
        <p:spPr>
          <a:xfrm rot="21540000">
            <a:off x="9964775" y="2246094"/>
            <a:ext cx="16056" cy="0"/>
          </a:xfrm>
          <a:custGeom>
            <a:avLst/>
            <a:gdLst>
              <a:gd name="T0" fmla="*/ 0 w 1"/>
              <a:gd name="T1" fmla="*/ 1 w 1"/>
              <a:gd name="T2" fmla="*/ 0 w 1"/>
            </a:gdLst>
            <a:ahLst/>
            <a:cxnLst/>
            <a:rect l="0" t="0" r="r" b="b"/>
            <a:pathLst>
              <a:path w="1">
                <a:moveTo>
                  <a:pt x="0" y="0"/>
                </a:moveTo>
                <a:cubicBezTo>
                  <a:pt x="0" y="0"/>
                  <a:pt x="0" y="0"/>
                  <a:pt x="1" y="0"/>
                </a:cubicBezTo>
                <a:cubicBezTo>
                  <a:pt x="1" y="0"/>
                  <a:pt x="1" y="0"/>
                  <a:pt x="0"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8" name="标题 1"/>
          <p:cNvSpPr txBox="1"/>
          <p:nvPr/>
        </p:nvSpPr>
        <p:spPr>
          <a:xfrm rot="21540000">
            <a:off x="10377296" y="2880124"/>
            <a:ext cx="16056" cy="0"/>
          </a:xfrm>
          <a:custGeom>
            <a:avLst/>
            <a:gdLst>
              <a:gd name="T0" fmla="*/ 1 w 1"/>
              <a:gd name="T1" fmla="*/ 0 w 1"/>
              <a:gd name="T2" fmla="*/ 1 w 1"/>
            </a:gdLst>
            <a:ahLst/>
            <a:cxnLst/>
            <a:rect l="0" t="0" r="r" b="b"/>
            <a:pathLst>
              <a:path w="1">
                <a:moveTo>
                  <a:pt x="1" y="0"/>
                </a:moveTo>
                <a:cubicBezTo>
                  <a:pt x="1" y="0"/>
                  <a:pt x="0" y="0"/>
                  <a:pt x="0" y="0"/>
                </a:cubicBezTo>
                <a:cubicBezTo>
                  <a:pt x="0" y="0"/>
                  <a:pt x="1" y="0"/>
                  <a:pt x="1"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9" name="标题 1"/>
          <p:cNvSpPr txBox="1"/>
          <p:nvPr/>
        </p:nvSpPr>
        <p:spPr>
          <a:xfrm rot="21540000">
            <a:off x="1291953" y="2624308"/>
            <a:ext cx="16056" cy="0"/>
          </a:xfrm>
          <a:custGeom>
            <a:avLst/>
            <a:gdLst>
              <a:gd name="T0" fmla="*/ 0 w 1"/>
              <a:gd name="T1" fmla="*/ 1 w 1"/>
              <a:gd name="T2" fmla="*/ 0 w 1"/>
            </a:gdLst>
            <a:ahLst/>
            <a:cxnLst/>
            <a:rect l="0" t="0" r="r" b="b"/>
            <a:pathLst>
              <a:path w="1">
                <a:moveTo>
                  <a:pt x="0" y="0"/>
                </a:moveTo>
                <a:cubicBezTo>
                  <a:pt x="0" y="0"/>
                  <a:pt x="1" y="0"/>
                  <a:pt x="1" y="0"/>
                </a:cubicBezTo>
                <a:cubicBezTo>
                  <a:pt x="1" y="0"/>
                  <a:pt x="0" y="0"/>
                  <a:pt x="0"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0" name="标题 1"/>
          <p:cNvSpPr txBox="1"/>
          <p:nvPr/>
        </p:nvSpPr>
        <p:spPr>
          <a:xfrm rot="21540000">
            <a:off x="1224610" y="1767218"/>
            <a:ext cx="9946501" cy="2032840"/>
          </a:xfrm>
          <a:custGeom>
            <a:avLst/>
            <a:gdLst>
              <a:gd name="T0" fmla="*/ 489 w 524"/>
              <a:gd name="T1" fmla="*/ 105 h 131"/>
              <a:gd name="T2" fmla="*/ 456 w 524"/>
              <a:gd name="T3" fmla="*/ 104 h 131"/>
              <a:gd name="T4" fmla="*/ 439 w 524"/>
              <a:gd name="T5" fmla="*/ 103 h 131"/>
              <a:gd name="T6" fmla="*/ 450 w 524"/>
              <a:gd name="T7" fmla="*/ 98 h 131"/>
              <a:gd name="T8" fmla="*/ 458 w 524"/>
              <a:gd name="T9" fmla="*/ 94 h 131"/>
              <a:gd name="T10" fmla="*/ 497 w 524"/>
              <a:gd name="T11" fmla="*/ 87 h 131"/>
              <a:gd name="T12" fmla="*/ 509 w 524"/>
              <a:gd name="T13" fmla="*/ 77 h 131"/>
              <a:gd name="T14" fmla="*/ 522 w 524"/>
              <a:gd name="T15" fmla="*/ 69 h 131"/>
              <a:gd name="T16" fmla="*/ 515 w 524"/>
              <a:gd name="T17" fmla="*/ 64 h 131"/>
              <a:gd name="T18" fmla="*/ 500 w 524"/>
              <a:gd name="T19" fmla="*/ 60 h 131"/>
              <a:gd name="T20" fmla="*/ 494 w 524"/>
              <a:gd name="T21" fmla="*/ 56 h 131"/>
              <a:gd name="T22" fmla="*/ 492 w 524"/>
              <a:gd name="T23" fmla="*/ 48 h 131"/>
              <a:gd name="T24" fmla="*/ 468 w 524"/>
              <a:gd name="T25" fmla="*/ 47 h 131"/>
              <a:gd name="T26" fmla="*/ 490 w 524"/>
              <a:gd name="T27" fmla="*/ 41 h 131"/>
              <a:gd name="T28" fmla="*/ 468 w 524"/>
              <a:gd name="T29" fmla="*/ 36 h 131"/>
              <a:gd name="T30" fmla="*/ 442 w 524"/>
              <a:gd name="T31" fmla="*/ 34 h 131"/>
              <a:gd name="T32" fmla="*/ 306 w 524"/>
              <a:gd name="T33" fmla="*/ 25 h 131"/>
              <a:gd name="T34" fmla="*/ 383 w 524"/>
              <a:gd name="T35" fmla="*/ 27 h 131"/>
              <a:gd name="T36" fmla="*/ 442 w 524"/>
              <a:gd name="T37" fmla="*/ 25 h 131"/>
              <a:gd name="T38" fmla="*/ 499 w 524"/>
              <a:gd name="T39" fmla="*/ 23 h 131"/>
              <a:gd name="T40" fmla="*/ 323 w 524"/>
              <a:gd name="T41" fmla="*/ 8 h 131"/>
              <a:gd name="T42" fmla="*/ 25 w 524"/>
              <a:gd name="T43" fmla="*/ 3 h 131"/>
              <a:gd name="T44" fmla="*/ 11 w 524"/>
              <a:gd name="T45" fmla="*/ 14 h 131"/>
              <a:gd name="T46" fmla="*/ 16 w 524"/>
              <a:gd name="T47" fmla="*/ 19 h 131"/>
              <a:gd name="T48" fmla="*/ 32 w 524"/>
              <a:gd name="T49" fmla="*/ 32 h 131"/>
              <a:gd name="T50" fmla="*/ 4 w 524"/>
              <a:gd name="T51" fmla="*/ 32 h 131"/>
              <a:gd name="T52" fmla="*/ 13 w 524"/>
              <a:gd name="T53" fmla="*/ 42 h 131"/>
              <a:gd name="T54" fmla="*/ 51 w 524"/>
              <a:gd name="T55" fmla="*/ 57 h 131"/>
              <a:gd name="T56" fmla="*/ 5 w 524"/>
              <a:gd name="T57" fmla="*/ 57 h 131"/>
              <a:gd name="T58" fmla="*/ 17 w 524"/>
              <a:gd name="T59" fmla="*/ 67 h 131"/>
              <a:gd name="T60" fmla="*/ 13 w 524"/>
              <a:gd name="T61" fmla="*/ 72 h 131"/>
              <a:gd name="T62" fmla="*/ 39 w 524"/>
              <a:gd name="T63" fmla="*/ 84 h 131"/>
              <a:gd name="T64" fmla="*/ 41 w 524"/>
              <a:gd name="T65" fmla="*/ 93 h 131"/>
              <a:gd name="T66" fmla="*/ 50 w 524"/>
              <a:gd name="T67" fmla="*/ 98 h 131"/>
              <a:gd name="T68" fmla="*/ 13 w 524"/>
              <a:gd name="T69" fmla="*/ 92 h 131"/>
              <a:gd name="T70" fmla="*/ 34 w 524"/>
              <a:gd name="T71" fmla="*/ 104 h 131"/>
              <a:gd name="T72" fmla="*/ 71 w 524"/>
              <a:gd name="T73" fmla="*/ 114 h 131"/>
              <a:gd name="T74" fmla="*/ 75 w 524"/>
              <a:gd name="T75" fmla="*/ 113 h 131"/>
              <a:gd name="T76" fmla="*/ 256 w 524"/>
              <a:gd name="T77" fmla="*/ 124 h 131"/>
              <a:gd name="T78" fmla="*/ 407 w 524"/>
              <a:gd name="T79" fmla="*/ 130 h 131"/>
              <a:gd name="T80" fmla="*/ 263 w 524"/>
              <a:gd name="T81" fmla="*/ 124 h 131"/>
              <a:gd name="T82" fmla="*/ 178 w 524"/>
              <a:gd name="T83" fmla="*/ 117 h 131"/>
              <a:gd name="T84" fmla="*/ 485 w 524"/>
              <a:gd name="T85" fmla="*/ 120 h 131"/>
              <a:gd name="T86" fmla="*/ 452 w 524"/>
              <a:gd name="T87" fmla="*/ 118 h 131"/>
              <a:gd name="T88" fmla="*/ 509 w 524"/>
              <a:gd name="T89" fmla="*/ 108 h 131"/>
              <a:gd name="T90" fmla="*/ 466 w 524"/>
              <a:gd name="T91" fmla="*/ 62 h 131"/>
              <a:gd name="T92" fmla="*/ 22 w 524"/>
              <a:gd name="T93" fmla="*/ 33 h 131"/>
              <a:gd name="T94" fmla="*/ 31 w 524"/>
              <a:gd name="T95" fmla="*/ 79 h 131"/>
              <a:gd name="T96" fmla="*/ 81 w 524"/>
              <a:gd name="T97" fmla="*/ 20 h 131"/>
              <a:gd name="T98" fmla="*/ 285 w 524"/>
              <a:gd name="T99" fmla="*/ 24 h 131"/>
              <a:gd name="T100" fmla="*/ 407 w 524"/>
              <a:gd name="T101" fmla="*/ 103 h 131"/>
            </a:gdLst>
            <a:ahLst/>
            <a:cxnLst/>
            <a:rect l="0" t="0" r="r" b="b"/>
            <a:pathLst>
              <a:path w="524" h="131">
                <a:moveTo>
                  <a:pt x="509" y="108"/>
                </a:moveTo>
                <a:cubicBezTo>
                  <a:pt x="507" y="109"/>
                  <a:pt x="503" y="108"/>
                  <a:pt x="502" y="107"/>
                </a:cubicBezTo>
                <a:cubicBezTo>
                  <a:pt x="488" y="111"/>
                  <a:pt x="473" y="110"/>
                  <a:pt x="458" y="109"/>
                </a:cubicBezTo>
                <a:cubicBezTo>
                  <a:pt x="467" y="106"/>
                  <a:pt x="480" y="109"/>
                  <a:pt x="489" y="105"/>
                </a:cubicBezTo>
                <a:cubicBezTo>
                  <a:pt x="481" y="105"/>
                  <a:pt x="474" y="105"/>
                  <a:pt x="467" y="105"/>
                </a:cubicBezTo>
                <a:cubicBezTo>
                  <a:pt x="467" y="105"/>
                  <a:pt x="467" y="105"/>
                  <a:pt x="467" y="105"/>
                </a:cubicBezTo>
                <a:cubicBezTo>
                  <a:pt x="466" y="108"/>
                  <a:pt x="464" y="102"/>
                  <a:pt x="461" y="105"/>
                </a:cubicBezTo>
                <a:cubicBezTo>
                  <a:pt x="460" y="104"/>
                  <a:pt x="456" y="106"/>
                  <a:pt x="456" y="104"/>
                </a:cubicBezTo>
                <a:cubicBezTo>
                  <a:pt x="442" y="104"/>
                  <a:pt x="427" y="105"/>
                  <a:pt x="413" y="103"/>
                </a:cubicBezTo>
                <a:cubicBezTo>
                  <a:pt x="415" y="102"/>
                  <a:pt x="415" y="102"/>
                  <a:pt x="415" y="102"/>
                </a:cubicBezTo>
                <a:cubicBezTo>
                  <a:pt x="423" y="101"/>
                  <a:pt x="432" y="102"/>
                  <a:pt x="439" y="102"/>
                </a:cubicBezTo>
                <a:cubicBezTo>
                  <a:pt x="439" y="103"/>
                  <a:pt x="439" y="103"/>
                  <a:pt x="439" y="103"/>
                </a:cubicBezTo>
                <a:cubicBezTo>
                  <a:pt x="441" y="103"/>
                  <a:pt x="441" y="103"/>
                  <a:pt x="441" y="103"/>
                </a:cubicBezTo>
                <a:cubicBezTo>
                  <a:pt x="442" y="99"/>
                  <a:pt x="448" y="103"/>
                  <a:pt x="451" y="100"/>
                </a:cubicBezTo>
                <a:cubicBezTo>
                  <a:pt x="449" y="99"/>
                  <a:pt x="449" y="99"/>
                  <a:pt x="449" y="99"/>
                </a:cubicBezTo>
                <a:cubicBezTo>
                  <a:pt x="450" y="98"/>
                  <a:pt x="450" y="98"/>
                  <a:pt x="450" y="98"/>
                </a:cubicBezTo>
                <a:cubicBezTo>
                  <a:pt x="462" y="99"/>
                  <a:pt x="472" y="97"/>
                  <a:pt x="482" y="97"/>
                </a:cubicBezTo>
                <a:cubicBezTo>
                  <a:pt x="481" y="96"/>
                  <a:pt x="480" y="96"/>
                  <a:pt x="479" y="95"/>
                </a:cubicBezTo>
                <a:cubicBezTo>
                  <a:pt x="473" y="96"/>
                  <a:pt x="465" y="95"/>
                  <a:pt x="459" y="95"/>
                </a:cubicBezTo>
                <a:cubicBezTo>
                  <a:pt x="458" y="94"/>
                  <a:pt x="458" y="94"/>
                  <a:pt x="458" y="94"/>
                </a:cubicBezTo>
                <a:cubicBezTo>
                  <a:pt x="466" y="93"/>
                  <a:pt x="475" y="94"/>
                  <a:pt x="483" y="92"/>
                </a:cubicBezTo>
                <a:cubicBezTo>
                  <a:pt x="487" y="92"/>
                  <a:pt x="492" y="91"/>
                  <a:pt x="495" y="90"/>
                </a:cubicBezTo>
                <a:cubicBezTo>
                  <a:pt x="490" y="88"/>
                  <a:pt x="484" y="91"/>
                  <a:pt x="479" y="90"/>
                </a:cubicBezTo>
                <a:cubicBezTo>
                  <a:pt x="484" y="88"/>
                  <a:pt x="491" y="88"/>
                  <a:pt x="497" y="87"/>
                </a:cubicBezTo>
                <a:cubicBezTo>
                  <a:pt x="499" y="88"/>
                  <a:pt x="500" y="84"/>
                  <a:pt x="503" y="86"/>
                </a:cubicBezTo>
                <a:cubicBezTo>
                  <a:pt x="507" y="81"/>
                  <a:pt x="516" y="84"/>
                  <a:pt x="522" y="81"/>
                </a:cubicBezTo>
                <a:cubicBezTo>
                  <a:pt x="514" y="80"/>
                  <a:pt x="502" y="81"/>
                  <a:pt x="492" y="80"/>
                </a:cubicBezTo>
                <a:cubicBezTo>
                  <a:pt x="497" y="77"/>
                  <a:pt x="504" y="78"/>
                  <a:pt x="509" y="77"/>
                </a:cubicBezTo>
                <a:cubicBezTo>
                  <a:pt x="496" y="76"/>
                  <a:pt x="483" y="83"/>
                  <a:pt x="471" y="77"/>
                </a:cubicBezTo>
                <a:cubicBezTo>
                  <a:pt x="478" y="77"/>
                  <a:pt x="484" y="74"/>
                  <a:pt x="491" y="73"/>
                </a:cubicBezTo>
                <a:cubicBezTo>
                  <a:pt x="493" y="71"/>
                  <a:pt x="493" y="71"/>
                  <a:pt x="493" y="71"/>
                </a:cubicBezTo>
                <a:cubicBezTo>
                  <a:pt x="502" y="69"/>
                  <a:pt x="513" y="70"/>
                  <a:pt x="522" y="69"/>
                </a:cubicBezTo>
                <a:cubicBezTo>
                  <a:pt x="524" y="69"/>
                  <a:pt x="524" y="69"/>
                  <a:pt x="524" y="69"/>
                </a:cubicBezTo>
                <a:cubicBezTo>
                  <a:pt x="516" y="66"/>
                  <a:pt x="516" y="66"/>
                  <a:pt x="516" y="66"/>
                </a:cubicBezTo>
                <a:cubicBezTo>
                  <a:pt x="516" y="66"/>
                  <a:pt x="516" y="64"/>
                  <a:pt x="517" y="64"/>
                </a:cubicBezTo>
                <a:cubicBezTo>
                  <a:pt x="515" y="64"/>
                  <a:pt x="515" y="64"/>
                  <a:pt x="515" y="64"/>
                </a:cubicBezTo>
                <a:cubicBezTo>
                  <a:pt x="502" y="66"/>
                  <a:pt x="485" y="64"/>
                  <a:pt x="472" y="65"/>
                </a:cubicBezTo>
                <a:cubicBezTo>
                  <a:pt x="475" y="63"/>
                  <a:pt x="482" y="65"/>
                  <a:pt x="485" y="63"/>
                </a:cubicBezTo>
                <a:cubicBezTo>
                  <a:pt x="482" y="63"/>
                  <a:pt x="478" y="63"/>
                  <a:pt x="475" y="62"/>
                </a:cubicBezTo>
                <a:cubicBezTo>
                  <a:pt x="484" y="62"/>
                  <a:pt x="491" y="60"/>
                  <a:pt x="500" y="60"/>
                </a:cubicBezTo>
                <a:cubicBezTo>
                  <a:pt x="499" y="60"/>
                  <a:pt x="500" y="59"/>
                  <a:pt x="502" y="59"/>
                </a:cubicBezTo>
                <a:cubicBezTo>
                  <a:pt x="500" y="58"/>
                  <a:pt x="498" y="58"/>
                  <a:pt x="496" y="57"/>
                </a:cubicBezTo>
                <a:cubicBezTo>
                  <a:pt x="499" y="56"/>
                  <a:pt x="499" y="56"/>
                  <a:pt x="499" y="56"/>
                </a:cubicBezTo>
                <a:cubicBezTo>
                  <a:pt x="498" y="55"/>
                  <a:pt x="496" y="55"/>
                  <a:pt x="494" y="56"/>
                </a:cubicBezTo>
                <a:cubicBezTo>
                  <a:pt x="493" y="55"/>
                  <a:pt x="493" y="54"/>
                  <a:pt x="493" y="53"/>
                </a:cubicBezTo>
                <a:cubicBezTo>
                  <a:pt x="502" y="51"/>
                  <a:pt x="511" y="52"/>
                  <a:pt x="518" y="49"/>
                </a:cubicBezTo>
                <a:cubicBezTo>
                  <a:pt x="493" y="50"/>
                  <a:pt x="493" y="50"/>
                  <a:pt x="493" y="50"/>
                </a:cubicBezTo>
                <a:cubicBezTo>
                  <a:pt x="492" y="48"/>
                  <a:pt x="492" y="48"/>
                  <a:pt x="492" y="48"/>
                </a:cubicBezTo>
                <a:cubicBezTo>
                  <a:pt x="491" y="49"/>
                  <a:pt x="489" y="50"/>
                  <a:pt x="488" y="49"/>
                </a:cubicBezTo>
                <a:cubicBezTo>
                  <a:pt x="488" y="49"/>
                  <a:pt x="488" y="49"/>
                  <a:pt x="488" y="49"/>
                </a:cubicBezTo>
                <a:cubicBezTo>
                  <a:pt x="479" y="51"/>
                  <a:pt x="470" y="49"/>
                  <a:pt x="461" y="47"/>
                </a:cubicBezTo>
                <a:cubicBezTo>
                  <a:pt x="464" y="47"/>
                  <a:pt x="466" y="46"/>
                  <a:pt x="468" y="47"/>
                </a:cubicBezTo>
                <a:cubicBezTo>
                  <a:pt x="472" y="46"/>
                  <a:pt x="476" y="47"/>
                  <a:pt x="479" y="45"/>
                </a:cubicBezTo>
                <a:cubicBezTo>
                  <a:pt x="480" y="45"/>
                  <a:pt x="482" y="45"/>
                  <a:pt x="483" y="46"/>
                </a:cubicBezTo>
                <a:cubicBezTo>
                  <a:pt x="491" y="44"/>
                  <a:pt x="501" y="43"/>
                  <a:pt x="510" y="43"/>
                </a:cubicBezTo>
                <a:cubicBezTo>
                  <a:pt x="504" y="41"/>
                  <a:pt x="496" y="44"/>
                  <a:pt x="490" y="41"/>
                </a:cubicBezTo>
                <a:cubicBezTo>
                  <a:pt x="490" y="40"/>
                  <a:pt x="490" y="40"/>
                  <a:pt x="491" y="40"/>
                </a:cubicBezTo>
                <a:cubicBezTo>
                  <a:pt x="488" y="38"/>
                  <a:pt x="488" y="38"/>
                  <a:pt x="488" y="38"/>
                </a:cubicBezTo>
                <a:cubicBezTo>
                  <a:pt x="481" y="38"/>
                  <a:pt x="474" y="38"/>
                  <a:pt x="467" y="37"/>
                </a:cubicBezTo>
                <a:cubicBezTo>
                  <a:pt x="468" y="36"/>
                  <a:pt x="468" y="36"/>
                  <a:pt x="468" y="36"/>
                </a:cubicBezTo>
                <a:cubicBezTo>
                  <a:pt x="464" y="36"/>
                  <a:pt x="464" y="36"/>
                  <a:pt x="464" y="36"/>
                </a:cubicBezTo>
                <a:cubicBezTo>
                  <a:pt x="464" y="38"/>
                  <a:pt x="462" y="36"/>
                  <a:pt x="460" y="36"/>
                </a:cubicBezTo>
                <a:cubicBezTo>
                  <a:pt x="461" y="35"/>
                  <a:pt x="461" y="35"/>
                  <a:pt x="461" y="35"/>
                </a:cubicBezTo>
                <a:cubicBezTo>
                  <a:pt x="455" y="34"/>
                  <a:pt x="448" y="35"/>
                  <a:pt x="442" y="34"/>
                </a:cubicBezTo>
                <a:cubicBezTo>
                  <a:pt x="443" y="34"/>
                  <a:pt x="443" y="34"/>
                  <a:pt x="443" y="33"/>
                </a:cubicBezTo>
                <a:cubicBezTo>
                  <a:pt x="433" y="33"/>
                  <a:pt x="433" y="33"/>
                  <a:pt x="433" y="33"/>
                </a:cubicBezTo>
                <a:cubicBezTo>
                  <a:pt x="326" y="26"/>
                  <a:pt x="326" y="26"/>
                  <a:pt x="326" y="26"/>
                </a:cubicBezTo>
                <a:cubicBezTo>
                  <a:pt x="306" y="25"/>
                  <a:pt x="306" y="25"/>
                  <a:pt x="306" y="25"/>
                </a:cubicBezTo>
                <a:cubicBezTo>
                  <a:pt x="299" y="25"/>
                  <a:pt x="290" y="25"/>
                  <a:pt x="285" y="23"/>
                </a:cubicBezTo>
                <a:cubicBezTo>
                  <a:pt x="292" y="23"/>
                  <a:pt x="299" y="24"/>
                  <a:pt x="306" y="24"/>
                </a:cubicBezTo>
                <a:cubicBezTo>
                  <a:pt x="382" y="27"/>
                  <a:pt x="382" y="27"/>
                  <a:pt x="382" y="27"/>
                </a:cubicBezTo>
                <a:cubicBezTo>
                  <a:pt x="383" y="27"/>
                  <a:pt x="383" y="27"/>
                  <a:pt x="383" y="27"/>
                </a:cubicBezTo>
                <a:cubicBezTo>
                  <a:pt x="411" y="29"/>
                  <a:pt x="436" y="26"/>
                  <a:pt x="463" y="28"/>
                </a:cubicBezTo>
                <a:cubicBezTo>
                  <a:pt x="462" y="28"/>
                  <a:pt x="460" y="28"/>
                  <a:pt x="459" y="27"/>
                </a:cubicBezTo>
                <a:cubicBezTo>
                  <a:pt x="460" y="26"/>
                  <a:pt x="461" y="26"/>
                  <a:pt x="462" y="26"/>
                </a:cubicBezTo>
                <a:cubicBezTo>
                  <a:pt x="442" y="25"/>
                  <a:pt x="442" y="25"/>
                  <a:pt x="442" y="25"/>
                </a:cubicBezTo>
                <a:cubicBezTo>
                  <a:pt x="440" y="23"/>
                  <a:pt x="440" y="23"/>
                  <a:pt x="440" y="23"/>
                </a:cubicBezTo>
                <a:cubicBezTo>
                  <a:pt x="458" y="24"/>
                  <a:pt x="477" y="27"/>
                  <a:pt x="493" y="24"/>
                </a:cubicBezTo>
                <a:cubicBezTo>
                  <a:pt x="471" y="21"/>
                  <a:pt x="471" y="21"/>
                  <a:pt x="471" y="21"/>
                </a:cubicBezTo>
                <a:cubicBezTo>
                  <a:pt x="480" y="19"/>
                  <a:pt x="489" y="23"/>
                  <a:pt x="499" y="23"/>
                </a:cubicBezTo>
                <a:cubicBezTo>
                  <a:pt x="481" y="19"/>
                  <a:pt x="463" y="17"/>
                  <a:pt x="444" y="15"/>
                </a:cubicBezTo>
                <a:cubicBezTo>
                  <a:pt x="441" y="12"/>
                  <a:pt x="435" y="14"/>
                  <a:pt x="432" y="12"/>
                </a:cubicBezTo>
                <a:cubicBezTo>
                  <a:pt x="429" y="14"/>
                  <a:pt x="425" y="13"/>
                  <a:pt x="422" y="13"/>
                </a:cubicBezTo>
                <a:cubicBezTo>
                  <a:pt x="323" y="8"/>
                  <a:pt x="323" y="8"/>
                  <a:pt x="323" y="8"/>
                </a:cubicBezTo>
                <a:cubicBezTo>
                  <a:pt x="274" y="4"/>
                  <a:pt x="229" y="6"/>
                  <a:pt x="181" y="4"/>
                </a:cubicBezTo>
                <a:cubicBezTo>
                  <a:pt x="71" y="3"/>
                  <a:pt x="71" y="3"/>
                  <a:pt x="71" y="3"/>
                </a:cubicBezTo>
                <a:cubicBezTo>
                  <a:pt x="39" y="1"/>
                  <a:pt x="39" y="1"/>
                  <a:pt x="39" y="1"/>
                </a:cubicBezTo>
                <a:cubicBezTo>
                  <a:pt x="34" y="0"/>
                  <a:pt x="28" y="0"/>
                  <a:pt x="25" y="3"/>
                </a:cubicBezTo>
                <a:cubicBezTo>
                  <a:pt x="15" y="2"/>
                  <a:pt x="6" y="6"/>
                  <a:pt x="0" y="12"/>
                </a:cubicBezTo>
                <a:cubicBezTo>
                  <a:pt x="3" y="12"/>
                  <a:pt x="7" y="14"/>
                  <a:pt x="10" y="13"/>
                </a:cubicBezTo>
                <a:cubicBezTo>
                  <a:pt x="11" y="11"/>
                  <a:pt x="15" y="11"/>
                  <a:pt x="17" y="12"/>
                </a:cubicBezTo>
                <a:cubicBezTo>
                  <a:pt x="15" y="13"/>
                  <a:pt x="12" y="13"/>
                  <a:pt x="11" y="14"/>
                </a:cubicBezTo>
                <a:cubicBezTo>
                  <a:pt x="12" y="16"/>
                  <a:pt x="15" y="14"/>
                  <a:pt x="16" y="16"/>
                </a:cubicBezTo>
                <a:cubicBezTo>
                  <a:pt x="16" y="16"/>
                  <a:pt x="16" y="16"/>
                  <a:pt x="16" y="16"/>
                </a:cubicBezTo>
                <a:cubicBezTo>
                  <a:pt x="20" y="15"/>
                  <a:pt x="23" y="18"/>
                  <a:pt x="25" y="20"/>
                </a:cubicBezTo>
                <a:cubicBezTo>
                  <a:pt x="24" y="21"/>
                  <a:pt x="19" y="20"/>
                  <a:pt x="16" y="19"/>
                </a:cubicBezTo>
                <a:cubicBezTo>
                  <a:pt x="13" y="22"/>
                  <a:pt x="5" y="19"/>
                  <a:pt x="6" y="23"/>
                </a:cubicBezTo>
                <a:cubicBezTo>
                  <a:pt x="11" y="27"/>
                  <a:pt x="19" y="22"/>
                  <a:pt x="24" y="27"/>
                </a:cubicBezTo>
                <a:cubicBezTo>
                  <a:pt x="24" y="28"/>
                  <a:pt x="24" y="28"/>
                  <a:pt x="24" y="28"/>
                </a:cubicBezTo>
                <a:cubicBezTo>
                  <a:pt x="26" y="29"/>
                  <a:pt x="30" y="29"/>
                  <a:pt x="32" y="32"/>
                </a:cubicBezTo>
                <a:cubicBezTo>
                  <a:pt x="28" y="34"/>
                  <a:pt x="24" y="32"/>
                  <a:pt x="20" y="31"/>
                </a:cubicBezTo>
                <a:cubicBezTo>
                  <a:pt x="17" y="30"/>
                  <a:pt x="12" y="29"/>
                  <a:pt x="10" y="30"/>
                </a:cubicBezTo>
                <a:cubicBezTo>
                  <a:pt x="8" y="29"/>
                  <a:pt x="8" y="29"/>
                  <a:pt x="8" y="29"/>
                </a:cubicBezTo>
                <a:cubicBezTo>
                  <a:pt x="7" y="29"/>
                  <a:pt x="5" y="30"/>
                  <a:pt x="4" y="32"/>
                </a:cubicBezTo>
                <a:cubicBezTo>
                  <a:pt x="11" y="34"/>
                  <a:pt x="17" y="30"/>
                  <a:pt x="21" y="33"/>
                </a:cubicBezTo>
                <a:cubicBezTo>
                  <a:pt x="21" y="34"/>
                  <a:pt x="20" y="33"/>
                  <a:pt x="20" y="33"/>
                </a:cubicBezTo>
                <a:cubicBezTo>
                  <a:pt x="19" y="39"/>
                  <a:pt x="10" y="34"/>
                  <a:pt x="8" y="39"/>
                </a:cubicBezTo>
                <a:cubicBezTo>
                  <a:pt x="13" y="42"/>
                  <a:pt x="13" y="42"/>
                  <a:pt x="13" y="42"/>
                </a:cubicBezTo>
                <a:cubicBezTo>
                  <a:pt x="11" y="46"/>
                  <a:pt x="5" y="41"/>
                  <a:pt x="4" y="43"/>
                </a:cubicBezTo>
                <a:cubicBezTo>
                  <a:pt x="6" y="44"/>
                  <a:pt x="6" y="44"/>
                  <a:pt x="6" y="44"/>
                </a:cubicBezTo>
                <a:cubicBezTo>
                  <a:pt x="11" y="45"/>
                  <a:pt x="16" y="46"/>
                  <a:pt x="21" y="47"/>
                </a:cubicBezTo>
                <a:cubicBezTo>
                  <a:pt x="29" y="55"/>
                  <a:pt x="41" y="52"/>
                  <a:pt x="51" y="57"/>
                </a:cubicBezTo>
                <a:cubicBezTo>
                  <a:pt x="47" y="59"/>
                  <a:pt x="43" y="54"/>
                  <a:pt x="41" y="57"/>
                </a:cubicBezTo>
                <a:cubicBezTo>
                  <a:pt x="29" y="54"/>
                  <a:pt x="18" y="53"/>
                  <a:pt x="6" y="54"/>
                </a:cubicBezTo>
                <a:cubicBezTo>
                  <a:pt x="6" y="54"/>
                  <a:pt x="6" y="55"/>
                  <a:pt x="7" y="55"/>
                </a:cubicBezTo>
                <a:cubicBezTo>
                  <a:pt x="6" y="56"/>
                  <a:pt x="6" y="56"/>
                  <a:pt x="5" y="57"/>
                </a:cubicBezTo>
                <a:cubicBezTo>
                  <a:pt x="9" y="57"/>
                  <a:pt x="12" y="61"/>
                  <a:pt x="17" y="61"/>
                </a:cubicBezTo>
                <a:cubicBezTo>
                  <a:pt x="14" y="62"/>
                  <a:pt x="14" y="62"/>
                  <a:pt x="14" y="62"/>
                </a:cubicBezTo>
                <a:cubicBezTo>
                  <a:pt x="16" y="64"/>
                  <a:pt x="21" y="63"/>
                  <a:pt x="22" y="66"/>
                </a:cubicBezTo>
                <a:cubicBezTo>
                  <a:pt x="21" y="67"/>
                  <a:pt x="19" y="65"/>
                  <a:pt x="17" y="67"/>
                </a:cubicBezTo>
                <a:cubicBezTo>
                  <a:pt x="17" y="69"/>
                  <a:pt x="20" y="68"/>
                  <a:pt x="20" y="70"/>
                </a:cubicBezTo>
                <a:cubicBezTo>
                  <a:pt x="19" y="70"/>
                  <a:pt x="19" y="70"/>
                  <a:pt x="19" y="70"/>
                </a:cubicBezTo>
                <a:cubicBezTo>
                  <a:pt x="17" y="71"/>
                  <a:pt x="16" y="70"/>
                  <a:pt x="13" y="71"/>
                </a:cubicBezTo>
                <a:cubicBezTo>
                  <a:pt x="13" y="71"/>
                  <a:pt x="13" y="72"/>
                  <a:pt x="13" y="72"/>
                </a:cubicBezTo>
                <a:cubicBezTo>
                  <a:pt x="15" y="75"/>
                  <a:pt x="22" y="74"/>
                  <a:pt x="25" y="77"/>
                </a:cubicBezTo>
                <a:cubicBezTo>
                  <a:pt x="23" y="78"/>
                  <a:pt x="22" y="77"/>
                  <a:pt x="19" y="78"/>
                </a:cubicBezTo>
                <a:cubicBezTo>
                  <a:pt x="21" y="80"/>
                  <a:pt x="24" y="80"/>
                  <a:pt x="28" y="80"/>
                </a:cubicBezTo>
                <a:cubicBezTo>
                  <a:pt x="31" y="82"/>
                  <a:pt x="36" y="82"/>
                  <a:pt x="39" y="84"/>
                </a:cubicBezTo>
                <a:cubicBezTo>
                  <a:pt x="32" y="85"/>
                  <a:pt x="32" y="85"/>
                  <a:pt x="32" y="85"/>
                </a:cubicBezTo>
                <a:cubicBezTo>
                  <a:pt x="33" y="86"/>
                  <a:pt x="33" y="86"/>
                  <a:pt x="33" y="86"/>
                </a:cubicBezTo>
                <a:cubicBezTo>
                  <a:pt x="31" y="87"/>
                  <a:pt x="29" y="87"/>
                  <a:pt x="27" y="87"/>
                </a:cubicBezTo>
                <a:cubicBezTo>
                  <a:pt x="32" y="89"/>
                  <a:pt x="37" y="90"/>
                  <a:pt x="41" y="93"/>
                </a:cubicBezTo>
                <a:cubicBezTo>
                  <a:pt x="39" y="94"/>
                  <a:pt x="39" y="94"/>
                  <a:pt x="39" y="94"/>
                </a:cubicBezTo>
                <a:cubicBezTo>
                  <a:pt x="40" y="94"/>
                  <a:pt x="41" y="94"/>
                  <a:pt x="42" y="95"/>
                </a:cubicBezTo>
                <a:cubicBezTo>
                  <a:pt x="42" y="94"/>
                  <a:pt x="42" y="94"/>
                  <a:pt x="42" y="94"/>
                </a:cubicBezTo>
                <a:cubicBezTo>
                  <a:pt x="45" y="94"/>
                  <a:pt x="48" y="96"/>
                  <a:pt x="50" y="98"/>
                </a:cubicBezTo>
                <a:cubicBezTo>
                  <a:pt x="49" y="98"/>
                  <a:pt x="49" y="98"/>
                  <a:pt x="49" y="98"/>
                </a:cubicBezTo>
                <a:cubicBezTo>
                  <a:pt x="40" y="93"/>
                  <a:pt x="29" y="101"/>
                  <a:pt x="21" y="94"/>
                </a:cubicBezTo>
                <a:cubicBezTo>
                  <a:pt x="19" y="92"/>
                  <a:pt x="19" y="96"/>
                  <a:pt x="17" y="93"/>
                </a:cubicBezTo>
                <a:cubicBezTo>
                  <a:pt x="16" y="92"/>
                  <a:pt x="13" y="91"/>
                  <a:pt x="13" y="92"/>
                </a:cubicBezTo>
                <a:cubicBezTo>
                  <a:pt x="16" y="97"/>
                  <a:pt x="25" y="94"/>
                  <a:pt x="29" y="99"/>
                </a:cubicBezTo>
                <a:cubicBezTo>
                  <a:pt x="24" y="101"/>
                  <a:pt x="24" y="101"/>
                  <a:pt x="24" y="101"/>
                </a:cubicBezTo>
                <a:cubicBezTo>
                  <a:pt x="26" y="102"/>
                  <a:pt x="26" y="102"/>
                  <a:pt x="26" y="102"/>
                </a:cubicBezTo>
                <a:cubicBezTo>
                  <a:pt x="29" y="101"/>
                  <a:pt x="31" y="104"/>
                  <a:pt x="34" y="104"/>
                </a:cubicBezTo>
                <a:cubicBezTo>
                  <a:pt x="26" y="105"/>
                  <a:pt x="26" y="105"/>
                  <a:pt x="26" y="105"/>
                </a:cubicBezTo>
                <a:cubicBezTo>
                  <a:pt x="32" y="106"/>
                  <a:pt x="38" y="108"/>
                  <a:pt x="44" y="110"/>
                </a:cubicBezTo>
                <a:cubicBezTo>
                  <a:pt x="46" y="111"/>
                  <a:pt x="50" y="112"/>
                  <a:pt x="51" y="110"/>
                </a:cubicBezTo>
                <a:cubicBezTo>
                  <a:pt x="58" y="112"/>
                  <a:pt x="64" y="114"/>
                  <a:pt x="71" y="114"/>
                </a:cubicBezTo>
                <a:cubicBezTo>
                  <a:pt x="67" y="112"/>
                  <a:pt x="59" y="112"/>
                  <a:pt x="55" y="109"/>
                </a:cubicBezTo>
                <a:cubicBezTo>
                  <a:pt x="56" y="108"/>
                  <a:pt x="56" y="108"/>
                  <a:pt x="56" y="108"/>
                </a:cubicBezTo>
                <a:cubicBezTo>
                  <a:pt x="89" y="114"/>
                  <a:pt x="89" y="114"/>
                  <a:pt x="89" y="114"/>
                </a:cubicBezTo>
                <a:cubicBezTo>
                  <a:pt x="85" y="115"/>
                  <a:pt x="80" y="112"/>
                  <a:pt x="75" y="113"/>
                </a:cubicBezTo>
                <a:cubicBezTo>
                  <a:pt x="78" y="115"/>
                  <a:pt x="78" y="115"/>
                  <a:pt x="78" y="115"/>
                </a:cubicBezTo>
                <a:cubicBezTo>
                  <a:pt x="77" y="116"/>
                  <a:pt x="77" y="116"/>
                  <a:pt x="77" y="116"/>
                </a:cubicBezTo>
                <a:cubicBezTo>
                  <a:pt x="86" y="118"/>
                  <a:pt x="95" y="119"/>
                  <a:pt x="104" y="121"/>
                </a:cubicBezTo>
                <a:cubicBezTo>
                  <a:pt x="157" y="123"/>
                  <a:pt x="204" y="123"/>
                  <a:pt x="256" y="124"/>
                </a:cubicBezTo>
                <a:cubicBezTo>
                  <a:pt x="261" y="127"/>
                  <a:pt x="264" y="122"/>
                  <a:pt x="270" y="125"/>
                </a:cubicBezTo>
                <a:cubicBezTo>
                  <a:pt x="270" y="125"/>
                  <a:pt x="270" y="125"/>
                  <a:pt x="270" y="125"/>
                </a:cubicBezTo>
                <a:cubicBezTo>
                  <a:pt x="370" y="130"/>
                  <a:pt x="370" y="130"/>
                  <a:pt x="370" y="130"/>
                </a:cubicBezTo>
                <a:cubicBezTo>
                  <a:pt x="383" y="129"/>
                  <a:pt x="398" y="131"/>
                  <a:pt x="407" y="130"/>
                </a:cubicBezTo>
                <a:cubicBezTo>
                  <a:pt x="365" y="128"/>
                  <a:pt x="365" y="128"/>
                  <a:pt x="365" y="128"/>
                </a:cubicBezTo>
                <a:cubicBezTo>
                  <a:pt x="285" y="123"/>
                  <a:pt x="285" y="123"/>
                  <a:pt x="285" y="123"/>
                </a:cubicBezTo>
                <a:cubicBezTo>
                  <a:pt x="281" y="125"/>
                  <a:pt x="271" y="122"/>
                  <a:pt x="264" y="123"/>
                </a:cubicBezTo>
                <a:cubicBezTo>
                  <a:pt x="263" y="124"/>
                  <a:pt x="263" y="124"/>
                  <a:pt x="263" y="124"/>
                </a:cubicBezTo>
                <a:cubicBezTo>
                  <a:pt x="245" y="121"/>
                  <a:pt x="228" y="124"/>
                  <a:pt x="210" y="121"/>
                </a:cubicBezTo>
                <a:cubicBezTo>
                  <a:pt x="174" y="120"/>
                  <a:pt x="139" y="121"/>
                  <a:pt x="104" y="116"/>
                </a:cubicBezTo>
                <a:cubicBezTo>
                  <a:pt x="127" y="118"/>
                  <a:pt x="151" y="115"/>
                  <a:pt x="174" y="117"/>
                </a:cubicBezTo>
                <a:cubicBezTo>
                  <a:pt x="178" y="117"/>
                  <a:pt x="178" y="117"/>
                  <a:pt x="178" y="117"/>
                </a:cubicBezTo>
                <a:cubicBezTo>
                  <a:pt x="233" y="119"/>
                  <a:pt x="292" y="120"/>
                  <a:pt x="347" y="123"/>
                </a:cubicBezTo>
                <a:cubicBezTo>
                  <a:pt x="429" y="125"/>
                  <a:pt x="429" y="125"/>
                  <a:pt x="429" y="125"/>
                </a:cubicBezTo>
                <a:cubicBezTo>
                  <a:pt x="452" y="125"/>
                  <a:pt x="477" y="125"/>
                  <a:pt x="496" y="119"/>
                </a:cubicBezTo>
                <a:cubicBezTo>
                  <a:pt x="485" y="120"/>
                  <a:pt x="485" y="120"/>
                  <a:pt x="485" y="120"/>
                </a:cubicBezTo>
                <a:cubicBezTo>
                  <a:pt x="481" y="121"/>
                  <a:pt x="477" y="120"/>
                  <a:pt x="473" y="118"/>
                </a:cubicBezTo>
                <a:cubicBezTo>
                  <a:pt x="458" y="119"/>
                  <a:pt x="442" y="121"/>
                  <a:pt x="426" y="118"/>
                </a:cubicBezTo>
                <a:cubicBezTo>
                  <a:pt x="434" y="118"/>
                  <a:pt x="442" y="118"/>
                  <a:pt x="451" y="119"/>
                </a:cubicBezTo>
                <a:cubicBezTo>
                  <a:pt x="452" y="118"/>
                  <a:pt x="452" y="118"/>
                  <a:pt x="452" y="118"/>
                </a:cubicBezTo>
                <a:cubicBezTo>
                  <a:pt x="468" y="119"/>
                  <a:pt x="480" y="114"/>
                  <a:pt x="495" y="115"/>
                </a:cubicBezTo>
                <a:cubicBezTo>
                  <a:pt x="491" y="115"/>
                  <a:pt x="491" y="115"/>
                  <a:pt x="491" y="115"/>
                </a:cubicBezTo>
                <a:cubicBezTo>
                  <a:pt x="498" y="110"/>
                  <a:pt x="510" y="110"/>
                  <a:pt x="516" y="108"/>
                </a:cubicBezTo>
                <a:cubicBezTo>
                  <a:pt x="514" y="107"/>
                  <a:pt x="511" y="107"/>
                  <a:pt x="509" y="108"/>
                </a:cubicBezTo>
                <a:close/>
                <a:moveTo>
                  <a:pt x="466" y="62"/>
                </a:moveTo>
                <a:cubicBezTo>
                  <a:pt x="471" y="62"/>
                  <a:pt x="471" y="62"/>
                  <a:pt x="471" y="62"/>
                </a:cubicBezTo>
                <a:cubicBezTo>
                  <a:pt x="465" y="62"/>
                  <a:pt x="465" y="62"/>
                  <a:pt x="465" y="62"/>
                </a:cubicBezTo>
                <a:lnTo>
                  <a:pt x="466" y="62"/>
                </a:lnTo>
                <a:close/>
                <a:moveTo>
                  <a:pt x="13" y="43"/>
                </a:moveTo>
                <a:cubicBezTo>
                  <a:pt x="14" y="42"/>
                  <a:pt x="15" y="43"/>
                  <a:pt x="16" y="43"/>
                </a:cubicBezTo>
                <a:cubicBezTo>
                  <a:pt x="16" y="44"/>
                  <a:pt x="14" y="43"/>
                  <a:pt x="13" y="43"/>
                </a:cubicBezTo>
                <a:close/>
                <a:moveTo>
                  <a:pt x="22" y="33"/>
                </a:moveTo>
                <a:cubicBezTo>
                  <a:pt x="22" y="32"/>
                  <a:pt x="22" y="32"/>
                  <a:pt x="22" y="32"/>
                </a:cubicBezTo>
                <a:cubicBezTo>
                  <a:pt x="23" y="33"/>
                  <a:pt x="23" y="33"/>
                  <a:pt x="23" y="33"/>
                </a:cubicBezTo>
                <a:lnTo>
                  <a:pt x="22" y="33"/>
                </a:lnTo>
                <a:close/>
                <a:moveTo>
                  <a:pt x="31" y="79"/>
                </a:moveTo>
                <a:cubicBezTo>
                  <a:pt x="42" y="81"/>
                  <a:pt x="42" y="81"/>
                  <a:pt x="42" y="81"/>
                </a:cubicBezTo>
                <a:cubicBezTo>
                  <a:pt x="38" y="81"/>
                  <a:pt x="35" y="80"/>
                  <a:pt x="31" y="79"/>
                </a:cubicBezTo>
                <a:close/>
                <a:moveTo>
                  <a:pt x="73" y="20"/>
                </a:moveTo>
                <a:cubicBezTo>
                  <a:pt x="75" y="19"/>
                  <a:pt x="78" y="20"/>
                  <a:pt x="81" y="20"/>
                </a:cubicBezTo>
                <a:cubicBezTo>
                  <a:pt x="78" y="21"/>
                  <a:pt x="76" y="20"/>
                  <a:pt x="73" y="20"/>
                </a:cubicBezTo>
                <a:close/>
                <a:moveTo>
                  <a:pt x="82" y="21"/>
                </a:moveTo>
                <a:cubicBezTo>
                  <a:pt x="122" y="22"/>
                  <a:pt x="164" y="23"/>
                  <a:pt x="204" y="23"/>
                </a:cubicBezTo>
                <a:cubicBezTo>
                  <a:pt x="231" y="23"/>
                  <a:pt x="258" y="23"/>
                  <a:pt x="285" y="24"/>
                </a:cubicBezTo>
                <a:cubicBezTo>
                  <a:pt x="217" y="22"/>
                  <a:pt x="151" y="26"/>
                  <a:pt x="82" y="21"/>
                </a:cubicBezTo>
                <a:close/>
                <a:moveTo>
                  <a:pt x="411" y="102"/>
                </a:moveTo>
                <a:cubicBezTo>
                  <a:pt x="411" y="103"/>
                  <a:pt x="411" y="103"/>
                  <a:pt x="411" y="103"/>
                </a:cubicBezTo>
                <a:cubicBezTo>
                  <a:pt x="407" y="103"/>
                  <a:pt x="407" y="103"/>
                  <a:pt x="407" y="103"/>
                </a:cubicBezTo>
                <a:cubicBezTo>
                  <a:pt x="408" y="102"/>
                  <a:pt x="410" y="102"/>
                  <a:pt x="411" y="102"/>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1" name="标题 1"/>
          <p:cNvSpPr txBox="1"/>
          <p:nvPr/>
        </p:nvSpPr>
        <p:spPr>
          <a:xfrm rot="21540000">
            <a:off x="2459449" y="1860904"/>
            <a:ext cx="184643" cy="61060"/>
          </a:xfrm>
          <a:custGeom>
            <a:avLst/>
            <a:gdLst>
              <a:gd name="T0" fmla="*/ 10 w 10"/>
              <a:gd name="T1" fmla="*/ 5 h 6"/>
              <a:gd name="T2" fmla="*/ 4 w 10"/>
              <a:gd name="T3" fmla="*/ 2 h 6"/>
              <a:gd name="T4" fmla="*/ 0 w 10"/>
              <a:gd name="T5" fmla="*/ 0 h 6"/>
              <a:gd name="T6" fmla="*/ 10 w 10"/>
              <a:gd name="T7" fmla="*/ 5 h 6"/>
            </a:gdLst>
            <a:ahLst/>
            <a:cxnLst/>
            <a:rect l="0" t="0" r="r" b="b"/>
            <a:pathLst>
              <a:path w="10" h="6">
                <a:moveTo>
                  <a:pt x="10" y="5"/>
                </a:moveTo>
                <a:cubicBezTo>
                  <a:pt x="4" y="2"/>
                  <a:pt x="4" y="2"/>
                  <a:pt x="4" y="2"/>
                </a:cubicBezTo>
                <a:cubicBezTo>
                  <a:pt x="4" y="0"/>
                  <a:pt x="2" y="0"/>
                  <a:pt x="0" y="0"/>
                </a:cubicBezTo>
                <a:cubicBezTo>
                  <a:pt x="4" y="2"/>
                  <a:pt x="6" y="6"/>
                  <a:pt x="10" y="5"/>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2" name="标题 1"/>
          <p:cNvSpPr txBox="1"/>
          <p:nvPr/>
        </p:nvSpPr>
        <p:spPr>
          <a:xfrm rot="21540000">
            <a:off x="2362680" y="1863360"/>
            <a:ext cx="96334" cy="8723"/>
          </a:xfrm>
          <a:custGeom>
            <a:avLst/>
            <a:gdLst>
              <a:gd name="T0" fmla="*/ 5 w 5"/>
              <a:gd name="T1" fmla="*/ 0 h 1"/>
              <a:gd name="T2" fmla="*/ 0 w 5"/>
              <a:gd name="T3" fmla="*/ 0 h 1"/>
              <a:gd name="T4" fmla="*/ 5 w 5"/>
              <a:gd name="T5" fmla="*/ 0 h 1"/>
            </a:gdLst>
            <a:ahLst/>
            <a:cxnLst/>
            <a:rect l="0" t="0" r="r" b="b"/>
            <a:pathLst>
              <a:path w="5" h="1">
                <a:moveTo>
                  <a:pt x="5" y="0"/>
                </a:moveTo>
                <a:cubicBezTo>
                  <a:pt x="3" y="0"/>
                  <a:pt x="2" y="0"/>
                  <a:pt x="0" y="0"/>
                </a:cubicBezTo>
                <a:cubicBezTo>
                  <a:pt x="1" y="1"/>
                  <a:pt x="3" y="1"/>
                  <a:pt x="5" y="0"/>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3" name="标题 1"/>
          <p:cNvSpPr txBox="1"/>
          <p:nvPr/>
        </p:nvSpPr>
        <p:spPr>
          <a:xfrm rot="21540000">
            <a:off x="1696315" y="1866267"/>
            <a:ext cx="96334" cy="8723"/>
          </a:xfrm>
          <a:custGeom>
            <a:avLst/>
            <a:gdLst>
              <a:gd name="T0" fmla="*/ 5 w 5"/>
              <a:gd name="T1" fmla="*/ 1 h 1"/>
              <a:gd name="T2" fmla="*/ 0 w 5"/>
              <a:gd name="T3" fmla="*/ 0 h 1"/>
              <a:gd name="T4" fmla="*/ 0 w 5"/>
              <a:gd name="T5" fmla="*/ 1 h 1"/>
              <a:gd name="T6" fmla="*/ 5 w 5"/>
              <a:gd name="T7" fmla="*/ 1 h 1"/>
            </a:gdLst>
            <a:ahLst/>
            <a:cxnLst/>
            <a:rect l="0" t="0" r="r" b="b"/>
            <a:pathLst>
              <a:path w="5" h="1">
                <a:moveTo>
                  <a:pt x="5" y="1"/>
                </a:moveTo>
                <a:cubicBezTo>
                  <a:pt x="0" y="0"/>
                  <a:pt x="0" y="0"/>
                  <a:pt x="0" y="0"/>
                </a:cubicBezTo>
                <a:cubicBezTo>
                  <a:pt x="0" y="1"/>
                  <a:pt x="0" y="1"/>
                  <a:pt x="0" y="1"/>
                </a:cubicBezTo>
                <a:cubicBezTo>
                  <a:pt x="1" y="1"/>
                  <a:pt x="3" y="1"/>
                  <a:pt x="5"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4" name="标题 1"/>
          <p:cNvSpPr txBox="1"/>
          <p:nvPr/>
        </p:nvSpPr>
        <p:spPr>
          <a:xfrm rot="21540000">
            <a:off x="3198548" y="1909349"/>
            <a:ext cx="152532" cy="13086"/>
          </a:xfrm>
          <a:custGeom>
            <a:avLst/>
            <a:gdLst>
              <a:gd name="T0" fmla="*/ 5 w 19"/>
              <a:gd name="T1" fmla="*/ 0 h 3"/>
              <a:gd name="T2" fmla="*/ 0 w 19"/>
              <a:gd name="T3" fmla="*/ 0 h 3"/>
              <a:gd name="T4" fmla="*/ 19 w 19"/>
              <a:gd name="T5" fmla="*/ 3 h 3"/>
              <a:gd name="T6" fmla="*/ 5 w 19"/>
              <a:gd name="T7" fmla="*/ 0 h 3"/>
            </a:gdLst>
            <a:ahLst/>
            <a:cxnLst/>
            <a:rect l="0" t="0" r="r" b="b"/>
            <a:pathLst>
              <a:path w="19" h="3">
                <a:moveTo>
                  <a:pt x="5" y="0"/>
                </a:moveTo>
                <a:lnTo>
                  <a:pt x="0" y="0"/>
                </a:lnTo>
                <a:lnTo>
                  <a:pt x="19" y="3"/>
                </a:lnTo>
                <a:lnTo>
                  <a:pt x="5" y="0"/>
                </a:ln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6" name="标题 1"/>
          <p:cNvSpPr txBox="1"/>
          <p:nvPr/>
        </p:nvSpPr>
        <p:spPr>
          <a:xfrm rot="21540000">
            <a:off x="3368095" y="1958876"/>
            <a:ext cx="136476" cy="21809"/>
          </a:xfrm>
          <a:custGeom>
            <a:avLst/>
            <a:gdLst>
              <a:gd name="T0" fmla="*/ 7 w 7"/>
              <a:gd name="T1" fmla="*/ 1 h 2"/>
              <a:gd name="T2" fmla="*/ 0 w 7"/>
              <a:gd name="T3" fmla="*/ 1 h 2"/>
              <a:gd name="T4" fmla="*/ 7 w 7"/>
              <a:gd name="T5" fmla="*/ 1 h 2"/>
            </a:gdLst>
            <a:ahLst/>
            <a:cxnLst/>
            <a:rect l="0" t="0" r="r" b="b"/>
            <a:pathLst>
              <a:path w="7" h="2">
                <a:moveTo>
                  <a:pt x="7" y="1"/>
                </a:moveTo>
                <a:cubicBezTo>
                  <a:pt x="5" y="1"/>
                  <a:pt x="1" y="0"/>
                  <a:pt x="0" y="1"/>
                </a:cubicBezTo>
                <a:cubicBezTo>
                  <a:pt x="1" y="1"/>
                  <a:pt x="5" y="2"/>
                  <a:pt x="7"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7" name="标题 1"/>
          <p:cNvSpPr txBox="1"/>
          <p:nvPr/>
        </p:nvSpPr>
        <p:spPr>
          <a:xfrm rot="21540000">
            <a:off x="2630143" y="1998159"/>
            <a:ext cx="610116" cy="21809"/>
          </a:xfrm>
          <a:custGeom>
            <a:avLst/>
            <a:gdLst>
              <a:gd name="T0" fmla="*/ 32 w 32"/>
              <a:gd name="T1" fmla="*/ 1 h 2"/>
              <a:gd name="T2" fmla="*/ 0 w 32"/>
              <a:gd name="T3" fmla="*/ 1 h 2"/>
              <a:gd name="T4" fmla="*/ 32 w 32"/>
              <a:gd name="T5" fmla="*/ 1 h 2"/>
            </a:gdLst>
            <a:ahLst/>
            <a:cxnLst/>
            <a:rect l="0" t="0" r="r" b="b"/>
            <a:pathLst>
              <a:path w="32" h="2">
                <a:moveTo>
                  <a:pt x="32" y="1"/>
                </a:moveTo>
                <a:cubicBezTo>
                  <a:pt x="21" y="1"/>
                  <a:pt x="10" y="0"/>
                  <a:pt x="0" y="1"/>
                </a:cubicBezTo>
                <a:cubicBezTo>
                  <a:pt x="11" y="2"/>
                  <a:pt x="21" y="1"/>
                  <a:pt x="32"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8" name="标题 1"/>
          <p:cNvSpPr txBox="1"/>
          <p:nvPr/>
        </p:nvSpPr>
        <p:spPr>
          <a:xfrm rot="21540000">
            <a:off x="3240303" y="2003255"/>
            <a:ext cx="305058" cy="8723"/>
          </a:xfrm>
          <a:custGeom>
            <a:avLst/>
            <a:gdLst>
              <a:gd name="T0" fmla="*/ 16 w 16"/>
              <a:gd name="T1" fmla="*/ 1 h 1"/>
              <a:gd name="T2" fmla="*/ 0 w 16"/>
              <a:gd name="T3" fmla="*/ 0 h 1"/>
              <a:gd name="T4" fmla="*/ 16 w 16"/>
              <a:gd name="T5" fmla="*/ 1 h 1"/>
            </a:gdLst>
            <a:ahLst/>
            <a:cxnLst/>
            <a:rect l="0" t="0" r="r" b="b"/>
            <a:pathLst>
              <a:path w="16" h="1">
                <a:moveTo>
                  <a:pt x="16" y="1"/>
                </a:moveTo>
                <a:cubicBezTo>
                  <a:pt x="11" y="1"/>
                  <a:pt x="5" y="1"/>
                  <a:pt x="0" y="0"/>
                </a:cubicBezTo>
                <a:cubicBezTo>
                  <a:pt x="5" y="1"/>
                  <a:pt x="11" y="1"/>
                  <a:pt x="16"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19" name="标题 1"/>
          <p:cNvSpPr txBox="1"/>
          <p:nvPr/>
        </p:nvSpPr>
        <p:spPr>
          <a:xfrm rot="21540000">
            <a:off x="1514755" y="2044481"/>
            <a:ext cx="32111" cy="8723"/>
          </a:xfrm>
          <a:custGeom>
            <a:avLst/>
            <a:gdLst>
              <a:gd name="T0" fmla="*/ 0 w 2"/>
              <a:gd name="T1" fmla="*/ 1 h 1"/>
              <a:gd name="T2" fmla="*/ 2 w 2"/>
              <a:gd name="T3" fmla="*/ 0 h 1"/>
              <a:gd name="T4" fmla="*/ 0 w 2"/>
              <a:gd name="T5" fmla="*/ 1 h 1"/>
            </a:gdLst>
            <a:ahLst/>
            <a:cxnLst/>
            <a:rect l="0" t="0" r="r" b="b"/>
            <a:pathLst>
              <a:path w="2" h="1">
                <a:moveTo>
                  <a:pt x="0" y="1"/>
                </a:moveTo>
                <a:cubicBezTo>
                  <a:pt x="1" y="1"/>
                  <a:pt x="2" y="1"/>
                  <a:pt x="2" y="0"/>
                </a:cubicBezTo>
                <a:cubicBezTo>
                  <a:pt x="1" y="0"/>
                  <a:pt x="0" y="0"/>
                  <a:pt x="0"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20" name="标题 1"/>
          <p:cNvSpPr txBox="1"/>
          <p:nvPr/>
        </p:nvSpPr>
        <p:spPr>
          <a:xfrm rot="21540000">
            <a:off x="1304007" y="2379401"/>
            <a:ext cx="64223" cy="30531"/>
          </a:xfrm>
          <a:custGeom>
            <a:avLst/>
            <a:gdLst>
              <a:gd name="T0" fmla="*/ 3 w 3"/>
              <a:gd name="T1" fmla="*/ 2 h 3"/>
              <a:gd name="T2" fmla="*/ 3 w 3"/>
              <a:gd name="T3" fmla="*/ 0 h 3"/>
              <a:gd name="T4" fmla="*/ 0 w 3"/>
              <a:gd name="T5" fmla="*/ 1 h 3"/>
              <a:gd name="T6" fmla="*/ 3 w 3"/>
              <a:gd name="T7" fmla="*/ 2 h 3"/>
            </a:gdLst>
            <a:ahLst/>
            <a:cxnLst/>
            <a:rect l="0" t="0" r="r" b="b"/>
            <a:pathLst>
              <a:path w="3" h="3">
                <a:moveTo>
                  <a:pt x="3" y="2"/>
                </a:moveTo>
                <a:cubicBezTo>
                  <a:pt x="3" y="0"/>
                  <a:pt x="3" y="0"/>
                  <a:pt x="3" y="0"/>
                </a:cubicBezTo>
                <a:cubicBezTo>
                  <a:pt x="2" y="0"/>
                  <a:pt x="1" y="1"/>
                  <a:pt x="0" y="1"/>
                </a:cubicBezTo>
                <a:cubicBezTo>
                  <a:pt x="1" y="2"/>
                  <a:pt x="2" y="3"/>
                  <a:pt x="3" y="2"/>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21" name="标题 1"/>
          <p:cNvSpPr txBox="1"/>
          <p:nvPr/>
        </p:nvSpPr>
        <p:spPr>
          <a:xfrm rot="21540000">
            <a:off x="1386930" y="2529858"/>
            <a:ext cx="152532" cy="30531"/>
          </a:xfrm>
          <a:custGeom>
            <a:avLst/>
            <a:gdLst>
              <a:gd name="T0" fmla="*/ 8 w 8"/>
              <a:gd name="T1" fmla="*/ 1 h 3"/>
              <a:gd name="T2" fmla="*/ 0 w 8"/>
              <a:gd name="T3" fmla="*/ 0 h 3"/>
              <a:gd name="T4" fmla="*/ 8 w 8"/>
              <a:gd name="T5" fmla="*/ 1 h 3"/>
            </a:gdLst>
            <a:ahLst/>
            <a:cxnLst/>
            <a:rect l="0" t="0" r="r" b="b"/>
            <a:pathLst>
              <a:path w="8" h="3">
                <a:moveTo>
                  <a:pt x="8" y="1"/>
                </a:moveTo>
                <a:cubicBezTo>
                  <a:pt x="0" y="0"/>
                  <a:pt x="0" y="0"/>
                  <a:pt x="0" y="0"/>
                </a:cubicBezTo>
                <a:cubicBezTo>
                  <a:pt x="1" y="2"/>
                  <a:pt x="6" y="3"/>
                  <a:pt x="8"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22" name="标题 1"/>
          <p:cNvSpPr txBox="1"/>
          <p:nvPr/>
        </p:nvSpPr>
        <p:spPr>
          <a:xfrm rot="21540000">
            <a:off x="11059807" y="2866392"/>
            <a:ext cx="224780" cy="30531"/>
          </a:xfrm>
          <a:custGeom>
            <a:avLst/>
            <a:gdLst>
              <a:gd name="T0" fmla="*/ 0 w 12"/>
              <a:gd name="T1" fmla="*/ 2 h 3"/>
              <a:gd name="T2" fmla="*/ 12 w 12"/>
              <a:gd name="T3" fmla="*/ 1 h 3"/>
              <a:gd name="T4" fmla="*/ 0 w 12"/>
              <a:gd name="T5" fmla="*/ 2 h 3"/>
            </a:gdLst>
            <a:ahLst/>
            <a:cxnLst/>
            <a:rect l="0" t="0" r="r" b="b"/>
            <a:pathLst>
              <a:path w="12" h="3">
                <a:moveTo>
                  <a:pt x="0" y="2"/>
                </a:moveTo>
                <a:cubicBezTo>
                  <a:pt x="4" y="3"/>
                  <a:pt x="8" y="2"/>
                  <a:pt x="12" y="1"/>
                </a:cubicBezTo>
                <a:cubicBezTo>
                  <a:pt x="8" y="1"/>
                  <a:pt x="3" y="0"/>
                  <a:pt x="0" y="2"/>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23" name="标题 1"/>
          <p:cNvSpPr txBox="1"/>
          <p:nvPr/>
        </p:nvSpPr>
        <p:spPr>
          <a:xfrm rot="21540000">
            <a:off x="9813672" y="3237742"/>
            <a:ext cx="152532" cy="21809"/>
          </a:xfrm>
          <a:custGeom>
            <a:avLst/>
            <a:gdLst>
              <a:gd name="T0" fmla="*/ 0 w 8"/>
              <a:gd name="T1" fmla="*/ 1 h 2"/>
              <a:gd name="T2" fmla="*/ 8 w 8"/>
              <a:gd name="T3" fmla="*/ 1 h 2"/>
              <a:gd name="T4" fmla="*/ 0 w 8"/>
              <a:gd name="T5" fmla="*/ 1 h 2"/>
            </a:gdLst>
            <a:ahLst/>
            <a:cxnLst/>
            <a:rect l="0" t="0" r="r" b="b"/>
            <a:pathLst>
              <a:path w="8" h="2">
                <a:moveTo>
                  <a:pt x="0" y="1"/>
                </a:moveTo>
                <a:cubicBezTo>
                  <a:pt x="3" y="2"/>
                  <a:pt x="5" y="1"/>
                  <a:pt x="8" y="1"/>
                </a:cubicBezTo>
                <a:cubicBezTo>
                  <a:pt x="5" y="0"/>
                  <a:pt x="2" y="1"/>
                  <a:pt x="0" y="1"/>
                </a:cubicBez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24" name="标题 1"/>
          <p:cNvSpPr txBox="1"/>
          <p:nvPr/>
        </p:nvSpPr>
        <p:spPr>
          <a:xfrm rot="21540000">
            <a:off x="2747931" y="3239775"/>
            <a:ext cx="56197" cy="0"/>
          </a:xfrm>
          <a:custGeom>
            <a:avLst/>
            <a:gdLst>
              <a:gd name="T0" fmla="*/ 0 w 7"/>
              <a:gd name="T1" fmla="*/ 7 w 7"/>
              <a:gd name="T2" fmla="*/ 0 w 7"/>
              <a:gd name="T3" fmla="*/ 0 w 7"/>
            </a:gdLst>
            <a:ahLst/>
            <a:cxnLst/>
            <a:rect l="0" t="0" r="r" b="b"/>
            <a:pathLst>
              <a:path w="7">
                <a:moveTo>
                  <a:pt x="0" y="0"/>
                </a:moveTo>
                <a:lnTo>
                  <a:pt x="7" y="0"/>
                </a:lnTo>
                <a:lnTo>
                  <a:pt x="0" y="0"/>
                </a:lnTo>
                <a:lnTo>
                  <a:pt x="0" y="0"/>
                </a:lnTo>
                <a:close/>
              </a:path>
            </a:pathLst>
          </a:custGeom>
          <a:gradFill>
            <a:gsLst>
              <a:gs pos="0">
                <a:schemeClr val="accent1"/>
              </a:gs>
              <a:gs pos="49000">
                <a:schemeClr val="accent1">
                  <a:lumMod val="75000"/>
                </a:schemeClr>
              </a:gs>
              <a:gs pos="98601">
                <a:schemeClr val="accent1"/>
              </a:gs>
            </a:gsLst>
            <a:lin ang="2700000" scaled="0"/>
          </a:gradFill>
          <a:ln cap="sq">
            <a:noFill/>
          </a:ln>
        </p:spPr>
        <p:txBody>
          <a:bodyPr vert="horz" wrap="square" lIns="91440" tIns="45720" rIns="91440" bIns="45720" rtlCol="0" anchor="t"/>
          <a:lstStyle/>
          <a:p>
            <a:pPr algn="l"/>
            <a:endParaRPr kumimoji="1" lang="zh-CN" altLang="en-US"/>
          </a:p>
        </p:txBody>
      </p:sp>
      <p:sp>
        <p:nvSpPr>
          <p:cNvPr id="25" name="标题 1"/>
          <p:cNvSpPr txBox="1"/>
          <p:nvPr/>
        </p:nvSpPr>
        <p:spPr>
          <a:xfrm>
            <a:off x="2599937" y="2012536"/>
            <a:ext cx="7199586" cy="1542205"/>
          </a:xfrm>
          <a:prstGeom prst="rect">
            <a:avLst/>
          </a:prstGeom>
          <a:noFill/>
          <a:ln>
            <a:noFill/>
          </a:ln>
        </p:spPr>
        <p:txBody>
          <a:bodyPr vert="horz" wrap="square" lIns="91440" tIns="45720" rIns="91440" bIns="45720" rtlCol="0" anchor="ctr"/>
          <a:lstStyle/>
          <a:p>
            <a:pPr algn="ctr">
              <a:buClrTx/>
              <a:buSzTx/>
              <a:buFontTx/>
            </a:pPr>
            <a:r>
              <a:rPr kumimoji="1" lang="en-US" altLang="zh-CN" sz="6000">
                <a:solidFill>
                  <a:schemeClr val="accent4">
                    <a:lumMod val="20000"/>
                    <a:lumOff val="80000"/>
                  </a:schemeClr>
                </a:solidFill>
                <a:latin typeface="MV Boli" panose="02000500030200090000" charset="0"/>
                <a:cs typeface="MV Boli" panose="02000500030200090000" charset="0"/>
              </a:rPr>
              <a:t>Thank you!</a:t>
            </a:r>
            <a:endParaRPr kumimoji="1" lang="en-US" altLang="zh-CN" sz="6000">
              <a:solidFill>
                <a:schemeClr val="accent4">
                  <a:lumMod val="20000"/>
                  <a:lumOff val="80000"/>
                </a:schemeClr>
              </a:solidFill>
              <a:latin typeface="MV Boli" panose="02000500030200090000" charset="0"/>
              <a:cs typeface="MV Boli" panose="02000500030200090000" charset="0"/>
            </a:endParaRPr>
          </a:p>
        </p:txBody>
      </p:sp>
      <p:sp>
        <p:nvSpPr>
          <p:cNvPr id="27" name="标题 1"/>
          <p:cNvSpPr txBox="1"/>
          <p:nvPr/>
        </p:nvSpPr>
        <p:spPr>
          <a:xfrm>
            <a:off x="3469723" y="4329222"/>
            <a:ext cx="2180112" cy="519413"/>
          </a:xfrm>
          <a:prstGeom prst="plaque">
            <a:avLst>
              <a:gd name="adj" fmla="val 18623"/>
            </a:avLst>
          </a:prstGeom>
          <a:solidFill>
            <a:schemeClr val="accent1"/>
          </a:solidFill>
          <a:ln w="12700" cap="sq">
            <a:noFill/>
            <a:miter/>
          </a:ln>
          <a:effectLst>
            <a:outerShdw blurRad="177800" dist="25400" dir="5400000" algn="t" rotWithShape="0">
              <a:srgbClr val="4D6947">
                <a:alpha val="24000"/>
              </a:srgbClr>
            </a:outerShdw>
          </a:effectLst>
        </p:spPr>
        <p:txBody>
          <a:bodyPr vert="horz" wrap="square" lIns="85954" tIns="42977" rIns="85954" bIns="42977" rtlCol="0" anchor="ctr"/>
          <a:lstStyle/>
          <a:p>
            <a:pPr algn="ctr"/>
            <a:endParaRPr kumimoji="1" lang="zh-CN" altLang="en-US"/>
          </a:p>
        </p:txBody>
      </p:sp>
      <p:sp>
        <p:nvSpPr>
          <p:cNvPr id="28" name="标题 1"/>
          <p:cNvSpPr txBox="1"/>
          <p:nvPr/>
        </p:nvSpPr>
        <p:spPr>
          <a:xfrm>
            <a:off x="3508217" y="4353919"/>
            <a:ext cx="2103261" cy="464461"/>
          </a:xfrm>
          <a:prstGeom prst="plaque">
            <a:avLst>
              <a:gd name="adj" fmla="val 18623"/>
            </a:avLst>
          </a:prstGeom>
          <a:noFill/>
          <a:ln w="12700" cap="sq">
            <a:solidFill>
              <a:schemeClr val="accent1">
                <a:lumMod val="20000"/>
                <a:lumOff val="80000"/>
                <a:alpha val="44000"/>
              </a:schemeClr>
            </a:solidFill>
            <a:miter/>
          </a:ln>
          <a:effectLst>
            <a:outerShdw blurRad="177800" dist="25400" dir="5400000" algn="t" rotWithShape="0">
              <a:srgbClr val="4D6947">
                <a:alpha val="24000"/>
              </a:srgbClr>
            </a:outerShdw>
          </a:effectLst>
        </p:spPr>
        <p:txBody>
          <a:bodyPr vert="horz" wrap="square" lIns="85954" tIns="42977" rIns="85954" bIns="42977" rtlCol="0" anchor="ctr"/>
          <a:lstStyle/>
          <a:p>
            <a:pPr algn="ctr"/>
            <a:endParaRPr kumimoji="1" lang="zh-CN" altLang="en-US"/>
          </a:p>
        </p:txBody>
      </p:sp>
      <p:sp>
        <p:nvSpPr>
          <p:cNvPr id="29" name="标题 1"/>
          <p:cNvSpPr txBox="1"/>
          <p:nvPr/>
        </p:nvSpPr>
        <p:spPr>
          <a:xfrm>
            <a:off x="6605667" y="4329222"/>
            <a:ext cx="2180112" cy="519413"/>
          </a:xfrm>
          <a:prstGeom prst="plaque">
            <a:avLst>
              <a:gd name="adj" fmla="val 18623"/>
            </a:avLst>
          </a:prstGeom>
          <a:solidFill>
            <a:schemeClr val="accent1"/>
          </a:solidFill>
          <a:ln w="12700" cap="sq">
            <a:noFill/>
            <a:miter/>
          </a:ln>
          <a:effectLst>
            <a:outerShdw blurRad="177800" dist="25400" dir="5400000" algn="t" rotWithShape="0">
              <a:srgbClr val="4D6947">
                <a:alpha val="24000"/>
              </a:srgbClr>
            </a:outerShdw>
          </a:effectLst>
        </p:spPr>
        <p:txBody>
          <a:bodyPr vert="horz" wrap="square" lIns="85954" tIns="42977" rIns="85954" bIns="42977" rtlCol="0" anchor="ctr"/>
          <a:lstStyle/>
          <a:p>
            <a:pPr algn="ctr"/>
            <a:endParaRPr kumimoji="1" lang="zh-CN" altLang="en-US"/>
          </a:p>
        </p:txBody>
      </p:sp>
      <p:sp>
        <p:nvSpPr>
          <p:cNvPr id="30" name="标题 1"/>
          <p:cNvSpPr txBox="1"/>
          <p:nvPr/>
        </p:nvSpPr>
        <p:spPr>
          <a:xfrm>
            <a:off x="6644161" y="4353919"/>
            <a:ext cx="2103261" cy="464461"/>
          </a:xfrm>
          <a:prstGeom prst="plaque">
            <a:avLst>
              <a:gd name="adj" fmla="val 18623"/>
            </a:avLst>
          </a:prstGeom>
          <a:noFill/>
          <a:ln w="12700" cap="sq">
            <a:solidFill>
              <a:schemeClr val="accent1">
                <a:lumMod val="20000"/>
                <a:lumOff val="80000"/>
                <a:alpha val="44000"/>
              </a:schemeClr>
            </a:solidFill>
            <a:miter/>
          </a:ln>
          <a:effectLst>
            <a:outerShdw blurRad="177800" dist="25400" dir="5400000" algn="t" rotWithShape="0">
              <a:srgbClr val="4D6947">
                <a:alpha val="24000"/>
              </a:srgbClr>
            </a:outerShdw>
          </a:effectLst>
        </p:spPr>
        <p:txBody>
          <a:bodyPr vert="horz" wrap="square" lIns="85954" tIns="42977" rIns="85954" bIns="42977" rtlCol="0" anchor="ctr"/>
          <a:lstStyle/>
          <a:p>
            <a:pPr algn="ctr"/>
            <a:endParaRPr kumimoji="1" lang="zh-CN" altLang="en-US"/>
          </a:p>
        </p:txBody>
      </p:sp>
      <p:sp>
        <p:nvSpPr>
          <p:cNvPr id="31" name="标题 1"/>
          <p:cNvSpPr txBox="1"/>
          <p:nvPr/>
        </p:nvSpPr>
        <p:spPr>
          <a:xfrm>
            <a:off x="3639743" y="4421815"/>
            <a:ext cx="1840072" cy="369332"/>
          </a:xfrm>
          <a:prstGeom prst="rect">
            <a:avLst/>
          </a:prstGeom>
          <a:noFill/>
          <a:ln>
            <a:noFill/>
          </a:ln>
        </p:spPr>
        <p:txBody>
          <a:bodyPr vert="horz" wrap="square" lIns="91440" tIns="45720" rIns="91440" bIns="45720" rtlCol="0" anchor="t"/>
          <a:lstStyle/>
          <a:p>
            <a:pPr algn="ctr"/>
            <a:r>
              <a:rPr kumimoji="1" lang="en-US" altLang="zh-CN" sz="1800">
                <a:ln w="12700">
                  <a:noFill/>
                </a:ln>
                <a:solidFill>
                  <a:srgbClr val="EAE4DD">
                    <a:alpha val="100000"/>
                  </a:srgbClr>
                </a:solidFill>
                <a:latin typeface="OPPOSans R" panose="020B0800000000000000" charset="-122"/>
                <a:ea typeface="OPPOSans R" panose="020B0800000000000000" charset="-122"/>
                <a:cs typeface="OPPOSans R" panose="020B0800000000000000" charset="-122"/>
              </a:rPr>
              <a:t>汇报人：Lilian</a:t>
            </a:r>
            <a:endParaRPr kumimoji="1" lang="zh-CN" altLang="en-US"/>
          </a:p>
        </p:txBody>
      </p:sp>
      <p:sp>
        <p:nvSpPr>
          <p:cNvPr id="32" name="标题 1"/>
          <p:cNvSpPr txBox="1"/>
          <p:nvPr/>
        </p:nvSpPr>
        <p:spPr>
          <a:xfrm>
            <a:off x="6612255" y="4421505"/>
            <a:ext cx="2372995" cy="369570"/>
          </a:xfrm>
          <a:prstGeom prst="rect">
            <a:avLst/>
          </a:prstGeom>
          <a:noFill/>
          <a:ln>
            <a:noFill/>
          </a:ln>
        </p:spPr>
        <p:txBody>
          <a:bodyPr vert="horz" wrap="square" lIns="91440" tIns="45720" rIns="91440" bIns="45720" rtlCol="0" anchor="t"/>
          <a:lstStyle/>
          <a:p>
            <a:pPr algn="ctr"/>
            <a:r>
              <a:rPr kumimoji="1" lang="en-US" altLang="zh-CN" sz="1800">
                <a:ln w="12700">
                  <a:noFill/>
                </a:ln>
                <a:solidFill>
                  <a:srgbClr val="EAE4DD">
                    <a:alpha val="100000"/>
                  </a:srgbClr>
                </a:solidFill>
                <a:latin typeface="OPPOSans R" panose="020B0800000000000000" charset="-122"/>
                <a:ea typeface="OPPOSans R" panose="020B0800000000000000" charset="-122"/>
                <a:cs typeface="OPPOSans R" panose="020B0800000000000000" charset="-122"/>
              </a:rPr>
              <a:t>汇报时间：2024.9</a:t>
            </a: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a:stretch>
            <a:fillRect/>
          </a:stretch>
        </p:blipFill>
        <p:spPr>
          <a:xfrm>
            <a:off x="0" y="2512"/>
            <a:ext cx="12192000" cy="6855488"/>
          </a:xfrm>
          <a:prstGeom prst="rect">
            <a:avLst/>
          </a:prstGeom>
          <a:noFill/>
          <a:ln>
            <a:noFill/>
          </a:ln>
        </p:spPr>
      </p:pic>
      <p:sp>
        <p:nvSpPr>
          <p:cNvPr id="3" name="标题 1"/>
          <p:cNvSpPr txBox="1"/>
          <p:nvPr/>
        </p:nvSpPr>
        <p:spPr>
          <a:xfrm>
            <a:off x="476052" y="427416"/>
            <a:ext cx="11249158" cy="5919596"/>
          </a:xfrm>
          <a:prstGeom prst="plaque">
            <a:avLst>
              <a:gd name="adj" fmla="val 5762"/>
            </a:avLst>
          </a:prstGeom>
          <a:noFill/>
          <a:ln w="19050" cap="sq">
            <a:gradFill>
              <a:gsLst>
                <a:gs pos="0">
                  <a:schemeClr val="accent2">
                    <a:lumMod val="60000"/>
                    <a:lumOff val="40000"/>
                    <a:alpha val="100000"/>
                  </a:schemeClr>
                </a:gs>
                <a:gs pos="100000">
                  <a:schemeClr val="accent1">
                    <a:alpha val="0"/>
                  </a:schemeClr>
                </a:gs>
              </a:gsLst>
              <a:lin ang="5400000" scaled="0"/>
            </a:gradFill>
            <a:miter/>
          </a:ln>
          <a:effectLst/>
        </p:spPr>
        <p:txBody>
          <a:bodyPr vert="horz" wrap="square" lIns="85954" tIns="42977" rIns="85954" bIns="42977" rtlCol="0" anchor="ctr"/>
          <a:lstStyle/>
          <a:p>
            <a:pPr algn="ctr"/>
            <a:endParaRPr kumimoji="1" lang="zh-CN" altLang="en-US"/>
          </a:p>
        </p:txBody>
      </p:sp>
      <p:pic>
        <p:nvPicPr>
          <p:cNvPr id="4" name="图片 3"/>
          <p:cNvPicPr>
            <a:picLocks noChangeAspect="1"/>
          </p:cNvPicPr>
          <p:nvPr/>
        </p:nvPicPr>
        <p:blipFill>
          <a:blip r:embed="rId2">
            <a:alphaModFix amt="100000"/>
          </a:blip>
          <a:srcRect/>
          <a:stretch>
            <a:fillRect/>
          </a:stretch>
        </p:blipFill>
        <p:spPr>
          <a:xfrm>
            <a:off x="167713" y="83999"/>
            <a:ext cx="11863486" cy="6507122"/>
          </a:xfrm>
          <a:prstGeom prst="rect">
            <a:avLst/>
          </a:prstGeom>
          <a:noFill/>
          <a:ln>
            <a:noFill/>
          </a:ln>
        </p:spPr>
      </p:pic>
      <p:sp>
        <p:nvSpPr>
          <p:cNvPr id="5" name="标题 1"/>
          <p:cNvSpPr txBox="1"/>
          <p:nvPr/>
        </p:nvSpPr>
        <p:spPr>
          <a:xfrm>
            <a:off x="3428129" y="983529"/>
            <a:ext cx="5335742" cy="3864258"/>
          </a:xfrm>
          <a:custGeom>
            <a:avLst/>
            <a:gdLst>
              <a:gd name="connsiteX0" fmla="*/ 1588770 w 3177540"/>
              <a:gd name="connsiteY0" fmla="*/ 0 h 1912620"/>
              <a:gd name="connsiteX1" fmla="*/ 2123452 w 3177540"/>
              <a:gd name="connsiteY1" fmla="*/ 163323 h 1912620"/>
              <a:gd name="connsiteX2" fmla="*/ 2144847 w 3177540"/>
              <a:gd name="connsiteY2" fmla="*/ 180975 h 1912620"/>
              <a:gd name="connsiteX3" fmla="*/ 2639101 w 3177540"/>
              <a:gd name="connsiteY3" fmla="*/ 180975 h 1912620"/>
              <a:gd name="connsiteX4" fmla="*/ 3177540 w 3177540"/>
              <a:gd name="connsiteY4" fmla="*/ 719414 h 1912620"/>
              <a:gd name="connsiteX5" fmla="*/ 3177540 w 3177540"/>
              <a:gd name="connsiteY5" fmla="*/ 1193206 h 1912620"/>
              <a:gd name="connsiteX6" fmla="*/ 2639101 w 3177540"/>
              <a:gd name="connsiteY6" fmla="*/ 1731645 h 1912620"/>
              <a:gd name="connsiteX7" fmla="*/ 2144847 w 3177540"/>
              <a:gd name="connsiteY7" fmla="*/ 1731645 h 1912620"/>
              <a:gd name="connsiteX8" fmla="*/ 2123452 w 3177540"/>
              <a:gd name="connsiteY8" fmla="*/ 1749297 h 1912620"/>
              <a:gd name="connsiteX9" fmla="*/ 1588770 w 3177540"/>
              <a:gd name="connsiteY9" fmla="*/ 1912620 h 1912620"/>
              <a:gd name="connsiteX10" fmla="*/ 1054088 w 3177540"/>
              <a:gd name="connsiteY10" fmla="*/ 1749297 h 1912620"/>
              <a:gd name="connsiteX11" fmla="*/ 1032694 w 3177540"/>
              <a:gd name="connsiteY11" fmla="*/ 1731645 h 1912620"/>
              <a:gd name="connsiteX12" fmla="*/ 538439 w 3177540"/>
              <a:gd name="connsiteY12" fmla="*/ 1731645 h 1912620"/>
              <a:gd name="connsiteX13" fmla="*/ 0 w 3177540"/>
              <a:gd name="connsiteY13" fmla="*/ 1193206 h 1912620"/>
              <a:gd name="connsiteX14" fmla="*/ 0 w 3177540"/>
              <a:gd name="connsiteY14" fmla="*/ 719414 h 1912620"/>
              <a:gd name="connsiteX15" fmla="*/ 538439 w 3177540"/>
              <a:gd name="connsiteY15" fmla="*/ 180975 h 1912620"/>
              <a:gd name="connsiteX16" fmla="*/ 1032694 w 3177540"/>
              <a:gd name="connsiteY16" fmla="*/ 180975 h 1912620"/>
              <a:gd name="connsiteX17" fmla="*/ 1054088 w 3177540"/>
              <a:gd name="connsiteY17" fmla="*/ 163323 h 1912620"/>
              <a:gd name="connsiteX18" fmla="*/ 1588770 w 3177540"/>
              <a:gd name="connsiteY18" fmla="*/ 0 h 1912620"/>
            </a:gdLst>
            <a:ahLst/>
            <a:cxnLst/>
            <a:rect l="l" t="t" r="r" b="b"/>
            <a:pathLst>
              <a:path w="3177540" h="1912620">
                <a:moveTo>
                  <a:pt x="1588770" y="0"/>
                </a:moveTo>
                <a:cubicBezTo>
                  <a:pt x="1786828" y="0"/>
                  <a:pt x="1970824" y="60209"/>
                  <a:pt x="2123452" y="163323"/>
                </a:cubicBezTo>
                <a:lnTo>
                  <a:pt x="2144847" y="180975"/>
                </a:lnTo>
                <a:lnTo>
                  <a:pt x="2639101" y="180975"/>
                </a:lnTo>
                <a:cubicBezTo>
                  <a:pt x="2936473" y="180975"/>
                  <a:pt x="3177540" y="422042"/>
                  <a:pt x="3177540" y="719414"/>
                </a:cubicBezTo>
                <a:lnTo>
                  <a:pt x="3177540" y="1193206"/>
                </a:lnTo>
                <a:cubicBezTo>
                  <a:pt x="3177540" y="1490578"/>
                  <a:pt x="2936473" y="1731645"/>
                  <a:pt x="2639101" y="1731645"/>
                </a:cubicBezTo>
                <a:lnTo>
                  <a:pt x="2144847" y="1731645"/>
                </a:lnTo>
                <a:lnTo>
                  <a:pt x="2123452" y="1749297"/>
                </a:lnTo>
                <a:cubicBezTo>
                  <a:pt x="1970824" y="1852411"/>
                  <a:pt x="1786828" y="1912620"/>
                  <a:pt x="1588770" y="1912620"/>
                </a:cubicBezTo>
                <a:cubicBezTo>
                  <a:pt x="1390712" y="1912620"/>
                  <a:pt x="1206717" y="1852411"/>
                  <a:pt x="1054088" y="1749297"/>
                </a:cubicBezTo>
                <a:lnTo>
                  <a:pt x="1032694" y="1731645"/>
                </a:lnTo>
                <a:lnTo>
                  <a:pt x="538439" y="1731645"/>
                </a:lnTo>
                <a:cubicBezTo>
                  <a:pt x="241067" y="1731645"/>
                  <a:pt x="0" y="1490578"/>
                  <a:pt x="0" y="1193206"/>
                </a:cubicBezTo>
                <a:lnTo>
                  <a:pt x="0" y="719414"/>
                </a:lnTo>
                <a:cubicBezTo>
                  <a:pt x="0" y="422042"/>
                  <a:pt x="241067" y="180975"/>
                  <a:pt x="538439" y="180975"/>
                </a:cubicBezTo>
                <a:lnTo>
                  <a:pt x="1032694" y="180975"/>
                </a:lnTo>
                <a:lnTo>
                  <a:pt x="1054088" y="163323"/>
                </a:lnTo>
                <a:cubicBezTo>
                  <a:pt x="1206717" y="60209"/>
                  <a:pt x="1390712" y="0"/>
                  <a:pt x="1588770" y="0"/>
                </a:cubicBezTo>
                <a:close/>
              </a:path>
            </a:pathLst>
          </a:custGeom>
          <a:noFill/>
          <a:ln w="22225" cap="sq">
            <a:solidFill>
              <a:schemeClr val="accent1"/>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3612573" y="1213389"/>
            <a:ext cx="4966854" cy="3404538"/>
          </a:xfrm>
          <a:custGeom>
            <a:avLst/>
            <a:gdLst>
              <a:gd name="connsiteX0" fmla="*/ 1588770 w 3177540"/>
              <a:gd name="connsiteY0" fmla="*/ 0 h 1912620"/>
              <a:gd name="connsiteX1" fmla="*/ 2123452 w 3177540"/>
              <a:gd name="connsiteY1" fmla="*/ 163323 h 1912620"/>
              <a:gd name="connsiteX2" fmla="*/ 2144847 w 3177540"/>
              <a:gd name="connsiteY2" fmla="*/ 180975 h 1912620"/>
              <a:gd name="connsiteX3" fmla="*/ 2639101 w 3177540"/>
              <a:gd name="connsiteY3" fmla="*/ 180975 h 1912620"/>
              <a:gd name="connsiteX4" fmla="*/ 3177540 w 3177540"/>
              <a:gd name="connsiteY4" fmla="*/ 719414 h 1912620"/>
              <a:gd name="connsiteX5" fmla="*/ 3177540 w 3177540"/>
              <a:gd name="connsiteY5" fmla="*/ 1193206 h 1912620"/>
              <a:gd name="connsiteX6" fmla="*/ 2639101 w 3177540"/>
              <a:gd name="connsiteY6" fmla="*/ 1731645 h 1912620"/>
              <a:gd name="connsiteX7" fmla="*/ 2144847 w 3177540"/>
              <a:gd name="connsiteY7" fmla="*/ 1731645 h 1912620"/>
              <a:gd name="connsiteX8" fmla="*/ 2123452 w 3177540"/>
              <a:gd name="connsiteY8" fmla="*/ 1749297 h 1912620"/>
              <a:gd name="connsiteX9" fmla="*/ 1588770 w 3177540"/>
              <a:gd name="connsiteY9" fmla="*/ 1912620 h 1912620"/>
              <a:gd name="connsiteX10" fmla="*/ 1054088 w 3177540"/>
              <a:gd name="connsiteY10" fmla="*/ 1749297 h 1912620"/>
              <a:gd name="connsiteX11" fmla="*/ 1032694 w 3177540"/>
              <a:gd name="connsiteY11" fmla="*/ 1731645 h 1912620"/>
              <a:gd name="connsiteX12" fmla="*/ 538439 w 3177540"/>
              <a:gd name="connsiteY12" fmla="*/ 1731645 h 1912620"/>
              <a:gd name="connsiteX13" fmla="*/ 0 w 3177540"/>
              <a:gd name="connsiteY13" fmla="*/ 1193206 h 1912620"/>
              <a:gd name="connsiteX14" fmla="*/ 0 w 3177540"/>
              <a:gd name="connsiteY14" fmla="*/ 719414 h 1912620"/>
              <a:gd name="connsiteX15" fmla="*/ 538439 w 3177540"/>
              <a:gd name="connsiteY15" fmla="*/ 180975 h 1912620"/>
              <a:gd name="connsiteX16" fmla="*/ 1032694 w 3177540"/>
              <a:gd name="connsiteY16" fmla="*/ 180975 h 1912620"/>
              <a:gd name="connsiteX17" fmla="*/ 1054088 w 3177540"/>
              <a:gd name="connsiteY17" fmla="*/ 163323 h 1912620"/>
              <a:gd name="connsiteX18" fmla="*/ 1588770 w 3177540"/>
              <a:gd name="connsiteY18" fmla="*/ 0 h 1912620"/>
            </a:gdLst>
            <a:ahLst/>
            <a:cxnLst/>
            <a:rect l="l" t="t" r="r" b="b"/>
            <a:pathLst>
              <a:path w="3177540" h="1912620">
                <a:moveTo>
                  <a:pt x="1588770" y="0"/>
                </a:moveTo>
                <a:cubicBezTo>
                  <a:pt x="1786828" y="0"/>
                  <a:pt x="1970824" y="60209"/>
                  <a:pt x="2123452" y="163323"/>
                </a:cubicBezTo>
                <a:lnTo>
                  <a:pt x="2144847" y="180975"/>
                </a:lnTo>
                <a:lnTo>
                  <a:pt x="2639101" y="180975"/>
                </a:lnTo>
                <a:cubicBezTo>
                  <a:pt x="2936473" y="180975"/>
                  <a:pt x="3177540" y="422042"/>
                  <a:pt x="3177540" y="719414"/>
                </a:cubicBezTo>
                <a:lnTo>
                  <a:pt x="3177540" y="1193206"/>
                </a:lnTo>
                <a:cubicBezTo>
                  <a:pt x="3177540" y="1490578"/>
                  <a:pt x="2936473" y="1731645"/>
                  <a:pt x="2639101" y="1731645"/>
                </a:cubicBezTo>
                <a:lnTo>
                  <a:pt x="2144847" y="1731645"/>
                </a:lnTo>
                <a:lnTo>
                  <a:pt x="2123452" y="1749297"/>
                </a:lnTo>
                <a:cubicBezTo>
                  <a:pt x="1970824" y="1852411"/>
                  <a:pt x="1786828" y="1912620"/>
                  <a:pt x="1588770" y="1912620"/>
                </a:cubicBezTo>
                <a:cubicBezTo>
                  <a:pt x="1390712" y="1912620"/>
                  <a:pt x="1206717" y="1852411"/>
                  <a:pt x="1054088" y="1749297"/>
                </a:cubicBezTo>
                <a:lnTo>
                  <a:pt x="1032694" y="1731645"/>
                </a:lnTo>
                <a:lnTo>
                  <a:pt x="538439" y="1731645"/>
                </a:lnTo>
                <a:cubicBezTo>
                  <a:pt x="241067" y="1731645"/>
                  <a:pt x="0" y="1490578"/>
                  <a:pt x="0" y="1193206"/>
                </a:cubicBezTo>
                <a:lnTo>
                  <a:pt x="0" y="719414"/>
                </a:lnTo>
                <a:cubicBezTo>
                  <a:pt x="0" y="422042"/>
                  <a:pt x="241067" y="180975"/>
                  <a:pt x="538439" y="180975"/>
                </a:cubicBezTo>
                <a:lnTo>
                  <a:pt x="1032694" y="180975"/>
                </a:lnTo>
                <a:lnTo>
                  <a:pt x="1054088" y="163323"/>
                </a:lnTo>
                <a:cubicBezTo>
                  <a:pt x="1206717" y="60209"/>
                  <a:pt x="1390712" y="0"/>
                  <a:pt x="1588770" y="0"/>
                </a:cubicBezTo>
                <a:close/>
              </a:path>
            </a:pathLst>
          </a:custGeom>
          <a:solidFill>
            <a:schemeClr val="accent1">
              <a:lumMod val="20000"/>
              <a:lumOff val="80000"/>
            </a:schemeClr>
          </a:solidFill>
          <a:ln w="12700" cap="sq">
            <a:solidFill>
              <a:schemeClr val="accent1">
                <a:lumMod val="60000"/>
                <a:lumOff val="40000"/>
              </a:schemeClr>
            </a:solidFill>
            <a:miter/>
          </a:ln>
        </p:spPr>
        <p:txBody>
          <a:bodyPr vert="horz" wrap="square" lIns="91440" tIns="45720" rIns="91440" bIns="45720" rtlCol="0" anchor="ctr"/>
          <a:lstStyle/>
          <a:p>
            <a:pPr algn="ctr"/>
            <a:endParaRPr kumimoji="1" lang="zh-CN" altLang="en-US"/>
          </a:p>
        </p:txBody>
      </p:sp>
      <p:pic>
        <p:nvPicPr>
          <p:cNvPr id="7" name="图片 6"/>
          <p:cNvPicPr>
            <a:picLocks noChangeAspect="1"/>
          </p:cNvPicPr>
          <p:nvPr/>
        </p:nvPicPr>
        <p:blipFill>
          <a:blip r:embed="rId3">
            <a:alphaModFix amt="100000"/>
          </a:blip>
          <a:srcRect b="33838"/>
          <a:stretch>
            <a:fillRect/>
          </a:stretch>
        </p:blipFill>
        <p:spPr>
          <a:xfrm>
            <a:off x="4833895" y="5114666"/>
            <a:ext cx="1993625" cy="1365786"/>
          </a:xfrm>
          <a:custGeom>
            <a:avLst/>
            <a:gdLst/>
            <a:ahLst/>
            <a:cxnLst/>
            <a:rect l="l" t="t" r="r" b="b"/>
            <a:pathLst>
              <a:path w="1993900" h="1371600">
                <a:moveTo>
                  <a:pt x="0" y="0"/>
                </a:moveTo>
                <a:lnTo>
                  <a:pt x="1993625" y="0"/>
                </a:lnTo>
                <a:lnTo>
                  <a:pt x="1993625" y="1108325"/>
                </a:lnTo>
                <a:lnTo>
                  <a:pt x="1971183" y="1129410"/>
                </a:lnTo>
                <a:cubicBezTo>
                  <a:pt x="1777206" y="1278646"/>
                  <a:pt x="1543362" y="1365786"/>
                  <a:pt x="1291647" y="1365786"/>
                </a:cubicBezTo>
                <a:cubicBezTo>
                  <a:pt x="1039932" y="1365786"/>
                  <a:pt x="806089" y="1278646"/>
                  <a:pt x="612111" y="1129410"/>
                </a:cubicBezTo>
                <a:lnTo>
                  <a:pt x="584921" y="1103862"/>
                </a:lnTo>
                <a:lnTo>
                  <a:pt x="0" y="1103862"/>
                </a:lnTo>
                <a:close/>
              </a:path>
            </a:pathLst>
          </a:custGeom>
          <a:noFill/>
          <a:ln>
            <a:noFill/>
          </a:ln>
        </p:spPr>
      </p:pic>
      <p:sp>
        <p:nvSpPr>
          <p:cNvPr id="8" name="标题 1"/>
          <p:cNvSpPr txBox="1"/>
          <p:nvPr/>
        </p:nvSpPr>
        <p:spPr>
          <a:xfrm>
            <a:off x="5163653" y="1"/>
            <a:ext cx="1867045" cy="2702330"/>
          </a:xfrm>
          <a:prstGeom prst="rect">
            <a:avLst/>
          </a:prstGeom>
          <a:noFill/>
          <a:ln>
            <a:noFill/>
          </a:ln>
        </p:spPr>
        <p:txBody>
          <a:bodyPr vert="horz" wrap="square" lIns="91440" tIns="45720" rIns="91440" bIns="45720" rtlCol="0" anchor="b"/>
          <a:lstStyle/>
          <a:p>
            <a:pPr algn="ctr"/>
            <a:r>
              <a:rPr kumimoji="1" lang="en-US" altLang="zh-CN" sz="6600">
                <a:ln w="12700">
                  <a:noFill/>
                </a:ln>
                <a:solidFill>
                  <a:srgbClr val="6E5944">
                    <a:alpha val="100000"/>
                  </a:srgbClr>
                </a:solidFill>
                <a:latin typeface="OPPOSans H" panose="00020600040101010101" charset="-122"/>
                <a:ea typeface="OPPOSans H" panose="00020600040101010101" charset="-122"/>
                <a:cs typeface="OPPOSans H" panose="00020600040101010101" charset="-122"/>
              </a:rPr>
              <a:t>02</a:t>
            </a:r>
            <a:endParaRPr kumimoji="1" lang="zh-CN" altLang="en-US"/>
          </a:p>
        </p:txBody>
      </p:sp>
      <p:sp>
        <p:nvSpPr>
          <p:cNvPr id="9" name="标题 1"/>
          <p:cNvSpPr txBox="1"/>
          <p:nvPr/>
        </p:nvSpPr>
        <p:spPr>
          <a:xfrm>
            <a:off x="3427095" y="2708910"/>
            <a:ext cx="5471160" cy="1453515"/>
          </a:xfrm>
          <a:prstGeom prst="rect">
            <a:avLst/>
          </a:prstGeom>
          <a:noFill/>
          <a:ln>
            <a:noFill/>
          </a:ln>
        </p:spPr>
        <p:txBody>
          <a:bodyPr vert="horz" wrap="square" lIns="91440" tIns="45720" rIns="91440" bIns="45720" rtlCol="0" anchor="t"/>
          <a:lstStyle/>
          <a:p>
            <a:pPr algn="l"/>
            <a:r>
              <a:rPr kumimoji="1" lang="en-US" altLang="zh-CN" sz="4800">
                <a:ln w="12700">
                  <a:noFill/>
                </a:ln>
                <a:solidFill>
                  <a:srgbClr val="93775B">
                    <a:alpha val="100000"/>
                  </a:srgbClr>
                </a:solidFill>
                <a:latin typeface="MV Boli" panose="02000500030200090000" charset="0"/>
                <a:ea typeface="华文琥珀" panose="02010800040101010101" charset="-122"/>
                <a:cs typeface="MV Boli" panose="02000500030200090000" charset="0"/>
                <a:sym typeface="+mn-ea"/>
              </a:rPr>
              <a:t>Garden structures</a:t>
            </a:r>
            <a:endParaRPr kumimoji="1" lang="zh-CN" altLang="en-US" sz="4800" b="1">
              <a:ln w="12700">
                <a:noFill/>
              </a:ln>
              <a:solidFill>
                <a:srgbClr val="6E5944">
                  <a:alpha val="100000"/>
                </a:srgbClr>
              </a:solidFill>
              <a:latin typeface="华文行楷" panose="02010800040101010101" charset="-122"/>
              <a:ea typeface="华文行楷" panose="02010800040101010101" charset="-122"/>
              <a:cs typeface="OPPOSans H" panose="00020600040101010101" charset="-122"/>
            </a:endParaRPr>
          </a:p>
        </p:txBody>
      </p:sp>
      <p:pic>
        <p:nvPicPr>
          <p:cNvPr id="10" name="图片 9"/>
          <p:cNvPicPr>
            <a:picLocks noChangeAspect="1"/>
          </p:cNvPicPr>
          <p:nvPr/>
        </p:nvPicPr>
        <p:blipFill>
          <a:blip r:embed="rId4">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4">
            <a:alphaModFix amt="100000"/>
          </a:blip>
          <a:srcRect/>
          <a:stretch>
            <a:fillRect/>
          </a:stretch>
        </p:blipFill>
        <p:spPr>
          <a:xfrm flipH="1">
            <a:off x="2845240" y="5492627"/>
            <a:ext cx="12192000" cy="2465276"/>
          </a:xfrm>
          <a:prstGeom prst="rect">
            <a:avLst/>
          </a:prstGeom>
          <a:noFill/>
          <a:ln>
            <a:noFill/>
          </a:ln>
        </p:spPr>
      </p:pic>
      <p:pic>
        <p:nvPicPr>
          <p:cNvPr id="12" name="图片 11"/>
          <p:cNvPicPr>
            <a:picLocks noChangeAspect="1"/>
          </p:cNvPicPr>
          <p:nvPr/>
        </p:nvPicPr>
        <p:blipFill>
          <a:blip r:embed="rId5">
            <a:alphaModFix amt="100000"/>
          </a:blip>
          <a:srcRect/>
          <a:stretch>
            <a:fillRect/>
          </a:stretch>
        </p:blipFill>
        <p:spPr>
          <a:xfrm>
            <a:off x="8749352" y="2405585"/>
            <a:ext cx="3136015" cy="619910"/>
          </a:xfrm>
          <a:prstGeom prst="rect">
            <a:avLst/>
          </a:prstGeom>
          <a:noFill/>
          <a:ln>
            <a:noFill/>
          </a:ln>
        </p:spPr>
      </p:pic>
      <p:pic>
        <p:nvPicPr>
          <p:cNvPr id="13" name="图片 12"/>
          <p:cNvPicPr>
            <a:picLocks noChangeAspect="1"/>
          </p:cNvPicPr>
          <p:nvPr/>
        </p:nvPicPr>
        <p:blipFill>
          <a:blip r:embed="rId6">
            <a:alphaModFix amt="100000"/>
          </a:blip>
          <a:srcRect l="64118" t="65098" r="2580" b="22262"/>
          <a:stretch>
            <a:fillRect/>
          </a:stretch>
        </p:blipFill>
        <p:spPr>
          <a:xfrm flipH="1">
            <a:off x="8190828" y="3946648"/>
            <a:ext cx="1762764" cy="781206"/>
          </a:xfrm>
          <a:prstGeom prst="rect">
            <a:avLst/>
          </a:prstGeom>
          <a:noFill/>
          <a:ln>
            <a:noFill/>
          </a:ln>
        </p:spPr>
      </p:pic>
      <p:pic>
        <p:nvPicPr>
          <p:cNvPr id="14" name="图片 13"/>
          <p:cNvPicPr>
            <a:picLocks noChangeAspect="1"/>
          </p:cNvPicPr>
          <p:nvPr/>
        </p:nvPicPr>
        <p:blipFill>
          <a:blip r:embed="rId5">
            <a:alphaModFix amt="100000"/>
          </a:blip>
          <a:srcRect/>
          <a:stretch>
            <a:fillRect/>
          </a:stretch>
        </p:blipFill>
        <p:spPr>
          <a:xfrm flipH="1">
            <a:off x="306633" y="2200295"/>
            <a:ext cx="3136015" cy="619910"/>
          </a:xfrm>
          <a:prstGeom prst="rect">
            <a:avLst/>
          </a:prstGeom>
          <a:noFill/>
          <a:ln>
            <a:noFill/>
          </a:ln>
        </p:spPr>
      </p:pic>
      <p:pic>
        <p:nvPicPr>
          <p:cNvPr id="15" name="图片 14"/>
          <p:cNvPicPr>
            <a:picLocks noChangeAspect="1"/>
          </p:cNvPicPr>
          <p:nvPr/>
        </p:nvPicPr>
        <p:blipFill>
          <a:blip r:embed="rId6">
            <a:alphaModFix amt="100000"/>
          </a:blip>
          <a:srcRect l="64118" t="65098" r="2580" b="22262"/>
          <a:stretch>
            <a:fillRect/>
          </a:stretch>
        </p:blipFill>
        <p:spPr>
          <a:xfrm flipH="1">
            <a:off x="1664018" y="3463788"/>
            <a:ext cx="1762764" cy="7812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p:nvPr/>
        </p:nvSpPr>
        <p:spPr>
          <a:xfrm>
            <a:off x="316865" y="373380"/>
            <a:ext cx="598297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783590" y="466725"/>
            <a:ext cx="4963795" cy="467995"/>
          </a:xfrm>
          <a:prstGeom prst="rect">
            <a:avLst/>
          </a:prstGeom>
          <a:noFill/>
          <a:ln>
            <a:noFill/>
          </a:ln>
        </p:spPr>
        <p:txBody>
          <a:bodyPr vert="horz" wrap="square" lIns="0" tIns="0" rIns="0" bIns="0" rtlCol="0" anchor="ctr"/>
          <a:lstStyle/>
          <a:p>
            <a:pPr algn="l"/>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Architectures</a:t>
            </a:r>
            <a:endParaRPr kumimoji="1" lang="en-US" altLang="zh-CN"/>
          </a:p>
        </p:txBody>
      </p:sp>
      <p:sp>
        <p:nvSpPr>
          <p:cNvPr id="22" name="标题 1"/>
          <p:cNvSpPr txBox="1"/>
          <p:nvPr/>
        </p:nvSpPr>
        <p:spPr>
          <a:xfrm>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文本框 22"/>
          <p:cNvSpPr txBox="1"/>
          <p:nvPr/>
        </p:nvSpPr>
        <p:spPr>
          <a:xfrm>
            <a:off x="316865" y="1125220"/>
            <a:ext cx="6979920" cy="5631180"/>
          </a:xfrm>
          <a:prstGeom prst="rect">
            <a:avLst/>
          </a:prstGeom>
          <a:noFill/>
        </p:spPr>
        <p:txBody>
          <a:bodyPr wrap="square" rtlCol="0">
            <a:spAutoFit/>
          </a:bodyPr>
          <a:p>
            <a:r>
              <a:rPr lang="zh-CN" altLang="en-US"/>
              <a:t>Chinese gardens are celebrated for their elegant and harmonious architecture, which includes pavilions, terraces, towers, and pavilions. </a:t>
            </a:r>
            <a:endParaRPr lang="zh-CN" altLang="en-US"/>
          </a:p>
          <a:p>
            <a:r>
              <a:rPr lang="zh-CN" altLang="en-US" b="1"/>
              <a:t>Pavilions (亭):</a:t>
            </a:r>
            <a:r>
              <a:rPr lang="zh-CN" altLang="en-US"/>
              <a:t> Pavilions are open-sided structures . They serve as places for rest and contemplation, offering beautiful views of the surrounding landscape. Pavilions are typically small and can be round, square, or polygonal in shape, often with a pitched roof.</a:t>
            </a:r>
            <a:endParaRPr lang="zh-CN" altLang="en-US"/>
          </a:p>
          <a:p>
            <a:r>
              <a:rPr lang="zh-CN" altLang="en-US" b="1"/>
              <a:t>Terraces (台):</a:t>
            </a:r>
            <a:r>
              <a:rPr lang="zh-CN" altLang="en-US"/>
              <a:t> Terraces are flat, elevated platforms that can be used for various purposes, such as viewing platforms or for placing other structures like pavilions or towers. They are often built on slopes to take advantage of the natural topography and provide a vantage point for enjoying the garden's scenery.</a:t>
            </a:r>
            <a:endParaRPr lang="zh-CN" altLang="en-US"/>
          </a:p>
          <a:p>
            <a:r>
              <a:rPr lang="zh-CN" altLang="en-US" b="1"/>
              <a:t>Towers (楼): </a:t>
            </a:r>
            <a:r>
              <a:rPr lang="zh-CN" altLang="en-US"/>
              <a:t>Towers are multi-stor</a:t>
            </a:r>
            <a:r>
              <a:rPr lang="en-US" altLang="zh-CN"/>
              <a:t>e</a:t>
            </a:r>
            <a:r>
              <a:rPr lang="zh-CN" altLang="en-US"/>
              <a:t>y buildings, often used for panoramic views of the garden or the surrounding landscape. They can be square, round, or octagonal and are usually more elaborately decorated than pavilions.</a:t>
            </a:r>
            <a:endParaRPr lang="zh-CN" altLang="en-US"/>
          </a:p>
          <a:p>
            <a:r>
              <a:rPr lang="en-US" altLang="zh-CN" b="1"/>
              <a:t>Tower </a:t>
            </a:r>
            <a:r>
              <a:rPr lang="zh-CN" altLang="en-US" b="1"/>
              <a:t>Pavilions (阁):</a:t>
            </a:r>
            <a:r>
              <a:rPr lang="zh-CN" altLang="en-US"/>
              <a:t> </a:t>
            </a:r>
            <a:r>
              <a:rPr lang="en-US" altLang="zh-CN"/>
              <a:t>Tower </a:t>
            </a:r>
            <a:r>
              <a:rPr lang="zh-CN" altLang="en-US"/>
              <a:t>Pavilions in the context of Chinese gardens are similar to towers but are typically smaller and more ornate. They are often used as a place for scholarly pursuits, such as reading, writing, or painting, and may house collections of calligraphy or paintings.</a:t>
            </a:r>
            <a:endParaRPr lang="zh-CN" altLang="en-US"/>
          </a:p>
        </p:txBody>
      </p:sp>
      <p:pic>
        <p:nvPicPr>
          <p:cNvPr id="3" name="图片 2"/>
          <p:cNvPicPr/>
          <p:nvPr/>
        </p:nvPicPr>
        <p:blipFill>
          <a:blip r:embed="rId1"/>
          <a:stretch>
            <a:fillRect/>
          </a:stretch>
        </p:blipFill>
        <p:spPr>
          <a:xfrm>
            <a:off x="7392035" y="-27305"/>
            <a:ext cx="4835525" cy="6916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alphaModFix amt="100000"/>
          </a:blip>
          <a:srcRect/>
          <a:stretch>
            <a:fillRect/>
          </a:stretch>
        </p:blipFill>
        <p:spPr>
          <a:xfrm>
            <a:off x="0" y="2512"/>
            <a:ext cx="12192000" cy="6855488"/>
          </a:xfrm>
          <a:prstGeom prst="rect">
            <a:avLst/>
          </a:prstGeom>
          <a:noFill/>
          <a:ln>
            <a:noFill/>
          </a:ln>
        </p:spPr>
      </p:pic>
      <p:pic>
        <p:nvPicPr>
          <p:cNvPr id="10" name="图片 9"/>
          <p:cNvPicPr>
            <a:picLocks noChangeAspect="1"/>
          </p:cNvPicPr>
          <p:nvPr/>
        </p:nvPicPr>
        <p:blipFill>
          <a:blip r:embed="rId2">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2">
            <a:alphaModFix amt="100000"/>
          </a:blip>
          <a:srcRect/>
          <a:stretch>
            <a:fillRect/>
          </a:stretch>
        </p:blipFill>
        <p:spPr>
          <a:xfrm flipH="1">
            <a:off x="2845240" y="5492627"/>
            <a:ext cx="12192000" cy="2465276"/>
          </a:xfrm>
          <a:prstGeom prst="rect">
            <a:avLst/>
          </a:prstGeom>
          <a:noFill/>
          <a:ln>
            <a:noFill/>
          </a:ln>
        </p:spPr>
      </p:pic>
      <p:pic>
        <p:nvPicPr>
          <p:cNvPr id="3" name="图片 2"/>
          <p:cNvPicPr/>
          <p:nvPr/>
        </p:nvPicPr>
        <p:blipFill>
          <a:blip r:embed="rId3"/>
          <a:stretch>
            <a:fillRect/>
          </a:stretch>
        </p:blipFill>
        <p:spPr>
          <a:xfrm>
            <a:off x="-96520" y="2540"/>
            <a:ext cx="6185535" cy="6887845"/>
          </a:xfrm>
          <a:prstGeom prst="rect">
            <a:avLst/>
          </a:prstGeom>
        </p:spPr>
      </p:pic>
      <p:pic>
        <p:nvPicPr>
          <p:cNvPr id="4" name="图片 3"/>
          <p:cNvPicPr/>
          <p:nvPr/>
        </p:nvPicPr>
        <p:blipFill>
          <a:blip r:embed="rId4"/>
          <a:stretch>
            <a:fillRect/>
          </a:stretch>
        </p:blipFill>
        <p:spPr>
          <a:xfrm>
            <a:off x="5974080" y="-27305"/>
            <a:ext cx="6252210" cy="69170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p:nvPr/>
        </p:nvSpPr>
        <p:spPr>
          <a:xfrm>
            <a:off x="316865" y="373380"/>
            <a:ext cx="6631305"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783590" y="466725"/>
            <a:ext cx="6062980" cy="467995"/>
          </a:xfrm>
          <a:prstGeom prst="rect">
            <a:avLst/>
          </a:prstGeom>
          <a:noFill/>
          <a:ln>
            <a:noFill/>
          </a:ln>
        </p:spPr>
        <p:txBody>
          <a:bodyPr vert="horz" wrap="square" lIns="0" tIns="0" rIns="0" bIns="0" rtlCol="0" anchor="ctr"/>
          <a:lstStyle/>
          <a:p>
            <a:pPr algn="l">
              <a:buClrTx/>
              <a:buSzTx/>
              <a:buFontTx/>
            </a:pPr>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Windows</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22" name="标题 1"/>
          <p:cNvSpPr txBox="1"/>
          <p:nvPr/>
        </p:nvSpPr>
        <p:spPr>
          <a:xfrm>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文本框 22"/>
          <p:cNvSpPr txBox="1"/>
          <p:nvPr/>
        </p:nvSpPr>
        <p:spPr>
          <a:xfrm>
            <a:off x="316865" y="1125220"/>
            <a:ext cx="6546215" cy="3138170"/>
          </a:xfrm>
          <a:prstGeom prst="rect">
            <a:avLst/>
          </a:prstGeom>
          <a:noFill/>
        </p:spPr>
        <p:txBody>
          <a:bodyPr wrap="square" rtlCol="0">
            <a:spAutoFit/>
          </a:bodyPr>
          <a:p>
            <a:r>
              <a:rPr lang="zh-CN" altLang="en-US"/>
              <a:t>In Chinese gardens, the</a:t>
            </a:r>
            <a:r>
              <a:rPr lang="en-US" altLang="zh-CN"/>
              <a:t> </a:t>
            </a:r>
            <a:r>
              <a:rPr lang="zh-CN" altLang="en-US"/>
              <a:t>window is a distinctive architectural element that serves both decorative and practical purposes. These windows come in a variety of designs and patterns, often featuring plants, animals, calligraphy, and geometric shapes, symbolizing good fortune and auspiciousness. </a:t>
            </a:r>
            <a:endParaRPr lang="zh-CN" altLang="en-US"/>
          </a:p>
          <a:p>
            <a:r>
              <a:rPr lang="zh-CN" altLang="en-US"/>
              <a:t>The main functions of windows include decorating walls, providing ventilation and light, framing views, and facilitating movement. The design and layout of  windows imbue every corner of the garden with poetic and picturesque charm, allowing one to experience the infinite beauty of nature within a confined space.</a:t>
            </a:r>
            <a:endParaRPr lang="zh-CN" altLang="en-US"/>
          </a:p>
        </p:txBody>
      </p:sp>
      <p:pic>
        <p:nvPicPr>
          <p:cNvPr id="32" name="图片 31"/>
          <p:cNvPicPr/>
          <p:nvPr/>
        </p:nvPicPr>
        <p:blipFill>
          <a:blip r:embed="rId1"/>
          <a:stretch>
            <a:fillRect/>
          </a:stretch>
        </p:blipFill>
        <p:spPr>
          <a:xfrm>
            <a:off x="7210425" y="0"/>
            <a:ext cx="4981575" cy="68573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1">
            <a:alphaModFix amt="100000"/>
          </a:blip>
          <a:srcRect/>
          <a:stretch>
            <a:fillRect/>
          </a:stretch>
        </p:blipFill>
        <p:spPr>
          <a:xfrm flipH="1">
            <a:off x="2845240" y="5492627"/>
            <a:ext cx="12192000" cy="2465276"/>
          </a:xfrm>
          <a:prstGeom prst="rect">
            <a:avLst/>
          </a:prstGeom>
          <a:noFill/>
          <a:ln>
            <a:noFill/>
          </a:ln>
        </p:spPr>
      </p:pic>
      <p:pic>
        <p:nvPicPr>
          <p:cNvPr id="17" name="图片 16"/>
          <p:cNvPicPr/>
          <p:nvPr/>
        </p:nvPicPr>
        <p:blipFill>
          <a:blip r:embed="rId2"/>
          <a:stretch>
            <a:fillRect/>
          </a:stretch>
        </p:blipFill>
        <p:spPr>
          <a:xfrm>
            <a:off x="8890" y="2540"/>
            <a:ext cx="3004820" cy="4739640"/>
          </a:xfrm>
          <a:prstGeom prst="rect">
            <a:avLst/>
          </a:prstGeom>
        </p:spPr>
      </p:pic>
      <p:pic>
        <p:nvPicPr>
          <p:cNvPr id="18" name="图片 17"/>
          <p:cNvPicPr/>
          <p:nvPr/>
        </p:nvPicPr>
        <p:blipFill>
          <a:blip r:embed="rId3"/>
          <a:stretch>
            <a:fillRect/>
          </a:stretch>
        </p:blipFill>
        <p:spPr>
          <a:xfrm>
            <a:off x="5908040" y="0"/>
            <a:ext cx="3281045" cy="4926330"/>
          </a:xfrm>
          <a:prstGeom prst="rect">
            <a:avLst/>
          </a:prstGeom>
        </p:spPr>
      </p:pic>
      <p:pic>
        <p:nvPicPr>
          <p:cNvPr id="19" name="图片 18"/>
          <p:cNvPicPr/>
          <p:nvPr/>
        </p:nvPicPr>
        <p:blipFill>
          <a:blip r:embed="rId4"/>
          <a:stretch>
            <a:fillRect/>
          </a:stretch>
        </p:blipFill>
        <p:spPr>
          <a:xfrm>
            <a:off x="3013710" y="2485390"/>
            <a:ext cx="2894330" cy="4373245"/>
          </a:xfrm>
          <a:prstGeom prst="rect">
            <a:avLst/>
          </a:prstGeom>
        </p:spPr>
      </p:pic>
      <p:pic>
        <p:nvPicPr>
          <p:cNvPr id="20" name="图片 19"/>
          <p:cNvPicPr/>
          <p:nvPr/>
        </p:nvPicPr>
        <p:blipFill>
          <a:blip r:embed="rId5"/>
          <a:stretch>
            <a:fillRect/>
          </a:stretch>
        </p:blipFill>
        <p:spPr>
          <a:xfrm>
            <a:off x="9150985" y="2485390"/>
            <a:ext cx="3041015" cy="4372610"/>
          </a:xfrm>
          <a:prstGeom prst="rect">
            <a:avLst/>
          </a:prstGeom>
        </p:spPr>
      </p:pic>
      <p:sp>
        <p:nvSpPr>
          <p:cNvPr id="2" name="文本框 1"/>
          <p:cNvSpPr txBox="1"/>
          <p:nvPr/>
        </p:nvSpPr>
        <p:spPr>
          <a:xfrm>
            <a:off x="134620" y="5373370"/>
            <a:ext cx="2803525" cy="521970"/>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Square windows</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3" name="文本框 2"/>
          <p:cNvSpPr txBox="1"/>
          <p:nvPr/>
        </p:nvSpPr>
        <p:spPr>
          <a:xfrm>
            <a:off x="3215640" y="5733415"/>
            <a:ext cx="2491740" cy="953135"/>
          </a:xfrm>
          <a:prstGeom prst="rect">
            <a:avLst/>
          </a:prstGeom>
          <a:noFill/>
        </p:spPr>
        <p:txBody>
          <a:bodyPr wrap="square" rtlCol="0">
            <a:spAutoFit/>
          </a:bodyPr>
          <a:p>
            <a:r>
              <a:rPr kumimoji="1" lang="en-US" altLang="zh-CN" sz="2800">
                <a:ln w="12700">
                  <a:noFill/>
                </a:ln>
                <a:solidFill>
                  <a:schemeClr val="bg1">
                    <a:alpha val="100000"/>
                  </a:schemeClr>
                </a:solidFill>
                <a:latin typeface="MV Boli" panose="02000500030200090000" charset="0"/>
                <a:ea typeface="华文琥珀" panose="02010800040101010101" charset="-122"/>
                <a:cs typeface="MV Boli" panose="02000500030200090000" charset="0"/>
              </a:rPr>
              <a:t>Fan-shaped windows</a:t>
            </a:r>
            <a:endParaRPr kumimoji="1" lang="en-US" altLang="zh-CN" sz="2800">
              <a:ln w="12700">
                <a:noFill/>
              </a:ln>
              <a:solidFill>
                <a:schemeClr val="bg1">
                  <a:alpha val="100000"/>
                </a:schemeClr>
              </a:solidFill>
              <a:latin typeface="MV Boli" panose="02000500030200090000" charset="0"/>
              <a:ea typeface="华文琥珀" panose="02010800040101010101" charset="-122"/>
              <a:cs typeface="MV Boli" panose="02000500030200090000" charset="0"/>
            </a:endParaRPr>
          </a:p>
        </p:txBody>
      </p:sp>
      <p:sp>
        <p:nvSpPr>
          <p:cNvPr id="4" name="文本框 3"/>
          <p:cNvSpPr txBox="1"/>
          <p:nvPr/>
        </p:nvSpPr>
        <p:spPr>
          <a:xfrm>
            <a:off x="6034405" y="5373370"/>
            <a:ext cx="3026410" cy="521970"/>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calabash windows</a:t>
            </a:r>
            <a:endParaRPr lang="en-US" altLang="zh-CN"/>
          </a:p>
        </p:txBody>
      </p:sp>
      <p:sp>
        <p:nvSpPr>
          <p:cNvPr id="5" name="文本框 4"/>
          <p:cNvSpPr txBox="1"/>
          <p:nvPr/>
        </p:nvSpPr>
        <p:spPr>
          <a:xfrm>
            <a:off x="3359785" y="908685"/>
            <a:ext cx="2389505" cy="953135"/>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Vase-shaped windows</a:t>
            </a:r>
            <a:endParaRPr lang="zh-CN" altLang="en-US"/>
          </a:p>
        </p:txBody>
      </p:sp>
      <p:sp>
        <p:nvSpPr>
          <p:cNvPr id="6" name="文本框 5"/>
          <p:cNvSpPr txBox="1"/>
          <p:nvPr/>
        </p:nvSpPr>
        <p:spPr>
          <a:xfrm>
            <a:off x="9696450" y="981075"/>
            <a:ext cx="2033270" cy="953135"/>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crabapple</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windows</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1">
            <a:alphaModFix amt="100000"/>
          </a:blip>
          <a:srcRect/>
          <a:stretch>
            <a:fillRect/>
          </a:stretch>
        </p:blipFill>
        <p:spPr>
          <a:xfrm flipH="1">
            <a:off x="2845240" y="5492627"/>
            <a:ext cx="12192000" cy="2465276"/>
          </a:xfrm>
          <a:prstGeom prst="rect">
            <a:avLst/>
          </a:prstGeom>
          <a:noFill/>
          <a:ln>
            <a:noFill/>
          </a:ln>
        </p:spPr>
      </p:pic>
      <p:pic>
        <p:nvPicPr>
          <p:cNvPr id="3" name="图片 2"/>
          <p:cNvPicPr/>
          <p:nvPr/>
        </p:nvPicPr>
        <p:blipFill>
          <a:blip r:embed="rId2"/>
          <a:stretch>
            <a:fillRect/>
          </a:stretch>
        </p:blipFill>
        <p:spPr>
          <a:xfrm>
            <a:off x="0" y="0"/>
            <a:ext cx="3016885" cy="4426585"/>
          </a:xfrm>
          <a:prstGeom prst="rect">
            <a:avLst/>
          </a:prstGeom>
        </p:spPr>
      </p:pic>
      <p:pic>
        <p:nvPicPr>
          <p:cNvPr id="4" name="图片 3"/>
          <p:cNvPicPr/>
          <p:nvPr/>
        </p:nvPicPr>
        <p:blipFill>
          <a:blip r:embed="rId3"/>
          <a:stretch>
            <a:fillRect/>
          </a:stretch>
        </p:blipFill>
        <p:spPr>
          <a:xfrm>
            <a:off x="3016885" y="1988820"/>
            <a:ext cx="2985135" cy="4868545"/>
          </a:xfrm>
          <a:prstGeom prst="rect">
            <a:avLst/>
          </a:prstGeom>
        </p:spPr>
      </p:pic>
      <p:pic>
        <p:nvPicPr>
          <p:cNvPr id="5" name="图片 4"/>
          <p:cNvPicPr/>
          <p:nvPr/>
        </p:nvPicPr>
        <p:blipFill>
          <a:blip r:embed="rId4"/>
          <a:stretch>
            <a:fillRect/>
          </a:stretch>
        </p:blipFill>
        <p:spPr>
          <a:xfrm>
            <a:off x="6009640" y="-27305"/>
            <a:ext cx="3149600" cy="4453255"/>
          </a:xfrm>
          <a:prstGeom prst="rect">
            <a:avLst/>
          </a:prstGeom>
        </p:spPr>
      </p:pic>
      <p:pic>
        <p:nvPicPr>
          <p:cNvPr id="6" name="图片 5"/>
          <p:cNvPicPr/>
          <p:nvPr/>
        </p:nvPicPr>
        <p:blipFill>
          <a:blip r:embed="rId5"/>
          <a:stretch>
            <a:fillRect/>
          </a:stretch>
        </p:blipFill>
        <p:spPr>
          <a:xfrm>
            <a:off x="9192260" y="1969135"/>
            <a:ext cx="2985770" cy="4888865"/>
          </a:xfrm>
          <a:prstGeom prst="rect">
            <a:avLst/>
          </a:prstGeom>
        </p:spPr>
      </p:pic>
      <p:sp>
        <p:nvSpPr>
          <p:cNvPr id="2" name="文本框 1"/>
          <p:cNvSpPr txBox="1"/>
          <p:nvPr/>
        </p:nvSpPr>
        <p:spPr>
          <a:xfrm>
            <a:off x="42545" y="4920615"/>
            <a:ext cx="2967355" cy="953135"/>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"ice crack" pattern window</a:t>
            </a:r>
            <a:endParaRPr lang="zh-CN" altLang="en-US"/>
          </a:p>
        </p:txBody>
      </p:sp>
      <p:sp>
        <p:nvSpPr>
          <p:cNvPr id="7" name="文本框 6"/>
          <p:cNvSpPr txBox="1"/>
          <p:nvPr/>
        </p:nvSpPr>
        <p:spPr>
          <a:xfrm>
            <a:off x="3575685" y="379730"/>
            <a:ext cx="2020570" cy="1383665"/>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crabapple pattern window </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8" name="文本框 7"/>
          <p:cNvSpPr txBox="1"/>
          <p:nvPr/>
        </p:nvSpPr>
        <p:spPr>
          <a:xfrm>
            <a:off x="6403975" y="4869180"/>
            <a:ext cx="2353310" cy="953135"/>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"卍" pattern window </a:t>
            </a:r>
            <a:endParaRPr lang="zh-CN" altLang="en-US"/>
          </a:p>
        </p:txBody>
      </p:sp>
      <p:sp>
        <p:nvSpPr>
          <p:cNvPr id="9" name="文本框 8"/>
          <p:cNvSpPr txBox="1"/>
          <p:nvPr/>
        </p:nvSpPr>
        <p:spPr>
          <a:xfrm>
            <a:off x="9696450" y="379730"/>
            <a:ext cx="2308225" cy="1383665"/>
          </a:xfrm>
          <a:prstGeom prst="rect">
            <a:avLst/>
          </a:prstGeom>
          <a:noFill/>
        </p:spPr>
        <p:txBody>
          <a:bodyPr wrap="square" rtlCol="0">
            <a:spAutoFit/>
          </a:bodyPr>
          <a:p>
            <a:r>
              <a:rPr lang="zh-CN" altLang="en-US"/>
              <a:t> </a:t>
            </a:r>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"Bu Bu Jin" </a:t>
            </a:r>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sym typeface="+mn-ea"/>
              </a:rPr>
              <a:t>pattern window</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p:nvPr/>
        </p:nvSpPr>
        <p:spPr>
          <a:xfrm>
            <a:off x="316865" y="373380"/>
            <a:ext cx="548640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783590" y="466725"/>
            <a:ext cx="4853940" cy="467995"/>
          </a:xfrm>
          <a:prstGeom prst="rect">
            <a:avLst/>
          </a:prstGeom>
          <a:noFill/>
          <a:ln>
            <a:noFill/>
          </a:ln>
        </p:spPr>
        <p:txBody>
          <a:bodyPr vert="horz" wrap="square" lIns="0" tIns="0" rIns="0" bIns="0" rtlCol="0" anchor="ctr"/>
          <a:lstStyle/>
          <a:p>
            <a:pPr algn="l"/>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sym typeface="+mn-ea"/>
              </a:rPr>
              <a:t>Gates</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22" name="标题 1"/>
          <p:cNvSpPr txBox="1"/>
          <p:nvPr/>
        </p:nvSpPr>
        <p:spPr>
          <a:xfrm>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3" name="文本框 22"/>
          <p:cNvSpPr txBox="1"/>
          <p:nvPr/>
        </p:nvSpPr>
        <p:spPr>
          <a:xfrm>
            <a:off x="107315" y="1051560"/>
            <a:ext cx="6011545" cy="4899025"/>
          </a:xfrm>
          <a:prstGeom prst="rect">
            <a:avLst/>
          </a:prstGeom>
          <a:noFill/>
        </p:spPr>
        <p:txBody>
          <a:bodyPr wrap="square" rtlCol="0">
            <a:noAutofit/>
          </a:bodyPr>
          <a:p>
            <a:r>
              <a:rPr lang="zh-CN" altLang="en-US"/>
              <a:t>The gate in Chinese gardens is a unique architectural element. It serves not only as an important passageway within the garden but also as a significant component of garden art. Typically, moon gates lack actual doors and consist only of a frame, which is ingeniously designed to guide the visitor's path, connect spaces, and also serve as a decorative element within the garden. The design and layout of moon gates imbue every part of the garden with a sense of poetry and painting.</a:t>
            </a:r>
            <a:endParaRPr lang="zh-CN" altLang="en-US"/>
          </a:p>
          <a:p>
            <a:r>
              <a:rPr lang="en-US" altLang="zh-CN"/>
              <a:t>G</a:t>
            </a:r>
            <a:r>
              <a:rPr lang="zh-CN" altLang="en-US"/>
              <a:t>ates come in various forms, which can be categorized into three types based on the characteristics of their frame lines: curved, straight, and mixed. Curved moon gates have a frame line that is curved, such as the crescent moon gate, oval gate, and circular gate, which are commonly used in classical Chinese courtyards. Straight moon gates have frame lines that are straight or angular, with the gate forming a polygon, such as the square gate, rectangular gate, and hexagonal gate. Mixed moon gates combine both straight and curved lines, with common examples including the bottle gate, gourd gate, begonia gate, and sword ring gate.</a:t>
            </a:r>
            <a:endParaRPr lang="zh-CN" altLang="en-US"/>
          </a:p>
        </p:txBody>
      </p:sp>
      <p:pic>
        <p:nvPicPr>
          <p:cNvPr id="2" name="图片 1"/>
          <p:cNvPicPr/>
          <p:nvPr/>
        </p:nvPicPr>
        <p:blipFill>
          <a:blip r:embed="rId1"/>
          <a:stretch>
            <a:fillRect/>
          </a:stretch>
        </p:blipFill>
        <p:spPr>
          <a:xfrm>
            <a:off x="6161405" y="635"/>
            <a:ext cx="6027420" cy="6857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alphaModFix amt="100000"/>
          </a:blip>
          <a:srcRect/>
          <a:stretch>
            <a:fillRect/>
          </a:stretch>
        </p:blipFill>
        <p:spPr>
          <a:xfrm>
            <a:off x="-2110480" y="5669784"/>
            <a:ext cx="12192000" cy="2465276"/>
          </a:xfrm>
          <a:prstGeom prst="rect">
            <a:avLst/>
          </a:prstGeom>
          <a:noFill/>
          <a:ln>
            <a:noFill/>
          </a:ln>
        </p:spPr>
      </p:pic>
      <p:pic>
        <p:nvPicPr>
          <p:cNvPr id="11" name="图片 10"/>
          <p:cNvPicPr>
            <a:picLocks noChangeAspect="1"/>
          </p:cNvPicPr>
          <p:nvPr/>
        </p:nvPicPr>
        <p:blipFill>
          <a:blip r:embed="rId1">
            <a:alphaModFix amt="100000"/>
          </a:blip>
          <a:srcRect/>
          <a:stretch>
            <a:fillRect/>
          </a:stretch>
        </p:blipFill>
        <p:spPr>
          <a:xfrm flipH="1">
            <a:off x="2845240" y="5492627"/>
            <a:ext cx="12192000" cy="2465276"/>
          </a:xfrm>
          <a:prstGeom prst="rect">
            <a:avLst/>
          </a:prstGeom>
          <a:noFill/>
          <a:ln>
            <a:noFill/>
          </a:ln>
        </p:spPr>
      </p:pic>
      <p:pic>
        <p:nvPicPr>
          <p:cNvPr id="2" name="图片 1"/>
          <p:cNvPicPr/>
          <p:nvPr/>
        </p:nvPicPr>
        <p:blipFill>
          <a:blip r:embed="rId2"/>
          <a:stretch>
            <a:fillRect/>
          </a:stretch>
        </p:blipFill>
        <p:spPr>
          <a:xfrm>
            <a:off x="-24765" y="0"/>
            <a:ext cx="3039110" cy="4834255"/>
          </a:xfrm>
          <a:prstGeom prst="rect">
            <a:avLst/>
          </a:prstGeom>
        </p:spPr>
      </p:pic>
      <p:pic>
        <p:nvPicPr>
          <p:cNvPr id="3" name="图片 2"/>
          <p:cNvPicPr/>
          <p:nvPr/>
        </p:nvPicPr>
        <p:blipFill>
          <a:blip r:embed="rId3"/>
          <a:stretch>
            <a:fillRect/>
          </a:stretch>
        </p:blipFill>
        <p:spPr>
          <a:xfrm>
            <a:off x="3014345" y="2511425"/>
            <a:ext cx="3070860" cy="4346575"/>
          </a:xfrm>
          <a:prstGeom prst="rect">
            <a:avLst/>
          </a:prstGeom>
        </p:spPr>
      </p:pic>
      <p:pic>
        <p:nvPicPr>
          <p:cNvPr id="6" name="图片 5"/>
          <p:cNvPicPr>
            <a:picLocks noChangeAspect="1"/>
          </p:cNvPicPr>
          <p:nvPr/>
        </p:nvPicPr>
        <p:blipFill>
          <a:blip r:embed="rId1">
            <a:alphaModFix amt="100000"/>
          </a:blip>
          <a:srcRect/>
          <a:stretch>
            <a:fillRect/>
          </a:stretch>
        </p:blipFill>
        <p:spPr>
          <a:xfrm flipH="1">
            <a:off x="2972240" y="5619627"/>
            <a:ext cx="12192000" cy="2465276"/>
          </a:xfrm>
          <a:prstGeom prst="rect">
            <a:avLst/>
          </a:prstGeom>
          <a:noFill/>
          <a:ln>
            <a:noFill/>
          </a:ln>
        </p:spPr>
      </p:pic>
      <p:pic>
        <p:nvPicPr>
          <p:cNvPr id="7" name="图片 6"/>
          <p:cNvPicPr/>
          <p:nvPr/>
        </p:nvPicPr>
        <p:blipFill>
          <a:blip r:embed="rId4"/>
          <a:stretch>
            <a:fillRect/>
          </a:stretch>
        </p:blipFill>
        <p:spPr>
          <a:xfrm>
            <a:off x="9048115" y="2512060"/>
            <a:ext cx="3143885" cy="4345940"/>
          </a:xfrm>
          <a:prstGeom prst="rect">
            <a:avLst/>
          </a:prstGeom>
        </p:spPr>
      </p:pic>
      <p:pic>
        <p:nvPicPr>
          <p:cNvPr id="8" name="图片 7"/>
          <p:cNvPicPr/>
          <p:nvPr/>
        </p:nvPicPr>
        <p:blipFill>
          <a:blip r:embed="rId5"/>
          <a:stretch>
            <a:fillRect/>
          </a:stretch>
        </p:blipFill>
        <p:spPr>
          <a:xfrm>
            <a:off x="6023610" y="-27305"/>
            <a:ext cx="3043555" cy="4876165"/>
          </a:xfrm>
          <a:prstGeom prst="rect">
            <a:avLst/>
          </a:prstGeom>
        </p:spPr>
      </p:pic>
      <p:sp>
        <p:nvSpPr>
          <p:cNvPr id="4" name="文本框 3"/>
          <p:cNvSpPr txBox="1"/>
          <p:nvPr/>
        </p:nvSpPr>
        <p:spPr>
          <a:xfrm>
            <a:off x="335280" y="5373370"/>
            <a:ext cx="2172970" cy="521970"/>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Moon gate</a:t>
            </a:r>
            <a:endParaRPr lang="en-US" altLang="zh-CN"/>
          </a:p>
        </p:txBody>
      </p:sp>
      <p:sp>
        <p:nvSpPr>
          <p:cNvPr id="5" name="文本框 4"/>
          <p:cNvSpPr txBox="1"/>
          <p:nvPr/>
        </p:nvSpPr>
        <p:spPr>
          <a:xfrm>
            <a:off x="3199130" y="1052830"/>
            <a:ext cx="2639060" cy="521970"/>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crabapple gate</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9" name="文本框 8"/>
          <p:cNvSpPr txBox="1"/>
          <p:nvPr/>
        </p:nvSpPr>
        <p:spPr>
          <a:xfrm>
            <a:off x="6456045" y="5492750"/>
            <a:ext cx="2565400" cy="521970"/>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Gourd gate</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
        <p:nvSpPr>
          <p:cNvPr id="12" name="文本框 11"/>
          <p:cNvSpPr txBox="1"/>
          <p:nvPr/>
        </p:nvSpPr>
        <p:spPr>
          <a:xfrm>
            <a:off x="9408160" y="837565"/>
            <a:ext cx="2818765" cy="953135"/>
          </a:xfrm>
          <a:prstGeom prst="rect">
            <a:avLst/>
          </a:prstGeom>
          <a:noFill/>
        </p:spPr>
        <p:txBody>
          <a:bodyPr wrap="square" rtlCol="0">
            <a:spAutoFit/>
          </a:bodyPr>
          <a:p>
            <a:r>
              <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rPr>
              <a:t>Buddha Vase gate</a:t>
            </a:r>
            <a:endParaRPr kumimoji="1" lang="en-US" altLang="zh-CN" sz="2800">
              <a:ln w="12700">
                <a:noFill/>
              </a:ln>
              <a:solidFill>
                <a:schemeClr val="tx1">
                  <a:alpha val="100000"/>
                </a:schemeClr>
              </a:solidFill>
              <a:latin typeface="MV Boli" panose="02000500030200090000" charset="0"/>
              <a:ea typeface="华文琥珀" panose="02010800040101010101" charset="-122"/>
              <a:cs typeface="MV Boli" panose="02000500030200090000"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commondata" val="eyJoZGlkIjoiZTY3ZjQxOTA4NDk4ODQ1Y2RmMGIwMDQ1YjM5NjY0MmY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6193</Words>
  <Application>WPS 演示</Application>
  <PresentationFormat>宽屏</PresentationFormat>
  <Paragraphs>83</Paragraphs>
  <Slides>14</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Wingdings</vt:lpstr>
      <vt:lpstr>微软雅黑</vt:lpstr>
      <vt:lpstr>Arial Unicode MS</vt:lpstr>
      <vt:lpstr>Calibri</vt:lpstr>
      <vt:lpstr>OPPOSans H</vt:lpstr>
      <vt:lpstr>MV Boli</vt:lpstr>
      <vt:lpstr>华文琥珀</vt:lpstr>
      <vt:lpstr>华文行楷</vt:lpstr>
      <vt:lpstr>OPPOSans R</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惊鹊</cp:lastModifiedBy>
  <cp:revision>155</cp:revision>
  <dcterms:created xsi:type="dcterms:W3CDTF">2019-06-19T02:08:00Z</dcterms:created>
  <dcterms:modified xsi:type="dcterms:W3CDTF">2024-09-25T12:27:22Z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DE222103B9244FAB9EE72F32A971822B_11</vt:lpwstr>
  </property>
</Properties>
</file>