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40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D3E-DF74-4659-8D77-483DE4022476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3C8C-6D65-4C12-9E40-7C868A5CA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59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D3E-DF74-4659-8D77-483DE4022476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3C8C-6D65-4C12-9E40-7C868A5CA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62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D3E-DF74-4659-8D77-483DE4022476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3C8C-6D65-4C12-9E40-7C868A5CA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85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D3E-DF74-4659-8D77-483DE4022476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3C8C-6D65-4C12-9E40-7C868A5CA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27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D3E-DF74-4659-8D77-483DE4022476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3C8C-6D65-4C12-9E40-7C868A5CA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04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D3E-DF74-4659-8D77-483DE4022476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3C8C-6D65-4C12-9E40-7C868A5CA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1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D3E-DF74-4659-8D77-483DE4022476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3C8C-6D65-4C12-9E40-7C868A5CA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44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D3E-DF74-4659-8D77-483DE4022476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3C8C-6D65-4C12-9E40-7C868A5CA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86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D3E-DF74-4659-8D77-483DE4022476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3C8C-6D65-4C12-9E40-7C868A5CA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66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D3E-DF74-4659-8D77-483DE4022476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3C8C-6D65-4C12-9E40-7C868A5CA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9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8D3E-DF74-4659-8D77-483DE4022476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3C8C-6D65-4C12-9E40-7C868A5CA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04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58D3E-DF74-4659-8D77-483DE4022476}" type="datetimeFigureOut">
              <a:rPr lang="zh-CN" altLang="en-US" smtClean="0"/>
              <a:t>2021/5/11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73C8C-6D65-4C12-9E40-7C868A5CA8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17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91680" y="3035860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Folk Art—Chinese Paper-cutting</a:t>
            </a:r>
            <a:endParaRPr lang="zh-CN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899592" y="2204863"/>
            <a:ext cx="47249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raditional Crafts:</a:t>
            </a:r>
            <a:endParaRPr lang="zh-CN" alt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0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60032" y="908720"/>
            <a:ext cx="3888432" cy="4392488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Dyed paper-cutting</a:t>
            </a:r>
          </a:p>
          <a:p>
            <a:r>
              <a:rPr lang="en-US" altLang="zh-CN" dirty="0"/>
              <a:t>The handicraftsman would mostly choose </a:t>
            </a:r>
            <a:r>
              <a:rPr lang="en-US" altLang="zh-CN" dirty="0" err="1"/>
              <a:t>Xuan</a:t>
            </a:r>
            <a:r>
              <a:rPr lang="en-US" altLang="zh-CN" dirty="0"/>
              <a:t> paper as the material, a kind of thin white paper that absorbs water easily. Twenty or thirty pieces of such paper are put into a pile and the pattern is carved out with a knife. Then the mass of paper is dyed.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80728"/>
            <a:ext cx="43338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33450"/>
            <a:ext cx="66675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07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US" altLang="zh-CN" dirty="0" smtClean="0"/>
              <a:t>Translation:</a:t>
            </a:r>
          </a:p>
          <a:p>
            <a:r>
              <a:rPr lang="en-US" altLang="zh-CN" dirty="0" smtClean="0"/>
              <a:t>Paper-cutting</a:t>
            </a:r>
          </a:p>
          <a:p>
            <a:endParaRPr lang="en-US" altLang="zh-CN" dirty="0"/>
          </a:p>
          <a:p>
            <a:r>
              <a:rPr lang="en-US" altLang="zh-CN" dirty="0" smtClean="0"/>
              <a:t>Cut (skill)</a:t>
            </a:r>
          </a:p>
          <a:p>
            <a:r>
              <a:rPr lang="en-US" altLang="zh-CN" dirty="0" smtClean="0"/>
              <a:t>Paper(material)</a:t>
            </a:r>
          </a:p>
          <a:p>
            <a:r>
              <a:rPr lang="en-US" altLang="zh-CN" dirty="0" smtClean="0"/>
              <a:t>Literal translation </a:t>
            </a:r>
          </a:p>
          <a:p>
            <a:r>
              <a:rPr lang="en-US" altLang="zh-CN" dirty="0" smtClean="0"/>
              <a:t>Snip/clip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94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141368" cy="1143000"/>
          </a:xfrm>
        </p:spPr>
        <p:txBody>
          <a:bodyPr/>
          <a:lstStyle/>
          <a:p>
            <a:pPr algn="l"/>
            <a:r>
              <a:rPr lang="en-US" altLang="zh-CN" dirty="0" smtClean="0">
                <a:solidFill>
                  <a:srgbClr val="C00000"/>
                </a:solidFill>
              </a:rPr>
              <a:t>Contents: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1640" y="1556792"/>
            <a:ext cx="7283152" cy="4569371"/>
          </a:xfrm>
        </p:spPr>
        <p:txBody>
          <a:bodyPr/>
          <a:lstStyle/>
          <a:p>
            <a:r>
              <a:rPr lang="en-US" altLang="zh-CN" dirty="0" smtClean="0"/>
              <a:t>1. Introduction</a:t>
            </a:r>
          </a:p>
          <a:p>
            <a:r>
              <a:rPr lang="en-US" altLang="zh-CN" dirty="0" smtClean="0"/>
              <a:t>2. History</a:t>
            </a:r>
          </a:p>
          <a:p>
            <a:r>
              <a:rPr lang="en-US" altLang="zh-CN" dirty="0" smtClean="0"/>
              <a:t>3.Appreciation and Translation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65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 lnSpcReduction="10000"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Col</a:t>
            </a:r>
            <a:r>
              <a:rPr lang="en-US" altLang="zh-CN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or: </a:t>
            </a:r>
            <a:r>
              <a:rPr lang="en-US" altLang="zh-CN" dirty="0">
                <a:solidFill>
                  <a:srgbClr val="FF0000"/>
                </a:solidFill>
              </a:rPr>
              <a:t>R</a:t>
            </a:r>
            <a:r>
              <a:rPr lang="en-US" altLang="zh-CN" dirty="0" smtClean="0">
                <a:solidFill>
                  <a:srgbClr val="FF0000"/>
                </a:solidFill>
              </a:rPr>
              <a:t>ed</a:t>
            </a:r>
            <a:r>
              <a:rPr lang="en-US" altLang="zh-CN" dirty="0" smtClean="0"/>
              <a:t> </a:t>
            </a:r>
            <a:r>
              <a:rPr lang="en-US" altLang="zh-CN" dirty="0"/>
              <a:t>is the main color, demonstrating warmth, passion, brightness, and happiness. Besides red, mono-colored paper-cutting is also available in black or other colors, which are used according to different </a:t>
            </a:r>
            <a:r>
              <a:rPr lang="en-US" altLang="zh-CN" dirty="0" smtClean="0"/>
              <a:t>circumstances</a:t>
            </a:r>
            <a:r>
              <a:rPr lang="en-US" altLang="zh-CN" dirty="0"/>
              <a:t>.</a:t>
            </a:r>
            <a:endParaRPr lang="en-US" altLang="zh-CN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0" indent="0">
              <a:buNone/>
            </a:pPr>
            <a:r>
              <a:rPr lang="en-US" altLang="zh-CN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Reason</a:t>
            </a:r>
            <a:r>
              <a:rPr lang="en-US" altLang="zh-CN" dirty="0" smtClean="0"/>
              <a:t>: It </a:t>
            </a:r>
            <a:r>
              <a:rPr lang="en-US" altLang="zh-CN" dirty="0"/>
              <a:t>originated in ancient ancestor worship activities in which people </a:t>
            </a:r>
            <a:r>
              <a:rPr lang="en-US" altLang="zh-CN" dirty="0">
                <a:solidFill>
                  <a:srgbClr val="FF0000"/>
                </a:solidFill>
              </a:rPr>
              <a:t>pray</a:t>
            </a:r>
            <a:r>
              <a:rPr lang="en-US" altLang="zh-CN" dirty="0"/>
              <a:t> for their ancestors and gods.</a:t>
            </a:r>
          </a:p>
          <a:p>
            <a:pPr marL="0" indent="0">
              <a:buNone/>
            </a:pPr>
            <a:r>
              <a:rPr lang="en-US" altLang="zh-CN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Function</a:t>
            </a:r>
            <a:r>
              <a:rPr lang="en-US" altLang="zh-CN" dirty="0" smtClean="0"/>
              <a:t>: It serves </a:t>
            </a:r>
            <a:r>
              <a:rPr lang="en-US" altLang="zh-CN" dirty="0"/>
              <a:t>as the </a:t>
            </a:r>
            <a:r>
              <a:rPr lang="en-US" altLang="zh-CN" dirty="0">
                <a:solidFill>
                  <a:srgbClr val="FF0000"/>
                </a:solidFill>
              </a:rPr>
              <a:t>decorations</a:t>
            </a:r>
            <a:r>
              <a:rPr lang="en-US" altLang="zh-CN" dirty="0"/>
              <a:t> for the doors, walls, mirrors, lanterns and so 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05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Meiryo" pitchFamily="34" charset="-128"/>
                <a:ea typeface="Meiryo" pitchFamily="34" charset="-128"/>
                <a:cs typeface="Meiryo" pitchFamily="34" charset="-128"/>
              </a:rPr>
              <a:t>Theme</a:t>
            </a:r>
            <a:r>
              <a:rPr lang="en-US" altLang="zh-CN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: </a:t>
            </a:r>
            <a:r>
              <a:rPr lang="en-US" altLang="zh-CN" dirty="0"/>
              <a:t>Folk paper-cutting has a wide range of subjects, including auspicious patterns, historical allusions, mythological dramas, landscapes, flowers, birds, fish and insects, twelve zodiac animals, pavilions, totem worship, and religious beliefs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Time: </a:t>
            </a:r>
            <a:r>
              <a:rPr lang="en-US" altLang="zh-CN" dirty="0" smtClean="0"/>
              <a:t>Traditionally</a:t>
            </a:r>
            <a:r>
              <a:rPr lang="en-US" altLang="zh-CN" dirty="0"/>
              <a:t>, on the 23rd day of the twelfth lunar month, women "drop their hoes and pick up scissors to cut papers"; on the 28th, flowers are pasted on the windows. </a:t>
            </a:r>
            <a:endParaRPr lang="zh-CN" altLang="en-US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6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History: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5616" y="5085184"/>
            <a:ext cx="7488832" cy="1512168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The earliest paper-cutting was found in </a:t>
            </a:r>
            <a:r>
              <a:rPr lang="en-US" altLang="zh-CN" sz="2400" dirty="0" err="1" smtClean="0"/>
              <a:t>Turfan</a:t>
            </a:r>
            <a:r>
              <a:rPr lang="en-US" altLang="zh-CN" sz="2400" dirty="0" smtClean="0"/>
              <a:t> which is  in the northwest part of China. It was in 6</a:t>
            </a:r>
            <a:r>
              <a:rPr lang="en-US" altLang="zh-CN" sz="2400" baseline="30000" dirty="0" smtClean="0"/>
              <a:t>th</a:t>
            </a:r>
            <a:r>
              <a:rPr lang="en-US" altLang="zh-CN" sz="2400" dirty="0" smtClean="0"/>
              <a:t> century . At that time, the paper was just invented.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33" y="1412776"/>
            <a:ext cx="7056784" cy="365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4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620688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But the skill of cutting and carving appeared way before the invention of paper, and a number of materials, from the bark, leaves and animal skin, to later silk, were cut into certain shapes to decorate things, which laid a solid foundation for the art of paper-cutting</a:t>
            </a:r>
            <a:r>
              <a:rPr lang="en-US" altLang="zh-CN" dirty="0" smtClean="0"/>
              <a:t>.</a:t>
            </a:r>
          </a:p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68457"/>
            <a:ext cx="5807968" cy="387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44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865515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In the Tang dynasty the custom of paper-cutting began to be popular, and the handicraft man cut paper to different shapes, each given a special name. Namely, the shape of square was named “</a:t>
            </a:r>
            <a:r>
              <a:rPr lang="en-US" altLang="zh-CN" sz="2400" dirty="0" err="1"/>
              <a:t>Fangsheng</a:t>
            </a:r>
            <a:r>
              <a:rPr lang="en-US" altLang="zh-CN" sz="2400" dirty="0"/>
              <a:t>”, the flower-shaped “</a:t>
            </a:r>
            <a:r>
              <a:rPr lang="en-US" altLang="zh-CN" sz="2400" dirty="0" err="1"/>
              <a:t>Huasheng</a:t>
            </a:r>
            <a:r>
              <a:rPr lang="en-US" altLang="zh-CN" sz="2400" dirty="0"/>
              <a:t>”, the people-shaped “</a:t>
            </a:r>
            <a:r>
              <a:rPr lang="en-US" altLang="zh-CN" sz="2400" dirty="0" err="1"/>
              <a:t>Rensheng</a:t>
            </a:r>
            <a:r>
              <a:rPr lang="en-US" altLang="zh-CN" sz="2400" dirty="0"/>
              <a:t>”. Two pieces of “</a:t>
            </a:r>
            <a:r>
              <a:rPr lang="en-US" altLang="zh-CN" sz="2400" dirty="0" err="1"/>
              <a:t>Huasheng</a:t>
            </a:r>
            <a:r>
              <a:rPr lang="en-US" altLang="zh-CN" sz="2400" dirty="0"/>
              <a:t>”, which were the remains in the Tang Dynasty, are preserved now in </a:t>
            </a:r>
            <a:r>
              <a:rPr lang="en-US" altLang="zh-CN" sz="2400" dirty="0" smtClean="0"/>
              <a:t>in </a:t>
            </a:r>
            <a:r>
              <a:rPr lang="en-US" altLang="zh-CN" sz="2400" dirty="0"/>
              <a:t>Japan. </a:t>
            </a:r>
            <a:endParaRPr lang="en-US" altLang="zh-CN" sz="2400" dirty="0" smtClean="0"/>
          </a:p>
          <a:p>
            <a:r>
              <a:rPr lang="en-US" altLang="zh-CN" sz="2400" dirty="0" smtClean="0"/>
              <a:t>By </a:t>
            </a:r>
            <a:r>
              <a:rPr lang="en-US" altLang="zh-CN" sz="2400" dirty="0"/>
              <a:t>the Song Dynasty, with the prosperous economy and culture, in addition to daily decoration, paper-cutting was used in other crafts such as </a:t>
            </a:r>
            <a:r>
              <a:rPr lang="en-US" altLang="zh-CN" sz="2400" dirty="0" smtClean="0"/>
              <a:t>porcelain</a:t>
            </a:r>
            <a:r>
              <a:rPr lang="zh-CN" altLang="en-US" sz="2400" dirty="0" smtClean="0"/>
              <a:t>（瓷器）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and blue </a:t>
            </a:r>
            <a:r>
              <a:rPr lang="en-US" altLang="zh-CN" sz="2400" dirty="0" smtClean="0"/>
              <a:t>calico</a:t>
            </a:r>
            <a:r>
              <a:rPr lang="zh-CN" altLang="en-US" sz="2400" dirty="0" smtClean="0"/>
              <a:t>（印花布</a:t>
            </a:r>
            <a:r>
              <a:rPr lang="zh-CN" altLang="en-US" sz="2400" dirty="0"/>
              <a:t>）</a:t>
            </a:r>
            <a:r>
              <a:rPr lang="en-US" altLang="zh-CN" sz="2400" dirty="0" smtClean="0"/>
              <a:t>. 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2518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The </a:t>
            </a:r>
            <a:r>
              <a:rPr lang="en-US" altLang="zh-CN" sz="2400" dirty="0" smtClean="0"/>
              <a:t>art of paper-cutting became mature in Yuan, Ming, and Qing dynasties. There emerged well designed paper-cutting works in the Yuan dynasty, and collectors began to collect paper-cutting as artworks. By the Ming Dynasty, the application of paper-cutting became even wider, with clip gauze lantern as a representative. It is a lantern with paper-cutting </a:t>
            </a:r>
            <a:r>
              <a:rPr lang="en-US" altLang="zh-CN" sz="2400" dirty="0" smtClean="0"/>
              <a:t>clipped </a:t>
            </a:r>
            <a:r>
              <a:rPr lang="en-US" altLang="zh-CN" sz="2400" dirty="0" smtClean="0"/>
              <a:t>in, candlelight reflecting the pattern</a:t>
            </a:r>
            <a:r>
              <a:rPr lang="en-US" altLang="zh-CN" sz="2400" dirty="0" smtClean="0"/>
              <a:t>.</a:t>
            </a:r>
          </a:p>
          <a:p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" b="1758"/>
          <a:stretch/>
        </p:blipFill>
        <p:spPr bwMode="auto">
          <a:xfrm>
            <a:off x="19007" y="0"/>
            <a:ext cx="4716016" cy="690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14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4077073"/>
            <a:ext cx="7704856" cy="1728192"/>
          </a:xfrm>
        </p:spPr>
        <p:txBody>
          <a:bodyPr>
            <a:normAutofit/>
          </a:bodyPr>
          <a:lstStyle/>
          <a:p>
            <a:r>
              <a:rPr lang="en-US" altLang="zh-CN" dirty="0"/>
              <a:t>Mono-colored paper-cutting refers to paper-cuttings cut or curved with a single-colored paper, mostly in red.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456623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19275"/>
            <a:ext cx="61912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06" y="1196752"/>
            <a:ext cx="7237661" cy="496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11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527</Words>
  <Application>Microsoft Office PowerPoint</Application>
  <PresentationFormat>全屏显示(4:3)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主题​​</vt:lpstr>
      <vt:lpstr>PowerPoint 演示文稿</vt:lpstr>
      <vt:lpstr>Contents:</vt:lpstr>
      <vt:lpstr>PowerPoint 演示文稿</vt:lpstr>
      <vt:lpstr>PowerPoint 演示文稿</vt:lpstr>
      <vt:lpstr>History: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HP</dc:creator>
  <cp:lastModifiedBy>HP</cp:lastModifiedBy>
  <cp:revision>15</cp:revision>
  <dcterms:created xsi:type="dcterms:W3CDTF">2021-05-10T14:34:23Z</dcterms:created>
  <dcterms:modified xsi:type="dcterms:W3CDTF">2021-05-11T13:28:23Z</dcterms:modified>
</cp:coreProperties>
</file>