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1"/>
  </p:sldMasterIdLst>
  <p:notesMasterIdLst>
    <p:notesMasterId r:id="rId102"/>
  </p:notesMasterIdLst>
  <p:sldIdLst>
    <p:sldId id="256" r:id="rId2"/>
    <p:sldId id="257" r:id="rId3"/>
    <p:sldId id="258" r:id="rId4"/>
    <p:sldId id="259" r:id="rId5"/>
    <p:sldId id="260" r:id="rId6"/>
    <p:sldId id="263" r:id="rId7"/>
    <p:sldId id="262" r:id="rId8"/>
    <p:sldId id="264" r:id="rId9"/>
    <p:sldId id="265" r:id="rId10"/>
    <p:sldId id="26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324" r:id="rId27"/>
    <p:sldId id="325" r:id="rId28"/>
    <p:sldId id="326" r:id="rId29"/>
    <p:sldId id="327" r:id="rId30"/>
    <p:sldId id="328" r:id="rId31"/>
    <p:sldId id="329" r:id="rId32"/>
    <p:sldId id="330" r:id="rId33"/>
    <p:sldId id="331" r:id="rId34"/>
    <p:sldId id="332" r:id="rId35"/>
    <p:sldId id="333" r:id="rId36"/>
    <p:sldId id="334" r:id="rId37"/>
    <p:sldId id="335" r:id="rId38"/>
    <p:sldId id="336" r:id="rId39"/>
    <p:sldId id="337" r:id="rId40"/>
    <p:sldId id="338" r:id="rId41"/>
    <p:sldId id="339" r:id="rId42"/>
    <p:sldId id="340" r:id="rId43"/>
    <p:sldId id="341" r:id="rId44"/>
    <p:sldId id="342" r:id="rId45"/>
    <p:sldId id="343" r:id="rId46"/>
    <p:sldId id="344" r:id="rId47"/>
    <p:sldId id="345" r:id="rId48"/>
    <p:sldId id="346" r:id="rId49"/>
    <p:sldId id="347" r:id="rId50"/>
    <p:sldId id="348" r:id="rId51"/>
    <p:sldId id="349" r:id="rId52"/>
    <p:sldId id="350" r:id="rId53"/>
    <p:sldId id="351" r:id="rId54"/>
    <p:sldId id="352" r:id="rId55"/>
    <p:sldId id="353" r:id="rId56"/>
    <p:sldId id="354" r:id="rId57"/>
    <p:sldId id="355" r:id="rId58"/>
    <p:sldId id="270" r:id="rId59"/>
    <p:sldId id="271" r:id="rId60"/>
    <p:sldId id="272" r:id="rId61"/>
    <p:sldId id="273" r:id="rId62"/>
    <p:sldId id="274" r:id="rId63"/>
    <p:sldId id="275" r:id="rId64"/>
    <p:sldId id="276" r:id="rId65"/>
    <p:sldId id="277" r:id="rId66"/>
    <p:sldId id="278" r:id="rId67"/>
    <p:sldId id="279" r:id="rId68"/>
    <p:sldId id="280" r:id="rId69"/>
    <p:sldId id="281" r:id="rId70"/>
    <p:sldId id="282" r:id="rId71"/>
    <p:sldId id="283" r:id="rId72"/>
    <p:sldId id="284" r:id="rId73"/>
    <p:sldId id="285" r:id="rId74"/>
    <p:sldId id="286" r:id="rId75"/>
    <p:sldId id="287" r:id="rId76"/>
    <p:sldId id="288" r:id="rId77"/>
    <p:sldId id="289" r:id="rId78"/>
    <p:sldId id="290" r:id="rId79"/>
    <p:sldId id="291" r:id="rId80"/>
    <p:sldId id="292" r:id="rId81"/>
    <p:sldId id="293" r:id="rId82"/>
    <p:sldId id="294" r:id="rId83"/>
    <p:sldId id="295" r:id="rId84"/>
    <p:sldId id="296" r:id="rId85"/>
    <p:sldId id="297" r:id="rId86"/>
    <p:sldId id="298" r:id="rId87"/>
    <p:sldId id="299" r:id="rId88"/>
    <p:sldId id="300" r:id="rId89"/>
    <p:sldId id="301" r:id="rId90"/>
    <p:sldId id="302" r:id="rId91"/>
    <p:sldId id="303" r:id="rId92"/>
    <p:sldId id="304" r:id="rId93"/>
    <p:sldId id="305" r:id="rId94"/>
    <p:sldId id="306" r:id="rId95"/>
    <p:sldId id="307" r:id="rId96"/>
    <p:sldId id="308" r:id="rId97"/>
    <p:sldId id="269" r:id="rId98"/>
    <p:sldId id="356" r:id="rId99"/>
    <p:sldId id="357" r:id="rId100"/>
    <p:sldId id="358" r:id="rId101"/>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entury Gothic"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49" autoAdjust="0"/>
    <p:restoredTop sz="50000"/>
  </p:normalViewPr>
  <p:slideViewPr>
    <p:cSldViewPr snapToGrid="0" snapToObjects="1">
      <p:cViewPr>
        <p:scale>
          <a:sx n="47" d="100"/>
          <a:sy n="47" d="100"/>
        </p:scale>
        <p:origin x="-132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kumimoji="1" sz="1200">
                <a:latin typeface="Calibri" pitchFamily="34" charset="0"/>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kumimoji="1" sz="1200">
                <a:latin typeface="Calibri" pitchFamily="34" charset="0"/>
              </a:defRPr>
            </a:lvl1pPr>
          </a:lstStyle>
          <a:p>
            <a:pPr>
              <a:defRPr/>
            </a:pPr>
            <a:fld id="{3D0C73D4-7B96-496E-B92E-DF904C01AB72}" type="datetimeFigureOut">
              <a:rPr lang="zh-CN" altLang="de-DE"/>
              <a:pPr>
                <a:defRPr/>
              </a:pPr>
              <a:t>2016/9/13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二级</a:t>
            </a:r>
          </a:p>
          <a:p>
            <a:pPr lvl="2"/>
            <a:r>
              <a:rPr lang="zh-CN" altLang="en-US" noProof="0" smtClean="0"/>
              <a:t>三级</a:t>
            </a:r>
          </a:p>
          <a:p>
            <a:pPr lvl="3"/>
            <a:r>
              <a:rPr lang="zh-CN" altLang="en-US" noProof="0" smtClean="0"/>
              <a:t>四级</a:t>
            </a:r>
          </a:p>
          <a:p>
            <a:pPr lvl="4"/>
            <a:r>
              <a:rPr lang="zh-CN" altLang="en-US" noProof="0" smtClean="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kumimoji="1" sz="1200">
                <a:latin typeface="Calibri" pitchFamily="34" charset="0"/>
              </a:defRPr>
            </a:lvl1pPr>
          </a:lstStyle>
          <a:p>
            <a:pPr>
              <a:defRPr/>
            </a:pPr>
            <a:endParaRPr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kumimoji="1" sz="1200">
                <a:latin typeface="Calibri" pitchFamily="34" charset="0"/>
              </a:defRPr>
            </a:lvl1pPr>
          </a:lstStyle>
          <a:p>
            <a:pPr>
              <a:defRPr/>
            </a:pPr>
            <a:fld id="{46FC79C6-5D4D-4900-B344-B0BC489D7DCE}" type="slidenum">
              <a:rPr lang="zh-CN" altLang="en-US"/>
              <a:pPr>
                <a:defRPr/>
              </a:pPr>
              <a:t>‹Nr.›</a:t>
            </a:fld>
            <a:endParaRPr lang="zh-CN" altLang="en-US"/>
          </a:p>
        </p:txBody>
      </p:sp>
    </p:spTree>
    <p:extLst>
      <p:ext uri="{BB962C8B-B14F-4D97-AF65-F5344CB8AC3E}">
        <p14:creationId xmlns:p14="http://schemas.microsoft.com/office/powerpoint/2010/main" val="23250477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kumimoji="1" lang="zh-CN" altLang="en-US" smtClean="0"/>
          </a:p>
        </p:txBody>
      </p:sp>
      <p:sp>
        <p:nvSpPr>
          <p:cNvPr id="109572" name="幻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defTabSz="457200" eaLnBrk="0" fontAlgn="base" hangingPunct="0">
              <a:spcBef>
                <a:spcPct val="0"/>
              </a:spcBef>
              <a:spcAft>
                <a:spcPct val="0"/>
              </a:spcAft>
              <a:defRPr>
                <a:solidFill>
                  <a:schemeClr val="tx1"/>
                </a:solidFill>
                <a:latin typeface="Century Gothic" pitchFamily="34" charset="0"/>
              </a:defRPr>
            </a:lvl6pPr>
            <a:lvl7pPr marL="2971800" indent="-228600" defTabSz="457200" eaLnBrk="0" fontAlgn="base" hangingPunct="0">
              <a:spcBef>
                <a:spcPct val="0"/>
              </a:spcBef>
              <a:spcAft>
                <a:spcPct val="0"/>
              </a:spcAft>
              <a:defRPr>
                <a:solidFill>
                  <a:schemeClr val="tx1"/>
                </a:solidFill>
                <a:latin typeface="Century Gothic" pitchFamily="34" charset="0"/>
              </a:defRPr>
            </a:lvl7pPr>
            <a:lvl8pPr marL="3429000" indent="-228600" defTabSz="457200" eaLnBrk="0" fontAlgn="base" hangingPunct="0">
              <a:spcBef>
                <a:spcPct val="0"/>
              </a:spcBef>
              <a:spcAft>
                <a:spcPct val="0"/>
              </a:spcAft>
              <a:defRPr>
                <a:solidFill>
                  <a:schemeClr val="tx1"/>
                </a:solidFill>
                <a:latin typeface="Century Gothic" pitchFamily="34" charset="0"/>
              </a:defRPr>
            </a:lvl8pPr>
            <a:lvl9pPr marL="3886200" indent="-228600" defTabSz="457200" eaLnBrk="0" fontAlgn="base" hangingPunct="0">
              <a:spcBef>
                <a:spcPct val="0"/>
              </a:spcBef>
              <a:spcAft>
                <a:spcPct val="0"/>
              </a:spcAft>
              <a:defRPr>
                <a:solidFill>
                  <a:schemeClr val="tx1"/>
                </a:solidFill>
                <a:latin typeface="Century Gothic" pitchFamily="34" charset="0"/>
              </a:defRPr>
            </a:lvl9pPr>
          </a:lstStyle>
          <a:p>
            <a:fld id="{3342A65D-6FFC-4987-89DD-0CDA5E0C838D}" type="slidenum">
              <a:rPr lang="zh-CN" altLang="en-US" smtClean="0">
                <a:latin typeface="Calibri" pitchFamily="34" charset="0"/>
              </a:rPr>
              <a:pPr/>
              <a:t>1</a:t>
            </a:fld>
            <a:endParaRPr lang="zh-CN" alt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gradFill rotWithShape="1">
          <a:gsLst>
            <a:gs pos="0">
              <a:srgbClr val="E2DBCA"/>
            </a:gs>
            <a:gs pos="77000">
              <a:srgbClr val="CAC3B1"/>
            </a:gs>
            <a:gs pos="100000">
              <a:srgbClr val="C1BBAB"/>
            </a:gs>
          </a:gsLst>
          <a:lin ang="5400000"/>
        </a:gradFill>
        <a:effectLst/>
      </p:bgPr>
    </p:bg>
    <p:spTree>
      <p:nvGrpSpPr>
        <p:cNvPr id="1" name=""/>
        <p:cNvGrpSpPr/>
        <p:nvPr/>
      </p:nvGrpSpPr>
      <p:grpSpPr>
        <a:xfrm>
          <a:off x="0" y="0"/>
          <a:ext cx="0" cy="0"/>
          <a:chOff x="0" y="0"/>
          <a:chExt cx="0" cy="0"/>
        </a:xfrm>
      </p:grpSpPr>
      <p:sp>
        <p:nvSpPr>
          <p:cNvPr id="4"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6" name="Rectangle 10"/>
          <p:cNvSpPr/>
          <p:nvPr/>
        </p:nvSpPr>
        <p:spPr>
          <a:xfrm>
            <a:off x="1447800" y="1411288"/>
            <a:ext cx="9296400" cy="4035425"/>
          </a:xfrm>
          <a:prstGeom prst="rect">
            <a:avLst/>
          </a:prstGeom>
          <a:noFill/>
          <a:ln w="6350" cap="sq" cmpd="sng" algn="ctr">
            <a:solidFill>
              <a:schemeClr val="tx1">
                <a:lumMod val="75000"/>
                <a:lumOff val="25000"/>
              </a:schemeClr>
            </a:solidFill>
            <a:prstDash val="solid"/>
            <a:miter lim="800000"/>
          </a:ln>
          <a:effectLst/>
        </p:spPr>
      </p:sp>
      <p:sp>
        <p:nvSpPr>
          <p:cNvPr id="7" name="Rectangle 14"/>
          <p:cNvSpPr/>
          <p:nvPr/>
        </p:nvSpPr>
        <p:spPr>
          <a:xfrm>
            <a:off x="5135563" y="1268413"/>
            <a:ext cx="1920875" cy="7302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8" name="Group 3"/>
          <p:cNvGrpSpPr>
            <a:grpSpLocks/>
          </p:cNvGrpSpPr>
          <p:nvPr/>
        </p:nvGrpSpPr>
        <p:grpSpPr bwMode="auto">
          <a:xfrm>
            <a:off x="5249863" y="1268413"/>
            <a:ext cx="1692275" cy="644525"/>
            <a:chOff x="5318306" y="1386268"/>
            <a:chExt cx="1567331" cy="645295"/>
          </a:xfrm>
        </p:grpSpPr>
        <p:cxnSp>
          <p:nvCxnSpPr>
            <p:cNvPr id="9" name="Straight Connector 16"/>
            <p:cNvCxnSpPr/>
            <p:nvPr/>
          </p:nvCxnSpPr>
          <p:spPr>
            <a:xfrm>
              <a:off x="5318306" y="1386268"/>
              <a:ext cx="0" cy="640526"/>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17"/>
            <p:cNvCxnSpPr/>
            <p:nvPr/>
          </p:nvCxnSpPr>
          <p:spPr>
            <a:xfrm>
              <a:off x="6885637" y="1386268"/>
              <a:ext cx="0" cy="640526"/>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12" name="Date Placeholder 19"/>
          <p:cNvSpPr>
            <a:spLocks noGrp="1"/>
          </p:cNvSpPr>
          <p:nvPr>
            <p:ph type="dt" sz="half" idx="10"/>
          </p:nvPr>
        </p:nvSpPr>
        <p:spPr>
          <a:xfrm>
            <a:off x="5318125" y="1341438"/>
            <a:ext cx="1555750" cy="527050"/>
          </a:xfrm>
        </p:spPr>
        <p:txBody>
          <a:bodyPr/>
          <a:lstStyle>
            <a:lvl1pPr algn="ctr">
              <a:defRPr sz="1300" spc="0" baseline="0">
                <a:solidFill>
                  <a:schemeClr val="tx1"/>
                </a:solidFill>
                <a:latin typeface="+mn-lt"/>
              </a:defRPr>
            </a:lvl1pPr>
          </a:lstStyle>
          <a:p>
            <a:pPr>
              <a:defRPr/>
            </a:pPr>
            <a:fld id="{EB5AF0F4-6D5C-4E1E-A217-10B462034A63}" type="datetimeFigureOut">
              <a:rPr lang="en-US"/>
              <a:pPr>
                <a:defRPr/>
              </a:pPr>
              <a:t>9/13/2016</a:t>
            </a:fld>
            <a:endParaRPr lang="en-US"/>
          </a:p>
        </p:txBody>
      </p:sp>
      <p:sp>
        <p:nvSpPr>
          <p:cNvPr id="13" name="Footer Placeholder 20"/>
          <p:cNvSpPr>
            <a:spLocks noGrp="1"/>
          </p:cNvSpPr>
          <p:nvPr>
            <p:ph type="ftr" sz="quarter" idx="11"/>
          </p:nvPr>
        </p:nvSpPr>
        <p:spPr>
          <a:xfrm>
            <a:off x="1454150" y="5211763"/>
            <a:ext cx="5905500" cy="228600"/>
          </a:xfrm>
        </p:spPr>
        <p:txBody>
          <a:bodyPr/>
          <a:lstStyle>
            <a:lvl1pPr algn="l">
              <a:defRPr>
                <a:solidFill>
                  <a:schemeClr val="tx1">
                    <a:lumMod val="75000"/>
                    <a:lumOff val="25000"/>
                  </a:schemeClr>
                </a:solidFill>
              </a:defRPr>
            </a:lvl1pPr>
          </a:lstStyle>
          <a:p>
            <a:pPr>
              <a:defRPr/>
            </a:pPr>
            <a:endParaRPr lang="en-US"/>
          </a:p>
        </p:txBody>
      </p:sp>
      <p:sp>
        <p:nvSpPr>
          <p:cNvPr id="14" name="Slide Number Placeholder 21"/>
          <p:cNvSpPr>
            <a:spLocks noGrp="1"/>
          </p:cNvSpPr>
          <p:nvPr>
            <p:ph type="sldNum" sz="quarter" idx="12"/>
          </p:nvPr>
        </p:nvSpPr>
        <p:spPr>
          <a:xfrm>
            <a:off x="8607425" y="5211763"/>
            <a:ext cx="2111375" cy="228600"/>
          </a:xfrm>
        </p:spPr>
        <p:txBody>
          <a:bodyPr/>
          <a:lstStyle>
            <a:lvl1pPr>
              <a:defRPr/>
            </a:lvl1pPr>
          </a:lstStyle>
          <a:p>
            <a:pPr>
              <a:defRPr/>
            </a:pPr>
            <a:fld id="{6F6165F3-FECA-4EDA-80F1-096197BE899D}" type="slidenum">
              <a:rPr lang="en-US" altLang="de-DE"/>
              <a:pPr>
                <a:defRPr/>
              </a:pPr>
              <a:t>‹Nr.›</a:t>
            </a:fld>
            <a:endParaRPr lang="en-US" altLang="de-DE"/>
          </a:p>
        </p:txBody>
      </p:sp>
    </p:spTree>
    <p:extLst>
      <p:ext uri="{BB962C8B-B14F-4D97-AF65-F5344CB8AC3E}">
        <p14:creationId xmlns:p14="http://schemas.microsoft.com/office/powerpoint/2010/main" val="417931701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lvl1pPr>
              <a:defRPr/>
            </a:lvl1pPr>
          </a:lstStyle>
          <a:p>
            <a:pPr>
              <a:defRPr/>
            </a:pPr>
            <a:fld id="{8C99D8DE-3F64-4AB3-80FB-2F63C3CFDB1A}" type="datetimeFigureOut">
              <a:rPr lang="en-US"/>
              <a:pPr>
                <a:defRPr/>
              </a:pPr>
              <a:t>9/13/2016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D6D80E-1E61-4755-B643-856068F95B23}" type="slidenum">
              <a:rPr lang="en-US" altLang="de-DE"/>
              <a:pPr>
                <a:defRPr/>
              </a:pPr>
              <a:t>‹Nr.›</a:t>
            </a:fld>
            <a:endParaRPr lang="en-US" altLang="de-DE"/>
          </a:p>
        </p:txBody>
      </p:sp>
    </p:spTree>
    <p:extLst>
      <p:ext uri="{BB962C8B-B14F-4D97-AF65-F5344CB8AC3E}">
        <p14:creationId xmlns:p14="http://schemas.microsoft.com/office/powerpoint/2010/main" val="3437876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lvl1pPr>
              <a:defRPr/>
            </a:lvl1pPr>
          </a:lstStyle>
          <a:p>
            <a:pPr>
              <a:defRPr/>
            </a:pPr>
            <a:fld id="{06C81355-5481-4207-B117-CF7DF822BD4E}" type="datetimeFigureOut">
              <a:rPr lang="en-US"/>
              <a:pPr>
                <a:defRPr/>
              </a:pPr>
              <a:t>9/13/2016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D7FED2-95BB-4DC5-B35E-4D94C506924E}" type="slidenum">
              <a:rPr lang="en-US" altLang="de-DE"/>
              <a:pPr>
                <a:defRPr/>
              </a:pPr>
              <a:t>‹Nr.›</a:t>
            </a:fld>
            <a:endParaRPr lang="en-US" altLang="de-DE"/>
          </a:p>
        </p:txBody>
      </p:sp>
    </p:spTree>
    <p:extLst>
      <p:ext uri="{BB962C8B-B14F-4D97-AF65-F5344CB8AC3E}">
        <p14:creationId xmlns:p14="http://schemas.microsoft.com/office/powerpoint/2010/main" val="4203813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lvl1pPr>
              <a:defRPr/>
            </a:lvl1pPr>
          </a:lstStyle>
          <a:p>
            <a:pPr>
              <a:defRPr/>
            </a:pPr>
            <a:fld id="{A2D282AA-F642-4D29-9793-EAFB74A08FDE}" type="datetimeFigureOut">
              <a:rPr lang="en-US"/>
              <a:pPr>
                <a:defRPr/>
              </a:pPr>
              <a:t>9/13/2016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439B01-9624-494D-A6F7-26A73BBA5EC1}" type="slidenum">
              <a:rPr lang="en-US" altLang="de-DE"/>
              <a:pPr>
                <a:defRPr/>
              </a:pPr>
              <a:t>‹Nr.›</a:t>
            </a:fld>
            <a:endParaRPr lang="en-US" altLang="de-DE"/>
          </a:p>
        </p:txBody>
      </p:sp>
    </p:spTree>
    <p:extLst>
      <p:ext uri="{BB962C8B-B14F-4D97-AF65-F5344CB8AC3E}">
        <p14:creationId xmlns:p14="http://schemas.microsoft.com/office/powerpoint/2010/main" val="3359206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gradFill rotWithShape="1">
          <a:gsLst>
            <a:gs pos="0">
              <a:srgbClr val="E2DBCA"/>
            </a:gs>
            <a:gs pos="77000">
              <a:srgbClr val="CAC3B1"/>
            </a:gs>
            <a:gs pos="100000">
              <a:srgbClr val="C1BBAB"/>
            </a:gs>
          </a:gsLst>
          <a:lin ang="5400000"/>
        </a:gradFill>
        <a:effectLst/>
      </p:bgPr>
    </p:bg>
    <p:spTree>
      <p:nvGrpSpPr>
        <p:cNvPr id="1" name=""/>
        <p:cNvGrpSpPr/>
        <p:nvPr/>
      </p:nvGrpSpPr>
      <p:grpSpPr>
        <a:xfrm>
          <a:off x="0" y="0"/>
          <a:ext cx="0" cy="0"/>
          <a:chOff x="0" y="0"/>
          <a:chExt cx="0" cy="0"/>
        </a:xfrm>
      </p:grpSpPr>
      <p:sp>
        <p:nvSpPr>
          <p:cNvPr id="4"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6" name="Rectangle 23"/>
          <p:cNvSpPr/>
          <p:nvPr/>
        </p:nvSpPr>
        <p:spPr>
          <a:xfrm>
            <a:off x="1447800" y="1411288"/>
            <a:ext cx="9296400" cy="4035425"/>
          </a:xfrm>
          <a:prstGeom prst="rect">
            <a:avLst/>
          </a:prstGeom>
          <a:noFill/>
          <a:ln w="6350" cap="sq" cmpd="sng" algn="ctr">
            <a:solidFill>
              <a:schemeClr val="tx1">
                <a:lumMod val="75000"/>
                <a:lumOff val="25000"/>
              </a:schemeClr>
            </a:solidFill>
            <a:prstDash val="solid"/>
            <a:miter lim="800000"/>
          </a:ln>
          <a:effectLst/>
        </p:spPr>
      </p:sp>
      <p:sp>
        <p:nvSpPr>
          <p:cNvPr id="7" name="Rectangle 29"/>
          <p:cNvSpPr/>
          <p:nvPr/>
        </p:nvSpPr>
        <p:spPr>
          <a:xfrm>
            <a:off x="5135563" y="1268413"/>
            <a:ext cx="1920875" cy="7302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8" name="Group 30"/>
          <p:cNvGrpSpPr>
            <a:grpSpLocks/>
          </p:cNvGrpSpPr>
          <p:nvPr/>
        </p:nvGrpSpPr>
        <p:grpSpPr bwMode="auto">
          <a:xfrm>
            <a:off x="5249863" y="1268413"/>
            <a:ext cx="1692275" cy="644525"/>
            <a:chOff x="5318306" y="1386268"/>
            <a:chExt cx="1567331" cy="645295"/>
          </a:xfrm>
        </p:grpSpPr>
        <p:cxnSp>
          <p:nvCxnSpPr>
            <p:cNvPr id="9" name="Straight Connector 31"/>
            <p:cNvCxnSpPr/>
            <p:nvPr/>
          </p:nvCxnSpPr>
          <p:spPr>
            <a:xfrm>
              <a:off x="5318306" y="1386268"/>
              <a:ext cx="0" cy="640526"/>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32"/>
            <p:cNvCxnSpPr/>
            <p:nvPr/>
          </p:nvCxnSpPr>
          <p:spPr>
            <a:xfrm>
              <a:off x="6885637" y="1386268"/>
              <a:ext cx="0" cy="640526"/>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563624" y="4682062"/>
            <a:ext cx="9070848" cy="457200"/>
          </a:xfrm>
        </p:spPr>
        <p:txBody>
          <a:bodyPr>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12" name="Date Placeholder 3"/>
          <p:cNvSpPr>
            <a:spLocks noGrp="1"/>
          </p:cNvSpPr>
          <p:nvPr>
            <p:ph type="dt" sz="half" idx="10"/>
          </p:nvPr>
        </p:nvSpPr>
        <p:spPr>
          <a:xfrm>
            <a:off x="5321300" y="1344613"/>
            <a:ext cx="1555750" cy="530225"/>
          </a:xfrm>
        </p:spPr>
        <p:txBody>
          <a:bodyPr/>
          <a:lstStyle>
            <a:lvl1pPr algn="ctr">
              <a:defRPr lang="en-US" sz="1300" kern="1200" spc="0" baseline="0">
                <a:solidFill>
                  <a:schemeClr val="tx1"/>
                </a:solidFill>
                <a:latin typeface="+mn-lt"/>
                <a:ea typeface="+mn-ea"/>
                <a:cs typeface="+mn-cs"/>
              </a:defRPr>
            </a:lvl1pPr>
          </a:lstStyle>
          <a:p>
            <a:pPr>
              <a:defRPr/>
            </a:pPr>
            <a:fld id="{14B60BA0-37AE-4615-B47C-0EA21CCB8B37}" type="datetimeFigureOut">
              <a:rPr lang="zh-CN" altLang="de-DE"/>
              <a:pPr>
                <a:defRPr/>
              </a:pPr>
              <a:t>2016/9/13</a:t>
            </a:fld>
            <a:endParaRPr/>
          </a:p>
        </p:txBody>
      </p:sp>
      <p:sp>
        <p:nvSpPr>
          <p:cNvPr id="13" name="Footer Placeholder 4"/>
          <p:cNvSpPr>
            <a:spLocks noGrp="1"/>
          </p:cNvSpPr>
          <p:nvPr>
            <p:ph type="ftr" sz="quarter" idx="11"/>
          </p:nvPr>
        </p:nvSpPr>
        <p:spPr>
          <a:xfrm>
            <a:off x="1454150" y="5211763"/>
            <a:ext cx="5907088" cy="228600"/>
          </a:xfrm>
        </p:spPr>
        <p:txBody>
          <a:bodyPr/>
          <a:lstStyle>
            <a:lvl1pPr algn="l">
              <a:defRPr/>
            </a:lvl1pPr>
          </a:lstStyle>
          <a:p>
            <a:pPr>
              <a:defRPr/>
            </a:pPr>
            <a:endParaRPr lang="en-US"/>
          </a:p>
        </p:txBody>
      </p:sp>
      <p:sp>
        <p:nvSpPr>
          <p:cNvPr id="14" name="Slide Number Placeholder 5"/>
          <p:cNvSpPr>
            <a:spLocks noGrp="1"/>
          </p:cNvSpPr>
          <p:nvPr>
            <p:ph type="sldNum" sz="quarter" idx="12"/>
          </p:nvPr>
        </p:nvSpPr>
        <p:spPr>
          <a:xfrm>
            <a:off x="8604250" y="5211763"/>
            <a:ext cx="2112963" cy="228600"/>
          </a:xfrm>
        </p:spPr>
        <p:txBody>
          <a:bodyPr/>
          <a:lstStyle>
            <a:lvl1pPr>
              <a:defRPr/>
            </a:lvl1pPr>
          </a:lstStyle>
          <a:p>
            <a:pPr>
              <a:defRPr/>
            </a:pPr>
            <a:fld id="{B45BA35E-89D8-480D-A8E7-16F89795BEA9}" type="slidenum">
              <a:rPr lang="en-US" altLang="de-DE"/>
              <a:pPr>
                <a:defRPr/>
              </a:pPr>
              <a:t>‹Nr.›</a:t>
            </a:fld>
            <a:endParaRPr lang="en-US" altLang="de-DE"/>
          </a:p>
        </p:txBody>
      </p:sp>
    </p:spTree>
    <p:extLst>
      <p:ext uri="{BB962C8B-B14F-4D97-AF65-F5344CB8AC3E}">
        <p14:creationId xmlns:p14="http://schemas.microsoft.com/office/powerpoint/2010/main" val="39443256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Date Placeholder 3"/>
          <p:cNvSpPr>
            <a:spLocks noGrp="1"/>
          </p:cNvSpPr>
          <p:nvPr>
            <p:ph type="dt" sz="half" idx="10"/>
          </p:nvPr>
        </p:nvSpPr>
        <p:spPr/>
        <p:txBody>
          <a:bodyPr/>
          <a:lstStyle>
            <a:lvl1pPr>
              <a:defRPr/>
            </a:lvl1pPr>
          </a:lstStyle>
          <a:p>
            <a:pPr>
              <a:defRPr/>
            </a:pPr>
            <a:fld id="{4ABCE407-E9A4-4E2C-BC9E-EEABD6DD6B9D}" type="datetimeFigureOut">
              <a:rPr lang="en-US"/>
              <a:pPr>
                <a:defRPr/>
              </a:pPr>
              <a:t>9/13/2016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8180E8-C460-464E-B174-7D4B7C2347EA}" type="slidenum">
              <a:rPr lang="en-US" altLang="de-DE"/>
              <a:pPr>
                <a:defRPr/>
              </a:pPr>
              <a:t>‹Nr.›</a:t>
            </a:fld>
            <a:endParaRPr lang="en-US" altLang="de-DE"/>
          </a:p>
        </p:txBody>
      </p:sp>
    </p:spTree>
    <p:extLst>
      <p:ext uri="{BB962C8B-B14F-4D97-AF65-F5344CB8AC3E}">
        <p14:creationId xmlns:p14="http://schemas.microsoft.com/office/powerpoint/2010/main" val="2630452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7" name="Date Placeholder 3"/>
          <p:cNvSpPr>
            <a:spLocks noGrp="1"/>
          </p:cNvSpPr>
          <p:nvPr>
            <p:ph type="dt" sz="half" idx="10"/>
          </p:nvPr>
        </p:nvSpPr>
        <p:spPr/>
        <p:txBody>
          <a:bodyPr/>
          <a:lstStyle>
            <a:lvl1pPr>
              <a:defRPr/>
            </a:lvl1pPr>
          </a:lstStyle>
          <a:p>
            <a:pPr>
              <a:defRPr/>
            </a:pPr>
            <a:fld id="{9FFD7654-703E-4B1F-B251-F33DEFCE3C83}" type="datetimeFigureOut">
              <a:rPr lang="en-US"/>
              <a:pPr>
                <a:defRPr/>
              </a:pPr>
              <a:t>9/13/2016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0289C1B-84BC-4A6E-83C6-A09F93331267}" type="slidenum">
              <a:rPr lang="en-US" altLang="de-DE"/>
              <a:pPr>
                <a:defRPr/>
              </a:pPr>
              <a:t>‹Nr.›</a:t>
            </a:fld>
            <a:endParaRPr lang="en-US" altLang="de-DE"/>
          </a:p>
        </p:txBody>
      </p:sp>
    </p:spTree>
    <p:extLst>
      <p:ext uri="{BB962C8B-B14F-4D97-AF65-F5344CB8AC3E}">
        <p14:creationId xmlns:p14="http://schemas.microsoft.com/office/powerpoint/2010/main" val="2711873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pPr>
              <a:defRPr/>
            </a:pPr>
            <a:fld id="{42A2D82A-142D-4ECC-AC7E-11F576427CD1}" type="datetimeFigureOut">
              <a:rPr lang="en-US"/>
              <a:pPr>
                <a:defRPr/>
              </a:pPr>
              <a:t>9/13/2016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8D56E5-2E03-47F7-B726-F043FBFAE919}" type="slidenum">
              <a:rPr lang="en-US" altLang="de-DE"/>
              <a:pPr>
                <a:defRPr/>
              </a:pPr>
              <a:t>‹Nr.›</a:t>
            </a:fld>
            <a:endParaRPr lang="en-US" altLang="de-DE"/>
          </a:p>
        </p:txBody>
      </p:sp>
    </p:spTree>
    <p:extLst>
      <p:ext uri="{BB962C8B-B14F-4D97-AF65-F5344CB8AC3E}">
        <p14:creationId xmlns:p14="http://schemas.microsoft.com/office/powerpoint/2010/main" val="1883137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1C165D7-DBC3-4C6F-AACC-A9B4DBC74451}" type="datetimeFigureOut">
              <a:rPr lang="en-US"/>
              <a:pPr>
                <a:defRPr/>
              </a:pPr>
              <a:t>9/13/2016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74554A-8552-4423-8770-9C93616E66BB}" type="slidenum">
              <a:rPr lang="en-US" altLang="de-DE"/>
              <a:pPr>
                <a:defRPr/>
              </a:pPr>
              <a:t>‹Nr.›</a:t>
            </a:fld>
            <a:endParaRPr lang="en-US" altLang="de-DE"/>
          </a:p>
        </p:txBody>
      </p:sp>
    </p:spTree>
    <p:extLst>
      <p:ext uri="{BB962C8B-B14F-4D97-AF65-F5344CB8AC3E}">
        <p14:creationId xmlns:p14="http://schemas.microsoft.com/office/powerpoint/2010/main" val="1840882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5" name="Rectangle 15"/>
          <p:cNvSpPr/>
          <p:nvPr/>
        </p:nvSpPr>
        <p:spPr>
          <a:xfrm>
            <a:off x="246063" y="238125"/>
            <a:ext cx="8531225" cy="6381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14"/>
          <p:cNvSpPr/>
          <p:nvPr/>
        </p:nvSpPr>
        <p:spPr>
          <a:xfrm>
            <a:off x="9020175" y="238125"/>
            <a:ext cx="2925763" cy="6381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11"/>
          <p:cNvSpPr/>
          <p:nvPr/>
        </p:nvSpPr>
        <p:spPr>
          <a:xfrm>
            <a:off x="9158288" y="374650"/>
            <a:ext cx="2651125" cy="610870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8" name="Date Placeholder 7"/>
          <p:cNvSpPr>
            <a:spLocks noGrp="1"/>
          </p:cNvSpPr>
          <p:nvPr>
            <p:ph type="dt" sz="half" idx="10"/>
          </p:nvPr>
        </p:nvSpPr>
        <p:spPr/>
        <p:txBody>
          <a:bodyPr/>
          <a:lstStyle>
            <a:lvl1pPr>
              <a:defRPr/>
            </a:lvl1pPr>
          </a:lstStyle>
          <a:p>
            <a:pPr>
              <a:defRPr/>
            </a:pPr>
            <a:fld id="{452EC3A2-B3A1-412C-87B4-281EC05E579E}" type="datetimeFigureOut">
              <a:rPr lang="en-US"/>
              <a:pPr>
                <a:defRPr/>
              </a:pPr>
              <a:t>9/13/2016</a:t>
            </a:fld>
            <a:endParaRPr lang="en-US"/>
          </a:p>
        </p:txBody>
      </p:sp>
      <p:sp>
        <p:nvSpPr>
          <p:cNvPr id="9" name="Footer Placeholder 8"/>
          <p:cNvSpPr>
            <a:spLocks noGrp="1"/>
          </p:cNvSpPr>
          <p:nvPr>
            <p:ph type="ftr" sz="quarter" idx="11"/>
          </p:nvPr>
        </p:nvSpPr>
        <p:spPr/>
        <p:txBody>
          <a:bodyPr/>
          <a:lstStyle>
            <a:lvl1pPr algn="r">
              <a:defRPr/>
            </a:lvl1pPr>
          </a:lstStyle>
          <a:p>
            <a:pPr>
              <a:defRPr/>
            </a:pPr>
            <a:endParaRPr lang="en-US"/>
          </a:p>
        </p:txBody>
      </p:sp>
      <p:sp>
        <p:nvSpPr>
          <p:cNvPr id="10" name="Slide Number Placeholder 10"/>
          <p:cNvSpPr>
            <a:spLocks noGrp="1"/>
          </p:cNvSpPr>
          <p:nvPr>
            <p:ph type="sldNum" sz="quarter" idx="12"/>
          </p:nvPr>
        </p:nvSpPr>
        <p:spPr>
          <a:xfrm>
            <a:off x="10393363" y="6223000"/>
            <a:ext cx="1463675" cy="274638"/>
          </a:xfrm>
        </p:spPr>
        <p:txBody>
          <a:bodyPr/>
          <a:lstStyle>
            <a:lvl1pPr>
              <a:defRPr>
                <a:solidFill>
                  <a:srgbClr val="FFFFFF"/>
                </a:solidFill>
              </a:defRPr>
            </a:lvl1pPr>
          </a:lstStyle>
          <a:p>
            <a:pPr>
              <a:defRPr/>
            </a:pPr>
            <a:fld id="{425DEA57-510D-46F7-B411-7793641C66E3}" type="slidenum">
              <a:rPr lang="en-US" altLang="de-DE"/>
              <a:pPr>
                <a:defRPr/>
              </a:pPr>
              <a:t>‹Nr.›</a:t>
            </a:fld>
            <a:endParaRPr lang="en-US" altLang="de-DE"/>
          </a:p>
        </p:txBody>
      </p:sp>
    </p:spTree>
    <p:extLst>
      <p:ext uri="{BB962C8B-B14F-4D97-AF65-F5344CB8AC3E}">
        <p14:creationId xmlns:p14="http://schemas.microsoft.com/office/powerpoint/2010/main" val="2232865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ectangle 13"/>
          <p:cNvSpPr/>
          <p:nvPr/>
        </p:nvSpPr>
        <p:spPr>
          <a:xfrm>
            <a:off x="9020175" y="238125"/>
            <a:ext cx="2925763" cy="6381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9"/>
          <p:cNvSpPr/>
          <p:nvPr/>
        </p:nvSpPr>
        <p:spPr>
          <a:xfrm>
            <a:off x="9158288" y="374650"/>
            <a:ext cx="2651125" cy="610870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将图片拖动到占位符，或单击添加图标</a:t>
            </a:r>
            <a:endParaRPr lang="en-US" noProof="0"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7"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pPr>
              <a:defRPr/>
            </a:pPr>
            <a:fld id="{F92F72D9-754E-47A4-A16A-67BDB03C8CEF}" type="datetimeFigureOut">
              <a:rPr lang="en-US"/>
              <a:pPr>
                <a:defRPr/>
              </a:pPr>
              <a:t>9/13/2016</a:t>
            </a:fld>
            <a:endParaRPr lang="en-US"/>
          </a:p>
        </p:txBody>
      </p:sp>
      <p:sp>
        <p:nvSpPr>
          <p:cNvPr id="8" name="Footer Placeholder 5"/>
          <p:cNvSpPr>
            <a:spLocks noGrp="1"/>
          </p:cNvSpPr>
          <p:nvPr>
            <p:ph type="ftr" sz="quarter" idx="11"/>
          </p:nvPr>
        </p:nvSpPr>
        <p:spPr/>
        <p:txBody>
          <a:bodyPr/>
          <a:lstStyle>
            <a:lvl1pPr marL="0" algn="r" defTabSz="914400" rtl="0" eaLnBrk="1" latinLnBrk="0" hangingPunct="1">
              <a:defRPr lang="en-US" sz="1000" kern="1200">
                <a:solidFill>
                  <a:srgbClr val="FFFFFF"/>
                </a:solidFill>
                <a:effectLst>
                  <a:outerShdw blurRad="12700" dist="6350" dir="2700000" algn="tl" rotWithShape="0">
                    <a:prstClr val="black">
                      <a:alpha val="40000"/>
                    </a:prstClr>
                  </a:outerShdw>
                </a:effectLst>
                <a:latin typeface="+mn-lt"/>
                <a:ea typeface="+mn-ea"/>
                <a:cs typeface="+mn-cs"/>
              </a:defRPr>
            </a:lvl1pPr>
          </a:lstStyle>
          <a:p>
            <a:pPr>
              <a:defRPr/>
            </a:pPr>
            <a:endParaRPr/>
          </a:p>
        </p:txBody>
      </p:sp>
      <p:sp>
        <p:nvSpPr>
          <p:cNvPr id="9" name="Slide Number Placeholder 6"/>
          <p:cNvSpPr>
            <a:spLocks noGrp="1"/>
          </p:cNvSpPr>
          <p:nvPr>
            <p:ph type="sldNum" sz="quarter" idx="12"/>
          </p:nvPr>
        </p:nvSpPr>
        <p:spPr>
          <a:xfrm>
            <a:off x="10396538" y="6227763"/>
            <a:ext cx="1463675" cy="273050"/>
          </a:xfrm>
        </p:spPr>
        <p:txBody>
          <a:bodyPr/>
          <a:lstStyle>
            <a:lvl1pPr>
              <a:defRPr>
                <a:solidFill>
                  <a:srgbClr val="FFFFFF"/>
                </a:solidFill>
              </a:defRPr>
            </a:lvl1pPr>
          </a:lstStyle>
          <a:p>
            <a:pPr>
              <a:defRPr/>
            </a:pPr>
            <a:fld id="{D68AADF9-2556-499B-9CA1-3E130E0A80AC}" type="slidenum">
              <a:rPr lang="en-US" altLang="de-DE"/>
              <a:pPr>
                <a:defRPr/>
              </a:pPr>
              <a:t>‹Nr.›</a:t>
            </a:fld>
            <a:endParaRPr lang="en-US" altLang="de-DE"/>
          </a:p>
        </p:txBody>
      </p:sp>
    </p:spTree>
    <p:extLst>
      <p:ext uri="{BB962C8B-B14F-4D97-AF65-F5344CB8AC3E}">
        <p14:creationId xmlns:p14="http://schemas.microsoft.com/office/powerpoint/2010/main" val="1718244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1029" name="Title Placeholder 1"/>
          <p:cNvSpPr>
            <a:spLocks noGrp="1"/>
          </p:cNvSpPr>
          <p:nvPr>
            <p:ph type="title"/>
          </p:nvPr>
        </p:nvSpPr>
        <p:spPr bwMode="auto">
          <a:xfrm>
            <a:off x="1066800" y="642938"/>
            <a:ext cx="1005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
        <p:nvSpPr>
          <p:cNvPr id="1030" name="Text Placeholder 2"/>
          <p:cNvSpPr>
            <a:spLocks noGrp="1"/>
          </p:cNvSpPr>
          <p:nvPr>
            <p:ph type="body" idx="1"/>
          </p:nvPr>
        </p:nvSpPr>
        <p:spPr bwMode="auto">
          <a:xfrm>
            <a:off x="1066800" y="2103438"/>
            <a:ext cx="10058400" cy="393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altLang="zh-CN" smtClean="0"/>
          </a:p>
        </p:txBody>
      </p:sp>
      <p:sp>
        <p:nvSpPr>
          <p:cNvPr id="4" name="Date Placeholder 3"/>
          <p:cNvSpPr>
            <a:spLocks noGrp="1"/>
          </p:cNvSpPr>
          <p:nvPr>
            <p:ph type="dt" sz="half" idx="2"/>
          </p:nvPr>
        </p:nvSpPr>
        <p:spPr>
          <a:xfrm>
            <a:off x="274638" y="6307138"/>
            <a:ext cx="2743200" cy="274637"/>
          </a:xfrm>
          <a:prstGeom prst="rect">
            <a:avLst/>
          </a:prstGeom>
        </p:spPr>
        <p:txBody>
          <a:bodyPr vert="horz" lIns="91440" tIns="45720" rIns="91440" bIns="45720" rtlCol="0" anchor="b"/>
          <a:lstStyle>
            <a:lvl1pPr algn="l" eaLnBrk="1" fontAlgn="auto" hangingPunct="1">
              <a:spcBef>
                <a:spcPts val="0"/>
              </a:spcBef>
              <a:spcAft>
                <a:spcPts val="0"/>
              </a:spcAft>
              <a:defRPr sz="1000">
                <a:solidFill>
                  <a:schemeClr val="tx1">
                    <a:lumMod val="75000"/>
                    <a:lumOff val="25000"/>
                  </a:schemeClr>
                </a:solidFill>
                <a:latin typeface="+mn-lt"/>
              </a:defRPr>
            </a:lvl1pPr>
          </a:lstStyle>
          <a:p>
            <a:pPr>
              <a:defRPr/>
            </a:pPr>
            <a:fld id="{940E3CF1-1B97-450B-88C4-AF408872006A}" type="datetimeFigureOut">
              <a:rPr lang="en-US"/>
              <a:pPr>
                <a:defRPr/>
              </a:pPr>
              <a:t>9/13/2016</a:t>
            </a:fld>
            <a:endParaRPr lang="en-US"/>
          </a:p>
        </p:txBody>
      </p:sp>
      <p:sp>
        <p:nvSpPr>
          <p:cNvPr id="5" name="Footer Placeholder 4"/>
          <p:cNvSpPr>
            <a:spLocks noGrp="1"/>
          </p:cNvSpPr>
          <p:nvPr>
            <p:ph type="ftr" sz="quarter" idx="3"/>
          </p:nvPr>
        </p:nvSpPr>
        <p:spPr>
          <a:xfrm>
            <a:off x="3489325" y="6307138"/>
            <a:ext cx="5213350" cy="274637"/>
          </a:xfrm>
          <a:prstGeom prst="rect">
            <a:avLst/>
          </a:prstGeom>
        </p:spPr>
        <p:txBody>
          <a:bodyPr vert="horz" lIns="91440" tIns="45720" rIns="91440" bIns="45720" rtlCol="0" anchor="b"/>
          <a:lstStyle>
            <a:lvl1pPr algn="ctr" eaLnBrk="1" fontAlgn="auto" hangingPunct="1">
              <a:spcBef>
                <a:spcPts val="0"/>
              </a:spcBef>
              <a:spcAft>
                <a:spcPts val="0"/>
              </a:spcAft>
              <a:defRPr sz="1000">
                <a:solidFill>
                  <a:schemeClr val="tx1">
                    <a:lumMod val="75000"/>
                    <a:lumOff val="2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10469563" y="6307138"/>
            <a:ext cx="1463675" cy="27463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solidFill>
                  <a:srgbClr val="404040"/>
                </a:solidFill>
              </a:defRPr>
            </a:lvl1pPr>
          </a:lstStyle>
          <a:p>
            <a:pPr>
              <a:defRPr/>
            </a:pPr>
            <a:fld id="{A48421A9-C840-4741-8F01-A121B061A0AF}" type="slidenum">
              <a:rPr lang="en-US" altLang="de-DE"/>
              <a:pPr>
                <a:defRPr/>
              </a:pPr>
              <a:t>‹Nr.›</a:t>
            </a:fld>
            <a:endParaRPr lang="en-US" altLang="de-DE"/>
          </a:p>
        </p:txBody>
      </p:sp>
    </p:spTree>
  </p:cSld>
  <p:clrMap bg1="lt1" tx1="dk1" bg2="lt2" tx2="dk2" accent1="accent1" accent2="accent2" accent3="accent3" accent4="accent4" accent5="accent5" accent6="accent6" hlink="hlink" folHlink="folHlink"/>
  <p:sldLayoutIdLst>
    <p:sldLayoutId id="2147483896" r:id="rId1"/>
    <p:sldLayoutId id="2147483889" r:id="rId2"/>
    <p:sldLayoutId id="2147483897" r:id="rId3"/>
    <p:sldLayoutId id="2147483890" r:id="rId4"/>
    <p:sldLayoutId id="2147483891" r:id="rId5"/>
    <p:sldLayoutId id="2147483892" r:id="rId6"/>
    <p:sldLayoutId id="2147483893" r:id="rId7"/>
    <p:sldLayoutId id="2147483898" r:id="rId8"/>
    <p:sldLayoutId id="2147483899" r:id="rId9"/>
    <p:sldLayoutId id="2147483894" r:id="rId10"/>
    <p:sldLayoutId id="2147483895" r:id="rId11"/>
  </p:sldLayoutIdLst>
  <p:hf sldNum="0" hdr="0" ftr="0" dt="0"/>
  <p:txStyles>
    <p:titleStyle>
      <a:lvl1pPr algn="l" rtl="0" eaLnBrk="0" fontAlgn="base" hangingPunct="0">
        <a:lnSpc>
          <a:spcPct val="90000"/>
        </a:lnSpc>
        <a:spcBef>
          <a:spcPct val="0"/>
        </a:spcBef>
        <a:spcAft>
          <a:spcPct val="0"/>
        </a:spcAft>
        <a:defRPr lang="en-US" sz="4800" kern="1200" dirty="0">
          <a:solidFill>
            <a:srgbClr val="262626"/>
          </a:solidFill>
          <a:latin typeface="+mj-lt"/>
          <a:ea typeface="+mn-ea"/>
          <a:cs typeface="+mn-cs"/>
        </a:defRPr>
      </a:lvl1pPr>
      <a:lvl2pPr algn="l" rtl="0" eaLnBrk="0" fontAlgn="base" hangingPunct="0">
        <a:lnSpc>
          <a:spcPct val="90000"/>
        </a:lnSpc>
        <a:spcBef>
          <a:spcPct val="0"/>
        </a:spcBef>
        <a:spcAft>
          <a:spcPct val="0"/>
        </a:spcAft>
        <a:defRPr sz="4800">
          <a:solidFill>
            <a:srgbClr val="262626"/>
          </a:solidFill>
          <a:latin typeface="Century Gothic" charset="0"/>
        </a:defRPr>
      </a:lvl2pPr>
      <a:lvl3pPr algn="l" rtl="0" eaLnBrk="0" fontAlgn="base" hangingPunct="0">
        <a:lnSpc>
          <a:spcPct val="90000"/>
        </a:lnSpc>
        <a:spcBef>
          <a:spcPct val="0"/>
        </a:spcBef>
        <a:spcAft>
          <a:spcPct val="0"/>
        </a:spcAft>
        <a:defRPr sz="4800">
          <a:solidFill>
            <a:srgbClr val="262626"/>
          </a:solidFill>
          <a:latin typeface="Century Gothic" charset="0"/>
        </a:defRPr>
      </a:lvl3pPr>
      <a:lvl4pPr algn="l" rtl="0" eaLnBrk="0" fontAlgn="base" hangingPunct="0">
        <a:lnSpc>
          <a:spcPct val="90000"/>
        </a:lnSpc>
        <a:spcBef>
          <a:spcPct val="0"/>
        </a:spcBef>
        <a:spcAft>
          <a:spcPct val="0"/>
        </a:spcAft>
        <a:defRPr sz="4800">
          <a:solidFill>
            <a:srgbClr val="262626"/>
          </a:solidFill>
          <a:latin typeface="Century Gothic" charset="0"/>
        </a:defRPr>
      </a:lvl4pPr>
      <a:lvl5pPr algn="l" rtl="0" eaLnBrk="0" fontAlgn="base" hangingPunct="0">
        <a:lnSpc>
          <a:spcPct val="90000"/>
        </a:lnSpc>
        <a:spcBef>
          <a:spcPct val="0"/>
        </a:spcBef>
        <a:spcAft>
          <a:spcPct val="0"/>
        </a:spcAft>
        <a:defRPr sz="4800">
          <a:solidFill>
            <a:srgbClr val="262626"/>
          </a:solidFill>
          <a:latin typeface="Century Gothic" charset="0"/>
        </a:defRPr>
      </a:lvl5pPr>
      <a:lvl6pPr marL="457200" algn="l" rtl="0" fontAlgn="base">
        <a:lnSpc>
          <a:spcPct val="90000"/>
        </a:lnSpc>
        <a:spcBef>
          <a:spcPct val="0"/>
        </a:spcBef>
        <a:spcAft>
          <a:spcPct val="0"/>
        </a:spcAft>
        <a:defRPr sz="4800">
          <a:solidFill>
            <a:srgbClr val="262626"/>
          </a:solidFill>
          <a:latin typeface="Century Gothic" charset="0"/>
        </a:defRPr>
      </a:lvl6pPr>
      <a:lvl7pPr marL="914400" algn="l" rtl="0" fontAlgn="base">
        <a:lnSpc>
          <a:spcPct val="90000"/>
        </a:lnSpc>
        <a:spcBef>
          <a:spcPct val="0"/>
        </a:spcBef>
        <a:spcAft>
          <a:spcPct val="0"/>
        </a:spcAft>
        <a:defRPr sz="4800">
          <a:solidFill>
            <a:srgbClr val="262626"/>
          </a:solidFill>
          <a:latin typeface="Century Gothic" charset="0"/>
        </a:defRPr>
      </a:lvl7pPr>
      <a:lvl8pPr marL="1371600" algn="l" rtl="0" fontAlgn="base">
        <a:lnSpc>
          <a:spcPct val="90000"/>
        </a:lnSpc>
        <a:spcBef>
          <a:spcPct val="0"/>
        </a:spcBef>
        <a:spcAft>
          <a:spcPct val="0"/>
        </a:spcAft>
        <a:defRPr sz="4800">
          <a:solidFill>
            <a:srgbClr val="262626"/>
          </a:solidFill>
          <a:latin typeface="Century Gothic" charset="0"/>
        </a:defRPr>
      </a:lvl8pPr>
      <a:lvl9pPr marL="1828800" algn="l" rtl="0" fontAlgn="base">
        <a:lnSpc>
          <a:spcPct val="90000"/>
        </a:lnSpc>
        <a:spcBef>
          <a:spcPct val="0"/>
        </a:spcBef>
        <a:spcAft>
          <a:spcPct val="0"/>
        </a:spcAft>
        <a:defRPr sz="4800">
          <a:solidFill>
            <a:srgbClr val="262626"/>
          </a:solidFill>
          <a:latin typeface="Century Gothic" charset="0"/>
        </a:defRPr>
      </a:lvl9pPr>
    </p:titleStyle>
    <p:bodyStyle>
      <a:lvl1pPr marL="182563" indent="-182563" algn="l" rtl="0" eaLnBrk="0" fontAlgn="base" hangingPunct="0">
        <a:spcBef>
          <a:spcPts val="900"/>
        </a:spcBef>
        <a:spcAft>
          <a:spcPct val="0"/>
        </a:spcAft>
        <a:buClr>
          <a:srgbClr val="262626"/>
        </a:buClr>
        <a:buFont typeface="Garamond" pitchFamily="18" charset="0"/>
        <a:buChar char="◦"/>
        <a:defRPr kern="1200">
          <a:solidFill>
            <a:schemeClr val="tx1"/>
          </a:solidFill>
          <a:latin typeface="+mn-lt"/>
          <a:ea typeface="+mn-ea"/>
          <a:cs typeface="+mn-cs"/>
        </a:defRPr>
      </a:lvl1pPr>
      <a:lvl2pPr marL="457200" indent="-182563" algn="l" rtl="0" eaLnBrk="0" fontAlgn="base" hangingPunct="0">
        <a:spcBef>
          <a:spcPts val="500"/>
        </a:spcBef>
        <a:spcAft>
          <a:spcPct val="0"/>
        </a:spcAft>
        <a:buClr>
          <a:srgbClr val="262626"/>
        </a:buClr>
        <a:buFont typeface="Garamond" pitchFamily="18" charset="0"/>
        <a:buChar char="◦"/>
        <a:defRPr sz="1600" kern="1200">
          <a:solidFill>
            <a:schemeClr val="tx1"/>
          </a:solidFill>
          <a:latin typeface="+mn-lt"/>
          <a:ea typeface="+mn-ea"/>
          <a:cs typeface="+mn-cs"/>
        </a:defRPr>
      </a:lvl2pPr>
      <a:lvl3pPr marL="730250" indent="-182563" algn="l" rtl="0" eaLnBrk="0" fontAlgn="base" hangingPunct="0">
        <a:spcBef>
          <a:spcPts val="500"/>
        </a:spcBef>
        <a:spcAft>
          <a:spcPct val="0"/>
        </a:spcAft>
        <a:buClr>
          <a:srgbClr val="262626"/>
        </a:buClr>
        <a:buFont typeface="Garamond" pitchFamily="18" charset="0"/>
        <a:buChar char="◦"/>
        <a:defRPr sz="1400" kern="1200">
          <a:solidFill>
            <a:schemeClr val="tx1"/>
          </a:solidFill>
          <a:latin typeface="+mn-lt"/>
          <a:ea typeface="+mn-ea"/>
          <a:cs typeface="+mn-cs"/>
        </a:defRPr>
      </a:lvl3pPr>
      <a:lvl4pPr marL="1004888" indent="-182563" algn="l" rtl="0" eaLnBrk="0" fontAlgn="base" hangingPunct="0">
        <a:spcBef>
          <a:spcPts val="500"/>
        </a:spcBef>
        <a:spcAft>
          <a:spcPct val="0"/>
        </a:spcAft>
        <a:buClr>
          <a:srgbClr val="262626"/>
        </a:buClr>
        <a:buFont typeface="Garamond" pitchFamily="18" charset="0"/>
        <a:buChar char="◦"/>
        <a:defRPr sz="1400" kern="1200">
          <a:solidFill>
            <a:schemeClr val="tx1"/>
          </a:solidFill>
          <a:latin typeface="+mn-lt"/>
          <a:ea typeface="+mn-ea"/>
          <a:cs typeface="+mn-cs"/>
        </a:defRPr>
      </a:lvl4pPr>
      <a:lvl5pPr marL="1279525" indent="-182563" algn="l" rtl="0" eaLnBrk="0" fontAlgn="base" hangingPunct="0">
        <a:spcBef>
          <a:spcPts val="500"/>
        </a:spcBef>
        <a:spcAft>
          <a:spcPct val="0"/>
        </a:spcAft>
        <a:buClr>
          <a:srgbClr val="262626"/>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christianbook.com/Christian/Books/product?event=AFF&amp;p=1011693&amp;item_no=1161X" TargetMode="External"/><Relationship Id="rId2" Type="http://schemas.openxmlformats.org/officeDocument/2006/relationships/hyperlink" Target="http://www.gotquestions.org/different-races.html"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Microsoft_Excel_Chart1.xls"/></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62100" y="2263775"/>
            <a:ext cx="9067800" cy="2590800"/>
          </a:xfrm>
        </p:spPr>
        <p:txBody>
          <a:bodyPr/>
          <a:lstStyle/>
          <a:p>
            <a:pPr eaLnBrk="1" hangingPunct="1">
              <a:defRPr/>
            </a:pPr>
            <a:r>
              <a:rPr altLang="zh-CN" sz="4000" cap="none" smtClean="0">
                <a:solidFill>
                  <a:srgbClr val="0E5772"/>
                </a:solidFill>
                <a:latin typeface="Arial" pitchFamily="34" charset="0"/>
                <a:cs typeface="Arial" pitchFamily="34" charset="0"/>
              </a:rPr>
              <a:t>Beijing Normal University</a:t>
            </a:r>
            <a:br>
              <a:rPr altLang="zh-CN" sz="4000" cap="none" smtClean="0">
                <a:solidFill>
                  <a:srgbClr val="0E5772"/>
                </a:solidFill>
                <a:latin typeface="Arial" pitchFamily="34" charset="0"/>
                <a:cs typeface="Arial" pitchFamily="34" charset="0"/>
              </a:rPr>
            </a:br>
            <a:r>
              <a:rPr lang="zh-CN" altLang="de-DE" sz="4000" cap="none" smtClean="0">
                <a:solidFill>
                  <a:srgbClr val="0E5772"/>
                </a:solidFill>
                <a:latin typeface="Arial" pitchFamily="34" charset="0"/>
                <a:cs typeface="Arial" pitchFamily="34" charset="0"/>
              </a:rPr>
              <a:t>北京师范大学</a:t>
            </a:r>
            <a:r>
              <a:rPr altLang="zh-CN" sz="4000" cap="none" smtClean="0">
                <a:solidFill>
                  <a:srgbClr val="0E5772"/>
                </a:solidFill>
                <a:latin typeface="Arial" pitchFamily="34" charset="0"/>
                <a:cs typeface="Arial" pitchFamily="34" charset="0"/>
              </a:rPr>
              <a:t/>
            </a:r>
            <a:br>
              <a:rPr altLang="zh-CN" sz="4000" cap="none" smtClean="0">
                <a:solidFill>
                  <a:srgbClr val="0E5772"/>
                </a:solidFill>
                <a:latin typeface="Arial" pitchFamily="34" charset="0"/>
                <a:cs typeface="Arial" pitchFamily="34" charset="0"/>
              </a:rPr>
            </a:br>
            <a:r>
              <a:rPr altLang="zh-CN" sz="4000" cap="none" smtClean="0">
                <a:solidFill>
                  <a:srgbClr val="1D9BA1"/>
                </a:solidFill>
                <a:latin typeface="Arial" pitchFamily="34" charset="0"/>
                <a:cs typeface="Arial" pitchFamily="34" charset="0"/>
              </a:rPr>
              <a:t/>
            </a:r>
            <a:br>
              <a:rPr altLang="zh-CN" sz="4000" cap="none" smtClean="0">
                <a:solidFill>
                  <a:srgbClr val="1D9BA1"/>
                </a:solidFill>
                <a:latin typeface="Arial" pitchFamily="34" charset="0"/>
                <a:cs typeface="Arial" pitchFamily="34" charset="0"/>
              </a:rPr>
            </a:br>
            <a:r>
              <a:rPr lang="zh-CN" altLang="en-US" sz="4000" cap="none" smtClean="0">
                <a:solidFill>
                  <a:srgbClr val="1D9BA1"/>
                </a:solidFill>
                <a:latin typeface="Arial" pitchFamily="34" charset="0"/>
                <a:cs typeface="Arial" pitchFamily="34" charset="0"/>
              </a:rPr>
              <a:t>翻译文学 </a:t>
            </a:r>
            <a:r>
              <a:rPr altLang="zh-CN" sz="4000" cap="none" smtClean="0">
                <a:solidFill>
                  <a:srgbClr val="1D9BA1"/>
                </a:solidFill>
                <a:latin typeface="Arial" pitchFamily="34" charset="0"/>
                <a:cs typeface="Arial" pitchFamily="34" charset="0"/>
              </a:rPr>
              <a:t>Translated literature </a:t>
            </a:r>
            <a:r>
              <a:rPr lang="zh-CN" altLang="de-DE" sz="4800" cap="none" smtClean="0">
                <a:solidFill>
                  <a:srgbClr val="1D9BA1"/>
                </a:solidFill>
                <a:cs typeface="Arial" pitchFamily="34" charset="0"/>
              </a:rPr>
              <a:t/>
            </a:r>
            <a:br>
              <a:rPr lang="zh-CN" altLang="de-DE" sz="4800" cap="none" smtClean="0">
                <a:solidFill>
                  <a:srgbClr val="1D9BA1"/>
                </a:solidFill>
                <a:cs typeface="Arial" pitchFamily="34" charset="0"/>
              </a:rPr>
            </a:br>
            <a:r>
              <a:rPr altLang="zh-CN" sz="4000" cap="none" smtClean="0">
                <a:solidFill>
                  <a:srgbClr val="1482AC"/>
                </a:solidFill>
                <a:latin typeface="Arial" pitchFamily="34" charset="0"/>
                <a:cs typeface="Arial" pitchFamily="34" charset="0"/>
              </a:rPr>
              <a:t> </a:t>
            </a:r>
            <a:br>
              <a:rPr altLang="zh-CN" sz="4000" cap="none" smtClean="0">
                <a:solidFill>
                  <a:srgbClr val="1482AC"/>
                </a:solidFill>
                <a:latin typeface="Arial" pitchFamily="34" charset="0"/>
                <a:cs typeface="Arial" pitchFamily="34" charset="0"/>
              </a:rPr>
            </a:br>
            <a:endParaRPr kumimoji="1" lang="zh-CN" altLang="en-US" sz="4000" cap="none" smtClean="0">
              <a:solidFill>
                <a:srgbClr val="262626"/>
              </a:solidFill>
            </a:endParaRPr>
          </a:p>
        </p:txBody>
      </p:sp>
      <p:sp>
        <p:nvSpPr>
          <p:cNvPr id="3" name="副标题 2"/>
          <p:cNvSpPr>
            <a:spLocks noGrp="1"/>
          </p:cNvSpPr>
          <p:nvPr>
            <p:ph type="subTitle" idx="1"/>
          </p:nvPr>
        </p:nvSpPr>
        <p:spPr>
          <a:xfrm>
            <a:off x="1562100" y="4343400"/>
            <a:ext cx="9070975" cy="1096963"/>
          </a:xfrm>
        </p:spPr>
        <p:txBody>
          <a:bodyPr/>
          <a:lstStyle/>
          <a:p>
            <a:pPr eaLnBrk="1" hangingPunct="1">
              <a:spcBef>
                <a:spcPct val="0"/>
              </a:spcBef>
              <a:defRPr/>
            </a:pPr>
            <a:r>
              <a:rPr lang="en-US" altLang="zh-CN" sz="2800" smtClean="0">
                <a:solidFill>
                  <a:srgbClr val="0E5772"/>
                </a:solidFill>
                <a:latin typeface="Arial" pitchFamily="34" charset="0"/>
                <a:cs typeface="Arial" pitchFamily="34" charset="0"/>
              </a:rPr>
              <a:t>Prof. Dr. Martin Woesler</a:t>
            </a:r>
            <a:br>
              <a:rPr lang="en-US" altLang="zh-CN" sz="2800" smtClean="0">
                <a:solidFill>
                  <a:srgbClr val="0E5772"/>
                </a:solidFill>
                <a:latin typeface="Arial" pitchFamily="34" charset="0"/>
                <a:cs typeface="Arial" pitchFamily="34" charset="0"/>
              </a:rPr>
            </a:br>
            <a:r>
              <a:rPr lang="zh-CN" altLang="de-DE" sz="2800" smtClean="0">
                <a:solidFill>
                  <a:srgbClr val="0E5772"/>
                </a:solidFill>
                <a:latin typeface="Arial" pitchFamily="34" charset="0"/>
                <a:cs typeface="Arial" pitchFamily="34" charset="0"/>
              </a:rPr>
              <a:t>北京师范大学客座教授</a:t>
            </a:r>
            <a:endParaRPr kumimoji="1" lang="zh-CN" altLang="en-US" sz="2800" smtClean="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p:txBody>
          <a:bodyPr/>
          <a:lstStyle/>
          <a:p>
            <a:r>
              <a:rPr kumimoji="1" altLang="zh-CN" smtClean="0"/>
              <a:t>Session</a:t>
            </a:r>
            <a:r>
              <a:rPr kumimoji="1" lang="zh-CN" altLang="en-US" smtClean="0"/>
              <a:t> </a:t>
            </a:r>
            <a:r>
              <a:rPr kumimoji="1" altLang="zh-CN" smtClean="0"/>
              <a:t>1</a:t>
            </a:r>
            <a:endParaRPr kumimoji="1" lang="zh-CN" altLang="en-US" smtClean="0"/>
          </a:p>
        </p:txBody>
      </p:sp>
      <p:sp>
        <p:nvSpPr>
          <p:cNvPr id="15363" name="内容占位符 2"/>
          <p:cNvSpPr>
            <a:spLocks noGrp="1"/>
          </p:cNvSpPr>
          <p:nvPr>
            <p:ph idx="1"/>
          </p:nvPr>
        </p:nvSpPr>
        <p:spPr/>
        <p:txBody>
          <a:bodyPr/>
          <a:lstStyle/>
          <a:p>
            <a:pPr marL="0" indent="0" eaLnBrk="1" hangingPunct="1">
              <a:spcBef>
                <a:spcPct val="0"/>
              </a:spcBef>
              <a:buClrTx/>
              <a:buFont typeface="Garamond" pitchFamily="18" charset="0"/>
              <a:buNone/>
            </a:pPr>
            <a:r>
              <a:rPr lang="en-US" altLang="zh-CN" smtClean="0">
                <a:solidFill>
                  <a:srgbClr val="000000"/>
                </a:solidFill>
              </a:rPr>
              <a:t>Translation: History, Theories, transformation etc.</a:t>
            </a:r>
          </a:p>
          <a:p>
            <a:pPr marL="0" indent="0" eaLnBrk="1" hangingPunct="1">
              <a:spcBef>
                <a:spcPct val="0"/>
              </a:spcBef>
              <a:buClrTx/>
              <a:buFont typeface="Garamond" pitchFamily="18" charset="0"/>
              <a:buNone/>
            </a:pPr>
            <a:r>
              <a:rPr lang="zh-CN" altLang="en-US" smtClean="0">
                <a:solidFill>
                  <a:srgbClr val="000000"/>
                </a:solidFill>
              </a:rPr>
              <a:t>翻译：历史，理论，转变等</a:t>
            </a:r>
          </a:p>
          <a:p>
            <a:pPr marL="0" indent="0" eaLnBrk="1" hangingPunct="1">
              <a:spcBef>
                <a:spcPct val="0"/>
              </a:spcBef>
              <a:buClrTx/>
              <a:buFont typeface="Garamond" pitchFamily="18" charset="0"/>
              <a:buNone/>
            </a:pPr>
            <a:endParaRPr lang="en-US" altLang="zh-CN" smtClean="0">
              <a:solidFill>
                <a:srgbClr val="000000"/>
              </a:solidFill>
            </a:endParaRPr>
          </a:p>
          <a:p>
            <a:pPr marL="0" indent="0" eaLnBrk="1" hangingPunct="1">
              <a:spcBef>
                <a:spcPct val="0"/>
              </a:spcBef>
              <a:buClrTx/>
              <a:buFont typeface="Garamond" pitchFamily="18" charset="0"/>
              <a:buNone/>
            </a:pPr>
            <a:r>
              <a:rPr lang="en-US" altLang="zh-CN" smtClean="0">
                <a:solidFill>
                  <a:srgbClr val="000000"/>
                </a:solidFill>
              </a:rPr>
              <a:t>Since when do we have translation?</a:t>
            </a:r>
          </a:p>
          <a:p>
            <a:pPr marL="0" indent="0" eaLnBrk="1" hangingPunct="1">
              <a:spcBef>
                <a:spcPct val="0"/>
              </a:spcBef>
              <a:buClrTx/>
              <a:buFont typeface="Garamond" pitchFamily="18" charset="0"/>
              <a:buNone/>
            </a:pPr>
            <a:r>
              <a:rPr lang="en-US" altLang="zh-CN" smtClean="0">
                <a:solidFill>
                  <a:srgbClr val="000000"/>
                </a:solidFill>
              </a:rPr>
              <a:t>What are the main milestones of translation history?</a:t>
            </a:r>
          </a:p>
          <a:p>
            <a:pPr marL="0" indent="0" eaLnBrk="1" hangingPunct="1">
              <a:spcBef>
                <a:spcPct val="0"/>
              </a:spcBef>
              <a:buClrTx/>
              <a:buFont typeface="Garamond" pitchFamily="18" charset="0"/>
              <a:buNone/>
            </a:pPr>
            <a:r>
              <a:rPr lang="en-US" altLang="zh-CN" smtClean="0">
                <a:solidFill>
                  <a:srgbClr val="000000"/>
                </a:solidFill>
              </a:rPr>
              <a:t>How many pieces of literature do we know in its original and through its translation?</a:t>
            </a:r>
          </a:p>
          <a:p>
            <a:pPr marL="0" indent="0" eaLnBrk="1" hangingPunct="1">
              <a:spcBef>
                <a:spcPct val="0"/>
              </a:spcBef>
              <a:buClrTx/>
              <a:buFont typeface="Garamond" pitchFamily="18" charset="0"/>
              <a:buNone/>
            </a:pPr>
            <a:r>
              <a:rPr lang="en-US" altLang="zh-CN" smtClean="0">
                <a:solidFill>
                  <a:srgbClr val="000000"/>
                </a:solidFill>
              </a:rPr>
              <a:t>What are the main theories of translation?</a:t>
            </a:r>
          </a:p>
          <a:p>
            <a:pPr marL="0" indent="0" eaLnBrk="1" hangingPunct="1">
              <a:spcBef>
                <a:spcPct val="0"/>
              </a:spcBef>
              <a:buClrTx/>
              <a:buFont typeface="Garamond" pitchFamily="18" charset="0"/>
              <a:buNone/>
            </a:pPr>
            <a:r>
              <a:rPr lang="en-US" altLang="zh-CN" smtClean="0">
                <a:solidFill>
                  <a:srgbClr val="000000"/>
                </a:solidFill>
              </a:rPr>
              <a:t>What is transformed in a translation process?</a:t>
            </a:r>
          </a:p>
          <a:p>
            <a:pPr marL="0" indent="0" eaLnBrk="1" hangingPunct="1">
              <a:spcBef>
                <a:spcPct val="0"/>
              </a:spcBef>
              <a:buClrTx/>
              <a:buFont typeface="Garamond" pitchFamily="18" charset="0"/>
              <a:buNone/>
            </a:pPr>
            <a:endParaRPr lang="en-US" altLang="zh-CN" smtClean="0">
              <a:solidFill>
                <a:srgbClr val="000000"/>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标题 1"/>
          <p:cNvSpPr>
            <a:spLocks noGrp="1"/>
          </p:cNvSpPr>
          <p:nvPr>
            <p:ph type="title"/>
          </p:nvPr>
        </p:nvSpPr>
        <p:spPr/>
        <p:txBody>
          <a:bodyPr/>
          <a:lstStyle/>
          <a:p>
            <a:pPr algn="ctr"/>
            <a:r>
              <a:rPr altLang="zh-CN" b="1" smtClean="0">
                <a:solidFill>
                  <a:schemeClr val="tx1"/>
                </a:solidFill>
                <a:latin typeface="Arial" pitchFamily="34" charset="0"/>
                <a:cs typeface="Arial" pitchFamily="34" charset="0"/>
              </a:rPr>
              <a:t>Always here for you!</a:t>
            </a:r>
            <a:br>
              <a:rPr altLang="zh-CN" b="1" smtClean="0">
                <a:solidFill>
                  <a:schemeClr val="tx1"/>
                </a:solidFill>
                <a:latin typeface="Arial" pitchFamily="34" charset="0"/>
                <a:cs typeface="Arial" pitchFamily="34" charset="0"/>
              </a:rPr>
            </a:br>
            <a:r>
              <a:rPr lang="zh-CN" altLang="en-US" sz="2800" b="1" smtClean="0">
                <a:solidFill>
                  <a:schemeClr val="tx1"/>
                </a:solidFill>
                <a:latin typeface="Arial" pitchFamily="34" charset="0"/>
                <a:cs typeface="Arial" pitchFamily="34" charset="0"/>
              </a:rPr>
              <a:t>随时</a:t>
            </a:r>
            <a:r>
              <a:rPr lang="zh-CN" altLang="de-DE" sz="2800" b="1" smtClean="0">
                <a:solidFill>
                  <a:schemeClr val="tx1"/>
                </a:solidFill>
                <a:latin typeface="Arial" pitchFamily="34" charset="0"/>
                <a:cs typeface="Arial" pitchFamily="34" charset="0"/>
              </a:rPr>
              <a:t>为你们服务</a:t>
            </a:r>
            <a:endParaRPr kumimoji="1" lang="zh-CN" altLang="en-US" b="1" smtClean="0">
              <a:solidFill>
                <a:schemeClr val="tx1"/>
              </a:solidFill>
              <a:cs typeface="Arial" pitchFamily="34" charset="0"/>
            </a:endParaRPr>
          </a:p>
        </p:txBody>
      </p:sp>
      <p:sp>
        <p:nvSpPr>
          <p:cNvPr id="107523" name="内容占位符 2"/>
          <p:cNvSpPr>
            <a:spLocks noGrp="1"/>
          </p:cNvSpPr>
          <p:nvPr>
            <p:ph idx="1"/>
          </p:nvPr>
        </p:nvSpPr>
        <p:spPr>
          <a:xfrm>
            <a:off x="1155700" y="2603500"/>
            <a:ext cx="9404350" cy="3722688"/>
          </a:xfrm>
        </p:spPr>
        <p:txBody>
          <a:bodyPr/>
          <a:lstStyle/>
          <a:p>
            <a:pPr algn="ctr">
              <a:buFont typeface="Garamond" pitchFamily="18" charset="0"/>
              <a:buNone/>
            </a:pPr>
            <a:r>
              <a:rPr lang="en-US" altLang="zh-CN" sz="2400" smtClean="0">
                <a:latin typeface="Calibri" pitchFamily="34" charset="0"/>
                <a:ea typeface="KaiTi" pitchFamily="49" charset="-122"/>
                <a:cs typeface="Arial" pitchFamily="34" charset="0"/>
              </a:rPr>
              <a:t>Professor Dr. Martin Woesler</a:t>
            </a:r>
            <a:r>
              <a:rPr lang="zh-CN" altLang="de-DE" sz="2400" smtClean="0">
                <a:latin typeface="Calibri" pitchFamily="34" charset="0"/>
                <a:ea typeface="KaiTi" pitchFamily="49" charset="-122"/>
                <a:cs typeface="Arial" pitchFamily="34" charset="0"/>
              </a:rPr>
              <a:t> </a:t>
            </a:r>
            <a:r>
              <a:rPr lang="de-DE" altLang="zh-CN" sz="2400" smtClean="0">
                <a:latin typeface="Calibri" pitchFamily="34" charset="0"/>
                <a:ea typeface="KaiTi" pitchFamily="49" charset="-122"/>
                <a:cs typeface="Arial" pitchFamily="34" charset="0"/>
              </a:rPr>
              <a:t/>
            </a:r>
            <a:br>
              <a:rPr lang="de-DE" altLang="zh-CN" sz="2400" smtClean="0">
                <a:latin typeface="Calibri" pitchFamily="34" charset="0"/>
                <a:ea typeface="KaiTi" pitchFamily="49" charset="-122"/>
                <a:cs typeface="Arial" pitchFamily="34" charset="0"/>
              </a:rPr>
            </a:br>
            <a:r>
              <a:rPr lang="zh-CN" altLang="de-DE" sz="2400" smtClean="0">
                <a:latin typeface="Calibri" pitchFamily="34" charset="0"/>
                <a:ea typeface="KaiTi" pitchFamily="49" charset="-122"/>
                <a:cs typeface="Arial" pitchFamily="34" charset="0"/>
              </a:rPr>
              <a:t>吴漠汀</a:t>
            </a:r>
            <a:r>
              <a:rPr lang="de-DE" altLang="zh-CN" sz="2400" smtClean="0">
                <a:latin typeface="Calibri" pitchFamily="34" charset="0"/>
                <a:ea typeface="KaiTi" pitchFamily="49" charset="-122"/>
                <a:cs typeface="Arial" pitchFamily="34" charset="0"/>
              </a:rPr>
              <a:t/>
            </a:r>
            <a:br>
              <a:rPr lang="de-DE" altLang="zh-CN" sz="2400" smtClean="0">
                <a:latin typeface="Calibri" pitchFamily="34" charset="0"/>
                <a:ea typeface="KaiTi" pitchFamily="49" charset="-122"/>
                <a:cs typeface="Arial" pitchFamily="34" charset="0"/>
              </a:rPr>
            </a:br>
            <a:r>
              <a:rPr lang="zh-CN" altLang="de-DE" sz="2400" smtClean="0">
                <a:latin typeface="Calibri" pitchFamily="34" charset="0"/>
                <a:ea typeface="KaiTi" pitchFamily="49" charset="-122"/>
                <a:cs typeface="Arial" pitchFamily="34" charset="0"/>
              </a:rPr>
              <a:t>北京师范大学客座教授、</a:t>
            </a:r>
            <a:r>
              <a:rPr lang="de-DE" altLang="zh-CN" sz="2400" smtClean="0">
                <a:latin typeface="Calibri" pitchFamily="34" charset="0"/>
                <a:ea typeface="KaiTi" pitchFamily="49" charset="-122"/>
                <a:cs typeface="Arial" pitchFamily="34" charset="0"/>
              </a:rPr>
              <a:t/>
            </a:r>
            <a:br>
              <a:rPr lang="de-DE" altLang="zh-CN" sz="2400" smtClean="0">
                <a:latin typeface="Calibri" pitchFamily="34" charset="0"/>
                <a:ea typeface="KaiTi" pitchFamily="49" charset="-122"/>
                <a:cs typeface="Arial" pitchFamily="34" charset="0"/>
              </a:rPr>
            </a:br>
            <a:r>
              <a:rPr lang="zh-CN" altLang="de-DE" sz="2400" smtClean="0">
                <a:latin typeface="Calibri" pitchFamily="34" charset="0"/>
                <a:ea typeface="KaiTi" pitchFamily="49" charset="-122"/>
                <a:cs typeface="Arial" pitchFamily="34" charset="0"/>
              </a:rPr>
              <a:t>德国威藤</a:t>
            </a:r>
            <a:r>
              <a:rPr lang="de-DE" altLang="zh-CN" sz="2400" smtClean="0">
                <a:latin typeface="Calibri" pitchFamily="34" charset="0"/>
                <a:ea typeface="KaiTi" pitchFamily="49" charset="-122"/>
                <a:cs typeface="Arial" pitchFamily="34" charset="0"/>
              </a:rPr>
              <a:t>-</a:t>
            </a:r>
            <a:r>
              <a:rPr lang="zh-CN" altLang="de-DE" sz="2400" smtClean="0">
                <a:latin typeface="Calibri" pitchFamily="34" charset="0"/>
                <a:ea typeface="KaiTi" pitchFamily="49" charset="-122"/>
                <a:cs typeface="Arial" pitchFamily="34" charset="0"/>
              </a:rPr>
              <a:t>海德</a:t>
            </a:r>
            <a:r>
              <a:rPr lang="zh-CN" altLang="en-US" sz="2400" smtClean="0">
                <a:latin typeface="Calibri" pitchFamily="34" charset="0"/>
                <a:ea typeface="KaiTi" pitchFamily="49" charset="-122"/>
                <a:cs typeface="Arial" pitchFamily="34" charset="0"/>
              </a:rPr>
              <a:t>克</a:t>
            </a:r>
            <a:r>
              <a:rPr lang="zh-CN" altLang="de-DE" sz="2400" smtClean="0">
                <a:latin typeface="Calibri" pitchFamily="34" charset="0"/>
                <a:ea typeface="KaiTi" pitchFamily="49" charset="-122"/>
                <a:cs typeface="Arial" pitchFamily="34" charset="0"/>
              </a:rPr>
              <a:t>大学教授，博士导师</a:t>
            </a:r>
            <a:endParaRPr lang="de-DE" altLang="zh-CN" sz="2400" smtClean="0">
              <a:latin typeface="Calibri" pitchFamily="34" charset="0"/>
              <a:ea typeface="KaiTi" pitchFamily="49" charset="-122"/>
              <a:cs typeface="Arial" pitchFamily="34" charset="0"/>
            </a:endParaRPr>
          </a:p>
          <a:p>
            <a:pPr algn="ctr"/>
            <a:r>
              <a:rPr lang="zh-CN" altLang="de-DE" sz="2400" smtClean="0">
                <a:latin typeface="Calibri" pitchFamily="34" charset="0"/>
                <a:ea typeface="KaiTi" pitchFamily="49" charset="-122"/>
                <a:cs typeface="Arial" pitchFamily="34" charset="0"/>
              </a:rPr>
              <a:t>北京市海淀区新街口外大街</a:t>
            </a:r>
            <a:r>
              <a:rPr lang="de-DE" altLang="de-DE" sz="2400" smtClean="0">
                <a:latin typeface="Calibri" pitchFamily="34" charset="0"/>
                <a:ea typeface="KaiTi" pitchFamily="49" charset="-122"/>
                <a:cs typeface="Arial" pitchFamily="34" charset="0"/>
              </a:rPr>
              <a:t>19</a:t>
            </a:r>
            <a:r>
              <a:rPr lang="zh-CN" altLang="de-DE" sz="2400" smtClean="0">
                <a:latin typeface="Calibri" pitchFamily="34" charset="0"/>
                <a:ea typeface="KaiTi" pitchFamily="49" charset="-122"/>
                <a:cs typeface="Arial" pitchFamily="34" charset="0"/>
              </a:rPr>
              <a:t>号北京师范大学</a:t>
            </a:r>
            <a:r>
              <a:rPr lang="de-DE" altLang="zh-CN" sz="2400" smtClean="0">
                <a:latin typeface="Calibri" pitchFamily="34" charset="0"/>
                <a:ea typeface="KaiTi" pitchFamily="49" charset="-122"/>
                <a:cs typeface="Arial" pitchFamily="34" charset="0"/>
              </a:rPr>
              <a:t/>
            </a:r>
            <a:br>
              <a:rPr lang="de-DE" altLang="zh-CN" sz="2400" smtClean="0">
                <a:latin typeface="Calibri" pitchFamily="34" charset="0"/>
                <a:ea typeface="KaiTi" pitchFamily="49" charset="-122"/>
                <a:cs typeface="Arial" pitchFamily="34" charset="0"/>
              </a:rPr>
            </a:br>
            <a:r>
              <a:rPr lang="zh-CN" altLang="de-DE" sz="2400" smtClean="0">
                <a:latin typeface="Calibri" pitchFamily="34" charset="0"/>
                <a:ea typeface="KaiTi" pitchFamily="49" charset="-122"/>
                <a:cs typeface="Arial" pitchFamily="34" charset="0"/>
              </a:rPr>
              <a:t>主楼</a:t>
            </a:r>
            <a:r>
              <a:rPr lang="de-DE" altLang="de-DE" sz="2400" smtClean="0">
                <a:latin typeface="Calibri" pitchFamily="34" charset="0"/>
                <a:ea typeface="KaiTi" pitchFamily="49" charset="-122"/>
                <a:cs typeface="Arial" pitchFamily="34" charset="0"/>
              </a:rPr>
              <a:t>C</a:t>
            </a:r>
            <a:r>
              <a:rPr lang="zh-CN" altLang="de-DE" sz="2400" smtClean="0">
                <a:latin typeface="Calibri" pitchFamily="34" charset="0"/>
                <a:ea typeface="KaiTi" pitchFamily="49" charset="-122"/>
                <a:cs typeface="Arial" pitchFamily="34" charset="0"/>
              </a:rPr>
              <a:t>区</a:t>
            </a:r>
            <a:r>
              <a:rPr lang="de-DE" altLang="de-DE" sz="2400" smtClean="0">
                <a:latin typeface="Calibri" pitchFamily="34" charset="0"/>
                <a:ea typeface="KaiTi" pitchFamily="49" charset="-122"/>
                <a:cs typeface="Arial" pitchFamily="34" charset="0"/>
              </a:rPr>
              <a:t>4103</a:t>
            </a:r>
            <a:r>
              <a:rPr lang="zh-CN" altLang="de-DE" sz="2400" smtClean="0">
                <a:latin typeface="Calibri" pitchFamily="34" charset="0"/>
                <a:ea typeface="KaiTi" pitchFamily="49" charset="-122"/>
                <a:cs typeface="Arial" pitchFamily="34" charset="0"/>
              </a:rPr>
              <a:t>室邮编：</a:t>
            </a:r>
            <a:r>
              <a:rPr lang="de-DE" altLang="de-DE" sz="2400" smtClean="0">
                <a:latin typeface="Calibri" pitchFamily="34" charset="0"/>
                <a:ea typeface="KaiTi" pitchFamily="49" charset="-122"/>
                <a:cs typeface="Arial" pitchFamily="34" charset="0"/>
              </a:rPr>
              <a:t>100875</a:t>
            </a:r>
            <a:r>
              <a:rPr lang="zh-CN" altLang="de-DE" sz="2400" smtClean="0">
                <a:latin typeface="Calibri" pitchFamily="34" charset="0"/>
                <a:ea typeface="KaiTi" pitchFamily="49" charset="-122"/>
                <a:cs typeface="Arial" pitchFamily="34" charset="0"/>
              </a:rPr>
              <a:t>，电话：</a:t>
            </a:r>
            <a:r>
              <a:rPr lang="de-DE" altLang="de-DE" sz="2400" smtClean="0">
                <a:latin typeface="Calibri" pitchFamily="34" charset="0"/>
                <a:ea typeface="KaiTi" pitchFamily="49" charset="-122"/>
                <a:cs typeface="Arial" pitchFamily="34" charset="0"/>
              </a:rPr>
              <a:t>15011388818</a:t>
            </a:r>
          </a:p>
          <a:p>
            <a:pPr algn="ctr"/>
            <a:r>
              <a:rPr lang="en-US" altLang="de-DE" sz="2400" smtClean="0">
                <a:latin typeface="Calibri" pitchFamily="34" charset="0"/>
                <a:ea typeface="KaiTi" pitchFamily="49" charset="-122"/>
                <a:cs typeface="Arial" pitchFamily="34" charset="0"/>
              </a:rPr>
              <a:t>Office / </a:t>
            </a:r>
            <a:r>
              <a:rPr lang="zh-CN" altLang="de-DE" sz="2400" smtClean="0">
                <a:latin typeface="Calibri" pitchFamily="34" charset="0"/>
                <a:ea typeface="KaiTi" pitchFamily="49" charset="-122"/>
                <a:cs typeface="Arial" pitchFamily="34" charset="0"/>
              </a:rPr>
              <a:t>办公室</a:t>
            </a:r>
            <a:r>
              <a:rPr lang="de-DE" altLang="zh-CN" sz="2400" smtClean="0">
                <a:latin typeface="Calibri" pitchFamily="34" charset="0"/>
                <a:ea typeface="KaiTi" pitchFamily="49" charset="-122"/>
                <a:cs typeface="Arial" pitchFamily="34" charset="0"/>
              </a:rPr>
              <a:t>: </a:t>
            </a:r>
            <a:r>
              <a:rPr lang="zh-CN" altLang="de-DE" sz="2400" smtClean="0">
                <a:latin typeface="Calibri" pitchFamily="34" charset="0"/>
                <a:ea typeface="KaiTi" pitchFamily="49" charset="-122"/>
                <a:cs typeface="Arial" pitchFamily="34" charset="0"/>
              </a:rPr>
              <a:t>主楼</a:t>
            </a:r>
            <a:r>
              <a:rPr lang="de-DE" altLang="zh-CN" sz="2400" smtClean="0">
                <a:latin typeface="Calibri" pitchFamily="34" charset="0"/>
                <a:ea typeface="KaiTi" pitchFamily="49" charset="-122"/>
                <a:cs typeface="Arial" pitchFamily="34" charset="0"/>
              </a:rPr>
              <a:t>C</a:t>
            </a:r>
            <a:r>
              <a:rPr lang="zh-CN" altLang="de-DE" sz="2400" smtClean="0">
                <a:latin typeface="Calibri" pitchFamily="34" charset="0"/>
                <a:ea typeface="KaiTi" pitchFamily="49" charset="-122"/>
                <a:cs typeface="Arial" pitchFamily="34" charset="0"/>
              </a:rPr>
              <a:t>区</a:t>
            </a:r>
            <a:r>
              <a:rPr lang="de-DE" altLang="zh-CN" sz="2400" smtClean="0">
                <a:latin typeface="Calibri" pitchFamily="34" charset="0"/>
                <a:ea typeface="KaiTi" pitchFamily="49" charset="-122"/>
                <a:cs typeface="Arial" pitchFamily="34" charset="0"/>
              </a:rPr>
              <a:t>4103</a:t>
            </a:r>
            <a:r>
              <a:rPr lang="zh-CN" altLang="de-DE" sz="2400" smtClean="0">
                <a:latin typeface="Calibri" pitchFamily="34" charset="0"/>
                <a:ea typeface="KaiTi" pitchFamily="49" charset="-122"/>
                <a:cs typeface="Arial" pitchFamily="34" charset="0"/>
              </a:rPr>
              <a:t>室</a:t>
            </a:r>
            <a:endParaRPr lang="de-DE" altLang="zh-CN" sz="2400" smtClean="0">
              <a:latin typeface="Calibri" pitchFamily="34" charset="0"/>
              <a:ea typeface="KaiTi" pitchFamily="49" charset="-122"/>
              <a:cs typeface="Arial" pitchFamily="34" charset="0"/>
            </a:endParaRPr>
          </a:p>
          <a:p>
            <a:pPr algn="ctr">
              <a:buFont typeface="Garamond" pitchFamily="18" charset="0"/>
              <a:buNone/>
            </a:pPr>
            <a:r>
              <a:rPr lang="en-US" altLang="zh-CN" sz="2400" smtClean="0">
                <a:latin typeface="Calibri" pitchFamily="34" charset="0"/>
                <a:ea typeface="KaiTi" pitchFamily="49" charset="-122"/>
                <a:cs typeface="Arial" pitchFamily="34" charset="0"/>
              </a:rPr>
              <a:t>Phone / </a:t>
            </a:r>
            <a:r>
              <a:rPr lang="zh-CN" altLang="de-DE" sz="2400" smtClean="0">
                <a:latin typeface="Calibri" pitchFamily="34" charset="0"/>
                <a:ea typeface="KaiTi" pitchFamily="49" charset="-122"/>
                <a:cs typeface="Arial" pitchFamily="34" charset="0"/>
              </a:rPr>
              <a:t>电话</a:t>
            </a:r>
            <a:r>
              <a:rPr lang="en-US" altLang="zh-CN" sz="2400" smtClean="0">
                <a:latin typeface="Calibri" pitchFamily="34" charset="0"/>
                <a:ea typeface="KaiTi" pitchFamily="49" charset="-122"/>
                <a:cs typeface="Arial" pitchFamily="34" charset="0"/>
              </a:rPr>
              <a:t>: (150) </a:t>
            </a:r>
            <a:r>
              <a:rPr lang="de-DE" altLang="zh-CN" sz="2400" smtClean="0">
                <a:latin typeface="Calibri" pitchFamily="34" charset="0"/>
                <a:ea typeface="KaiTi" pitchFamily="49" charset="-122"/>
                <a:cs typeface="Arial" pitchFamily="34" charset="0"/>
              </a:rPr>
              <a:t>1138 8818</a:t>
            </a:r>
            <a:br>
              <a:rPr lang="de-DE" altLang="zh-CN" sz="2400" smtClean="0">
                <a:latin typeface="Calibri" pitchFamily="34" charset="0"/>
                <a:ea typeface="KaiTi" pitchFamily="49" charset="-122"/>
                <a:cs typeface="Arial" pitchFamily="34" charset="0"/>
              </a:rPr>
            </a:br>
            <a:r>
              <a:rPr lang="en-US" altLang="zh-CN" sz="2400" smtClean="0">
                <a:latin typeface="Calibri" pitchFamily="34" charset="0"/>
                <a:ea typeface="KaiTi" pitchFamily="49" charset="-122"/>
                <a:cs typeface="Arial" pitchFamily="34" charset="0"/>
              </a:rPr>
              <a:t>Email / </a:t>
            </a:r>
            <a:r>
              <a:rPr lang="zh-CN" altLang="de-DE" sz="2400" smtClean="0">
                <a:latin typeface="Calibri" pitchFamily="34" charset="0"/>
                <a:ea typeface="KaiTi" pitchFamily="49" charset="-122"/>
                <a:cs typeface="Arial" pitchFamily="34" charset="0"/>
              </a:rPr>
              <a:t>电子邮件</a:t>
            </a:r>
            <a:r>
              <a:rPr lang="en-US" altLang="zh-CN" sz="2400" smtClean="0">
                <a:latin typeface="Calibri" pitchFamily="34" charset="0"/>
                <a:ea typeface="KaiTi" pitchFamily="49" charset="-122"/>
                <a:cs typeface="Arial" pitchFamily="34" charset="0"/>
              </a:rPr>
              <a:t>: martin@woesler.de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865188" y="1625600"/>
            <a:ext cx="10363200" cy="3455988"/>
          </a:xfrm>
        </p:spPr>
        <p:txBody>
          <a:bodyPr/>
          <a:lstStyle/>
          <a:p>
            <a:pPr eaLnBrk="1" hangingPunct="1">
              <a:defRPr/>
            </a:pPr>
            <a:r>
              <a:rPr altLang="de-DE" smtClean="0"/>
              <a:t>History </a:t>
            </a:r>
            <a:br>
              <a:rPr altLang="de-DE" smtClean="0"/>
            </a:br>
            <a:r>
              <a:rPr altLang="de-DE" smtClean="0"/>
              <a:t>of translation</a:t>
            </a:r>
            <a:endParaRPr lang="ru-RU" altLang="de-DE" smtClean="0"/>
          </a:p>
        </p:txBody>
      </p:sp>
      <p:sp>
        <p:nvSpPr>
          <p:cNvPr id="16387" name="Textfeld 1"/>
          <p:cNvSpPr txBox="1">
            <a:spLocks noChangeArrowheads="1"/>
          </p:cNvSpPr>
          <p:nvPr/>
        </p:nvSpPr>
        <p:spPr bwMode="auto">
          <a:xfrm>
            <a:off x="2432050" y="4721225"/>
            <a:ext cx="7348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defTabSz="457200" eaLnBrk="0" fontAlgn="base" hangingPunct="0">
              <a:spcBef>
                <a:spcPct val="0"/>
              </a:spcBef>
              <a:spcAft>
                <a:spcPct val="0"/>
              </a:spcAft>
              <a:defRPr>
                <a:solidFill>
                  <a:schemeClr val="tx1"/>
                </a:solidFill>
                <a:latin typeface="Century Gothic" pitchFamily="34" charset="0"/>
              </a:defRPr>
            </a:lvl6pPr>
            <a:lvl7pPr marL="2971800" indent="-228600" defTabSz="457200" eaLnBrk="0" fontAlgn="base" hangingPunct="0">
              <a:spcBef>
                <a:spcPct val="0"/>
              </a:spcBef>
              <a:spcAft>
                <a:spcPct val="0"/>
              </a:spcAft>
              <a:defRPr>
                <a:solidFill>
                  <a:schemeClr val="tx1"/>
                </a:solidFill>
                <a:latin typeface="Century Gothic" pitchFamily="34" charset="0"/>
              </a:defRPr>
            </a:lvl7pPr>
            <a:lvl8pPr marL="3429000" indent="-228600" defTabSz="457200" eaLnBrk="0" fontAlgn="base" hangingPunct="0">
              <a:spcBef>
                <a:spcPct val="0"/>
              </a:spcBef>
              <a:spcAft>
                <a:spcPct val="0"/>
              </a:spcAft>
              <a:defRPr>
                <a:solidFill>
                  <a:schemeClr val="tx1"/>
                </a:solidFill>
                <a:latin typeface="Century Gothic" pitchFamily="34" charset="0"/>
              </a:defRPr>
            </a:lvl8pPr>
            <a:lvl9pPr marL="3886200" indent="-228600" defTabSz="457200" eaLnBrk="0" fontAlgn="base" hangingPunct="0">
              <a:spcBef>
                <a:spcPct val="0"/>
              </a:spcBef>
              <a:spcAft>
                <a:spcPct val="0"/>
              </a:spcAft>
              <a:defRPr>
                <a:solidFill>
                  <a:schemeClr val="tx1"/>
                </a:solidFill>
                <a:latin typeface="Century Gothic" pitchFamily="34" charset="0"/>
              </a:defRPr>
            </a:lvl9pPr>
          </a:lstStyle>
          <a:p>
            <a:r>
              <a:rPr lang="de-DE" altLang="de-DE"/>
              <a:t>Source: </a:t>
            </a:r>
            <a:r>
              <a:rPr lang="de-DE" altLang="de-DE" i="1"/>
              <a:t>er.nau.edu.ua/bitstream/NAU/10323/4/Lecture%201.</a:t>
            </a:r>
            <a:r>
              <a:rPr lang="de-DE" altLang="de-DE" b="1" i="1"/>
              <a:t>ppt</a:t>
            </a:r>
            <a:endParaRPr lang="de-DE" altLang="de-DE"/>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66750" y="571500"/>
            <a:ext cx="10972800" cy="1066800"/>
          </a:xfrm>
        </p:spPr>
        <p:txBody>
          <a:bodyPr/>
          <a:lstStyle/>
          <a:p>
            <a:pPr eaLnBrk="1" hangingPunct="1"/>
            <a:r>
              <a:rPr altLang="de-DE" sz="3100" b="1" smtClean="0"/>
              <a:t>Translation in antiquity.</a:t>
            </a:r>
            <a:endParaRPr lang="ru-RU" altLang="de-DE" sz="3100" b="1" smtClean="0"/>
          </a:p>
        </p:txBody>
      </p:sp>
      <p:sp>
        <p:nvSpPr>
          <p:cNvPr id="17411" name="Rectangle 3"/>
          <p:cNvSpPr>
            <a:spLocks noGrp="1" noChangeArrowheads="1"/>
          </p:cNvSpPr>
          <p:nvPr>
            <p:ph idx="1"/>
          </p:nvPr>
        </p:nvSpPr>
        <p:spPr>
          <a:xfrm>
            <a:off x="666750" y="1643063"/>
            <a:ext cx="10972800" cy="4324350"/>
          </a:xfrm>
        </p:spPr>
        <p:txBody>
          <a:bodyPr/>
          <a:lstStyle/>
          <a:p>
            <a:pPr lvl="2" eaLnBrk="1" hangingPunct="1">
              <a:buFont typeface="Wingdings" pitchFamily="2" charset="2"/>
              <a:buNone/>
            </a:pPr>
            <a:r>
              <a:rPr lang="en-US" altLang="de-DE" sz="3200" smtClean="0"/>
              <a:t>1. Translation in ancient Egypt.</a:t>
            </a:r>
          </a:p>
          <a:p>
            <a:pPr lvl="2" eaLnBrk="1" hangingPunct="1">
              <a:buFont typeface="Wingdings" pitchFamily="2" charset="2"/>
              <a:buNone/>
            </a:pPr>
            <a:r>
              <a:rPr lang="en-US" altLang="de-DE" sz="3200" smtClean="0"/>
              <a:t>2. Translation in Assyria and Babylon. </a:t>
            </a:r>
          </a:p>
          <a:p>
            <a:pPr lvl="2" eaLnBrk="1" hangingPunct="1">
              <a:buFont typeface="Wingdings" pitchFamily="2" charset="2"/>
              <a:buNone/>
            </a:pPr>
            <a:r>
              <a:rPr lang="en-US" altLang="de-DE" sz="3200" smtClean="0"/>
              <a:t>3. Translation in ancient China and India.</a:t>
            </a:r>
          </a:p>
          <a:p>
            <a:pPr lvl="2" eaLnBrk="1" hangingPunct="1">
              <a:buFont typeface="Wingdings" pitchFamily="2" charset="2"/>
              <a:buNone/>
            </a:pPr>
            <a:r>
              <a:rPr lang="en-US" altLang="de-DE" sz="3200" smtClean="0"/>
              <a:t>4. Translation in the Roman Empire.</a:t>
            </a:r>
            <a:endParaRPr lang="ru-RU" altLang="de-DE" sz="32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idx="1"/>
          </p:nvPr>
        </p:nvSpPr>
        <p:spPr>
          <a:xfrm>
            <a:off x="666750" y="571500"/>
            <a:ext cx="6013450" cy="4319588"/>
          </a:xfrm>
        </p:spPr>
        <p:txBody>
          <a:bodyPr/>
          <a:lstStyle/>
          <a:p>
            <a:pPr eaLnBrk="1" hangingPunct="1">
              <a:lnSpc>
                <a:spcPct val="90000"/>
              </a:lnSpc>
              <a:buFont typeface="Georgia" pitchFamily="18" charset="0"/>
              <a:buNone/>
            </a:pPr>
            <a:r>
              <a:rPr lang="en-US" altLang="de-DE" sz="2100" b="1" smtClean="0"/>
              <a:t>   the Tower of Babel</a:t>
            </a:r>
          </a:p>
          <a:p>
            <a:pPr eaLnBrk="1" hangingPunct="1">
              <a:lnSpc>
                <a:spcPct val="90000"/>
              </a:lnSpc>
              <a:buFont typeface="Wingdings" pitchFamily="2" charset="2"/>
              <a:buNone/>
            </a:pPr>
            <a:r>
              <a:rPr lang="en-US" altLang="de-DE" sz="1600" smtClean="0"/>
              <a:t>     </a:t>
            </a:r>
            <a:r>
              <a:rPr lang="en-US" altLang="de-DE" sz="2400" smtClean="0"/>
              <a:t>But the Lord came down to see the city and the tower that the men were building. </a:t>
            </a:r>
          </a:p>
          <a:p>
            <a:pPr eaLnBrk="1" hangingPunct="1">
              <a:lnSpc>
                <a:spcPct val="90000"/>
              </a:lnSpc>
              <a:buFont typeface="Wingdings" pitchFamily="2" charset="2"/>
              <a:buNone/>
            </a:pPr>
            <a:r>
              <a:rPr lang="en-US" altLang="de-DE" sz="2400" smtClean="0"/>
              <a:t>     The Lord said, “If as one people speaking the same language they have begun to do this, then nothing they plan to do will be impossible for them. Come, let us go down and confuse their language so they will not understand each other.”</a:t>
            </a:r>
          </a:p>
          <a:p>
            <a:pPr algn="r" eaLnBrk="1" hangingPunct="1">
              <a:lnSpc>
                <a:spcPct val="90000"/>
              </a:lnSpc>
              <a:buFont typeface="Wingdings" pitchFamily="2" charset="2"/>
              <a:buNone/>
            </a:pPr>
            <a:r>
              <a:rPr lang="en-US" altLang="de-DE" sz="2400" smtClean="0"/>
              <a:t>(Genesis 11: 5-7)</a:t>
            </a:r>
          </a:p>
          <a:p>
            <a:pPr eaLnBrk="1" hangingPunct="1">
              <a:lnSpc>
                <a:spcPct val="90000"/>
              </a:lnSpc>
              <a:buFont typeface="Wingdings" pitchFamily="2" charset="2"/>
              <a:buNone/>
            </a:pPr>
            <a:r>
              <a:rPr lang="en-US" altLang="de-DE" sz="2400" smtClean="0"/>
              <a:t> </a:t>
            </a:r>
            <a:endParaRPr lang="ru-RU" altLang="de-DE" sz="2400" smtClean="0"/>
          </a:p>
          <a:p>
            <a:pPr eaLnBrk="1" hangingPunct="1">
              <a:lnSpc>
                <a:spcPct val="90000"/>
              </a:lnSpc>
            </a:pPr>
            <a:endParaRPr lang="ru-RU" altLang="de-DE" sz="2100" smtClean="0"/>
          </a:p>
        </p:txBody>
      </p:sp>
      <p:pic>
        <p:nvPicPr>
          <p:cNvPr id="18435" name="Picture 5" descr="the-tower-of-babe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9100" y="333375"/>
            <a:ext cx="5080000" cy="583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66763" y="304800"/>
            <a:ext cx="10668000" cy="892175"/>
          </a:xfrm>
        </p:spPr>
        <p:txBody>
          <a:bodyPr/>
          <a:lstStyle/>
          <a:p>
            <a:pPr eaLnBrk="1" hangingPunct="1"/>
            <a:r>
              <a:rPr altLang="de-DE" sz="2400" smtClean="0"/>
              <a:t>Translation in ancient Egypt</a:t>
            </a:r>
            <a:endParaRPr lang="ru-RU" altLang="de-DE" sz="2400" smtClean="0"/>
          </a:p>
        </p:txBody>
      </p:sp>
      <p:sp>
        <p:nvSpPr>
          <p:cNvPr id="19459" name="Rectangle 3"/>
          <p:cNvSpPr>
            <a:spLocks noGrp="1" noChangeArrowheads="1"/>
          </p:cNvSpPr>
          <p:nvPr>
            <p:ph idx="1"/>
          </p:nvPr>
        </p:nvSpPr>
        <p:spPr>
          <a:xfrm>
            <a:off x="3429000" y="1000125"/>
            <a:ext cx="8089900" cy="4305300"/>
          </a:xfrm>
        </p:spPr>
        <p:txBody>
          <a:bodyPr/>
          <a:lstStyle/>
          <a:p>
            <a:pPr eaLnBrk="1" hangingPunct="1">
              <a:buFont typeface="Wingdings" pitchFamily="2" charset="2"/>
              <a:buNone/>
            </a:pPr>
            <a:r>
              <a:rPr lang="en-US" altLang="de-DE" sz="2600" i="1" smtClean="0"/>
              <a:t>    </a:t>
            </a:r>
            <a:r>
              <a:rPr lang="en-US" altLang="de-DE" sz="2400" i="1" smtClean="0"/>
              <a:t>Now of the Egyptians there are seven classes, and of these one class is called that of the priests, and another that of the warriors, while the others are the cowherds, swineherds, shopkeepers, interpreters, and boatmen. </a:t>
            </a:r>
          </a:p>
          <a:p>
            <a:pPr eaLnBrk="1" hangingPunct="1">
              <a:buFont typeface="Wingdings" pitchFamily="2" charset="2"/>
              <a:buNone/>
            </a:pPr>
            <a:r>
              <a:rPr lang="en-US" altLang="de-DE" sz="2400" i="1" smtClean="0"/>
              <a:t>    This is the number of the classes of the Egyptians, and their names are given them from the occupations which they follow.</a:t>
            </a:r>
          </a:p>
          <a:p>
            <a:pPr algn="r" eaLnBrk="1" hangingPunct="1">
              <a:buFont typeface="Wingdings" pitchFamily="2" charset="2"/>
              <a:buNone/>
            </a:pPr>
            <a:r>
              <a:rPr lang="en-US" altLang="de-DE" sz="2000" i="1" smtClean="0"/>
              <a:t>(</a:t>
            </a:r>
            <a:r>
              <a:rPr lang="en-US" altLang="de-DE" sz="2000" smtClean="0"/>
              <a:t>Herodotus</a:t>
            </a:r>
            <a:r>
              <a:rPr lang="en-US" altLang="de-DE" sz="2000" i="1" smtClean="0"/>
              <a:t> Histories 2.164)</a:t>
            </a:r>
            <a:endParaRPr lang="ru-RU" altLang="de-DE" sz="2000" i="1" smtClean="0"/>
          </a:p>
        </p:txBody>
      </p:sp>
      <p:pic>
        <p:nvPicPr>
          <p:cNvPr id="19460" name="Picture 4" descr="220px-AGMA_H%C3%A9rodo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1714500"/>
            <a:ext cx="27940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66763" y="304800"/>
            <a:ext cx="10668000" cy="892175"/>
          </a:xfrm>
        </p:spPr>
        <p:txBody>
          <a:bodyPr/>
          <a:lstStyle/>
          <a:p>
            <a:pPr eaLnBrk="1" hangingPunct="1"/>
            <a:r>
              <a:rPr altLang="de-DE" sz="2400" smtClean="0"/>
              <a:t>Translation in ancient Egypt</a:t>
            </a:r>
            <a:endParaRPr lang="ru-RU" altLang="de-DE" sz="2400" smtClean="0"/>
          </a:p>
        </p:txBody>
      </p:sp>
      <p:sp>
        <p:nvSpPr>
          <p:cNvPr id="20483" name="Rectangle 3"/>
          <p:cNvSpPr>
            <a:spLocks noGrp="1" noChangeArrowheads="1"/>
          </p:cNvSpPr>
          <p:nvPr>
            <p:ph idx="1"/>
          </p:nvPr>
        </p:nvSpPr>
        <p:spPr>
          <a:xfrm>
            <a:off x="755650" y="1752600"/>
            <a:ext cx="5148263" cy="4124325"/>
          </a:xfrm>
        </p:spPr>
        <p:txBody>
          <a:bodyPr/>
          <a:lstStyle/>
          <a:p>
            <a:pPr eaLnBrk="1" hangingPunct="1"/>
            <a:r>
              <a:rPr lang="en-US" altLang="de-DE" smtClean="0"/>
              <a:t>Egyptian hieroglyphic meaning “interpreting” </a:t>
            </a:r>
            <a:endParaRPr lang="ru-RU" altLang="de-DE" smtClean="0"/>
          </a:p>
        </p:txBody>
      </p:sp>
      <p:pic>
        <p:nvPicPr>
          <p:cNvPr id="20484" name="Picture 6" descr="hierogly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0" y="714375"/>
            <a:ext cx="460375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66763" y="304800"/>
            <a:ext cx="10668000" cy="820738"/>
          </a:xfrm>
        </p:spPr>
        <p:txBody>
          <a:bodyPr/>
          <a:lstStyle/>
          <a:p>
            <a:pPr eaLnBrk="1" hangingPunct="1"/>
            <a:r>
              <a:rPr altLang="de-DE" sz="2000" smtClean="0"/>
              <a:t>Translation in ancient Egypt</a:t>
            </a:r>
            <a:endParaRPr lang="ru-RU" altLang="de-DE" sz="2000" smtClean="0"/>
          </a:p>
        </p:txBody>
      </p:sp>
      <p:sp>
        <p:nvSpPr>
          <p:cNvPr id="21507" name="Rectangle 3"/>
          <p:cNvSpPr>
            <a:spLocks noGrp="1" noChangeArrowheads="1"/>
          </p:cNvSpPr>
          <p:nvPr>
            <p:ph idx="1"/>
          </p:nvPr>
        </p:nvSpPr>
        <p:spPr>
          <a:xfrm>
            <a:off x="762000" y="1071563"/>
            <a:ext cx="4864100" cy="4319587"/>
          </a:xfrm>
        </p:spPr>
        <p:txBody>
          <a:bodyPr/>
          <a:lstStyle/>
          <a:p>
            <a:pPr eaLnBrk="1" hangingPunct="1">
              <a:lnSpc>
                <a:spcPct val="150000"/>
              </a:lnSpc>
            </a:pPr>
            <a:r>
              <a:rPr lang="en-US" altLang="de-DE" sz="2400" i="1" smtClean="0"/>
              <a:t>They did not know that Joseph understood them, for there was an </a:t>
            </a:r>
            <a:r>
              <a:rPr lang="en-US" altLang="de-DE" sz="2400" b="1" i="1" smtClean="0"/>
              <a:t>interpreter</a:t>
            </a:r>
            <a:r>
              <a:rPr lang="en-US" altLang="de-DE" sz="2400" i="1" smtClean="0"/>
              <a:t> between them. (Genesis 42)</a:t>
            </a:r>
            <a:endParaRPr lang="ru-RU" altLang="de-DE" sz="2400" i="1" smtClean="0"/>
          </a:p>
        </p:txBody>
      </p:sp>
      <p:pic>
        <p:nvPicPr>
          <p:cNvPr id="21508" name="Picture 4" descr="joseph_broth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0" y="1357313"/>
            <a:ext cx="565150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66763" y="304800"/>
            <a:ext cx="10668000" cy="676275"/>
          </a:xfrm>
        </p:spPr>
        <p:txBody>
          <a:bodyPr/>
          <a:lstStyle/>
          <a:p>
            <a:pPr eaLnBrk="1" hangingPunct="1"/>
            <a:r>
              <a:rPr altLang="de-DE" sz="2400" smtClean="0"/>
              <a:t>Translation in ancient Egypt</a:t>
            </a:r>
            <a:endParaRPr lang="ru-RU" altLang="de-DE" sz="2400" smtClean="0"/>
          </a:p>
        </p:txBody>
      </p:sp>
      <p:sp>
        <p:nvSpPr>
          <p:cNvPr id="22531" name="Rectangle 3"/>
          <p:cNvSpPr>
            <a:spLocks noGrp="1" noChangeArrowheads="1"/>
          </p:cNvSpPr>
          <p:nvPr>
            <p:ph idx="1"/>
          </p:nvPr>
        </p:nvSpPr>
        <p:spPr>
          <a:xfrm>
            <a:off x="719138" y="1752600"/>
            <a:ext cx="5662612" cy="4267200"/>
          </a:xfrm>
        </p:spPr>
        <p:txBody>
          <a:bodyPr/>
          <a:lstStyle/>
          <a:p>
            <a:pPr eaLnBrk="1" hangingPunct="1">
              <a:spcBef>
                <a:spcPct val="0"/>
              </a:spcBef>
              <a:buFont typeface="Wingdings" pitchFamily="2" charset="2"/>
              <a:buNone/>
            </a:pPr>
            <a:r>
              <a:rPr lang="en-US" altLang="de-DE" sz="3600" smtClean="0"/>
              <a:t>Rosetta Stone, bearing the first known bilingual text.</a:t>
            </a:r>
            <a:endParaRPr lang="ru-RU" altLang="de-DE" sz="3600" smtClean="0"/>
          </a:p>
        </p:txBody>
      </p:sp>
      <p:pic>
        <p:nvPicPr>
          <p:cNvPr id="22532" name="Picture 4" descr="&quot;A large dark grey-coloured slab of stone with text that uses Ancient Egyptian hieroglyphs, demotic and Greek script in three separate horizontal register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0" y="1071563"/>
            <a:ext cx="3238500"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66763" y="304800"/>
            <a:ext cx="10668000" cy="747713"/>
          </a:xfrm>
        </p:spPr>
        <p:txBody>
          <a:bodyPr/>
          <a:lstStyle/>
          <a:p>
            <a:pPr eaLnBrk="1" hangingPunct="1"/>
            <a:r>
              <a:rPr altLang="de-DE" sz="2000" smtClean="0"/>
              <a:t>Translation in ancient Egypt</a:t>
            </a:r>
            <a:endParaRPr lang="ru-RU" altLang="de-DE" sz="2000" smtClean="0"/>
          </a:p>
        </p:txBody>
      </p:sp>
      <p:sp>
        <p:nvSpPr>
          <p:cNvPr id="23555" name="Rectangle 3"/>
          <p:cNvSpPr>
            <a:spLocks noGrp="1" noChangeArrowheads="1"/>
          </p:cNvSpPr>
          <p:nvPr>
            <p:ph idx="1"/>
          </p:nvPr>
        </p:nvSpPr>
        <p:spPr>
          <a:xfrm>
            <a:off x="952500" y="1143000"/>
            <a:ext cx="10972800" cy="4324350"/>
          </a:xfrm>
        </p:spPr>
        <p:txBody>
          <a:bodyPr/>
          <a:lstStyle/>
          <a:p>
            <a:pPr eaLnBrk="1" hangingPunct="1">
              <a:spcBef>
                <a:spcPct val="0"/>
              </a:spcBef>
              <a:buFont typeface="Wingdings" pitchFamily="2" charset="2"/>
              <a:buNone/>
            </a:pPr>
            <a:r>
              <a:rPr lang="en-US" altLang="de-DE" smtClean="0"/>
              <a:t>The inscription on the Rosetta Stone records a decree that was issued at Memphis in 196 BCE on behalf of King Ptolemy V. </a:t>
            </a:r>
          </a:p>
          <a:p>
            <a:pPr eaLnBrk="1" hangingPunct="1">
              <a:spcBef>
                <a:spcPct val="0"/>
              </a:spcBef>
              <a:buFont typeface="Wingdings" pitchFamily="2" charset="2"/>
              <a:buNone/>
            </a:pPr>
            <a:r>
              <a:rPr lang="en-US" altLang="de-DE" smtClean="0"/>
              <a:t>The decree appears in three texts: ancient Egyptian hieroglyphs, Egyptian demotic script (used in everyday speech), </a:t>
            </a:r>
          </a:p>
          <a:p>
            <a:pPr eaLnBrk="1" hangingPunct="1">
              <a:spcBef>
                <a:spcPct val="0"/>
              </a:spcBef>
              <a:buFont typeface="Wingdings" pitchFamily="2" charset="2"/>
              <a:buNone/>
            </a:pPr>
            <a:r>
              <a:rPr lang="en-US" altLang="de-DE" smtClean="0"/>
              <a:t>    and ancient Greek. </a:t>
            </a:r>
            <a:endParaRPr lang="ru-RU" altLang="de-DE"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66763" y="304800"/>
            <a:ext cx="10668000" cy="603250"/>
          </a:xfrm>
        </p:spPr>
        <p:txBody>
          <a:bodyPr/>
          <a:lstStyle/>
          <a:p>
            <a:pPr eaLnBrk="1" hangingPunct="1"/>
            <a:r>
              <a:rPr altLang="de-DE" sz="2000" smtClean="0"/>
              <a:t>Translation in Assyria and Babylon</a:t>
            </a:r>
            <a:r>
              <a:rPr lang="ru-RU" altLang="de-DE" sz="2000" smtClean="0"/>
              <a:t> </a:t>
            </a:r>
          </a:p>
        </p:txBody>
      </p:sp>
      <p:sp>
        <p:nvSpPr>
          <p:cNvPr id="24579" name="Rectangle 3"/>
          <p:cNvSpPr>
            <a:spLocks noGrp="1" noChangeArrowheads="1"/>
          </p:cNvSpPr>
          <p:nvPr>
            <p:ph idx="1"/>
          </p:nvPr>
        </p:nvSpPr>
        <p:spPr>
          <a:xfrm>
            <a:off x="666750" y="928688"/>
            <a:ext cx="5530850" cy="4267200"/>
          </a:xfrm>
        </p:spPr>
        <p:txBody>
          <a:bodyPr/>
          <a:lstStyle/>
          <a:p>
            <a:pPr eaLnBrk="1" hangingPunct="1"/>
            <a:r>
              <a:rPr lang="en-US" altLang="de-DE" sz="2400" smtClean="0"/>
              <a:t>The Sumerian language of Mesopotamia (modern Iraq) is the earliest known written language</a:t>
            </a:r>
            <a:r>
              <a:rPr lang="ru-RU" altLang="de-DE" sz="2400" smtClean="0"/>
              <a:t> </a:t>
            </a:r>
            <a:endParaRPr lang="en-US" altLang="de-DE" sz="2400" smtClean="0"/>
          </a:p>
          <a:p>
            <a:pPr eaLnBrk="1" hangingPunct="1"/>
            <a:r>
              <a:rPr lang="en-US" altLang="de-DE" sz="2400" smtClean="0"/>
              <a:t>Sumerians wrote in cuneiform on clay tablets </a:t>
            </a:r>
          </a:p>
          <a:p>
            <a:pPr eaLnBrk="1" hangingPunct="1"/>
            <a:r>
              <a:rPr lang="en-US" altLang="de-DE" sz="2400" smtClean="0"/>
              <a:t>bilingual cuneiform dictionaries of Sumerian and Akkadian</a:t>
            </a:r>
            <a:r>
              <a:rPr lang="ru-RU" altLang="de-DE" sz="2400" smtClean="0"/>
              <a:t> </a:t>
            </a:r>
            <a:r>
              <a:rPr lang="en-US" altLang="de-DE" sz="2400" smtClean="0"/>
              <a:t>(1800-1600 B.C.)</a:t>
            </a:r>
            <a:r>
              <a:rPr lang="ru-RU" altLang="de-DE" sz="2400" smtClean="0"/>
              <a:t> </a:t>
            </a:r>
          </a:p>
        </p:txBody>
      </p:sp>
      <p:pic>
        <p:nvPicPr>
          <p:cNvPr id="24580" name="Picture 4" descr="sumerian_tabl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928688"/>
            <a:ext cx="5588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altLang="zh-CN" smtClean="0">
                <a:solidFill>
                  <a:srgbClr val="0E5772"/>
                </a:solidFill>
                <a:latin typeface="Arial" pitchFamily="34" charset="0"/>
                <a:cs typeface="Arial" pitchFamily="34" charset="0"/>
              </a:rPr>
              <a:t>Session</a:t>
            </a:r>
            <a:r>
              <a:rPr lang="zh-CN" altLang="de-DE" smtClean="0">
                <a:solidFill>
                  <a:srgbClr val="0E5772"/>
                </a:solidFill>
                <a:latin typeface="Arial" pitchFamily="34" charset="0"/>
                <a:cs typeface="Arial" pitchFamily="34" charset="0"/>
              </a:rPr>
              <a:t> </a:t>
            </a:r>
            <a:r>
              <a:rPr lang="de-DE" altLang="zh-CN" smtClean="0">
                <a:solidFill>
                  <a:srgbClr val="0E5772"/>
                </a:solidFill>
                <a:latin typeface="Arial" pitchFamily="34" charset="0"/>
                <a:cs typeface="Arial" pitchFamily="34" charset="0"/>
              </a:rPr>
              <a:t>1</a:t>
            </a:r>
            <a:r>
              <a:rPr altLang="zh-CN" smtClean="0">
                <a:solidFill>
                  <a:srgbClr val="0E5772"/>
                </a:solidFill>
                <a:latin typeface="Arial" pitchFamily="34" charset="0"/>
                <a:cs typeface="Arial" pitchFamily="34" charset="0"/>
              </a:rPr>
              <a:t> </a:t>
            </a:r>
            <a:endParaRPr kumimoji="1" lang="zh-CN" altLang="en-US" smtClean="0">
              <a:cs typeface="Arial" pitchFamily="34" charset="0"/>
            </a:endParaRPr>
          </a:p>
        </p:txBody>
      </p:sp>
      <p:sp>
        <p:nvSpPr>
          <p:cNvPr id="7171" name="内容占位符 2"/>
          <p:cNvSpPr>
            <a:spLocks noGrp="1"/>
          </p:cNvSpPr>
          <p:nvPr>
            <p:ph idx="1"/>
          </p:nvPr>
        </p:nvSpPr>
        <p:spPr>
          <a:xfrm>
            <a:off x="914400" y="1874838"/>
            <a:ext cx="11201400" cy="4373562"/>
          </a:xfrm>
        </p:spPr>
        <p:txBody>
          <a:bodyPr/>
          <a:lstStyle/>
          <a:p>
            <a:pPr eaLnBrk="1" hangingPunct="1">
              <a:buFont typeface="Garamond" pitchFamily="18" charset="0"/>
              <a:buNone/>
            </a:pPr>
            <a:r>
              <a:rPr lang="en-GB" altLang="zh-CN" sz="2200" b="1" smtClean="0">
                <a:latin typeface="Arial" pitchFamily="34" charset="0"/>
                <a:cs typeface="Arial" pitchFamily="34" charset="0"/>
              </a:rPr>
              <a:t>Session Overview</a:t>
            </a:r>
            <a:endParaRPr lang="de-DE" altLang="zh-CN" sz="2200" smtClean="0">
              <a:latin typeface="Arial" pitchFamily="34" charset="0"/>
              <a:cs typeface="Arial" pitchFamily="34" charset="0"/>
            </a:endParaRPr>
          </a:p>
          <a:p>
            <a:pPr eaLnBrk="1" hangingPunct="1"/>
            <a:r>
              <a:rPr lang="de-DE" altLang="zh-CN" sz="2200" smtClean="0">
                <a:latin typeface="Arial" pitchFamily="34" charset="0"/>
                <a:cs typeface="Arial" pitchFamily="34" charset="0"/>
              </a:rPr>
              <a:t>Self-introduction</a:t>
            </a:r>
          </a:p>
          <a:p>
            <a:pPr eaLnBrk="1" hangingPunct="1"/>
            <a:r>
              <a:rPr lang="de-DE" altLang="zh-CN" sz="2200" smtClean="0">
                <a:latin typeface="Arial" pitchFamily="34" charset="0"/>
                <a:cs typeface="Arial" pitchFamily="34" charset="0"/>
              </a:rPr>
              <a:t>Contents, required textbooks</a:t>
            </a:r>
          </a:p>
          <a:p>
            <a:pPr eaLnBrk="1" hangingPunct="1"/>
            <a:r>
              <a:rPr lang="de-DE" altLang="zh-CN" sz="2200" smtClean="0">
                <a:latin typeface="Arial" pitchFamily="34" charset="0"/>
                <a:cs typeface="Arial" pitchFamily="34" charset="0"/>
              </a:rPr>
              <a:t>Review existing concepts, preview this semester‘s contents:</a:t>
            </a:r>
            <a:br>
              <a:rPr lang="de-DE" altLang="zh-CN" sz="2200" smtClean="0">
                <a:latin typeface="Arial" pitchFamily="34" charset="0"/>
                <a:cs typeface="Arial" pitchFamily="34" charset="0"/>
              </a:rPr>
            </a:br>
            <a:r>
              <a:rPr lang="de-DE" altLang="zh-CN" sz="2200" smtClean="0">
                <a:latin typeface="Arial" pitchFamily="34" charset="0"/>
                <a:cs typeface="Arial" pitchFamily="34" charset="0"/>
              </a:rPr>
              <a:t>What you will be able to do at the end of this semester</a:t>
            </a:r>
          </a:p>
          <a:p>
            <a:pPr eaLnBrk="1" hangingPunct="1"/>
            <a:r>
              <a:rPr lang="de-DE" altLang="zh-CN" sz="2200" smtClean="0">
                <a:latin typeface="Arial" pitchFamily="34" charset="0"/>
                <a:cs typeface="Arial" pitchFamily="34" charset="0"/>
              </a:rPr>
              <a:t>Jointly agree on commitment, use of classroom time, weight of grades</a:t>
            </a:r>
          </a:p>
          <a:p>
            <a:pPr eaLnBrk="1" hangingPunct="1"/>
            <a:r>
              <a:rPr lang="de-DE" altLang="zh-CN" sz="2200" smtClean="0">
                <a:latin typeface="Arial" pitchFamily="34" charset="0"/>
                <a:cs typeface="Arial" pitchFamily="34" charset="0"/>
              </a:rPr>
              <a:t>Presentation today:</a:t>
            </a:r>
            <a:endParaRPr lang="zh-CN" altLang="en-US" sz="2200" smtClean="0">
              <a:latin typeface="Arial" pitchFamily="34" charset="0"/>
              <a:cs typeface="Arial" pitchFamily="34" charset="0"/>
            </a:endParaRPr>
          </a:p>
          <a:p>
            <a:pPr eaLnBrk="1" hangingPunct="1"/>
            <a:r>
              <a:rPr lang="zh-CN" altLang="en-US" sz="2200" smtClean="0">
                <a:latin typeface="Arial" pitchFamily="34" charset="0"/>
                <a:cs typeface="Arial" pitchFamily="34" charset="0"/>
              </a:rPr>
              <a:t>    </a:t>
            </a:r>
            <a:r>
              <a:rPr lang="de-DE" altLang="zh-CN" sz="2200" smtClean="0">
                <a:latin typeface="Arial" pitchFamily="34" charset="0"/>
                <a:cs typeface="Arial" pitchFamily="34" charset="0"/>
              </a:rPr>
              <a:t> Translation: History, Theories, transformation etc.</a:t>
            </a:r>
            <a:r>
              <a:rPr lang="zh-CN" altLang="en-US" sz="2200" smtClean="0">
                <a:latin typeface="Arial" pitchFamily="34" charset="0"/>
                <a:cs typeface="Arial" pitchFamily="34" charset="0"/>
              </a:rPr>
              <a:t> 翻译：历史，理论，转变等。</a:t>
            </a:r>
          </a:p>
          <a:p>
            <a:pPr eaLnBrk="1" hangingPunct="1"/>
            <a:r>
              <a:rPr lang="en-US" altLang="zh-CN" sz="2200" smtClean="0">
                <a:latin typeface="Arial" pitchFamily="34" charset="0"/>
                <a:cs typeface="Arial" pitchFamily="34" charset="0"/>
              </a:rPr>
              <a:t>further resources: Wiki web site </a:t>
            </a:r>
            <a:endParaRPr lang="zh-CN" altLang="en-US" sz="2200" smtClean="0">
              <a:latin typeface="Arial" pitchFamily="34" charset="0"/>
              <a:cs typeface="Arial" pitchFamily="34" charset="0"/>
            </a:endParaRPr>
          </a:p>
          <a:p>
            <a:pPr eaLnBrk="1" hangingPunct="1"/>
            <a:r>
              <a:rPr lang="en-GB" altLang="zh-CN" sz="2200" smtClean="0">
                <a:latin typeface="Arial" pitchFamily="34" charset="0"/>
                <a:cs typeface="Arial" pitchFamily="34" charset="0"/>
              </a:rPr>
              <a:t>Assignment for 3</a:t>
            </a:r>
            <a:r>
              <a:rPr lang="en-GB" altLang="zh-CN" sz="2200" baseline="30000" smtClean="0">
                <a:latin typeface="Arial" pitchFamily="34" charset="0"/>
                <a:cs typeface="Arial" pitchFamily="34" charset="0"/>
              </a:rPr>
              <a:t>rd</a:t>
            </a:r>
            <a:r>
              <a:rPr lang="en-GB" altLang="zh-CN" sz="2200" smtClean="0">
                <a:latin typeface="Arial" pitchFamily="34" charset="0"/>
                <a:cs typeface="Arial" pitchFamily="34" charset="0"/>
              </a:rPr>
              <a:t> session: </a:t>
            </a:r>
            <a:r>
              <a:rPr lang="de-DE" altLang="zh-CN" sz="2200" smtClean="0">
                <a:latin typeface="Arial" pitchFamily="34" charset="0"/>
                <a:cs typeface="Arial" pitchFamily="34" charset="0"/>
              </a:rPr>
              <a:t>Choose 1 author, reading</a:t>
            </a:r>
            <a:endParaRPr lang="en-US" altLang="zh-CN" sz="2200" smtClean="0">
              <a:latin typeface="Arial" pitchFamily="34" charset="0"/>
              <a:cs typeface="Arial" pitchFamily="34" charset="0"/>
            </a:endParaRPr>
          </a:p>
          <a:p>
            <a:pPr eaLnBrk="1" hangingPunct="1"/>
            <a:endParaRPr kumimoji="1" lang="zh-CN" altLang="en-US" sz="2200" smtClean="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66763" y="304800"/>
            <a:ext cx="10668000" cy="892175"/>
          </a:xfrm>
        </p:spPr>
        <p:txBody>
          <a:bodyPr/>
          <a:lstStyle/>
          <a:p>
            <a:pPr eaLnBrk="1" hangingPunct="1"/>
            <a:r>
              <a:rPr altLang="de-DE" sz="2000" smtClean="0"/>
              <a:t>Translation in Assyria and Babylon</a:t>
            </a:r>
            <a:endParaRPr lang="ru-RU" altLang="de-DE" sz="2000" smtClean="0"/>
          </a:p>
        </p:txBody>
      </p:sp>
      <p:sp>
        <p:nvSpPr>
          <p:cNvPr id="25603" name="Rectangle 3"/>
          <p:cNvSpPr>
            <a:spLocks noGrp="1" noChangeArrowheads="1"/>
          </p:cNvSpPr>
          <p:nvPr>
            <p:ph idx="1"/>
          </p:nvPr>
        </p:nvSpPr>
        <p:spPr>
          <a:xfrm>
            <a:off x="666750" y="1285875"/>
            <a:ext cx="10972800" cy="4324350"/>
          </a:xfrm>
        </p:spPr>
        <p:txBody>
          <a:bodyPr/>
          <a:lstStyle/>
          <a:p>
            <a:pPr eaLnBrk="1" hangingPunct="1"/>
            <a:r>
              <a:rPr lang="en-US" altLang="de-DE" smtClean="0"/>
              <a:t>In ancient Assyria and Babylonia there was a regular board of interpreters working at court. </a:t>
            </a:r>
          </a:p>
          <a:p>
            <a:pPr eaLnBrk="1" hangingPunct="1"/>
            <a:endParaRPr lang="en-US" altLang="de-DE" smtClean="0"/>
          </a:p>
          <a:p>
            <a:pPr eaLnBrk="1" hangingPunct="1"/>
            <a:r>
              <a:rPr lang="en-US" altLang="de-DE" smtClean="0"/>
              <a:t>During the war the interpreters accompanied the king together with scribes and other officers.</a:t>
            </a:r>
            <a:endParaRPr lang="ru-RU" altLang="de-DE"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66763" y="304800"/>
            <a:ext cx="10668000" cy="747713"/>
          </a:xfrm>
        </p:spPr>
        <p:txBody>
          <a:bodyPr/>
          <a:lstStyle/>
          <a:p>
            <a:pPr eaLnBrk="1" hangingPunct="1"/>
            <a:r>
              <a:rPr altLang="de-DE" sz="2000" smtClean="0"/>
              <a:t>Translation in ancient China and India.</a:t>
            </a:r>
            <a:r>
              <a:rPr lang="ru-RU" altLang="de-DE" sz="2000" smtClean="0"/>
              <a:t> </a:t>
            </a:r>
          </a:p>
        </p:txBody>
      </p:sp>
      <p:sp>
        <p:nvSpPr>
          <p:cNvPr id="26627" name="Rectangle 3"/>
          <p:cNvSpPr>
            <a:spLocks noGrp="1" noChangeArrowheads="1"/>
          </p:cNvSpPr>
          <p:nvPr>
            <p:ph idx="1"/>
          </p:nvPr>
        </p:nvSpPr>
        <p:spPr>
          <a:xfrm>
            <a:off x="952500" y="1143000"/>
            <a:ext cx="10972800" cy="4324350"/>
          </a:xfrm>
        </p:spPr>
        <p:txBody>
          <a:bodyPr/>
          <a:lstStyle/>
          <a:p>
            <a:pPr eaLnBrk="1" hangingPunct="1"/>
            <a:r>
              <a:rPr lang="en-US" altLang="de-DE" sz="2600" smtClean="0"/>
              <a:t>The earliest translation activities in China date back to the Zhou dynasty (11th c.BC). Translation was carried out by government clerks.</a:t>
            </a:r>
          </a:p>
          <a:p>
            <a:pPr eaLnBrk="1" hangingPunct="1"/>
            <a:r>
              <a:rPr lang="en-US" altLang="de-DE" sz="2600" smtClean="0"/>
              <a:t>"Translation is to replace one written language with another without changing the meaning for mutual understanding." </a:t>
            </a:r>
          </a:p>
          <a:p>
            <a:pPr algn="r" eaLnBrk="1" hangingPunct="1">
              <a:buFont typeface="Wingdings" pitchFamily="2" charset="2"/>
              <a:buNone/>
            </a:pPr>
            <a:r>
              <a:rPr lang="en-US" altLang="de-DE" sz="2600" smtClean="0"/>
              <a:t>Jia Gongyan, an imperial scholar </a:t>
            </a:r>
          </a:p>
          <a:p>
            <a:pPr algn="r" eaLnBrk="1" hangingPunct="1">
              <a:buFont typeface="Wingdings" pitchFamily="2" charset="2"/>
              <a:buNone/>
            </a:pPr>
            <a:r>
              <a:rPr lang="en-US" altLang="de-DE" sz="2600" smtClean="0"/>
              <a:t>(late Zhou dynasty)</a:t>
            </a:r>
            <a:endParaRPr lang="ru-RU" altLang="de-DE" sz="26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66763" y="304800"/>
            <a:ext cx="10668000" cy="747713"/>
          </a:xfrm>
        </p:spPr>
        <p:txBody>
          <a:bodyPr/>
          <a:lstStyle/>
          <a:p>
            <a:pPr eaLnBrk="1" hangingPunct="1"/>
            <a:r>
              <a:rPr altLang="de-DE" sz="2000" smtClean="0"/>
              <a:t>Translation in ancient China and India</a:t>
            </a:r>
            <a:endParaRPr lang="ru-RU" altLang="de-DE" sz="2000" smtClean="0"/>
          </a:p>
        </p:txBody>
      </p:sp>
      <p:sp>
        <p:nvSpPr>
          <p:cNvPr id="27651" name="Rectangle 3"/>
          <p:cNvSpPr>
            <a:spLocks noGrp="1" noChangeArrowheads="1"/>
          </p:cNvSpPr>
          <p:nvPr>
            <p:ph idx="1"/>
          </p:nvPr>
        </p:nvSpPr>
        <p:spPr>
          <a:xfrm>
            <a:off x="857250" y="1071563"/>
            <a:ext cx="10972800" cy="4324350"/>
          </a:xfrm>
        </p:spPr>
        <p:txBody>
          <a:bodyPr/>
          <a:lstStyle/>
          <a:p>
            <a:pPr eaLnBrk="1" hangingPunct="1"/>
            <a:r>
              <a:rPr lang="en-US" altLang="de-DE" smtClean="0"/>
              <a:t>In the fifth century, translation of Buddhist scripture was officially organized on a large scale in China. </a:t>
            </a:r>
          </a:p>
          <a:p>
            <a:pPr eaLnBrk="1" hangingPunct="1"/>
            <a:r>
              <a:rPr lang="en-US" altLang="de-DE" smtClean="0"/>
              <a:t>Dao An, Director of the State Translation School, advocated strict literal translation of the Buddhist scriptures, because he himself didn't know any Sanskrit.</a:t>
            </a:r>
            <a:r>
              <a:rPr lang="ru-RU" altLang="de-DE" smtClean="0"/>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66763" y="304800"/>
            <a:ext cx="10668000" cy="676275"/>
          </a:xfrm>
        </p:spPr>
        <p:txBody>
          <a:bodyPr/>
          <a:lstStyle/>
          <a:p>
            <a:pPr eaLnBrk="1" hangingPunct="1"/>
            <a:r>
              <a:rPr altLang="de-DE" sz="2000" smtClean="0"/>
              <a:t>Translation in ancient China and India</a:t>
            </a:r>
            <a:endParaRPr lang="ru-RU" altLang="de-DE" sz="2000" smtClean="0"/>
          </a:p>
        </p:txBody>
      </p:sp>
      <p:sp>
        <p:nvSpPr>
          <p:cNvPr id="28675" name="Rectangle 3"/>
          <p:cNvSpPr>
            <a:spLocks noGrp="1" noChangeArrowheads="1"/>
          </p:cNvSpPr>
          <p:nvPr>
            <p:ph idx="1"/>
          </p:nvPr>
        </p:nvSpPr>
        <p:spPr>
          <a:xfrm>
            <a:off x="571500" y="1000125"/>
            <a:ext cx="10972800" cy="4324350"/>
          </a:xfrm>
        </p:spPr>
        <p:txBody>
          <a:bodyPr/>
          <a:lstStyle/>
          <a:p>
            <a:pPr eaLnBrk="1" hangingPunct="1">
              <a:lnSpc>
                <a:spcPct val="80000"/>
              </a:lnSpc>
            </a:pPr>
            <a:r>
              <a:rPr lang="en-US" altLang="de-DE" smtClean="0"/>
              <a:t>Indian Buddhist monk Kumarajiva (350-410) carried out a great reform of the principles and methods for the translation of Sanskrit sutras. </a:t>
            </a:r>
          </a:p>
          <a:p>
            <a:pPr eaLnBrk="1" hangingPunct="1">
              <a:lnSpc>
                <a:spcPct val="80000"/>
              </a:lnSpc>
            </a:pPr>
            <a:endParaRPr lang="en-US" altLang="de-DE" smtClean="0"/>
          </a:p>
          <a:p>
            <a:pPr eaLnBrk="1" hangingPunct="1">
              <a:lnSpc>
                <a:spcPct val="80000"/>
              </a:lnSpc>
            </a:pPr>
            <a:r>
              <a:rPr lang="en-US" altLang="de-DE" smtClean="0"/>
              <a:t>He applied a free translation approach to transfer the true essence of the Sanskrit Sutras. </a:t>
            </a:r>
          </a:p>
          <a:p>
            <a:pPr eaLnBrk="1" hangingPunct="1">
              <a:lnSpc>
                <a:spcPct val="80000"/>
              </a:lnSpc>
            </a:pPr>
            <a:endParaRPr lang="en-US" altLang="de-DE" smtClean="0"/>
          </a:p>
          <a:p>
            <a:pPr eaLnBrk="1" hangingPunct="1">
              <a:lnSpc>
                <a:spcPct val="80000"/>
              </a:lnSpc>
            </a:pPr>
            <a:r>
              <a:rPr lang="en-US" altLang="de-DE" smtClean="0"/>
              <a:t>He was the first person in the history of translation in China to suggest that translators should sign their names to the translated works.</a:t>
            </a:r>
            <a:r>
              <a:rPr lang="en-US" altLang="de-DE" sz="2600" smtClean="0"/>
              <a:t> </a:t>
            </a:r>
            <a:endParaRPr lang="ru-RU" altLang="de-DE" sz="260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66763" y="304800"/>
            <a:ext cx="10668000" cy="676275"/>
          </a:xfrm>
        </p:spPr>
        <p:txBody>
          <a:bodyPr/>
          <a:lstStyle/>
          <a:p>
            <a:pPr eaLnBrk="1" hangingPunct="1"/>
            <a:r>
              <a:rPr altLang="de-DE" sz="2000" smtClean="0"/>
              <a:t>Translation in ancient China and India</a:t>
            </a:r>
            <a:endParaRPr lang="ru-RU" altLang="de-DE" sz="2000" smtClean="0"/>
          </a:p>
        </p:txBody>
      </p:sp>
      <p:sp>
        <p:nvSpPr>
          <p:cNvPr id="29699" name="Rectangle 3"/>
          <p:cNvSpPr>
            <a:spLocks noGrp="1" noChangeArrowheads="1"/>
          </p:cNvSpPr>
          <p:nvPr>
            <p:ph idx="1"/>
          </p:nvPr>
        </p:nvSpPr>
        <p:spPr>
          <a:xfrm>
            <a:off x="666750" y="1000125"/>
            <a:ext cx="10972800" cy="4324350"/>
          </a:xfrm>
        </p:spPr>
        <p:txBody>
          <a:bodyPr/>
          <a:lstStyle/>
          <a:p>
            <a:pPr eaLnBrk="1" hangingPunct="1"/>
            <a:r>
              <a:rPr lang="en-US" altLang="de-DE" smtClean="0"/>
              <a:t>In the year 150, a Greek astrological text, written in Alexandria a hundred years earlier, was translated into Sanskrit. </a:t>
            </a:r>
          </a:p>
          <a:p>
            <a:pPr eaLnBrk="1" hangingPunct="1"/>
            <a:r>
              <a:rPr lang="en-US" altLang="de-DE" smtClean="0"/>
              <a:t>In the classical period (100 -1000), translation activity in India was connected with the significant development of drama. </a:t>
            </a:r>
            <a:endParaRPr lang="ru-RU" altLang="de-DE"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66763" y="304800"/>
            <a:ext cx="10668000" cy="603250"/>
          </a:xfrm>
        </p:spPr>
        <p:txBody>
          <a:bodyPr/>
          <a:lstStyle/>
          <a:p>
            <a:pPr eaLnBrk="1" hangingPunct="1"/>
            <a:r>
              <a:rPr altLang="de-DE" sz="2000" smtClean="0"/>
              <a:t>Translation in ancient China and India</a:t>
            </a:r>
            <a:endParaRPr lang="ru-RU" altLang="de-DE" sz="2000" smtClean="0"/>
          </a:p>
        </p:txBody>
      </p:sp>
      <p:sp>
        <p:nvSpPr>
          <p:cNvPr id="30723" name="Rectangle 3"/>
          <p:cNvSpPr>
            <a:spLocks noGrp="1" noChangeArrowheads="1"/>
          </p:cNvSpPr>
          <p:nvPr>
            <p:ph idx="1"/>
          </p:nvPr>
        </p:nvSpPr>
        <p:spPr>
          <a:xfrm>
            <a:off x="762000" y="928688"/>
            <a:ext cx="10972800" cy="4324350"/>
          </a:xfrm>
        </p:spPr>
        <p:txBody>
          <a:bodyPr/>
          <a:lstStyle/>
          <a:p>
            <a:pPr eaLnBrk="1" hangingPunct="1"/>
            <a:r>
              <a:rPr lang="en-US" altLang="de-DE" smtClean="0"/>
              <a:t>Sanskrit plays started to allow characters who were not kings or brahmins to speak in Prakrit, an intermediate stage between Classical Sanskrit and the modern Indian languages derived from Sanskrit. </a:t>
            </a:r>
          </a:p>
          <a:p>
            <a:pPr eaLnBrk="1" hangingPunct="1"/>
            <a:r>
              <a:rPr lang="en-US" altLang="de-DE" smtClean="0"/>
              <a:t>Prakrit speeches in plays were provided with glosses in Sanskrit. </a:t>
            </a:r>
            <a:endParaRPr lang="ru-RU" altLang="de-DE"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66763" y="304800"/>
            <a:ext cx="10668000" cy="747713"/>
          </a:xfrm>
        </p:spPr>
        <p:txBody>
          <a:bodyPr/>
          <a:lstStyle/>
          <a:p>
            <a:pPr eaLnBrk="1" hangingPunct="1"/>
            <a:r>
              <a:rPr altLang="de-DE" sz="2000" smtClean="0"/>
              <a:t>Translation in ancient China and India</a:t>
            </a:r>
            <a:endParaRPr lang="ru-RU" altLang="de-DE" sz="2000" smtClean="0"/>
          </a:p>
        </p:txBody>
      </p:sp>
      <p:sp>
        <p:nvSpPr>
          <p:cNvPr id="31747" name="Rectangle 3"/>
          <p:cNvSpPr>
            <a:spLocks noGrp="1" noChangeArrowheads="1"/>
          </p:cNvSpPr>
          <p:nvPr>
            <p:ph idx="1"/>
          </p:nvPr>
        </p:nvSpPr>
        <p:spPr>
          <a:xfrm>
            <a:off x="762000" y="1143000"/>
            <a:ext cx="10972800" cy="4324350"/>
          </a:xfrm>
        </p:spPr>
        <p:txBody>
          <a:bodyPr/>
          <a:lstStyle/>
          <a:p>
            <a:pPr eaLnBrk="1" hangingPunct="1">
              <a:buFont typeface="Georgia" pitchFamily="18" charset="0"/>
              <a:buNone/>
            </a:pPr>
            <a:r>
              <a:rPr lang="en-US" altLang="de-DE" sz="3200" smtClean="0"/>
              <a:t>  From the 7th century onwards, contacts with Arab traders resulted in the exchange of medical expertise between Indians and Arabs. Medical treatises were translated from Sanskrit into other languages both inside India and outside it.</a:t>
            </a:r>
            <a:endParaRPr lang="ru-RU" altLang="de-DE" sz="320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66763" y="304800"/>
            <a:ext cx="10668000" cy="820738"/>
          </a:xfrm>
        </p:spPr>
        <p:txBody>
          <a:bodyPr/>
          <a:lstStyle/>
          <a:p>
            <a:pPr eaLnBrk="1" hangingPunct="1"/>
            <a:r>
              <a:rPr altLang="de-DE" sz="2000" smtClean="0"/>
              <a:t>Translation in the Roman Empire</a:t>
            </a:r>
            <a:r>
              <a:rPr lang="ru-RU" altLang="de-DE" sz="2000" smtClean="0"/>
              <a:t> </a:t>
            </a:r>
          </a:p>
        </p:txBody>
      </p:sp>
      <p:sp>
        <p:nvSpPr>
          <p:cNvPr id="32771" name="Rectangle 3"/>
          <p:cNvSpPr>
            <a:spLocks noGrp="1" noChangeArrowheads="1"/>
          </p:cNvSpPr>
          <p:nvPr>
            <p:ph idx="1"/>
          </p:nvPr>
        </p:nvSpPr>
        <p:spPr>
          <a:xfrm>
            <a:off x="666750" y="1071563"/>
            <a:ext cx="4768850" cy="4267200"/>
          </a:xfrm>
        </p:spPr>
        <p:txBody>
          <a:bodyPr/>
          <a:lstStyle/>
          <a:p>
            <a:pPr eaLnBrk="1" hangingPunct="1"/>
            <a:r>
              <a:rPr lang="en-US" altLang="de-DE" sz="2400" smtClean="0"/>
              <a:t>References to the services of military interpreters are found in Greek literature concerning Alexander the Great’s campaigns in Asia, which took him as far as India. </a:t>
            </a:r>
            <a:endParaRPr lang="ru-RU" altLang="de-DE" sz="2400" smtClean="0"/>
          </a:p>
        </p:txBody>
      </p:sp>
      <p:pic>
        <p:nvPicPr>
          <p:cNvPr id="32772" name="Picture 4" descr="alexa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0" y="857250"/>
            <a:ext cx="6762750"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66763" y="304800"/>
            <a:ext cx="10668000" cy="747713"/>
          </a:xfrm>
        </p:spPr>
        <p:txBody>
          <a:bodyPr/>
          <a:lstStyle/>
          <a:p>
            <a:pPr eaLnBrk="1" hangingPunct="1"/>
            <a:r>
              <a:rPr altLang="de-DE" sz="2000" smtClean="0"/>
              <a:t>Translation in the Roman Empire</a:t>
            </a:r>
            <a:endParaRPr lang="ru-RU" altLang="de-DE" sz="2000" smtClean="0"/>
          </a:p>
        </p:txBody>
      </p:sp>
      <p:sp>
        <p:nvSpPr>
          <p:cNvPr id="33795" name="Rectangle 3"/>
          <p:cNvSpPr>
            <a:spLocks noGrp="1" noChangeArrowheads="1"/>
          </p:cNvSpPr>
          <p:nvPr>
            <p:ph idx="1"/>
          </p:nvPr>
        </p:nvSpPr>
        <p:spPr>
          <a:xfrm>
            <a:off x="762000" y="1071563"/>
            <a:ext cx="5530850" cy="4267200"/>
          </a:xfrm>
        </p:spPr>
        <p:txBody>
          <a:bodyPr/>
          <a:lstStyle/>
          <a:p>
            <a:pPr eaLnBrk="1" hangingPunct="1"/>
            <a:r>
              <a:rPr lang="en-US" altLang="de-DE" smtClean="0"/>
              <a:t>In the 3rd c. BC the popularity of Greek theatre among the Romans encouraged Latin authors to make free translations and adaptations of Greek plays. </a:t>
            </a:r>
            <a:endParaRPr lang="ru-RU" altLang="de-DE" smtClean="0"/>
          </a:p>
        </p:txBody>
      </p:sp>
      <p:pic>
        <p:nvPicPr>
          <p:cNvPr id="33796" name="Picture 4" descr="300px-Masks_pushk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0" y="1071563"/>
            <a:ext cx="4286250"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766763" y="304800"/>
            <a:ext cx="10668000" cy="747713"/>
          </a:xfrm>
        </p:spPr>
        <p:txBody>
          <a:bodyPr/>
          <a:lstStyle/>
          <a:p>
            <a:pPr eaLnBrk="1" hangingPunct="1"/>
            <a:r>
              <a:rPr altLang="de-DE" sz="2000" smtClean="0"/>
              <a:t>Translation in the Roman Empire</a:t>
            </a:r>
            <a:endParaRPr lang="ru-RU" altLang="de-DE" sz="2000" smtClean="0"/>
          </a:p>
        </p:txBody>
      </p:sp>
      <p:sp>
        <p:nvSpPr>
          <p:cNvPr id="34819" name="Rectangle 3"/>
          <p:cNvSpPr>
            <a:spLocks noGrp="1" noChangeArrowheads="1"/>
          </p:cNvSpPr>
          <p:nvPr>
            <p:ph idx="1"/>
          </p:nvPr>
        </p:nvSpPr>
        <p:spPr>
          <a:xfrm>
            <a:off x="571500" y="1214438"/>
            <a:ext cx="10972800" cy="4324350"/>
          </a:xfrm>
        </p:spPr>
        <p:txBody>
          <a:bodyPr/>
          <a:lstStyle/>
          <a:p>
            <a:pPr eaLnBrk="1" hangingPunct="1">
              <a:buFont typeface="Georgia" pitchFamily="18" charset="0"/>
              <a:buNone/>
            </a:pPr>
            <a:r>
              <a:rPr lang="en-US" altLang="de-DE" smtClean="0"/>
              <a:t>  Livius Andronicus (c. 285-204 BC) wrote a Latin version of the </a:t>
            </a:r>
            <a:r>
              <a:rPr lang="en-US" altLang="de-DE" i="1" smtClean="0"/>
              <a:t>Odyssey (250 BC) </a:t>
            </a:r>
            <a:r>
              <a:rPr lang="en-US" altLang="de-DE" smtClean="0"/>
              <a:t>and a number of plays commissioned for the Roman Games of 240 BC. </a:t>
            </a:r>
            <a:endParaRPr lang="ru-RU" altLang="de-DE"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altLang="zh-CN" smtClean="0">
                <a:solidFill>
                  <a:srgbClr val="0E5772"/>
                </a:solidFill>
                <a:latin typeface="Arial" pitchFamily="34" charset="0"/>
                <a:cs typeface="Arial" pitchFamily="34" charset="0"/>
              </a:rPr>
              <a:t>Self-Introduction </a:t>
            </a:r>
            <a:r>
              <a:rPr lang="zh-CN" altLang="de-DE" smtClean="0">
                <a:solidFill>
                  <a:srgbClr val="0E5772"/>
                </a:solidFill>
                <a:latin typeface="Arial" pitchFamily="34" charset="0"/>
                <a:cs typeface="Arial" pitchFamily="34" charset="0"/>
              </a:rPr>
              <a:t>自我介绍</a:t>
            </a:r>
            <a:endParaRPr kumimoji="1" lang="zh-CN" altLang="en-US" smtClean="0">
              <a:cs typeface="Arial" pitchFamily="34" charset="0"/>
            </a:endParaRPr>
          </a:p>
        </p:txBody>
      </p:sp>
      <p:sp>
        <p:nvSpPr>
          <p:cNvPr id="8195" name="内容占位符 2"/>
          <p:cNvSpPr>
            <a:spLocks noGrp="1"/>
          </p:cNvSpPr>
          <p:nvPr>
            <p:ph idx="1"/>
          </p:nvPr>
        </p:nvSpPr>
        <p:spPr/>
        <p:txBody>
          <a:bodyPr/>
          <a:lstStyle/>
          <a:p>
            <a:pPr eaLnBrk="1" hangingPunct="1"/>
            <a:r>
              <a:rPr lang="de-DE" altLang="zh-CN" sz="2800" smtClean="0">
                <a:latin typeface="Arial" pitchFamily="34" charset="0"/>
                <a:cs typeface="Arial" pitchFamily="34" charset="0"/>
              </a:rPr>
              <a:t>Bochum, Peking, Harvard, Mainz/Germersheim, Witten, Harvard, Orem/USA, Rome, Peking Normal &amp; Witten</a:t>
            </a:r>
          </a:p>
          <a:p>
            <a:pPr eaLnBrk="1" hangingPunct="1"/>
            <a:r>
              <a:rPr lang="de-DE" altLang="zh-CN" sz="2800" smtClean="0">
                <a:latin typeface="Arial" pitchFamily="34" charset="0"/>
                <a:cs typeface="Arial" pitchFamily="34" charset="0"/>
              </a:rPr>
              <a:t>Essays (Western influence, social impact, cf.: blogs)</a:t>
            </a:r>
          </a:p>
          <a:p>
            <a:pPr eaLnBrk="1" hangingPunct="1"/>
            <a:r>
              <a:rPr lang="de-DE" altLang="zh-CN" sz="2800" smtClean="0">
                <a:latin typeface="Arial" pitchFamily="34" charset="0"/>
                <a:cs typeface="Arial" pitchFamily="34" charset="0"/>
              </a:rPr>
              <a:t>Early literary translations</a:t>
            </a:r>
          </a:p>
          <a:p>
            <a:pPr eaLnBrk="1" hangingPunct="1"/>
            <a:r>
              <a:rPr lang="de-DE" altLang="zh-CN" sz="2800" smtClean="0">
                <a:latin typeface="Arial" pitchFamily="34" charset="0"/>
                <a:cs typeface="Arial" pitchFamily="34" charset="0"/>
              </a:rPr>
              <a:t>Development of literature (Canonization, Categorization)</a:t>
            </a:r>
          </a:p>
          <a:p>
            <a:pPr eaLnBrk="1" hangingPunct="1"/>
            <a:r>
              <a:rPr lang="de-DE" altLang="zh-CN" sz="2800" smtClean="0">
                <a:latin typeface="Arial" pitchFamily="34" charset="0"/>
                <a:cs typeface="Arial" pitchFamily="34" charset="0"/>
              </a:rPr>
              <a:t>Early Western reception of Dream of the Red Chamber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66763" y="304800"/>
            <a:ext cx="10668000" cy="676275"/>
          </a:xfrm>
        </p:spPr>
        <p:txBody>
          <a:bodyPr/>
          <a:lstStyle/>
          <a:p>
            <a:pPr eaLnBrk="1" hangingPunct="1"/>
            <a:r>
              <a:rPr altLang="de-DE" sz="2000" smtClean="0"/>
              <a:t>Translation in the Roman Empire</a:t>
            </a:r>
            <a:endParaRPr lang="ru-RU" altLang="de-DE" sz="2000" smtClean="0"/>
          </a:p>
        </p:txBody>
      </p:sp>
      <p:sp>
        <p:nvSpPr>
          <p:cNvPr id="35843" name="Rectangle 3"/>
          <p:cNvSpPr>
            <a:spLocks noGrp="1" noChangeArrowheads="1"/>
          </p:cNvSpPr>
          <p:nvPr>
            <p:ph idx="1"/>
          </p:nvPr>
        </p:nvSpPr>
        <p:spPr>
          <a:xfrm>
            <a:off x="857250" y="1214438"/>
            <a:ext cx="10909300" cy="1104900"/>
          </a:xfrm>
        </p:spPr>
        <p:txBody>
          <a:bodyPr/>
          <a:lstStyle/>
          <a:p>
            <a:pPr eaLnBrk="1" hangingPunct="1">
              <a:lnSpc>
                <a:spcPct val="80000"/>
              </a:lnSpc>
              <a:buFont typeface="Georgia" pitchFamily="18" charset="0"/>
              <a:buNone/>
            </a:pPr>
            <a:r>
              <a:rPr lang="en-US" altLang="de-DE" sz="2600" smtClean="0"/>
              <a:t>Plautus (d.184 BC) and Terence (?190-?159 BC) - the world's first commercial literary translators.</a:t>
            </a:r>
            <a:r>
              <a:rPr lang="ru-RU" altLang="de-DE" sz="2600" smtClean="0"/>
              <a:t> </a:t>
            </a:r>
            <a:endParaRPr lang="en-US" altLang="de-DE" sz="2600" smtClean="0"/>
          </a:p>
          <a:p>
            <a:pPr eaLnBrk="1" hangingPunct="1">
              <a:lnSpc>
                <a:spcPct val="80000"/>
              </a:lnSpc>
              <a:buFont typeface="Wingdings" pitchFamily="2" charset="2"/>
              <a:buNone/>
            </a:pPr>
            <a:endParaRPr lang="ru-RU" altLang="de-DE" sz="2600" smtClean="0"/>
          </a:p>
        </p:txBody>
      </p:sp>
      <p:pic>
        <p:nvPicPr>
          <p:cNvPr id="35844" name="Picture 4" descr="Terenz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2500313"/>
            <a:ext cx="28956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5" descr="Plaut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2286000"/>
            <a:ext cx="26162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66763" y="304800"/>
            <a:ext cx="10668000" cy="603250"/>
          </a:xfrm>
        </p:spPr>
        <p:txBody>
          <a:bodyPr/>
          <a:lstStyle/>
          <a:p>
            <a:pPr eaLnBrk="1" hangingPunct="1"/>
            <a:r>
              <a:rPr altLang="de-DE" sz="2000" smtClean="0"/>
              <a:t>Translation in the Roman Empire</a:t>
            </a:r>
            <a:endParaRPr lang="ru-RU" altLang="de-DE" sz="2000" smtClean="0"/>
          </a:p>
        </p:txBody>
      </p:sp>
      <p:sp>
        <p:nvSpPr>
          <p:cNvPr id="36867" name="Rectangle 3"/>
          <p:cNvSpPr>
            <a:spLocks noGrp="1" noChangeArrowheads="1"/>
          </p:cNvSpPr>
          <p:nvPr>
            <p:ph idx="1"/>
          </p:nvPr>
        </p:nvSpPr>
        <p:spPr>
          <a:xfrm>
            <a:off x="762000" y="1214438"/>
            <a:ext cx="10972800" cy="4324350"/>
          </a:xfrm>
        </p:spPr>
        <p:txBody>
          <a:bodyPr/>
          <a:lstStyle/>
          <a:p>
            <a:pPr eaLnBrk="1" hangingPunct="1">
              <a:buFont typeface="Georgia" pitchFamily="18" charset="0"/>
              <a:buNone/>
            </a:pPr>
            <a:r>
              <a:rPr lang="en-US" altLang="de-DE" sz="3600" smtClean="0"/>
              <a:t>The Roman authors made free adaptations of the original Greek plays to suit the taste of the Roman audience.</a:t>
            </a:r>
            <a:r>
              <a:rPr lang="en-US" altLang="de-DE" smtClean="0"/>
              <a:t> </a:t>
            </a:r>
            <a:endParaRPr lang="ru-RU" altLang="de-DE"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66763" y="304800"/>
            <a:ext cx="10668000" cy="747713"/>
          </a:xfrm>
        </p:spPr>
        <p:txBody>
          <a:bodyPr/>
          <a:lstStyle/>
          <a:p>
            <a:pPr eaLnBrk="1" hangingPunct="1"/>
            <a:r>
              <a:rPr altLang="de-DE" sz="2000" smtClean="0"/>
              <a:t>Translation in the Roman Empire</a:t>
            </a:r>
            <a:endParaRPr lang="ru-RU" altLang="de-DE" sz="2000" smtClean="0"/>
          </a:p>
        </p:txBody>
      </p:sp>
      <p:sp>
        <p:nvSpPr>
          <p:cNvPr id="37891" name="Rectangle 3"/>
          <p:cNvSpPr>
            <a:spLocks noGrp="1" noChangeArrowheads="1"/>
          </p:cNvSpPr>
          <p:nvPr>
            <p:ph idx="1"/>
          </p:nvPr>
        </p:nvSpPr>
        <p:spPr>
          <a:xfrm>
            <a:off x="762000" y="1143000"/>
            <a:ext cx="10972800" cy="4324350"/>
          </a:xfrm>
        </p:spPr>
        <p:txBody>
          <a:bodyPr/>
          <a:lstStyle/>
          <a:p>
            <a:pPr eaLnBrk="1" hangingPunct="1">
              <a:buFont typeface="Georgia" pitchFamily="18" charset="0"/>
              <a:buNone/>
            </a:pPr>
            <a:r>
              <a:rPr lang="en-US" altLang="de-DE" sz="3600" smtClean="0"/>
              <a:t>In the century following Terence, the Greeks introduced rhetoric to Rome and translation began to be seen as a branch of rhetoric.</a:t>
            </a:r>
            <a:r>
              <a:rPr lang="en-US" altLang="de-DE" smtClean="0"/>
              <a:t> </a:t>
            </a:r>
            <a:endParaRPr lang="ru-RU" altLang="de-DE"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66763" y="304800"/>
            <a:ext cx="10668000" cy="820738"/>
          </a:xfrm>
        </p:spPr>
        <p:txBody>
          <a:bodyPr/>
          <a:lstStyle/>
          <a:p>
            <a:pPr eaLnBrk="1" hangingPunct="1"/>
            <a:r>
              <a:rPr altLang="de-DE" sz="2000" smtClean="0"/>
              <a:t>Translation in the Roman Empire</a:t>
            </a:r>
            <a:endParaRPr lang="ru-RU" altLang="de-DE" sz="2000" smtClean="0"/>
          </a:p>
        </p:txBody>
      </p:sp>
      <p:sp>
        <p:nvSpPr>
          <p:cNvPr id="38915" name="Rectangle 3"/>
          <p:cNvSpPr>
            <a:spLocks noGrp="1" noChangeArrowheads="1"/>
          </p:cNvSpPr>
          <p:nvPr>
            <p:ph idx="1"/>
          </p:nvPr>
        </p:nvSpPr>
        <p:spPr>
          <a:xfrm>
            <a:off x="762000" y="1214438"/>
            <a:ext cx="10972800" cy="4324350"/>
          </a:xfrm>
        </p:spPr>
        <p:txBody>
          <a:bodyPr/>
          <a:lstStyle/>
          <a:p>
            <a:pPr eaLnBrk="1" hangingPunct="1"/>
            <a:r>
              <a:rPr lang="en-US" altLang="de-DE" smtClean="0"/>
              <a:t>The greatest age of Roman literary translation began with a translation of Homer by Matius (about 100 BC) and lasted until the middle of the 1st c. AD. </a:t>
            </a:r>
          </a:p>
          <a:p>
            <a:pPr eaLnBrk="1" hangingPunct="1"/>
            <a:r>
              <a:rPr lang="en-US" altLang="de-DE" smtClean="0"/>
              <a:t>This age set the tradition of treating translation as a literary apprenticeship. </a:t>
            </a:r>
            <a:endParaRPr lang="ru-RU" altLang="de-DE"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66763" y="304800"/>
            <a:ext cx="10668000" cy="820738"/>
          </a:xfrm>
        </p:spPr>
        <p:txBody>
          <a:bodyPr/>
          <a:lstStyle/>
          <a:p>
            <a:pPr eaLnBrk="1" hangingPunct="1"/>
            <a:r>
              <a:rPr altLang="de-DE" sz="2000" smtClean="0"/>
              <a:t>Translation in the Roman Empire</a:t>
            </a:r>
            <a:endParaRPr lang="ru-RU" altLang="de-DE" sz="2000" smtClean="0"/>
          </a:p>
        </p:txBody>
      </p:sp>
      <p:sp>
        <p:nvSpPr>
          <p:cNvPr id="39939" name="Rectangle 3"/>
          <p:cNvSpPr>
            <a:spLocks noGrp="1" noChangeArrowheads="1"/>
          </p:cNvSpPr>
          <p:nvPr>
            <p:ph idx="1"/>
          </p:nvPr>
        </p:nvSpPr>
        <p:spPr>
          <a:xfrm>
            <a:off x="762000" y="1214438"/>
            <a:ext cx="10769600" cy="4267200"/>
          </a:xfrm>
        </p:spPr>
        <p:txBody>
          <a:bodyPr/>
          <a:lstStyle/>
          <a:p>
            <a:pPr eaLnBrk="1" hangingPunct="1">
              <a:buFont typeface="Georgia" pitchFamily="18" charset="0"/>
              <a:buNone/>
            </a:pPr>
            <a:r>
              <a:rPr lang="en-US" altLang="de-DE" smtClean="0"/>
              <a:t>Among the greatest names associated with the development of a truly Roman literature are the poets Catullus (87-57 BC) and Horace (65-8 BC) and the statesman, orator and philosopher Cicero (106-43 BC).</a:t>
            </a:r>
            <a:endParaRPr lang="ru-RU" altLang="de-DE" smtClean="0"/>
          </a:p>
          <a:p>
            <a:pPr eaLnBrk="1" hangingPunct="1"/>
            <a:endParaRPr lang="ru-RU" altLang="de-DE"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766763" y="304800"/>
            <a:ext cx="10668000" cy="820738"/>
          </a:xfrm>
        </p:spPr>
        <p:txBody>
          <a:bodyPr/>
          <a:lstStyle/>
          <a:p>
            <a:pPr eaLnBrk="1" hangingPunct="1"/>
            <a:r>
              <a:rPr altLang="de-DE" sz="2000" smtClean="0"/>
              <a:t>Translation in the Roman Empire</a:t>
            </a:r>
            <a:endParaRPr lang="ru-RU" altLang="de-DE" sz="2000" smtClean="0"/>
          </a:p>
        </p:txBody>
      </p:sp>
      <p:sp>
        <p:nvSpPr>
          <p:cNvPr id="40963" name="Rectangle 3"/>
          <p:cNvSpPr>
            <a:spLocks noGrp="1" noChangeArrowheads="1"/>
          </p:cNvSpPr>
          <p:nvPr>
            <p:ph idx="1"/>
          </p:nvPr>
        </p:nvSpPr>
        <p:spPr>
          <a:xfrm>
            <a:off x="762000" y="1143000"/>
            <a:ext cx="7912100" cy="4267200"/>
          </a:xfrm>
        </p:spPr>
        <p:txBody>
          <a:bodyPr/>
          <a:lstStyle/>
          <a:p>
            <a:pPr eaLnBrk="1" hangingPunct="1">
              <a:lnSpc>
                <a:spcPct val="90000"/>
              </a:lnSpc>
              <a:buFont typeface="Georgia" pitchFamily="18" charset="0"/>
              <a:buNone/>
            </a:pPr>
            <a:r>
              <a:rPr lang="en-US" altLang="de-DE" sz="2400" b="1" smtClean="0"/>
              <a:t>In </a:t>
            </a:r>
            <a:r>
              <a:rPr lang="en-US" altLang="de-DE" sz="2400" b="1" i="1" smtClean="0"/>
              <a:t>De optimo genere oratum </a:t>
            </a:r>
          </a:p>
          <a:p>
            <a:pPr eaLnBrk="1" hangingPunct="1">
              <a:lnSpc>
                <a:spcPct val="90000"/>
              </a:lnSpc>
              <a:buFont typeface="Wingdings" pitchFamily="2" charset="2"/>
              <a:buNone/>
            </a:pPr>
            <a:r>
              <a:rPr lang="en-US" altLang="de-DE" sz="2400" b="1" smtClean="0"/>
              <a:t>   (</a:t>
            </a:r>
            <a:r>
              <a:rPr lang="en-US" altLang="de-DE" sz="2400" b="1" i="1" smtClean="0"/>
              <a:t>The Best Kind of Orator</a:t>
            </a:r>
            <a:r>
              <a:rPr lang="en-US" altLang="de-DE" sz="2400" b="1" smtClean="0"/>
              <a:t>) Cicero makes two major points:</a:t>
            </a:r>
            <a:r>
              <a:rPr lang="en-US" altLang="de-DE" sz="2400" smtClean="0"/>
              <a:t> </a:t>
            </a:r>
          </a:p>
          <a:p>
            <a:pPr eaLnBrk="1" hangingPunct="1">
              <a:lnSpc>
                <a:spcPct val="90000"/>
              </a:lnSpc>
            </a:pPr>
            <a:r>
              <a:rPr lang="en-US" altLang="de-DE" sz="2400" smtClean="0"/>
              <a:t>word-for-word translation is not suitable; </a:t>
            </a:r>
          </a:p>
          <a:p>
            <a:pPr eaLnBrk="1" hangingPunct="1">
              <a:lnSpc>
                <a:spcPct val="90000"/>
              </a:lnSpc>
            </a:pPr>
            <a:r>
              <a:rPr lang="en-US" altLang="de-DE" sz="2400" smtClean="0"/>
              <a:t>the translators should seek in their own languages expressions that make the translation sound as forceful and convincing as the original text. </a:t>
            </a:r>
            <a:endParaRPr lang="ru-RU" altLang="de-DE" sz="2400" smtClean="0"/>
          </a:p>
        </p:txBody>
      </p:sp>
      <p:pic>
        <p:nvPicPr>
          <p:cNvPr id="40964" name="Picture 4" descr="240px-M-T-Cice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1000125"/>
            <a:ext cx="304800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66750" y="357188"/>
            <a:ext cx="10668000" cy="820737"/>
          </a:xfrm>
        </p:spPr>
        <p:txBody>
          <a:bodyPr/>
          <a:lstStyle/>
          <a:p>
            <a:pPr eaLnBrk="1" hangingPunct="1"/>
            <a:r>
              <a:rPr altLang="de-DE" sz="2000" smtClean="0"/>
              <a:t>Translation in the Roman Empire</a:t>
            </a:r>
            <a:endParaRPr lang="ru-RU" altLang="de-DE" sz="2000" smtClean="0"/>
          </a:p>
        </p:txBody>
      </p:sp>
      <p:sp>
        <p:nvSpPr>
          <p:cNvPr id="41987" name="Rectangle 3"/>
          <p:cNvSpPr>
            <a:spLocks noGrp="1" noChangeArrowheads="1"/>
          </p:cNvSpPr>
          <p:nvPr>
            <p:ph idx="1"/>
          </p:nvPr>
        </p:nvSpPr>
        <p:spPr>
          <a:xfrm>
            <a:off x="666750" y="1214438"/>
            <a:ext cx="10972800" cy="4324350"/>
          </a:xfrm>
        </p:spPr>
        <p:txBody>
          <a:bodyPr/>
          <a:lstStyle/>
          <a:p>
            <a:pPr eaLnBrk="1" hangingPunct="1">
              <a:buFont typeface="Georgia" pitchFamily="18" charset="0"/>
              <a:buNone/>
            </a:pPr>
            <a:r>
              <a:rPr lang="en-US" altLang="de-DE" sz="3600" smtClean="0"/>
              <a:t>Cicero's translations of Greek philosophers prepared the ground for most modern philosophical terminology.</a:t>
            </a:r>
            <a:r>
              <a:rPr lang="en-US" altLang="de-DE" smtClean="0"/>
              <a:t> </a:t>
            </a:r>
            <a:endParaRPr lang="ru-RU" altLang="de-DE"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766763" y="304800"/>
            <a:ext cx="10668000" cy="820738"/>
          </a:xfrm>
        </p:spPr>
        <p:txBody>
          <a:bodyPr/>
          <a:lstStyle/>
          <a:p>
            <a:pPr eaLnBrk="1" hangingPunct="1"/>
            <a:r>
              <a:rPr altLang="de-DE" sz="2000" smtClean="0"/>
              <a:t>Translation in the Roman Empire</a:t>
            </a:r>
            <a:endParaRPr lang="ru-RU" altLang="de-DE" sz="2000" smtClean="0"/>
          </a:p>
        </p:txBody>
      </p:sp>
      <p:sp>
        <p:nvSpPr>
          <p:cNvPr id="43011" name="Rectangle 3"/>
          <p:cNvSpPr>
            <a:spLocks noGrp="1" noChangeArrowheads="1"/>
          </p:cNvSpPr>
          <p:nvPr>
            <p:ph idx="1"/>
          </p:nvPr>
        </p:nvSpPr>
        <p:spPr>
          <a:xfrm>
            <a:off x="666750" y="1071563"/>
            <a:ext cx="10972800" cy="4324350"/>
          </a:xfrm>
        </p:spPr>
        <p:txBody>
          <a:bodyPr/>
          <a:lstStyle/>
          <a:p>
            <a:pPr eaLnBrk="1" hangingPunct="1">
              <a:lnSpc>
                <a:spcPct val="90000"/>
              </a:lnSpc>
              <a:buFont typeface="Georgia" pitchFamily="18" charset="0"/>
              <a:buNone/>
            </a:pPr>
            <a:r>
              <a:rPr lang="en-US" altLang="de-DE" sz="2600" b="1" smtClean="0"/>
              <a:t>‘</a:t>
            </a:r>
            <a:r>
              <a:rPr lang="en-US" altLang="de-DE" sz="2600" b="1" i="1" smtClean="0"/>
              <a:t>De optimo genere oratorum’</a:t>
            </a:r>
            <a:r>
              <a:rPr lang="en-US" altLang="de-DE" sz="2600" b="1" smtClean="0"/>
              <a:t> (the Best Kind of Orator):</a:t>
            </a:r>
          </a:p>
          <a:p>
            <a:pPr eaLnBrk="1" hangingPunct="1">
              <a:lnSpc>
                <a:spcPct val="90000"/>
              </a:lnSpc>
              <a:buFont typeface="Wingdings" pitchFamily="2" charset="2"/>
              <a:buNone/>
            </a:pPr>
            <a:r>
              <a:rPr lang="en-US" altLang="de-DE" sz="2600" i="1" smtClean="0"/>
              <a:t>     For I have translated into Latin two of the most eloquent and most noble speeches in Athenian literature, those two speeches in which Aeschines and Demosthenes oppose each other. And I have not translated like a mere hack, but in the manner of an orator, translating the same themes and their expression and sentence shapes in words consonant with our conventions. </a:t>
            </a:r>
            <a:endParaRPr lang="ru-RU" altLang="de-DE" sz="2600" i="1"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6763" y="304800"/>
            <a:ext cx="10668000" cy="820738"/>
          </a:xfrm>
        </p:spPr>
        <p:txBody>
          <a:bodyPr/>
          <a:lstStyle/>
          <a:p>
            <a:pPr eaLnBrk="1" hangingPunct="1"/>
            <a:r>
              <a:rPr altLang="de-DE" sz="2000" smtClean="0"/>
              <a:t>Translation in the Roman Empire</a:t>
            </a:r>
            <a:endParaRPr lang="ru-RU" altLang="de-DE" sz="2000" smtClean="0"/>
          </a:p>
        </p:txBody>
      </p:sp>
      <p:sp>
        <p:nvSpPr>
          <p:cNvPr id="44035" name="Rectangle 3"/>
          <p:cNvSpPr>
            <a:spLocks noGrp="1" noChangeArrowheads="1"/>
          </p:cNvSpPr>
          <p:nvPr>
            <p:ph idx="1"/>
          </p:nvPr>
        </p:nvSpPr>
        <p:spPr>
          <a:xfrm>
            <a:off x="476250" y="1071563"/>
            <a:ext cx="10972800" cy="4324350"/>
          </a:xfrm>
        </p:spPr>
        <p:txBody>
          <a:bodyPr/>
          <a:lstStyle/>
          <a:p>
            <a:pPr eaLnBrk="1" hangingPunct="1">
              <a:buFont typeface="Wingdings" pitchFamily="2" charset="2"/>
              <a:buNone/>
            </a:pPr>
            <a:r>
              <a:rPr lang="en-US" altLang="de-DE" sz="2600" i="1" smtClean="0"/>
              <a:t>    In so doing I did not think it necessary to translate word for word, but I have kept the force and flavour of the passage. For I saw my duty not as counting out words for the reader, but as weighing them out. And this is the goal of my project: to give my countrymen an understanding of what they are to seek from those models who aim to be Attic in style, and of the formulas of speech they are to have recourse to.</a:t>
            </a:r>
            <a:endParaRPr lang="ru-RU" altLang="de-DE" sz="2600" i="1" smtClean="0"/>
          </a:p>
          <a:p>
            <a:pPr eaLnBrk="1" hangingPunct="1"/>
            <a:endParaRPr lang="ru-RU" altLang="de-DE" sz="2600" i="1"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766763" y="304800"/>
            <a:ext cx="10668000" cy="820738"/>
          </a:xfrm>
        </p:spPr>
        <p:txBody>
          <a:bodyPr/>
          <a:lstStyle/>
          <a:p>
            <a:pPr eaLnBrk="1" hangingPunct="1"/>
            <a:r>
              <a:rPr altLang="de-DE" sz="2000" smtClean="0"/>
              <a:t>Translation in the Roman Empire</a:t>
            </a:r>
            <a:endParaRPr lang="ru-RU" altLang="de-DE" sz="2000" smtClean="0"/>
          </a:p>
        </p:txBody>
      </p:sp>
      <p:sp>
        <p:nvSpPr>
          <p:cNvPr id="45059" name="Rectangle 3"/>
          <p:cNvSpPr>
            <a:spLocks noGrp="1" noChangeArrowheads="1"/>
          </p:cNvSpPr>
          <p:nvPr>
            <p:ph idx="1"/>
          </p:nvPr>
        </p:nvSpPr>
        <p:spPr>
          <a:xfrm>
            <a:off x="762000" y="1214438"/>
            <a:ext cx="6673850" cy="4267200"/>
          </a:xfrm>
        </p:spPr>
        <p:txBody>
          <a:bodyPr/>
          <a:lstStyle/>
          <a:p>
            <a:pPr eaLnBrk="1" hangingPunct="1">
              <a:buFont typeface="Georgia" pitchFamily="18" charset="0"/>
              <a:buNone/>
            </a:pPr>
            <a:r>
              <a:rPr lang="en-US" altLang="de-DE" smtClean="0"/>
              <a:t>Horace criticizes the ‘faithful’ translator and follows the way of free interpretation of originals. </a:t>
            </a:r>
          </a:p>
        </p:txBody>
      </p:sp>
      <p:pic>
        <p:nvPicPr>
          <p:cNvPr id="45060" name="Picture 4" descr="220px-Quintus_Horatius_Flac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1071563"/>
            <a:ext cx="27940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p:cNvGraphicFramePr>
            <a:graphicFrameLocks noGrp="1"/>
          </p:cNvGraphicFramePr>
          <p:nvPr>
            <p:ph idx="1"/>
          </p:nvPr>
        </p:nvGraphicFramePr>
        <p:xfrm>
          <a:off x="1066800" y="2825750"/>
          <a:ext cx="10058400" cy="3343275"/>
        </p:xfrm>
        <a:graphic>
          <a:graphicData uri="http://schemas.openxmlformats.org/drawingml/2006/table">
            <a:tbl>
              <a:tblPr/>
              <a:tblGrid>
                <a:gridCol w="1849438"/>
                <a:gridCol w="8208962"/>
              </a:tblGrid>
              <a:tr h="371475">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FFFFFF"/>
                          </a:solidFill>
                          <a:effectLst/>
                          <a:latin typeface="Century Gothic" pitchFamily="34" charset="0"/>
                          <a:ea typeface="SimSun" pitchFamily="2" charset="-122"/>
                        </a:rPr>
                        <a:t>周数</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rgbClr val="FFFFFF"/>
                          </a:solidFill>
                          <a:effectLst/>
                          <a:latin typeface="Century Gothic" pitchFamily="34" charset="0"/>
                          <a:ea typeface="SimSun" pitchFamily="2" charset="-122"/>
                        </a:rPr>
                        <a:t>授课内容</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Century Gothic" pitchFamily="34" charset="0"/>
                          <a:ea typeface="SimSun" pitchFamily="2" charset="-122"/>
                        </a:rPr>
                        <a:t>Week</a:t>
                      </a:r>
                      <a:r>
                        <a:rPr kumimoji="0" lang="zh-CN" altLang="en-US" sz="1800" b="0" i="0" u="none" strike="noStrike" cap="none" normalizeH="0" baseline="0" dirty="0" smtClean="0">
                          <a:ln>
                            <a:noFill/>
                          </a:ln>
                          <a:solidFill>
                            <a:srgbClr val="000000"/>
                          </a:solidFill>
                          <a:effectLst/>
                          <a:latin typeface="Century Gothic" pitchFamily="34" charset="0"/>
                          <a:ea typeface="SimSun" pitchFamily="2" charset="-122"/>
                        </a:rPr>
                        <a:t> </a:t>
                      </a:r>
                      <a:r>
                        <a:rPr kumimoji="0" lang="en-US" altLang="zh-CN" sz="1800" b="0" i="0" u="none" strike="noStrike" cap="none" normalizeH="0" baseline="0" dirty="0" smtClean="0">
                          <a:ln>
                            <a:noFill/>
                          </a:ln>
                          <a:solidFill>
                            <a:srgbClr val="000000"/>
                          </a:solidFill>
                          <a:effectLst/>
                          <a:latin typeface="Century Gothic" pitchFamily="34" charset="0"/>
                          <a:ea typeface="SimSun" pitchFamily="2" charset="-122"/>
                        </a:rPr>
                        <a:t>1</a:t>
                      </a:r>
                      <a:endParaRPr kumimoji="0" lang="zh-CN" altLang="en-US" sz="1800" b="0" i="0" u="none" strike="noStrike" cap="none" normalizeH="0" baseline="0" dirty="0" smtClean="0">
                        <a:ln>
                          <a:noFill/>
                        </a:ln>
                        <a:solidFill>
                          <a:srgbClr val="000000"/>
                        </a:solidFill>
                        <a:effectLst/>
                        <a:latin typeface="Century Gothic" pitchFamily="34" charset="0"/>
                        <a:ea typeface="SimSun" pitchFamily="2" charset="-122"/>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F5"/>
                    </a:solidFill>
                  </a:tcPr>
                </a:tc>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Century Gothic" pitchFamily="34" charset="0"/>
                          <a:ea typeface="SimSun" pitchFamily="2" charset="-122"/>
                        </a:rPr>
                        <a:t>Translation: History, Theories, transformation etc.</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F5"/>
                    </a:solidFill>
                  </a:tcPr>
                </a:tc>
              </a:tr>
              <a:tr h="371475">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rgbClr val="000000"/>
                        </a:solidFill>
                        <a:effectLst/>
                        <a:latin typeface="Century Gothic" pitchFamily="34" charset="0"/>
                        <a:ea typeface="SimSun" pitchFamily="2" charset="-122"/>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A"/>
                    </a:solidFill>
                  </a:tcPr>
                </a:tc>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rgbClr val="000000"/>
                          </a:solidFill>
                          <a:effectLst/>
                          <a:latin typeface="Century Gothic" pitchFamily="34" charset="0"/>
                          <a:ea typeface="SimSun" pitchFamily="2" charset="-122"/>
                        </a:rPr>
                        <a:t>翻译：历史，理论，转变等</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A"/>
                    </a:solidFill>
                  </a:tcPr>
                </a:tc>
              </a:tr>
              <a:tr h="371475">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Century Gothic" pitchFamily="34" charset="0"/>
                          <a:ea typeface="SimSun" pitchFamily="2" charset="-122"/>
                        </a:rPr>
                        <a:t>Week</a:t>
                      </a:r>
                      <a:r>
                        <a:rPr kumimoji="0" lang="zh-CN" altLang="en-US" sz="1800" b="0" i="0" u="none" strike="noStrike" cap="none" normalizeH="0" baseline="0" dirty="0" smtClean="0">
                          <a:ln>
                            <a:noFill/>
                          </a:ln>
                          <a:solidFill>
                            <a:srgbClr val="000000"/>
                          </a:solidFill>
                          <a:effectLst/>
                          <a:latin typeface="Century Gothic" pitchFamily="34" charset="0"/>
                          <a:ea typeface="SimSun" pitchFamily="2" charset="-122"/>
                        </a:rPr>
                        <a:t> </a:t>
                      </a:r>
                      <a:r>
                        <a:rPr kumimoji="0" lang="en-US" altLang="zh-CN" sz="1800" b="0" i="0" u="none" strike="noStrike" cap="none" normalizeH="0" baseline="0" dirty="0" smtClean="0">
                          <a:ln>
                            <a:noFill/>
                          </a:ln>
                          <a:solidFill>
                            <a:srgbClr val="000000"/>
                          </a:solidFill>
                          <a:effectLst/>
                          <a:latin typeface="Century Gothic" pitchFamily="34" charset="0"/>
                          <a:ea typeface="SimSun" pitchFamily="2" charset="-122"/>
                        </a:rPr>
                        <a:t>2</a:t>
                      </a:r>
                      <a:endParaRPr kumimoji="0" lang="zh-CN" altLang="en-US" sz="1800" b="0" i="0" u="none" strike="noStrike" cap="none" normalizeH="0" baseline="0" dirty="0" smtClean="0">
                        <a:ln>
                          <a:noFill/>
                        </a:ln>
                        <a:solidFill>
                          <a:srgbClr val="000000"/>
                        </a:solidFill>
                        <a:effectLst/>
                        <a:latin typeface="Century Gothic" pitchFamily="34" charset="0"/>
                        <a:ea typeface="SimSun" pitchFamily="2" charset="-122"/>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F5"/>
                    </a:solidFill>
                  </a:tcPr>
                </a:tc>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Century Gothic" pitchFamily="34" charset="0"/>
                          <a:ea typeface="SimSun" pitchFamily="2" charset="-122"/>
                        </a:rPr>
                        <a:t>Translation: Asian Translation Tradition</a:t>
                      </a:r>
                      <a:endParaRPr kumimoji="0" lang="zh-CN" altLang="en-US" sz="1800" b="0" i="0" u="none" strike="noStrike" cap="none" normalizeH="0" baseline="0" dirty="0" smtClean="0">
                        <a:ln>
                          <a:noFill/>
                        </a:ln>
                        <a:solidFill>
                          <a:srgbClr val="000000"/>
                        </a:solidFill>
                        <a:effectLst/>
                        <a:latin typeface="Century Gothic" pitchFamily="34" charset="0"/>
                        <a:ea typeface="SimSun" pitchFamily="2" charset="-122"/>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F5"/>
                    </a:solidFill>
                  </a:tcPr>
                </a:tc>
              </a:tr>
              <a:tr h="371475">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rgbClr val="000000"/>
                        </a:solidFill>
                        <a:effectLst/>
                        <a:latin typeface="Century Gothic" pitchFamily="34" charset="0"/>
                        <a:ea typeface="SimSun" pitchFamily="2" charset="-122"/>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A"/>
                    </a:solidFill>
                  </a:tcPr>
                </a:tc>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rgbClr val="000000"/>
                          </a:solidFill>
                          <a:effectLst/>
                          <a:latin typeface="Century Gothic" pitchFamily="34" charset="0"/>
                          <a:ea typeface="SimSun" pitchFamily="2" charset="-122"/>
                        </a:rPr>
                        <a:t>翻译：亚洲翻译传统</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A"/>
                    </a:solidFill>
                  </a:tcPr>
                </a:tc>
              </a:tr>
              <a:tr h="371475">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Century Gothic" pitchFamily="34" charset="0"/>
                          <a:ea typeface="SimSun" pitchFamily="2" charset="-122"/>
                        </a:rPr>
                        <a:t>Week</a:t>
                      </a:r>
                      <a:r>
                        <a:rPr kumimoji="0" lang="zh-CN" altLang="en-US" sz="1800" b="0" i="0" u="none" strike="noStrike" cap="none" normalizeH="0" baseline="0" dirty="0" smtClean="0">
                          <a:ln>
                            <a:noFill/>
                          </a:ln>
                          <a:solidFill>
                            <a:srgbClr val="000000"/>
                          </a:solidFill>
                          <a:effectLst/>
                          <a:latin typeface="Century Gothic" pitchFamily="34" charset="0"/>
                          <a:ea typeface="SimSun" pitchFamily="2" charset="-122"/>
                        </a:rPr>
                        <a:t> </a:t>
                      </a:r>
                      <a:r>
                        <a:rPr kumimoji="0" lang="en-US" altLang="zh-CN" sz="1800" b="0" i="0" u="none" strike="noStrike" cap="none" normalizeH="0" baseline="0" dirty="0" smtClean="0">
                          <a:ln>
                            <a:noFill/>
                          </a:ln>
                          <a:solidFill>
                            <a:srgbClr val="000000"/>
                          </a:solidFill>
                          <a:effectLst/>
                          <a:latin typeface="Century Gothic" pitchFamily="34" charset="0"/>
                          <a:ea typeface="SimSun" pitchFamily="2" charset="-122"/>
                        </a:rPr>
                        <a:t>3</a:t>
                      </a:r>
                      <a:endParaRPr kumimoji="0" lang="zh-CN" altLang="en-US" sz="1800" b="0" i="0" u="none" strike="noStrike" cap="none" normalizeH="0" baseline="0" dirty="0" smtClean="0">
                        <a:ln>
                          <a:noFill/>
                        </a:ln>
                        <a:solidFill>
                          <a:srgbClr val="000000"/>
                        </a:solidFill>
                        <a:effectLst/>
                        <a:latin typeface="Century Gothic" pitchFamily="34" charset="0"/>
                        <a:ea typeface="SimSun" pitchFamily="2" charset="-122"/>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F5"/>
                    </a:solidFill>
                  </a:tcPr>
                </a:tc>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Century Gothic" pitchFamily="34" charset="0"/>
                          <a:ea typeface="SimSun" pitchFamily="2" charset="-122"/>
                        </a:rPr>
                        <a:t>Literature: The role and function of Literature in China and the West</a:t>
                      </a:r>
                      <a:endParaRPr kumimoji="0" lang="zh-CN" altLang="en-US" sz="1800" b="0" i="0" u="none" strike="noStrike" cap="none" normalizeH="0" baseline="0" dirty="0" smtClean="0">
                        <a:ln>
                          <a:noFill/>
                        </a:ln>
                        <a:solidFill>
                          <a:srgbClr val="000000"/>
                        </a:solidFill>
                        <a:effectLst/>
                        <a:latin typeface="Century Gothic" pitchFamily="34" charset="0"/>
                        <a:ea typeface="SimSun" pitchFamily="2" charset="-122"/>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F5"/>
                    </a:solidFill>
                  </a:tcPr>
                </a:tc>
              </a:tr>
              <a:tr h="371475">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rgbClr val="000000"/>
                        </a:solidFill>
                        <a:effectLst/>
                        <a:latin typeface="Century Gothic" pitchFamily="34" charset="0"/>
                        <a:ea typeface="SimSun" pitchFamily="2" charset="-122"/>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A"/>
                    </a:solidFill>
                  </a:tcPr>
                </a:tc>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rgbClr val="000000"/>
                          </a:solidFill>
                          <a:effectLst/>
                          <a:latin typeface="Century Gothic" pitchFamily="34" charset="0"/>
                          <a:ea typeface="SimSun" pitchFamily="2" charset="-122"/>
                        </a:rPr>
                        <a:t>文学：中西方世界里文学的角色和功能</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A"/>
                    </a:solidFill>
                  </a:tcPr>
                </a:tc>
              </a:tr>
              <a:tr h="371475">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Century Gothic" pitchFamily="34" charset="0"/>
                          <a:ea typeface="SimSun" pitchFamily="2" charset="-122"/>
                        </a:rPr>
                        <a:t>Week</a:t>
                      </a:r>
                      <a:r>
                        <a:rPr kumimoji="0" lang="zh-CN" altLang="en-US" sz="1800" b="0" i="0" u="none" strike="noStrike" cap="none" normalizeH="0" baseline="0" dirty="0" smtClean="0">
                          <a:ln>
                            <a:noFill/>
                          </a:ln>
                          <a:solidFill>
                            <a:srgbClr val="000000"/>
                          </a:solidFill>
                          <a:effectLst/>
                          <a:latin typeface="Century Gothic" pitchFamily="34" charset="0"/>
                          <a:ea typeface="SimSun" pitchFamily="2" charset="-122"/>
                        </a:rPr>
                        <a:t> </a:t>
                      </a:r>
                      <a:r>
                        <a:rPr kumimoji="0" lang="en-US" altLang="zh-CN" sz="1800" b="0" i="0" u="none" strike="noStrike" cap="none" normalizeH="0" baseline="0" dirty="0" smtClean="0">
                          <a:ln>
                            <a:noFill/>
                          </a:ln>
                          <a:solidFill>
                            <a:srgbClr val="000000"/>
                          </a:solidFill>
                          <a:effectLst/>
                          <a:latin typeface="Century Gothic" pitchFamily="34" charset="0"/>
                          <a:ea typeface="SimSun" pitchFamily="2" charset="-122"/>
                        </a:rPr>
                        <a:t>4</a:t>
                      </a:r>
                      <a:endParaRPr kumimoji="0" lang="zh-CN" altLang="en-US" sz="1800" b="0" i="0" u="none" strike="noStrike" cap="none" normalizeH="0" baseline="0" dirty="0" smtClean="0">
                        <a:ln>
                          <a:noFill/>
                        </a:ln>
                        <a:solidFill>
                          <a:srgbClr val="000000"/>
                        </a:solidFill>
                        <a:effectLst/>
                        <a:latin typeface="Century Gothic" pitchFamily="34" charset="0"/>
                        <a:ea typeface="SimSun" pitchFamily="2" charset="-122"/>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F5"/>
                    </a:solidFill>
                  </a:tcPr>
                </a:tc>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Century Gothic" pitchFamily="34" charset="0"/>
                          <a:ea typeface="SimSun" pitchFamily="2" charset="-122"/>
                        </a:rPr>
                        <a:t>Literature: History, concept of world literature</a:t>
                      </a:r>
                      <a:endParaRPr kumimoji="0" lang="zh-CN" altLang="en-US" sz="1800" b="0" i="0" u="none" strike="noStrike" cap="none" normalizeH="0" baseline="0" dirty="0" smtClean="0">
                        <a:ln>
                          <a:noFill/>
                        </a:ln>
                        <a:solidFill>
                          <a:srgbClr val="000000"/>
                        </a:solidFill>
                        <a:effectLst/>
                        <a:latin typeface="Century Gothic" pitchFamily="34" charset="0"/>
                        <a:ea typeface="SimSun" pitchFamily="2" charset="-122"/>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F5"/>
                    </a:solidFill>
                  </a:tcPr>
                </a:tc>
              </a:tr>
              <a:tr h="371475">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rgbClr val="000000"/>
                        </a:solidFill>
                        <a:effectLst/>
                        <a:latin typeface="Century Gothic" pitchFamily="34" charset="0"/>
                        <a:ea typeface="SimSun" pitchFamily="2" charset="-122"/>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A"/>
                    </a:solidFill>
                  </a:tcPr>
                </a:tc>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rgbClr val="000000"/>
                          </a:solidFill>
                          <a:effectLst/>
                          <a:latin typeface="Century Gothic" pitchFamily="34" charset="0"/>
                          <a:ea typeface="SimSun" pitchFamily="2" charset="-122"/>
                        </a:rPr>
                        <a:t>文学：历史，世界文学概念</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A"/>
                    </a:solidFill>
                  </a:tcPr>
                </a:tc>
              </a:tr>
            </a:tbl>
          </a:graphicData>
        </a:graphic>
      </p:graphicFrame>
      <p:sp>
        <p:nvSpPr>
          <p:cNvPr id="9250" name="标题 1"/>
          <p:cNvSpPr>
            <a:spLocks noGrp="1"/>
          </p:cNvSpPr>
          <p:nvPr>
            <p:ph type="title"/>
          </p:nvPr>
        </p:nvSpPr>
        <p:spPr>
          <a:xfrm>
            <a:off x="1066800" y="523875"/>
            <a:ext cx="10058400" cy="1371600"/>
          </a:xfrm>
        </p:spPr>
        <p:txBody>
          <a:bodyPr/>
          <a:lstStyle/>
          <a:p>
            <a:pPr eaLnBrk="1" hangingPunct="1"/>
            <a:r>
              <a:rPr altLang="zh-CN" sz="4300" smtClean="0">
                <a:solidFill>
                  <a:schemeClr val="tx1"/>
                </a:solidFill>
                <a:latin typeface="Calibri" pitchFamily="34" charset="0"/>
                <a:ea typeface="TSC UKai M TT" pitchFamily="49" charset="-122"/>
                <a:cs typeface="Times New Roman" pitchFamily="18" charset="0"/>
              </a:rPr>
              <a:t>TRANSLATED LITERATURE: Weekly content</a:t>
            </a:r>
            <a:endParaRPr kumimoji="1" lang="zh-CN" altLang="en-US" sz="4300" smtClean="0">
              <a:ea typeface="TSC UKai M TT" pitchFamily="49" charset="-122"/>
              <a:cs typeface="Times New Roman" pitchFamily="18" charset="0"/>
            </a:endParaRPr>
          </a:p>
        </p:txBody>
      </p:sp>
      <p:graphicFrame>
        <p:nvGraphicFramePr>
          <p:cNvPr id="7" name="表格 6"/>
          <p:cNvGraphicFramePr>
            <a:graphicFrameLocks noGrp="1"/>
          </p:cNvGraphicFramePr>
          <p:nvPr/>
        </p:nvGraphicFramePr>
        <p:xfrm>
          <a:off x="1066800" y="2151063"/>
          <a:ext cx="10058400" cy="369887"/>
        </p:xfrm>
        <a:graphic>
          <a:graphicData uri="http://schemas.openxmlformats.org/drawingml/2006/table">
            <a:tbl>
              <a:tblPr/>
              <a:tblGrid>
                <a:gridCol w="5029200"/>
                <a:gridCol w="5029200"/>
              </a:tblGrid>
              <a:tr h="369887">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rgbClr val="000000"/>
                          </a:solidFill>
                          <a:effectLst/>
                          <a:latin typeface="Century Gothic" pitchFamily="34" charset="0"/>
                          <a:ea typeface="SimSun" pitchFamily="2" charset="-122"/>
                        </a:rPr>
                        <a:t>课程：（中／英）</a:t>
                      </a:r>
                    </a:p>
                  </a:txBody>
                  <a:tcPr marT="45603" marB="4560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1FA"/>
                    </a:solidFill>
                  </a:tcPr>
                </a:tc>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800" b="1" i="0" u="none" strike="noStrike" cap="none" normalizeH="0" baseline="0" smtClean="0">
                          <a:ln>
                            <a:noFill/>
                          </a:ln>
                          <a:solidFill>
                            <a:srgbClr val="000000"/>
                          </a:solidFill>
                          <a:effectLst/>
                          <a:latin typeface="Century Gothic" pitchFamily="34" charset="0"/>
                          <a:ea typeface="SimSun" pitchFamily="2" charset="-122"/>
                        </a:rPr>
                        <a:t>授课教师：</a:t>
                      </a:r>
                      <a:r>
                        <a:rPr kumimoji="0" lang="en-US" altLang="zh-CN" sz="1800" b="1" i="0" u="none" strike="noStrike" cap="none" normalizeH="0" baseline="0" smtClean="0">
                          <a:ln>
                            <a:noFill/>
                          </a:ln>
                          <a:solidFill>
                            <a:srgbClr val="000000"/>
                          </a:solidFill>
                          <a:effectLst/>
                          <a:latin typeface="Century Gothic" pitchFamily="34" charset="0"/>
                          <a:ea typeface="SimSun" pitchFamily="2" charset="-122"/>
                        </a:rPr>
                        <a:t>Martin Woesler</a:t>
                      </a:r>
                      <a:endParaRPr kumimoji="0" lang="de-DE" altLang="zh-CN" sz="1800" b="1" i="0" u="none" strike="noStrike" cap="none" normalizeH="0" baseline="0" smtClean="0">
                        <a:ln>
                          <a:noFill/>
                        </a:ln>
                        <a:solidFill>
                          <a:srgbClr val="000000"/>
                        </a:solidFill>
                        <a:effectLst/>
                        <a:latin typeface="Calibri" pitchFamily="34" charset="0"/>
                        <a:ea typeface="SimSun" pitchFamily="2" charset="-122"/>
                        <a:cs typeface="Times New Roman" pitchFamily="18" charset="0"/>
                      </a:endParaRPr>
                    </a:p>
                  </a:txBody>
                  <a:tcPr marT="45603" marB="4560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7F1FA"/>
                    </a:solidFill>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66763" y="304800"/>
            <a:ext cx="10668000" cy="820738"/>
          </a:xfrm>
        </p:spPr>
        <p:txBody>
          <a:bodyPr/>
          <a:lstStyle/>
          <a:p>
            <a:pPr eaLnBrk="1" hangingPunct="1"/>
            <a:r>
              <a:rPr altLang="de-DE" sz="2000" smtClean="0"/>
              <a:t>Translation in the Roman Empire</a:t>
            </a:r>
            <a:endParaRPr lang="ru-RU" altLang="de-DE" sz="2000" smtClean="0"/>
          </a:p>
        </p:txBody>
      </p:sp>
      <p:sp>
        <p:nvSpPr>
          <p:cNvPr id="46083" name="Rectangle 3"/>
          <p:cNvSpPr>
            <a:spLocks noGrp="1" noChangeArrowheads="1"/>
          </p:cNvSpPr>
          <p:nvPr>
            <p:ph idx="1"/>
          </p:nvPr>
        </p:nvSpPr>
        <p:spPr>
          <a:xfrm>
            <a:off x="762000" y="1214438"/>
            <a:ext cx="10972800" cy="4324350"/>
          </a:xfrm>
        </p:spPr>
        <p:txBody>
          <a:bodyPr/>
          <a:lstStyle/>
          <a:p>
            <a:pPr eaLnBrk="1" hangingPunct="1">
              <a:buFont typeface="Georgia" pitchFamily="18" charset="0"/>
              <a:buNone/>
            </a:pPr>
            <a:r>
              <a:rPr lang="en-US" altLang="de-DE" smtClean="0"/>
              <a:t>Horace supported Cicero’s recommendations for translators of orations, where the aim is not so much a literal transcription of the Greek words as a representation of the persuasiveness of source texts, which are transcriptions of delivered speeches.</a:t>
            </a:r>
            <a:endParaRPr lang="ru-RU" altLang="de-DE"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766763" y="304800"/>
            <a:ext cx="10668000" cy="820738"/>
          </a:xfrm>
        </p:spPr>
        <p:txBody>
          <a:bodyPr/>
          <a:lstStyle/>
          <a:p>
            <a:pPr eaLnBrk="1" hangingPunct="1"/>
            <a:r>
              <a:rPr altLang="de-DE" sz="2000" smtClean="0"/>
              <a:t>Translation in the Roman Empire</a:t>
            </a:r>
            <a:endParaRPr lang="ru-RU" altLang="de-DE" sz="2000" smtClean="0"/>
          </a:p>
        </p:txBody>
      </p:sp>
      <p:sp>
        <p:nvSpPr>
          <p:cNvPr id="47107" name="Rectangle 3"/>
          <p:cNvSpPr>
            <a:spLocks noGrp="1" noChangeArrowheads="1"/>
          </p:cNvSpPr>
          <p:nvPr>
            <p:ph idx="1"/>
          </p:nvPr>
        </p:nvSpPr>
        <p:spPr>
          <a:xfrm>
            <a:off x="571500" y="1000125"/>
            <a:ext cx="10972800" cy="4324350"/>
          </a:xfrm>
        </p:spPr>
        <p:txBody>
          <a:bodyPr/>
          <a:lstStyle/>
          <a:p>
            <a:pPr eaLnBrk="1" hangingPunct="1">
              <a:buFont typeface="Georgia" pitchFamily="18" charset="0"/>
              <a:buNone/>
            </a:pPr>
            <a:r>
              <a:rPr lang="en-US" altLang="de-DE" b="1" smtClean="0"/>
              <a:t>From Horace</a:t>
            </a:r>
            <a:r>
              <a:rPr lang="en-US" altLang="de-DE" b="1" i="1" smtClean="0"/>
              <a:t>, Satires, Epistles and Ars Poetica:</a:t>
            </a:r>
          </a:p>
          <a:p>
            <a:pPr eaLnBrk="1" hangingPunct="1">
              <a:buFont typeface="Wingdings" pitchFamily="2" charset="2"/>
              <a:buNone/>
            </a:pPr>
            <a:r>
              <a:rPr lang="en-US" altLang="de-DE" i="1" smtClean="0"/>
              <a:t>In ground open to all you will win private rights, if you do not linger along the easy and open pathway, if you do not seek to render word for word as a slavish translator.</a:t>
            </a:r>
            <a:endParaRPr lang="ru-RU" altLang="de-DE" i="1"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766763" y="304800"/>
            <a:ext cx="10668000" cy="820738"/>
          </a:xfrm>
        </p:spPr>
        <p:txBody>
          <a:bodyPr/>
          <a:lstStyle/>
          <a:p>
            <a:pPr eaLnBrk="1" hangingPunct="1"/>
            <a:r>
              <a:rPr altLang="de-DE" sz="2000" smtClean="0"/>
              <a:t>Translation in the Roman Empire</a:t>
            </a:r>
            <a:endParaRPr lang="ru-RU" altLang="de-DE" sz="2000" smtClean="0"/>
          </a:p>
        </p:txBody>
      </p:sp>
      <p:sp>
        <p:nvSpPr>
          <p:cNvPr id="48131" name="Rectangle 3"/>
          <p:cNvSpPr>
            <a:spLocks noGrp="1" noChangeArrowheads="1"/>
          </p:cNvSpPr>
          <p:nvPr>
            <p:ph idx="1"/>
          </p:nvPr>
        </p:nvSpPr>
        <p:spPr>
          <a:xfrm>
            <a:off x="666750" y="1071563"/>
            <a:ext cx="10007600" cy="4267200"/>
          </a:xfrm>
        </p:spPr>
        <p:txBody>
          <a:bodyPr/>
          <a:lstStyle/>
          <a:p>
            <a:pPr eaLnBrk="1" hangingPunct="1">
              <a:buFont typeface="Georgia" pitchFamily="18" charset="0"/>
              <a:buNone/>
            </a:pPr>
            <a:r>
              <a:rPr lang="en-US" altLang="de-DE" smtClean="0"/>
              <a:t>The way of free interpretation </a:t>
            </a:r>
          </a:p>
          <a:p>
            <a:pPr eaLnBrk="1" hangingPunct="1">
              <a:spcBef>
                <a:spcPct val="0"/>
              </a:spcBef>
              <a:buFont typeface="Wingdings" pitchFamily="2" charset="2"/>
              <a:buNone/>
            </a:pPr>
            <a:r>
              <a:rPr lang="en-US" altLang="de-DE" smtClean="0"/>
              <a:t>    from the source language works in translation was accepted and further developed in the 2nd c. AD by Apuleius </a:t>
            </a:r>
          </a:p>
          <a:p>
            <a:pPr eaLnBrk="1" hangingPunct="1">
              <a:spcBef>
                <a:spcPct val="0"/>
              </a:spcBef>
              <a:buFont typeface="Wingdings" pitchFamily="2" charset="2"/>
              <a:buNone/>
            </a:pPr>
            <a:r>
              <a:rPr lang="en-US" altLang="de-DE" smtClean="0"/>
              <a:t>(c. 125 – c. 180), who would still more deliberately rearrange the ancient Greek originals altering them sometimes beyond recognition. </a:t>
            </a:r>
            <a:endParaRPr lang="ru-RU" altLang="de-DE" smtClean="0"/>
          </a:p>
        </p:txBody>
      </p:sp>
      <p:pic>
        <p:nvPicPr>
          <p:cNvPr id="48132" name="Picture 4" descr="140px-Apuleius_-_Project_Gutenberg_eText_127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500" y="1071563"/>
            <a:ext cx="17780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66763" y="304800"/>
            <a:ext cx="10668000" cy="820738"/>
          </a:xfrm>
        </p:spPr>
        <p:txBody>
          <a:bodyPr/>
          <a:lstStyle/>
          <a:p>
            <a:pPr eaLnBrk="1" hangingPunct="1"/>
            <a:r>
              <a:rPr altLang="de-DE" sz="2000" smtClean="0"/>
              <a:t>Translation in the Roman Empire</a:t>
            </a:r>
            <a:endParaRPr lang="ru-RU" altLang="de-DE" sz="2000" smtClean="0"/>
          </a:p>
        </p:txBody>
      </p:sp>
      <p:sp>
        <p:nvSpPr>
          <p:cNvPr id="49155" name="Rectangle 3"/>
          <p:cNvSpPr>
            <a:spLocks noGrp="1" noChangeArrowheads="1"/>
          </p:cNvSpPr>
          <p:nvPr>
            <p:ph idx="1"/>
          </p:nvPr>
        </p:nvSpPr>
        <p:spPr>
          <a:xfrm>
            <a:off x="755650" y="1752600"/>
            <a:ext cx="5816600" cy="4267200"/>
          </a:xfrm>
        </p:spPr>
        <p:txBody>
          <a:bodyPr/>
          <a:lstStyle/>
          <a:p>
            <a:pPr eaLnBrk="1" hangingPunct="1">
              <a:buFont typeface="Georgia" pitchFamily="18" charset="0"/>
              <a:buNone/>
            </a:pPr>
            <a:r>
              <a:rPr lang="en-US" altLang="de-DE" smtClean="0"/>
              <a:t>Quintilian </a:t>
            </a:r>
          </a:p>
          <a:p>
            <a:pPr eaLnBrk="1" hangingPunct="1">
              <a:buFont typeface="Wingdings" pitchFamily="2" charset="2"/>
              <a:buNone/>
            </a:pPr>
            <a:r>
              <a:rPr lang="en-US" altLang="de-DE" smtClean="0"/>
              <a:t>   (?30-?96 AD)</a:t>
            </a:r>
          </a:p>
          <a:p>
            <a:pPr eaLnBrk="1" hangingPunct="1">
              <a:buFont typeface="Wingdings" pitchFamily="2" charset="2"/>
              <a:buNone/>
            </a:pPr>
            <a:r>
              <a:rPr lang="en-US" altLang="de-DE" i="1" smtClean="0"/>
              <a:t>   Institutio Oratoria </a:t>
            </a:r>
          </a:p>
          <a:p>
            <a:pPr eaLnBrk="1" hangingPunct="1">
              <a:buFont typeface="Wingdings" pitchFamily="2" charset="2"/>
              <a:buNone/>
            </a:pPr>
            <a:r>
              <a:rPr lang="en-US" altLang="de-DE" i="1" smtClean="0"/>
              <a:t>   (Education of an Orator</a:t>
            </a:r>
            <a:r>
              <a:rPr lang="en-US" altLang="de-DE" smtClean="0"/>
              <a:t>)</a:t>
            </a:r>
            <a:endParaRPr lang="ru-RU" altLang="de-DE" smtClean="0"/>
          </a:p>
        </p:txBody>
      </p:sp>
      <p:pic>
        <p:nvPicPr>
          <p:cNvPr id="49156" name="Picture 4" descr="Quintil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250" y="1214438"/>
            <a:ext cx="35433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766763" y="304800"/>
            <a:ext cx="10668000" cy="820738"/>
          </a:xfrm>
        </p:spPr>
        <p:txBody>
          <a:bodyPr/>
          <a:lstStyle/>
          <a:p>
            <a:pPr eaLnBrk="1" hangingPunct="1"/>
            <a:r>
              <a:rPr altLang="de-DE" sz="2000" smtClean="0"/>
              <a:t>Translation in the Roman Empire</a:t>
            </a:r>
            <a:endParaRPr lang="ru-RU" altLang="de-DE" sz="2000" smtClean="0"/>
          </a:p>
        </p:txBody>
      </p:sp>
      <p:sp>
        <p:nvSpPr>
          <p:cNvPr id="50179" name="Rectangle 3"/>
          <p:cNvSpPr>
            <a:spLocks noGrp="1" noChangeArrowheads="1"/>
          </p:cNvSpPr>
          <p:nvPr>
            <p:ph idx="1"/>
          </p:nvPr>
        </p:nvSpPr>
        <p:spPr>
          <a:xfrm>
            <a:off x="762000" y="1071563"/>
            <a:ext cx="10972800" cy="4324350"/>
          </a:xfrm>
        </p:spPr>
        <p:txBody>
          <a:bodyPr/>
          <a:lstStyle/>
          <a:p>
            <a:pPr eaLnBrk="1" hangingPunct="1"/>
            <a:r>
              <a:rPr lang="en-US" altLang="de-DE" sz="2600" smtClean="0"/>
              <a:t>Quintilian sees translation not only as a tool in the acquisition of a foreign language, but as a means of enriching the target language. </a:t>
            </a:r>
          </a:p>
          <a:p>
            <a:pPr eaLnBrk="1" hangingPunct="1"/>
            <a:r>
              <a:rPr lang="en-US" altLang="de-DE" sz="2600" smtClean="0"/>
              <a:t>He systematizes much of what earlier writers had to say, making clear, for instance, the distinction between </a:t>
            </a:r>
            <a:r>
              <a:rPr lang="en-US" altLang="de-DE" sz="2600" i="1" smtClean="0"/>
              <a:t>metaphrasis</a:t>
            </a:r>
            <a:r>
              <a:rPr lang="en-US" altLang="de-DE" sz="2600" smtClean="0"/>
              <a:t> (word-for-word translation) and </a:t>
            </a:r>
            <a:r>
              <a:rPr lang="en-US" altLang="de-DE" sz="2600" i="1" smtClean="0"/>
              <a:t>paraphrasis </a:t>
            </a:r>
            <a:r>
              <a:rPr lang="en-US" altLang="de-DE" sz="2600" smtClean="0"/>
              <a:t>(phrase-by-phrase translation). </a:t>
            </a:r>
            <a:endParaRPr lang="ru-RU" altLang="de-DE" sz="260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66763" y="304800"/>
            <a:ext cx="10668000" cy="820738"/>
          </a:xfrm>
        </p:spPr>
        <p:txBody>
          <a:bodyPr/>
          <a:lstStyle/>
          <a:p>
            <a:pPr eaLnBrk="1" hangingPunct="1"/>
            <a:r>
              <a:rPr altLang="de-DE" sz="2000" smtClean="0"/>
              <a:t>Translation in the Roman Empire</a:t>
            </a:r>
            <a:endParaRPr lang="ru-RU" altLang="de-DE" sz="2000" smtClean="0"/>
          </a:p>
        </p:txBody>
      </p:sp>
      <p:sp>
        <p:nvSpPr>
          <p:cNvPr id="51203" name="Rectangle 3"/>
          <p:cNvSpPr>
            <a:spLocks noGrp="1" noChangeArrowheads="1"/>
          </p:cNvSpPr>
          <p:nvPr>
            <p:ph idx="1"/>
          </p:nvPr>
        </p:nvSpPr>
        <p:spPr>
          <a:xfrm>
            <a:off x="666750" y="1143000"/>
            <a:ext cx="10972800" cy="4324350"/>
          </a:xfrm>
        </p:spPr>
        <p:txBody>
          <a:bodyPr/>
          <a:lstStyle/>
          <a:p>
            <a:pPr eaLnBrk="1" hangingPunct="1">
              <a:lnSpc>
                <a:spcPct val="90000"/>
              </a:lnSpc>
              <a:buFont typeface="Georgia" pitchFamily="18" charset="0"/>
              <a:buNone/>
            </a:pPr>
            <a:r>
              <a:rPr lang="en-US" altLang="de-DE" sz="2100" b="1" smtClean="0"/>
              <a:t>From </a:t>
            </a:r>
            <a:r>
              <a:rPr lang="en-US" altLang="de-DE" sz="2100" b="1" i="1" smtClean="0"/>
              <a:t>Institute of Oratory</a:t>
            </a:r>
            <a:r>
              <a:rPr lang="en-US" altLang="de-DE" sz="2100" b="1" smtClean="0"/>
              <a:t>; </a:t>
            </a:r>
            <a:r>
              <a:rPr lang="en-US" altLang="de-DE" sz="2100" b="1" i="1" smtClean="0"/>
              <a:t>or Education of an Orator </a:t>
            </a:r>
          </a:p>
          <a:p>
            <a:pPr eaLnBrk="1" hangingPunct="1">
              <a:lnSpc>
                <a:spcPct val="90000"/>
              </a:lnSpc>
              <a:buFont typeface="Wingdings" pitchFamily="2" charset="2"/>
              <a:buNone/>
            </a:pPr>
            <a:r>
              <a:rPr lang="en-US" altLang="de-DE" sz="2100" i="1" smtClean="0"/>
              <a:t>     </a:t>
            </a:r>
            <a:r>
              <a:rPr lang="en-US" altLang="de-DE" sz="2400" i="1" smtClean="0"/>
              <a:t>From these [Greek] authors, and others worthy to be read, a stock of words, a variety of figures, and the art of composition must be acquired; and our minds must be directed to the imitation of all their excellences; for it cannot be doubted that a great portion of art consists in imitation, since, though to invent is first in order of time, and holds the first place in merit, yet it is of advantage to copy what has been invented with success. [ . . .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66763" y="304800"/>
            <a:ext cx="10668000" cy="820738"/>
          </a:xfrm>
        </p:spPr>
        <p:txBody>
          <a:bodyPr/>
          <a:lstStyle/>
          <a:p>
            <a:pPr eaLnBrk="1" hangingPunct="1"/>
            <a:r>
              <a:rPr altLang="de-DE" sz="2000" smtClean="0"/>
              <a:t>Translation in the Roman Empire</a:t>
            </a:r>
            <a:endParaRPr lang="ru-RU" altLang="de-DE" sz="2000" smtClean="0"/>
          </a:p>
        </p:txBody>
      </p:sp>
      <p:sp>
        <p:nvSpPr>
          <p:cNvPr id="52227" name="Rectangle 3"/>
          <p:cNvSpPr>
            <a:spLocks noGrp="1" noChangeArrowheads="1"/>
          </p:cNvSpPr>
          <p:nvPr>
            <p:ph idx="1"/>
          </p:nvPr>
        </p:nvSpPr>
        <p:spPr>
          <a:xfrm>
            <a:off x="666750" y="1071563"/>
            <a:ext cx="10972800" cy="4324350"/>
          </a:xfrm>
        </p:spPr>
        <p:txBody>
          <a:bodyPr/>
          <a:lstStyle/>
          <a:p>
            <a:pPr eaLnBrk="1" hangingPunct="1">
              <a:lnSpc>
                <a:spcPct val="90000"/>
              </a:lnSpc>
              <a:buFont typeface="Georgia" pitchFamily="18" charset="0"/>
              <a:buNone/>
            </a:pPr>
            <a:r>
              <a:rPr lang="en-US" altLang="de-DE" sz="2600" b="1" smtClean="0"/>
              <a:t>From </a:t>
            </a:r>
            <a:r>
              <a:rPr lang="en-US" altLang="de-DE" sz="2600" b="1" i="1" smtClean="0"/>
              <a:t>Institute of Oratory</a:t>
            </a:r>
            <a:r>
              <a:rPr lang="en-US" altLang="de-DE" sz="2600" b="1" smtClean="0"/>
              <a:t>; </a:t>
            </a:r>
            <a:r>
              <a:rPr lang="en-US" altLang="de-DE" sz="2600" b="1" i="1" smtClean="0"/>
              <a:t>or Education of an Orator </a:t>
            </a:r>
          </a:p>
          <a:p>
            <a:pPr eaLnBrk="1" hangingPunct="1">
              <a:lnSpc>
                <a:spcPct val="90000"/>
              </a:lnSpc>
              <a:buFont typeface="Wingdings" pitchFamily="2" charset="2"/>
              <a:buNone/>
            </a:pPr>
            <a:r>
              <a:rPr lang="en-US" altLang="de-DE" sz="2600" i="1" smtClean="0"/>
              <a:t>     We must, indeed, be either like or unlike those who excel and nature rarely forms one like, though imitation does so frequently. But the very circumstance that renders the study of all subjects so much more easy to us, than it was to those who had nothing to imitate, will prove a disadvantage to us, unless it be turned to account with caution and judgement.</a:t>
            </a:r>
            <a:endParaRPr lang="ru-RU" altLang="de-DE" sz="2600" i="1"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766763" y="304800"/>
            <a:ext cx="10668000" cy="820738"/>
          </a:xfrm>
        </p:spPr>
        <p:txBody>
          <a:bodyPr/>
          <a:lstStyle/>
          <a:p>
            <a:pPr eaLnBrk="1" hangingPunct="1"/>
            <a:r>
              <a:rPr altLang="de-DE" sz="2000" smtClean="0"/>
              <a:t>Translation in the Roman Empire</a:t>
            </a:r>
            <a:endParaRPr lang="ru-RU" altLang="de-DE" sz="2000" smtClean="0"/>
          </a:p>
        </p:txBody>
      </p:sp>
      <p:sp>
        <p:nvSpPr>
          <p:cNvPr id="53251" name="Rectangle 3"/>
          <p:cNvSpPr>
            <a:spLocks noGrp="1" noChangeArrowheads="1"/>
          </p:cNvSpPr>
          <p:nvPr>
            <p:ph idx="1"/>
          </p:nvPr>
        </p:nvSpPr>
        <p:spPr>
          <a:xfrm>
            <a:off x="571500" y="1071563"/>
            <a:ext cx="10972800" cy="4324350"/>
          </a:xfrm>
        </p:spPr>
        <p:txBody>
          <a:bodyPr/>
          <a:lstStyle/>
          <a:p>
            <a:pPr eaLnBrk="1" hangingPunct="1">
              <a:lnSpc>
                <a:spcPct val="90000"/>
              </a:lnSpc>
              <a:buFont typeface="Georgia" pitchFamily="18" charset="0"/>
              <a:buNone/>
            </a:pPr>
            <a:r>
              <a:rPr lang="en-US" altLang="de-DE" sz="2100" b="1" smtClean="0"/>
              <a:t>From </a:t>
            </a:r>
            <a:r>
              <a:rPr lang="en-US" altLang="de-DE" sz="2100" b="1" i="1" smtClean="0"/>
              <a:t>Institute of Oratory</a:t>
            </a:r>
            <a:r>
              <a:rPr lang="en-US" altLang="de-DE" sz="2100" b="1" smtClean="0"/>
              <a:t>; </a:t>
            </a:r>
            <a:r>
              <a:rPr lang="en-US" altLang="de-DE" sz="2100" b="1" i="1" smtClean="0"/>
              <a:t>or Education of an Orator </a:t>
            </a:r>
          </a:p>
          <a:p>
            <a:pPr eaLnBrk="1" hangingPunct="1">
              <a:lnSpc>
                <a:spcPct val="90000"/>
              </a:lnSpc>
              <a:buFont typeface="Wingdings" pitchFamily="2" charset="2"/>
              <a:buNone/>
            </a:pPr>
            <a:r>
              <a:rPr lang="en-US" altLang="de-DE" sz="2100" i="1" smtClean="0"/>
              <a:t>     </a:t>
            </a:r>
            <a:r>
              <a:rPr lang="en-US" altLang="de-DE" sz="2400" i="1" smtClean="0"/>
              <a:t>Undoubtedly, then, imitation is not sufficient of itself, if for no other reason than that it is the mark of an indolent nature to rest satisfied with what has been invented by others. For what would have been the case, if, in those times which were without any models, mankind had thought that they were not to execute or imagine anything but what they already knew? Assuredly nothing would have been invented.  [ . . . ]</a:t>
            </a:r>
            <a:endParaRPr lang="ru-RU" altLang="de-DE" sz="2400" i="1"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766763" y="304800"/>
            <a:ext cx="10668000" cy="820738"/>
          </a:xfrm>
        </p:spPr>
        <p:txBody>
          <a:bodyPr/>
          <a:lstStyle/>
          <a:p>
            <a:pPr eaLnBrk="1" hangingPunct="1"/>
            <a:r>
              <a:rPr altLang="de-DE" sz="2000" smtClean="0"/>
              <a:t>Translation in the Roman Empire</a:t>
            </a:r>
            <a:endParaRPr lang="ru-RU" altLang="de-DE" sz="2000" smtClean="0"/>
          </a:p>
        </p:txBody>
      </p:sp>
      <p:sp>
        <p:nvSpPr>
          <p:cNvPr id="54275" name="Rectangle 3"/>
          <p:cNvSpPr>
            <a:spLocks noGrp="1" noChangeArrowheads="1"/>
          </p:cNvSpPr>
          <p:nvPr>
            <p:ph idx="1"/>
          </p:nvPr>
        </p:nvSpPr>
        <p:spPr>
          <a:xfrm>
            <a:off x="666750" y="1071563"/>
            <a:ext cx="10972800" cy="4324350"/>
          </a:xfrm>
        </p:spPr>
        <p:txBody>
          <a:bodyPr/>
          <a:lstStyle/>
          <a:p>
            <a:pPr eaLnBrk="1" hangingPunct="1">
              <a:lnSpc>
                <a:spcPct val="90000"/>
              </a:lnSpc>
              <a:buFont typeface="Georgia" pitchFamily="18" charset="0"/>
              <a:buNone/>
            </a:pPr>
            <a:r>
              <a:rPr lang="en-US" altLang="de-DE" sz="2100" b="1" smtClean="0"/>
              <a:t>From </a:t>
            </a:r>
            <a:r>
              <a:rPr lang="en-US" altLang="de-DE" sz="2100" b="1" i="1" smtClean="0"/>
              <a:t>Institute of Oratory</a:t>
            </a:r>
            <a:r>
              <a:rPr lang="en-US" altLang="de-DE" sz="2100" b="1" smtClean="0"/>
              <a:t>; </a:t>
            </a:r>
            <a:r>
              <a:rPr lang="en-US" altLang="de-DE" sz="2100" b="1" i="1" smtClean="0"/>
              <a:t>or Education of an Orator </a:t>
            </a:r>
          </a:p>
          <a:p>
            <a:pPr eaLnBrk="1" hangingPunct="1">
              <a:lnSpc>
                <a:spcPct val="90000"/>
              </a:lnSpc>
              <a:buFont typeface="Wingdings" pitchFamily="2" charset="2"/>
              <a:buNone/>
            </a:pPr>
            <a:r>
              <a:rPr lang="en-US" altLang="de-DE" sz="2100" i="1" smtClean="0"/>
              <a:t>    </a:t>
            </a:r>
            <a:r>
              <a:rPr lang="en-US" altLang="de-DE" sz="2400" i="1" smtClean="0"/>
              <a:t>It is dishonourable even to rest satisfied with simply equalling what we imitate. For what would have been the case, again, if no one had accomplished more than he whom he copied? [ . . . ] But if it is not allowable to add to what has preceded us, how can we ever hope to see a complete orator, when among those, whom we have hitherto recognised as the greatest, no one has been found in whom there is not something defective or censurable? </a:t>
            </a:r>
            <a:endParaRPr lang="ru-RU" altLang="de-DE" sz="2400" i="1"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766763" y="304800"/>
            <a:ext cx="10668000" cy="820738"/>
          </a:xfrm>
        </p:spPr>
        <p:txBody>
          <a:bodyPr/>
          <a:lstStyle/>
          <a:p>
            <a:pPr eaLnBrk="1" hangingPunct="1"/>
            <a:r>
              <a:rPr altLang="de-DE" sz="2000" smtClean="0"/>
              <a:t>Translation in the Roman Empire</a:t>
            </a:r>
            <a:endParaRPr lang="ru-RU" altLang="de-DE" sz="2000" smtClean="0"/>
          </a:p>
        </p:txBody>
      </p:sp>
      <p:sp>
        <p:nvSpPr>
          <p:cNvPr id="55299" name="Rectangle 3"/>
          <p:cNvSpPr>
            <a:spLocks noGrp="1" noChangeArrowheads="1"/>
          </p:cNvSpPr>
          <p:nvPr>
            <p:ph idx="1"/>
          </p:nvPr>
        </p:nvSpPr>
        <p:spPr>
          <a:xfrm>
            <a:off x="476250" y="1214438"/>
            <a:ext cx="10972800" cy="4324350"/>
          </a:xfrm>
        </p:spPr>
        <p:txBody>
          <a:bodyPr/>
          <a:lstStyle/>
          <a:p>
            <a:pPr eaLnBrk="1" hangingPunct="1">
              <a:lnSpc>
                <a:spcPct val="80000"/>
              </a:lnSpc>
              <a:buFont typeface="Georgia" pitchFamily="18" charset="0"/>
              <a:buNone/>
            </a:pPr>
            <a:r>
              <a:rPr lang="en-US" altLang="de-DE" sz="2600" b="1" smtClean="0"/>
              <a:t>From </a:t>
            </a:r>
            <a:r>
              <a:rPr lang="en-US" altLang="de-DE" sz="2600" b="1" i="1" smtClean="0"/>
              <a:t>Institute of Oratory</a:t>
            </a:r>
            <a:r>
              <a:rPr lang="en-US" altLang="de-DE" sz="2600" b="1" smtClean="0"/>
              <a:t>; </a:t>
            </a:r>
            <a:r>
              <a:rPr lang="en-US" altLang="de-DE" sz="2600" b="1" i="1" smtClean="0"/>
              <a:t>or Education of an Orator </a:t>
            </a:r>
          </a:p>
          <a:p>
            <a:pPr eaLnBrk="1" hangingPunct="1">
              <a:lnSpc>
                <a:spcPct val="80000"/>
              </a:lnSpc>
              <a:buFont typeface="Wingdings" pitchFamily="2" charset="2"/>
              <a:buNone/>
            </a:pPr>
            <a:r>
              <a:rPr lang="en-US" altLang="de-DE" sz="2600" i="1" smtClean="0"/>
              <a:t>    Even those who do not aim at the highest excellence should rather try to excel, than merely follow, their predecessors; for he who makes it his object to get before another, will possibly, if he does not go by him, get abreast of him. But assuredly no one will come up with him in whose steps he thinks that he must tread, for he who follows another must of necessity always be behind him. [ . . . ] </a:t>
            </a:r>
            <a:endParaRPr lang="ru-RU" altLang="de-DE" sz="2600" i="1"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nvGraphicFramePr>
        <p:xfrm>
          <a:off x="965200" y="1422400"/>
          <a:ext cx="10267950" cy="4691063"/>
        </p:xfrm>
        <a:graphic>
          <a:graphicData uri="http://schemas.openxmlformats.org/drawingml/2006/table">
            <a:tbl>
              <a:tblPr/>
              <a:tblGrid>
                <a:gridCol w="2154238"/>
                <a:gridCol w="8113712"/>
              </a:tblGrid>
              <a:tr h="400050">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FFFFFF"/>
                          </a:solidFill>
                          <a:effectLst/>
                          <a:latin typeface="Century Gothic" pitchFamily="34" charset="0"/>
                          <a:ea typeface="SimSun" pitchFamily="2" charset="-122"/>
                        </a:rPr>
                        <a:t>周数</a:t>
                      </a:r>
                    </a:p>
                  </a:txBody>
                  <a:tcPr marL="91431" marR="91431"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rgbClr val="FFFFFF"/>
                          </a:solidFill>
                          <a:effectLst/>
                          <a:latin typeface="Century Gothic" pitchFamily="34" charset="0"/>
                          <a:ea typeface="SimSun" pitchFamily="2" charset="-122"/>
                        </a:rPr>
                        <a:t>授课内容</a:t>
                      </a:r>
                    </a:p>
                  </a:txBody>
                  <a:tcPr marL="91431" marR="91431"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00050">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Century Gothic" pitchFamily="34" charset="0"/>
                          <a:ea typeface="SimSun" pitchFamily="2" charset="-122"/>
                        </a:rPr>
                        <a:t>Week</a:t>
                      </a:r>
                      <a:r>
                        <a:rPr kumimoji="0" lang="zh-CN" altLang="en-US" sz="1800" b="0" i="0" u="none" strike="noStrike" cap="none" normalizeH="0" baseline="0" dirty="0" smtClean="0">
                          <a:ln>
                            <a:noFill/>
                          </a:ln>
                          <a:solidFill>
                            <a:srgbClr val="000000"/>
                          </a:solidFill>
                          <a:effectLst/>
                          <a:latin typeface="Century Gothic" pitchFamily="34" charset="0"/>
                          <a:ea typeface="SimSun" pitchFamily="2" charset="-122"/>
                        </a:rPr>
                        <a:t> </a:t>
                      </a:r>
                      <a:r>
                        <a:rPr kumimoji="0" lang="en-US" altLang="zh-CN" sz="1800" b="0" i="0" u="none" strike="noStrike" cap="none" normalizeH="0" baseline="0" dirty="0" smtClean="0">
                          <a:ln>
                            <a:noFill/>
                          </a:ln>
                          <a:solidFill>
                            <a:srgbClr val="000000"/>
                          </a:solidFill>
                          <a:effectLst/>
                          <a:latin typeface="Century Gothic" pitchFamily="34" charset="0"/>
                          <a:ea typeface="SimSun" pitchFamily="2" charset="-122"/>
                        </a:rPr>
                        <a:t>5</a:t>
                      </a:r>
                      <a:endParaRPr kumimoji="0" lang="zh-CN" altLang="en-US" sz="1800" b="0" i="0" u="none" strike="noStrike" cap="none" normalizeH="0" baseline="0" dirty="0" smtClean="0">
                        <a:ln>
                          <a:noFill/>
                        </a:ln>
                        <a:solidFill>
                          <a:srgbClr val="000000"/>
                        </a:solidFill>
                        <a:effectLst/>
                        <a:latin typeface="Century Gothic" pitchFamily="34" charset="0"/>
                        <a:ea typeface="SimSun" pitchFamily="2" charset="-122"/>
                      </a:endParaRPr>
                    </a:p>
                  </a:txBody>
                  <a:tcPr marL="91431" marR="91431"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F5"/>
                    </a:solidFill>
                  </a:tcPr>
                </a:tc>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Century Gothic" pitchFamily="34" charset="0"/>
                          <a:ea typeface="SimSun" pitchFamily="2" charset="-122"/>
                        </a:rPr>
                        <a:t>Earliest translations from the West to Chinese</a:t>
                      </a:r>
                      <a:endParaRPr kumimoji="0" lang="zh-CN" altLang="en-US" sz="1800" b="0" i="0" u="none" strike="noStrike" cap="none" normalizeH="0" baseline="0" dirty="0" smtClean="0">
                        <a:ln>
                          <a:noFill/>
                        </a:ln>
                        <a:solidFill>
                          <a:srgbClr val="000000"/>
                        </a:solidFill>
                        <a:effectLst/>
                        <a:latin typeface="Century Gothic" pitchFamily="34" charset="0"/>
                        <a:ea typeface="SimSun" pitchFamily="2" charset="-122"/>
                      </a:endParaRPr>
                    </a:p>
                  </a:txBody>
                  <a:tcPr marL="91431" marR="91431"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F5"/>
                    </a:solidFill>
                  </a:tcPr>
                </a:tc>
              </a:tr>
              <a:tr h="400050">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rgbClr val="000000"/>
                        </a:solidFill>
                        <a:effectLst/>
                        <a:latin typeface="Century Gothic" pitchFamily="34" charset="0"/>
                        <a:ea typeface="SimSun" pitchFamily="2" charset="-122"/>
                      </a:endParaRPr>
                    </a:p>
                  </a:txBody>
                  <a:tcPr marL="91431" marR="91431"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A"/>
                    </a:solidFill>
                  </a:tcPr>
                </a:tc>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rgbClr val="000000"/>
                          </a:solidFill>
                          <a:effectLst/>
                          <a:latin typeface="Century Gothic" pitchFamily="34" charset="0"/>
                          <a:ea typeface="SimSun" pitchFamily="2" charset="-122"/>
                        </a:rPr>
                        <a:t>从西方到中国的早期翻译</a:t>
                      </a:r>
                    </a:p>
                  </a:txBody>
                  <a:tcPr marL="91431" marR="91431"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A"/>
                    </a:solidFill>
                  </a:tcPr>
                </a:tc>
              </a:tr>
              <a:tr h="400050">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Century Gothic" pitchFamily="34" charset="0"/>
                          <a:ea typeface="SimSun" pitchFamily="2" charset="-122"/>
                        </a:rPr>
                        <a:t>Week</a:t>
                      </a:r>
                      <a:r>
                        <a:rPr kumimoji="0" lang="zh-CN" altLang="en-US" sz="1800" b="0" i="0" u="none" strike="noStrike" cap="none" normalizeH="0" baseline="0" dirty="0" smtClean="0">
                          <a:ln>
                            <a:noFill/>
                          </a:ln>
                          <a:solidFill>
                            <a:srgbClr val="000000"/>
                          </a:solidFill>
                          <a:effectLst/>
                          <a:latin typeface="Century Gothic" pitchFamily="34" charset="0"/>
                          <a:ea typeface="SimSun" pitchFamily="2" charset="-122"/>
                        </a:rPr>
                        <a:t> </a:t>
                      </a:r>
                      <a:r>
                        <a:rPr kumimoji="0" lang="en-US" altLang="zh-CN" sz="1800" b="0" i="0" u="none" strike="noStrike" cap="none" normalizeH="0" baseline="0" dirty="0" smtClean="0">
                          <a:ln>
                            <a:noFill/>
                          </a:ln>
                          <a:solidFill>
                            <a:srgbClr val="000000"/>
                          </a:solidFill>
                          <a:effectLst/>
                          <a:latin typeface="Century Gothic" pitchFamily="34" charset="0"/>
                          <a:ea typeface="SimSun" pitchFamily="2" charset="-122"/>
                        </a:rPr>
                        <a:t>6</a:t>
                      </a:r>
                      <a:endParaRPr kumimoji="0" lang="zh-CN" altLang="en-US" sz="1800" b="0" i="0" u="none" strike="noStrike" cap="none" normalizeH="0" baseline="0" dirty="0" smtClean="0">
                        <a:ln>
                          <a:noFill/>
                        </a:ln>
                        <a:solidFill>
                          <a:srgbClr val="000000"/>
                        </a:solidFill>
                        <a:effectLst/>
                        <a:latin typeface="Century Gothic" pitchFamily="34" charset="0"/>
                        <a:ea typeface="SimSun" pitchFamily="2" charset="-122"/>
                      </a:endParaRPr>
                    </a:p>
                  </a:txBody>
                  <a:tcPr marL="91431" marR="91431"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F5"/>
                    </a:solidFill>
                  </a:tcPr>
                </a:tc>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Century Gothic" pitchFamily="34" charset="0"/>
                          <a:ea typeface="SimSun" pitchFamily="2" charset="-122"/>
                        </a:rPr>
                        <a:t>Earliest translations: The role of the Bible</a:t>
                      </a:r>
                      <a:endParaRPr kumimoji="0" lang="zh-CN" altLang="en-US" sz="1800" b="0" i="0" u="none" strike="noStrike" cap="none" normalizeH="0" baseline="0" dirty="0" smtClean="0">
                        <a:ln>
                          <a:noFill/>
                        </a:ln>
                        <a:solidFill>
                          <a:srgbClr val="000000"/>
                        </a:solidFill>
                        <a:effectLst/>
                        <a:latin typeface="Century Gothic" pitchFamily="34" charset="0"/>
                        <a:ea typeface="SimSun" pitchFamily="2" charset="-122"/>
                      </a:endParaRPr>
                    </a:p>
                  </a:txBody>
                  <a:tcPr marL="91431" marR="91431"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F5"/>
                    </a:solidFill>
                  </a:tcPr>
                </a:tc>
              </a:tr>
              <a:tr h="400050">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rgbClr val="000000"/>
                        </a:solidFill>
                        <a:effectLst/>
                        <a:latin typeface="Century Gothic" pitchFamily="34" charset="0"/>
                        <a:ea typeface="SimSun" pitchFamily="2" charset="-122"/>
                      </a:endParaRPr>
                    </a:p>
                  </a:txBody>
                  <a:tcPr marL="91431" marR="91431"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A"/>
                    </a:solidFill>
                  </a:tcPr>
                </a:tc>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rgbClr val="000000"/>
                          </a:solidFill>
                          <a:effectLst/>
                          <a:latin typeface="Century Gothic" pitchFamily="34" charset="0"/>
                          <a:ea typeface="SimSun" pitchFamily="2" charset="-122"/>
                        </a:rPr>
                        <a:t>早期翻译：</a:t>
                      </a:r>
                      <a:r>
                        <a:rPr kumimoji="0" lang="en-US" altLang="zh-CN" sz="1800" b="0" i="0" u="none" strike="noStrike" cap="none" normalizeH="0" baseline="0" dirty="0" smtClean="0">
                          <a:ln>
                            <a:noFill/>
                          </a:ln>
                          <a:solidFill>
                            <a:srgbClr val="000000"/>
                          </a:solidFill>
                          <a:effectLst/>
                          <a:latin typeface="Century Gothic" pitchFamily="34" charset="0"/>
                          <a:ea typeface="SimSun" pitchFamily="2" charset="-122"/>
                        </a:rPr>
                        <a:t>《</a:t>
                      </a:r>
                      <a:r>
                        <a:rPr kumimoji="0" lang="zh-CN" altLang="en-US" sz="1800" b="0" i="0" u="none" strike="noStrike" cap="none" normalizeH="0" baseline="0" dirty="0" smtClean="0">
                          <a:ln>
                            <a:noFill/>
                          </a:ln>
                          <a:solidFill>
                            <a:srgbClr val="000000"/>
                          </a:solidFill>
                          <a:effectLst/>
                          <a:latin typeface="Century Gothic" pitchFamily="34" charset="0"/>
                          <a:ea typeface="SimSun" pitchFamily="2" charset="-122"/>
                        </a:rPr>
                        <a:t>圣经</a:t>
                      </a:r>
                      <a:r>
                        <a:rPr kumimoji="0" lang="en-US" altLang="zh-CN" sz="1800" b="0" i="0" u="none" strike="noStrike" cap="none" normalizeH="0" baseline="0" dirty="0" smtClean="0">
                          <a:ln>
                            <a:noFill/>
                          </a:ln>
                          <a:solidFill>
                            <a:srgbClr val="000000"/>
                          </a:solidFill>
                          <a:effectLst/>
                          <a:latin typeface="Century Gothic" pitchFamily="34" charset="0"/>
                          <a:ea typeface="SimSun" pitchFamily="2" charset="-122"/>
                        </a:rPr>
                        <a:t>》</a:t>
                      </a:r>
                      <a:r>
                        <a:rPr kumimoji="0" lang="zh-CN" altLang="en-US" sz="1800" b="0" i="0" u="none" strike="noStrike" cap="none" normalizeH="0" baseline="0" dirty="0" smtClean="0">
                          <a:ln>
                            <a:noFill/>
                          </a:ln>
                          <a:solidFill>
                            <a:srgbClr val="000000"/>
                          </a:solidFill>
                          <a:effectLst/>
                          <a:latin typeface="Century Gothic" pitchFamily="34" charset="0"/>
                          <a:ea typeface="SimSun" pitchFamily="2" charset="-122"/>
                        </a:rPr>
                        <a:t>的角色</a:t>
                      </a:r>
                    </a:p>
                  </a:txBody>
                  <a:tcPr marL="91431" marR="91431"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A"/>
                    </a:solidFill>
                  </a:tcPr>
                </a:tc>
              </a:tr>
              <a:tr h="400050">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Century Gothic" pitchFamily="34" charset="0"/>
                          <a:ea typeface="SimSun" pitchFamily="2" charset="-122"/>
                        </a:rPr>
                        <a:t>Week</a:t>
                      </a:r>
                      <a:r>
                        <a:rPr kumimoji="0" lang="zh-CN" altLang="en-US" sz="1800" b="0" i="0" u="none" strike="noStrike" cap="none" normalizeH="0" baseline="0" dirty="0" smtClean="0">
                          <a:ln>
                            <a:noFill/>
                          </a:ln>
                          <a:solidFill>
                            <a:srgbClr val="000000"/>
                          </a:solidFill>
                          <a:effectLst/>
                          <a:latin typeface="Century Gothic" pitchFamily="34" charset="0"/>
                          <a:ea typeface="SimSun" pitchFamily="2" charset="-122"/>
                        </a:rPr>
                        <a:t> </a:t>
                      </a:r>
                      <a:r>
                        <a:rPr kumimoji="0" lang="en-US" altLang="zh-CN" sz="1800" b="0" i="0" u="none" strike="noStrike" cap="none" normalizeH="0" baseline="0" dirty="0" smtClean="0">
                          <a:ln>
                            <a:noFill/>
                          </a:ln>
                          <a:solidFill>
                            <a:srgbClr val="000000"/>
                          </a:solidFill>
                          <a:effectLst/>
                          <a:latin typeface="Century Gothic" pitchFamily="34" charset="0"/>
                          <a:ea typeface="SimSun" pitchFamily="2" charset="-122"/>
                        </a:rPr>
                        <a:t>7</a:t>
                      </a:r>
                      <a:endParaRPr kumimoji="0" lang="zh-CN" altLang="en-US" sz="1800" b="0" i="0" u="none" strike="noStrike" cap="none" normalizeH="0" baseline="0" dirty="0" smtClean="0">
                        <a:ln>
                          <a:noFill/>
                        </a:ln>
                        <a:solidFill>
                          <a:srgbClr val="000000"/>
                        </a:solidFill>
                        <a:effectLst/>
                        <a:latin typeface="Century Gothic" pitchFamily="34" charset="0"/>
                        <a:ea typeface="SimSun" pitchFamily="2" charset="-122"/>
                      </a:endParaRPr>
                    </a:p>
                  </a:txBody>
                  <a:tcPr marL="91431" marR="91431"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F5"/>
                    </a:solidFill>
                  </a:tcPr>
                </a:tc>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Century Gothic" pitchFamily="34" charset="0"/>
                          <a:ea typeface="SimSun" pitchFamily="2" charset="-122"/>
                        </a:rPr>
                        <a:t>Earliest translations: Western Fables</a:t>
                      </a:r>
                      <a:endParaRPr kumimoji="0" lang="zh-CN" altLang="en-US" sz="1800" b="0" i="0" u="none" strike="noStrike" cap="none" normalizeH="0" baseline="0" dirty="0" smtClean="0">
                        <a:ln>
                          <a:noFill/>
                        </a:ln>
                        <a:solidFill>
                          <a:srgbClr val="000000"/>
                        </a:solidFill>
                        <a:effectLst/>
                        <a:latin typeface="Century Gothic" pitchFamily="34" charset="0"/>
                        <a:ea typeface="SimSun" pitchFamily="2" charset="-122"/>
                      </a:endParaRPr>
                    </a:p>
                  </a:txBody>
                  <a:tcPr marL="91431" marR="91431"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F5"/>
                    </a:solidFill>
                  </a:tcPr>
                </a:tc>
              </a:tr>
              <a:tr h="400050">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rgbClr val="000000"/>
                        </a:solidFill>
                        <a:effectLst/>
                        <a:latin typeface="Century Gothic" pitchFamily="34" charset="0"/>
                        <a:ea typeface="SimSun" pitchFamily="2" charset="-122"/>
                      </a:endParaRPr>
                    </a:p>
                  </a:txBody>
                  <a:tcPr marL="91431" marR="91431"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A"/>
                    </a:solidFill>
                  </a:tcPr>
                </a:tc>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rgbClr val="000000"/>
                          </a:solidFill>
                          <a:effectLst/>
                          <a:latin typeface="Century Gothic" pitchFamily="34" charset="0"/>
                          <a:ea typeface="SimSun" pitchFamily="2" charset="-122"/>
                        </a:rPr>
                        <a:t>早期翻译：西方寓言</a:t>
                      </a:r>
                    </a:p>
                  </a:txBody>
                  <a:tcPr marL="91431" marR="91431"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A"/>
                    </a:solidFill>
                  </a:tcPr>
                </a:tc>
              </a:tr>
              <a:tr h="400050">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Century Gothic" pitchFamily="34" charset="0"/>
                          <a:ea typeface="SimSun" pitchFamily="2" charset="-122"/>
                        </a:rPr>
                        <a:t>Week</a:t>
                      </a:r>
                      <a:r>
                        <a:rPr kumimoji="0" lang="zh-CN" altLang="en-US" sz="1800" b="0" i="0" u="none" strike="noStrike" cap="none" normalizeH="0" baseline="0" dirty="0" smtClean="0">
                          <a:ln>
                            <a:noFill/>
                          </a:ln>
                          <a:solidFill>
                            <a:srgbClr val="000000"/>
                          </a:solidFill>
                          <a:effectLst/>
                          <a:latin typeface="Century Gothic" pitchFamily="34" charset="0"/>
                          <a:ea typeface="SimSun" pitchFamily="2" charset="-122"/>
                        </a:rPr>
                        <a:t> </a:t>
                      </a:r>
                      <a:r>
                        <a:rPr kumimoji="0" lang="en-US" altLang="zh-CN" sz="1800" b="0" i="0" u="none" strike="noStrike" cap="none" normalizeH="0" baseline="0" dirty="0" smtClean="0">
                          <a:ln>
                            <a:noFill/>
                          </a:ln>
                          <a:solidFill>
                            <a:srgbClr val="000000"/>
                          </a:solidFill>
                          <a:effectLst/>
                          <a:latin typeface="Century Gothic" pitchFamily="34" charset="0"/>
                          <a:ea typeface="SimSun" pitchFamily="2" charset="-122"/>
                        </a:rPr>
                        <a:t>8</a:t>
                      </a:r>
                      <a:endParaRPr kumimoji="0" lang="zh-CN" altLang="en-US" sz="1800" b="0" i="0" u="none" strike="noStrike" cap="none" normalizeH="0" baseline="0" dirty="0" smtClean="0">
                        <a:ln>
                          <a:noFill/>
                        </a:ln>
                        <a:solidFill>
                          <a:srgbClr val="000000"/>
                        </a:solidFill>
                        <a:effectLst/>
                        <a:latin typeface="Century Gothic" pitchFamily="34" charset="0"/>
                        <a:ea typeface="SimSun" pitchFamily="2" charset="-122"/>
                      </a:endParaRPr>
                    </a:p>
                  </a:txBody>
                  <a:tcPr marL="91431" marR="91431"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F5"/>
                    </a:solidFill>
                  </a:tcPr>
                </a:tc>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Century Gothic" pitchFamily="34" charset="0"/>
                          <a:ea typeface="SimSun" pitchFamily="2" charset="-122"/>
                        </a:rPr>
                        <a:t>Earliest translations: Western Novels</a:t>
                      </a:r>
                      <a:endParaRPr kumimoji="0" lang="zh-CN" altLang="en-US" sz="1800" b="0" i="0" u="none" strike="noStrike" cap="none" normalizeH="0" baseline="0" dirty="0" smtClean="0">
                        <a:ln>
                          <a:noFill/>
                        </a:ln>
                        <a:solidFill>
                          <a:srgbClr val="000000"/>
                        </a:solidFill>
                        <a:effectLst/>
                        <a:latin typeface="Century Gothic" pitchFamily="34" charset="0"/>
                        <a:ea typeface="SimSun" pitchFamily="2" charset="-122"/>
                      </a:endParaRPr>
                    </a:p>
                  </a:txBody>
                  <a:tcPr marL="91431" marR="91431"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F5"/>
                    </a:solidFill>
                  </a:tcPr>
                </a:tc>
              </a:tr>
              <a:tr h="400050">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rgbClr val="000000"/>
                        </a:solidFill>
                        <a:effectLst/>
                        <a:latin typeface="Century Gothic" pitchFamily="34" charset="0"/>
                        <a:ea typeface="SimSun" pitchFamily="2" charset="-122"/>
                      </a:endParaRPr>
                    </a:p>
                  </a:txBody>
                  <a:tcPr marL="91431" marR="91431"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A"/>
                    </a:solidFill>
                  </a:tcPr>
                </a:tc>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rgbClr val="000000"/>
                          </a:solidFill>
                          <a:effectLst/>
                          <a:latin typeface="Century Gothic" pitchFamily="34" charset="0"/>
                          <a:ea typeface="SimSun" pitchFamily="2" charset="-122"/>
                        </a:rPr>
                        <a:t>早期翻译：西方小说</a:t>
                      </a:r>
                    </a:p>
                  </a:txBody>
                  <a:tcPr marL="91431" marR="91431"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A"/>
                    </a:solidFill>
                  </a:tcPr>
                </a:tc>
              </a:tr>
              <a:tr h="690563">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Century Gothic" pitchFamily="34" charset="0"/>
                          <a:ea typeface="SimSun" pitchFamily="2" charset="-122"/>
                        </a:rPr>
                        <a:t>Week</a:t>
                      </a:r>
                      <a:r>
                        <a:rPr kumimoji="0" lang="zh-CN" altLang="en-US" sz="1800" b="0" i="0" u="none" strike="noStrike" cap="none" normalizeH="0" baseline="0" dirty="0" smtClean="0">
                          <a:ln>
                            <a:noFill/>
                          </a:ln>
                          <a:solidFill>
                            <a:srgbClr val="000000"/>
                          </a:solidFill>
                          <a:effectLst/>
                          <a:latin typeface="Century Gothic" pitchFamily="34" charset="0"/>
                          <a:ea typeface="SimSun" pitchFamily="2" charset="-122"/>
                        </a:rPr>
                        <a:t> </a:t>
                      </a:r>
                      <a:r>
                        <a:rPr kumimoji="0" lang="en-US" altLang="zh-CN" sz="1800" b="0" i="0" u="none" strike="noStrike" cap="none" normalizeH="0" baseline="0" dirty="0" smtClean="0">
                          <a:ln>
                            <a:noFill/>
                          </a:ln>
                          <a:solidFill>
                            <a:srgbClr val="000000"/>
                          </a:solidFill>
                          <a:effectLst/>
                          <a:latin typeface="Century Gothic" pitchFamily="34" charset="0"/>
                          <a:ea typeface="SimSun" pitchFamily="2" charset="-122"/>
                        </a:rPr>
                        <a:t>9</a:t>
                      </a:r>
                      <a:endParaRPr kumimoji="0" lang="zh-CN" altLang="en-US" sz="1800" b="0" i="0" u="none" strike="noStrike" cap="none" normalizeH="0" baseline="0" dirty="0" smtClean="0">
                        <a:ln>
                          <a:noFill/>
                        </a:ln>
                        <a:solidFill>
                          <a:srgbClr val="000000"/>
                        </a:solidFill>
                        <a:effectLst/>
                        <a:latin typeface="Century Gothic" pitchFamily="34" charset="0"/>
                        <a:ea typeface="SimSun" pitchFamily="2" charset="-122"/>
                      </a:endParaRPr>
                    </a:p>
                  </a:txBody>
                  <a:tcPr marL="91431" marR="91431"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F5"/>
                    </a:solidFill>
                  </a:tcPr>
                </a:tc>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Century Gothic" pitchFamily="34" charset="0"/>
                          <a:ea typeface="SimSun" pitchFamily="2" charset="-122"/>
                        </a:rPr>
                        <a:t>Examples of earliest world literature in Chinese translation: The Lady of the </a:t>
                      </a:r>
                      <a:r>
                        <a:rPr kumimoji="0" lang="en-US" altLang="zh-CN" sz="1800" b="0" i="0" u="none" strike="noStrike" cap="none" normalizeH="0" baseline="0" dirty="0" err="1" smtClean="0">
                          <a:ln>
                            <a:noFill/>
                          </a:ln>
                          <a:solidFill>
                            <a:srgbClr val="000000"/>
                          </a:solidFill>
                          <a:effectLst/>
                          <a:latin typeface="Century Gothic" pitchFamily="34" charset="0"/>
                          <a:ea typeface="SimSun" pitchFamily="2" charset="-122"/>
                        </a:rPr>
                        <a:t>Cameillas</a:t>
                      </a:r>
                      <a:endParaRPr kumimoji="0" lang="zh-CN" altLang="en-US" sz="1800" b="0" i="0" u="none" strike="noStrike" cap="none" normalizeH="0" baseline="0" dirty="0" smtClean="0">
                        <a:ln>
                          <a:noFill/>
                        </a:ln>
                        <a:solidFill>
                          <a:srgbClr val="000000"/>
                        </a:solidFill>
                        <a:effectLst/>
                        <a:latin typeface="Century Gothic" pitchFamily="34" charset="0"/>
                        <a:ea typeface="SimSun" pitchFamily="2" charset="-122"/>
                      </a:endParaRPr>
                    </a:p>
                  </a:txBody>
                  <a:tcPr marL="91431" marR="91431"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F5"/>
                    </a:solidFill>
                  </a:tcPr>
                </a:tc>
              </a:tr>
              <a:tr h="400050">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rgbClr val="000000"/>
                        </a:solidFill>
                        <a:effectLst/>
                        <a:latin typeface="Century Gothic" pitchFamily="34" charset="0"/>
                        <a:ea typeface="SimSun" pitchFamily="2" charset="-122"/>
                      </a:endParaRPr>
                    </a:p>
                  </a:txBody>
                  <a:tcPr marL="91431" marR="91431"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A"/>
                    </a:solidFill>
                  </a:tcPr>
                </a:tc>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rgbClr val="000000"/>
                          </a:solidFill>
                          <a:effectLst/>
                          <a:latin typeface="Century Gothic" pitchFamily="34" charset="0"/>
                          <a:ea typeface="SimSun" pitchFamily="2" charset="-122"/>
                        </a:rPr>
                        <a:t>早期世界文学的中文翻译之例：</a:t>
                      </a:r>
                      <a:r>
                        <a:rPr kumimoji="0" lang="en-US" altLang="zh-CN" sz="1800" b="0" i="0" u="none" strike="noStrike" cap="none" normalizeH="0" baseline="0" dirty="0" smtClean="0">
                          <a:ln>
                            <a:noFill/>
                          </a:ln>
                          <a:solidFill>
                            <a:srgbClr val="000000"/>
                          </a:solidFill>
                          <a:effectLst/>
                          <a:latin typeface="Century Gothic" pitchFamily="34" charset="0"/>
                          <a:ea typeface="SimSun" pitchFamily="2" charset="-122"/>
                        </a:rPr>
                        <a:t>《</a:t>
                      </a:r>
                      <a:r>
                        <a:rPr kumimoji="0" lang="zh-CN" altLang="en-US" sz="1800" b="0" i="0" u="none" strike="noStrike" cap="none" normalizeH="0" baseline="0" dirty="0" smtClean="0">
                          <a:ln>
                            <a:noFill/>
                          </a:ln>
                          <a:solidFill>
                            <a:srgbClr val="000000"/>
                          </a:solidFill>
                          <a:effectLst/>
                          <a:latin typeface="Century Gothic" pitchFamily="34" charset="0"/>
                          <a:ea typeface="SimSun" pitchFamily="2" charset="-122"/>
                        </a:rPr>
                        <a:t>茶花女</a:t>
                      </a:r>
                      <a:r>
                        <a:rPr kumimoji="0" lang="en-US" altLang="zh-CN" sz="1800" b="0" i="0" u="none" strike="noStrike" cap="none" normalizeH="0" baseline="0" dirty="0" smtClean="0">
                          <a:ln>
                            <a:noFill/>
                          </a:ln>
                          <a:solidFill>
                            <a:srgbClr val="000000"/>
                          </a:solidFill>
                          <a:effectLst/>
                          <a:latin typeface="Century Gothic" pitchFamily="34" charset="0"/>
                          <a:ea typeface="SimSun" pitchFamily="2" charset="-122"/>
                        </a:rPr>
                        <a:t>》</a:t>
                      </a:r>
                      <a:endParaRPr kumimoji="0" lang="zh-CN" altLang="en-US" sz="1800" b="0" i="0" u="none" strike="noStrike" cap="none" normalizeH="0" baseline="0" dirty="0" smtClean="0">
                        <a:ln>
                          <a:noFill/>
                        </a:ln>
                        <a:solidFill>
                          <a:srgbClr val="000000"/>
                        </a:solidFill>
                        <a:effectLst/>
                        <a:latin typeface="Century Gothic" pitchFamily="34" charset="0"/>
                        <a:ea typeface="SimSun" pitchFamily="2" charset="-122"/>
                      </a:endParaRPr>
                    </a:p>
                  </a:txBody>
                  <a:tcPr marL="91431" marR="91431"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A"/>
                    </a:solidFill>
                  </a:tcPr>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766763" y="304800"/>
            <a:ext cx="10668000" cy="820738"/>
          </a:xfrm>
        </p:spPr>
        <p:txBody>
          <a:bodyPr/>
          <a:lstStyle/>
          <a:p>
            <a:pPr eaLnBrk="1" hangingPunct="1"/>
            <a:r>
              <a:rPr altLang="de-DE" sz="2000" smtClean="0"/>
              <a:t>Translation in the Roman Empire</a:t>
            </a:r>
            <a:endParaRPr lang="ru-RU" altLang="de-DE" sz="2000" smtClean="0"/>
          </a:p>
        </p:txBody>
      </p:sp>
      <p:sp>
        <p:nvSpPr>
          <p:cNvPr id="56323" name="Rectangle 3"/>
          <p:cNvSpPr>
            <a:spLocks noGrp="1" noChangeArrowheads="1"/>
          </p:cNvSpPr>
          <p:nvPr>
            <p:ph idx="1"/>
          </p:nvPr>
        </p:nvSpPr>
        <p:spPr>
          <a:xfrm>
            <a:off x="762000" y="1071563"/>
            <a:ext cx="10972800" cy="4324350"/>
          </a:xfrm>
        </p:spPr>
        <p:txBody>
          <a:bodyPr/>
          <a:lstStyle/>
          <a:p>
            <a:pPr eaLnBrk="1" hangingPunct="1">
              <a:lnSpc>
                <a:spcPct val="90000"/>
              </a:lnSpc>
              <a:buFont typeface="Georgia" pitchFamily="18" charset="0"/>
              <a:buNone/>
            </a:pPr>
            <a:r>
              <a:rPr lang="en-US" altLang="de-DE" sz="2100" b="1" smtClean="0"/>
              <a:t>From </a:t>
            </a:r>
            <a:r>
              <a:rPr lang="en-US" altLang="de-DE" sz="2100" b="1" i="1" smtClean="0"/>
              <a:t>Institute of Oratory</a:t>
            </a:r>
            <a:r>
              <a:rPr lang="en-US" altLang="de-DE" sz="2100" b="1" smtClean="0"/>
              <a:t>; </a:t>
            </a:r>
            <a:r>
              <a:rPr lang="en-US" altLang="de-DE" sz="2100" b="1" i="1" smtClean="0"/>
              <a:t>or Education of an Orator </a:t>
            </a:r>
          </a:p>
          <a:p>
            <a:pPr eaLnBrk="1" hangingPunct="1">
              <a:lnSpc>
                <a:spcPct val="90000"/>
              </a:lnSpc>
              <a:buFont typeface="Wingdings" pitchFamily="2" charset="2"/>
              <a:buNone/>
            </a:pPr>
            <a:r>
              <a:rPr lang="en-US" altLang="de-DE" sz="2100" i="1" smtClean="0"/>
              <a:t>    </a:t>
            </a:r>
            <a:r>
              <a:rPr lang="en-US" altLang="de-DE" sz="2400" i="1" smtClean="0"/>
              <a:t>Our ancient orators believed that the most efficacious means of acquiring a command of their language was to translate Greek works into Latin. Crassus, quoted in Cicero, De Oratore l. 155, says he made a practice of it; and Cicero, speaking in his own name, recommended it very often. And indeed, he published books by Xenophon and Plato he had translated. </a:t>
            </a:r>
          </a:p>
          <a:p>
            <a:pPr eaLnBrk="1" hangingPunct="1">
              <a:lnSpc>
                <a:spcPct val="90000"/>
              </a:lnSpc>
              <a:buFont typeface="Wingdings" pitchFamily="2" charset="2"/>
              <a:buNone/>
            </a:pPr>
            <a:r>
              <a:rPr lang="en-US" altLang="de-DE" sz="2400" i="1" smtClean="0"/>
              <a:t>    [ . . . ] The reason for this exercise is extremely obvious. For Greek authors abound in richness of expression and bring the greatest finesse into their oratory. </a:t>
            </a:r>
            <a:endParaRPr lang="ru-RU" altLang="de-DE" sz="2400" i="1"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766763" y="304800"/>
            <a:ext cx="10668000" cy="820738"/>
          </a:xfrm>
        </p:spPr>
        <p:txBody>
          <a:bodyPr/>
          <a:lstStyle/>
          <a:p>
            <a:pPr eaLnBrk="1" hangingPunct="1"/>
            <a:r>
              <a:rPr altLang="de-DE" sz="2000" smtClean="0"/>
              <a:t>Translation in the Roman Empire</a:t>
            </a:r>
            <a:endParaRPr lang="ru-RU" altLang="de-DE" sz="2000" smtClean="0"/>
          </a:p>
        </p:txBody>
      </p:sp>
      <p:sp>
        <p:nvSpPr>
          <p:cNvPr id="57347" name="Rectangle 3"/>
          <p:cNvSpPr>
            <a:spLocks noGrp="1" noChangeArrowheads="1"/>
          </p:cNvSpPr>
          <p:nvPr>
            <p:ph idx="1"/>
          </p:nvPr>
        </p:nvSpPr>
        <p:spPr>
          <a:xfrm>
            <a:off x="571500" y="1000125"/>
            <a:ext cx="10972800" cy="4324350"/>
          </a:xfrm>
        </p:spPr>
        <p:txBody>
          <a:bodyPr/>
          <a:lstStyle/>
          <a:p>
            <a:pPr eaLnBrk="1" hangingPunct="1">
              <a:lnSpc>
                <a:spcPct val="90000"/>
              </a:lnSpc>
              <a:buFont typeface="Georgia" pitchFamily="18" charset="0"/>
              <a:buNone/>
            </a:pPr>
            <a:r>
              <a:rPr lang="en-US" altLang="de-DE" sz="2100" b="1" smtClean="0"/>
              <a:t>From </a:t>
            </a:r>
            <a:r>
              <a:rPr lang="en-US" altLang="de-DE" sz="2100" b="1" i="1" smtClean="0"/>
              <a:t>Institute of Oratory</a:t>
            </a:r>
            <a:r>
              <a:rPr lang="en-US" altLang="de-DE" sz="2100" b="1" smtClean="0"/>
              <a:t>; </a:t>
            </a:r>
            <a:r>
              <a:rPr lang="en-US" altLang="de-DE" sz="2100" b="1" i="1" smtClean="0"/>
              <a:t>or Education of an Orator </a:t>
            </a:r>
          </a:p>
          <a:p>
            <a:pPr eaLnBrk="1" hangingPunct="1">
              <a:lnSpc>
                <a:spcPct val="90000"/>
              </a:lnSpc>
              <a:buFont typeface="Wingdings" pitchFamily="2" charset="2"/>
              <a:buNone/>
            </a:pPr>
            <a:r>
              <a:rPr lang="en-US" altLang="de-DE" sz="2100" i="1" smtClean="0"/>
              <a:t>     </a:t>
            </a:r>
            <a:r>
              <a:rPr lang="en-US" altLang="de-DE" sz="2400" i="1" smtClean="0"/>
              <a:t>And therefore those who would translate these authors must use the best of language while relying on their native resources. Because our Roman language is immensely different from Greek, we are bound by a certain need to rethink the many and varied figures with which a work is adorned.</a:t>
            </a:r>
          </a:p>
          <a:p>
            <a:pPr eaLnBrk="1" hangingPunct="1">
              <a:lnSpc>
                <a:spcPct val="90000"/>
              </a:lnSpc>
              <a:buFont typeface="Wingdings" pitchFamily="2" charset="2"/>
              <a:buNone/>
            </a:pPr>
            <a:r>
              <a:rPr lang="en-US" altLang="de-DE" sz="2400" i="1" smtClean="0"/>
              <a:t>     [ . . . ] For I do not want translation to be a mere paraphrase, but a struggle and rivalry over the same meanings.</a:t>
            </a:r>
            <a:endParaRPr lang="ru-RU" altLang="de-DE" sz="2400" i="1"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766763" y="304800"/>
            <a:ext cx="10668000" cy="820738"/>
          </a:xfrm>
        </p:spPr>
        <p:txBody>
          <a:bodyPr/>
          <a:lstStyle/>
          <a:p>
            <a:pPr eaLnBrk="1" hangingPunct="1"/>
            <a:r>
              <a:rPr altLang="de-DE" sz="2000" smtClean="0"/>
              <a:t>Translation in the Roman Empire</a:t>
            </a:r>
            <a:endParaRPr lang="ru-RU" altLang="de-DE" sz="2000" smtClean="0"/>
          </a:p>
        </p:txBody>
      </p:sp>
      <p:sp>
        <p:nvSpPr>
          <p:cNvPr id="58371" name="Rectangle 3"/>
          <p:cNvSpPr>
            <a:spLocks noGrp="1" noChangeArrowheads="1"/>
          </p:cNvSpPr>
          <p:nvPr>
            <p:ph idx="1"/>
          </p:nvPr>
        </p:nvSpPr>
        <p:spPr>
          <a:xfrm>
            <a:off x="755650" y="1752600"/>
            <a:ext cx="7435850" cy="4267200"/>
          </a:xfrm>
        </p:spPr>
        <p:txBody>
          <a:bodyPr/>
          <a:lstStyle/>
          <a:p>
            <a:pPr eaLnBrk="1" hangingPunct="1">
              <a:buFont typeface="Georgia" pitchFamily="18" charset="0"/>
              <a:buNone/>
            </a:pPr>
            <a:r>
              <a:rPr lang="en-US" altLang="de-DE" smtClean="0"/>
              <a:t>Gaius Plinius Caecilius Secundus (Pliny the Younger) </a:t>
            </a:r>
          </a:p>
          <a:p>
            <a:pPr eaLnBrk="1" hangingPunct="1">
              <a:buFont typeface="Wingdings" pitchFamily="2" charset="2"/>
              <a:buNone/>
            </a:pPr>
            <a:r>
              <a:rPr lang="en-US" altLang="de-DE" smtClean="0"/>
              <a:t>    (61? – 112? AD) </a:t>
            </a:r>
            <a:endParaRPr lang="ru-RU" altLang="de-DE" smtClean="0"/>
          </a:p>
        </p:txBody>
      </p:sp>
      <p:pic>
        <p:nvPicPr>
          <p:cNvPr id="58372" name="Picture 4" descr="220px-Como_-_Dom_-_Fassade_-_Plinius_der_J%C3%BCng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1071563"/>
            <a:ext cx="279400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766763" y="304800"/>
            <a:ext cx="10668000" cy="820738"/>
          </a:xfrm>
        </p:spPr>
        <p:txBody>
          <a:bodyPr/>
          <a:lstStyle/>
          <a:p>
            <a:pPr eaLnBrk="1" hangingPunct="1"/>
            <a:r>
              <a:rPr altLang="de-DE" sz="2000" smtClean="0"/>
              <a:t>Translation in the Roman Empire</a:t>
            </a:r>
            <a:endParaRPr lang="ru-RU" altLang="de-DE" sz="2000" smtClean="0"/>
          </a:p>
        </p:txBody>
      </p:sp>
      <p:sp>
        <p:nvSpPr>
          <p:cNvPr id="59395" name="Rectangle 3"/>
          <p:cNvSpPr>
            <a:spLocks noGrp="1" noChangeArrowheads="1"/>
          </p:cNvSpPr>
          <p:nvPr>
            <p:ph idx="1"/>
          </p:nvPr>
        </p:nvSpPr>
        <p:spPr>
          <a:xfrm>
            <a:off x="666750" y="1071563"/>
            <a:ext cx="10972800" cy="4324350"/>
          </a:xfrm>
        </p:spPr>
        <p:txBody>
          <a:bodyPr/>
          <a:lstStyle/>
          <a:p>
            <a:pPr eaLnBrk="1" hangingPunct="1">
              <a:lnSpc>
                <a:spcPct val="80000"/>
              </a:lnSpc>
              <a:buFont typeface="Georgia" pitchFamily="18" charset="0"/>
              <a:buNone/>
            </a:pPr>
            <a:r>
              <a:rPr lang="en-US" altLang="de-DE" sz="2100" b="1" smtClean="0"/>
              <a:t>From Epistle VII ix. 1–6, </a:t>
            </a:r>
            <a:r>
              <a:rPr lang="en-US" altLang="de-DE" sz="2100" b="1" i="1" smtClean="0"/>
              <a:t>Letter to Fuscus Salinator</a:t>
            </a:r>
            <a:r>
              <a:rPr lang="en-US" altLang="de-DE" sz="2100" b="1" smtClean="0"/>
              <a:t> (85 AD)</a:t>
            </a:r>
            <a:endParaRPr lang="en-US" altLang="de-DE" sz="2100" smtClean="0"/>
          </a:p>
          <a:p>
            <a:pPr eaLnBrk="1" hangingPunct="1">
              <a:lnSpc>
                <a:spcPct val="80000"/>
              </a:lnSpc>
              <a:buFont typeface="Wingdings" pitchFamily="2" charset="2"/>
              <a:buNone/>
            </a:pPr>
            <a:r>
              <a:rPr lang="en-US" altLang="de-DE" sz="2100" smtClean="0"/>
              <a:t>     </a:t>
            </a:r>
            <a:r>
              <a:rPr lang="en-US" altLang="de-DE" sz="2400" i="1" smtClean="0"/>
              <a:t>You ask my opinion on how you should study during your retirement which you have enjoyed for some time now. As many advise, it is of primary importance to translate from Greek into Latin or from Latin into Greek. By this type of exercise one becomes sensitive</a:t>
            </a:r>
          </a:p>
          <a:p>
            <a:pPr eaLnBrk="1" hangingPunct="1">
              <a:lnSpc>
                <a:spcPct val="80000"/>
              </a:lnSpc>
              <a:buFont typeface="Wingdings" pitchFamily="2" charset="2"/>
              <a:buNone/>
            </a:pPr>
            <a:r>
              <a:rPr lang="en-US" altLang="de-DE" sz="2400" i="1" smtClean="0"/>
              <a:t>     to the properties and richness of vocabulary, to the wealth of figures of speech, to effective exposition; and moreover, by the imitation of the best models is learnt the power of writing on the same subject matter. </a:t>
            </a:r>
            <a:endParaRPr lang="ru-RU" altLang="de-DE" sz="2400" i="1"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66763" y="304800"/>
            <a:ext cx="10668000" cy="820738"/>
          </a:xfrm>
        </p:spPr>
        <p:txBody>
          <a:bodyPr/>
          <a:lstStyle/>
          <a:p>
            <a:pPr eaLnBrk="1" hangingPunct="1"/>
            <a:r>
              <a:rPr altLang="de-DE" sz="2000" smtClean="0"/>
              <a:t>Translation in the Roman Empire</a:t>
            </a:r>
            <a:endParaRPr lang="ru-RU" altLang="de-DE" sz="2000" smtClean="0"/>
          </a:p>
        </p:txBody>
      </p:sp>
      <p:sp>
        <p:nvSpPr>
          <p:cNvPr id="60419" name="Rectangle 3"/>
          <p:cNvSpPr>
            <a:spLocks noGrp="1" noChangeArrowheads="1"/>
          </p:cNvSpPr>
          <p:nvPr>
            <p:ph idx="1"/>
          </p:nvPr>
        </p:nvSpPr>
        <p:spPr>
          <a:xfrm>
            <a:off x="666750" y="1071563"/>
            <a:ext cx="10972800" cy="4324350"/>
          </a:xfrm>
        </p:spPr>
        <p:txBody>
          <a:bodyPr/>
          <a:lstStyle/>
          <a:p>
            <a:pPr eaLnBrk="1" hangingPunct="1">
              <a:lnSpc>
                <a:spcPct val="90000"/>
              </a:lnSpc>
              <a:buFont typeface="Georgia" pitchFamily="18" charset="0"/>
              <a:buNone/>
            </a:pPr>
            <a:r>
              <a:rPr lang="en-US" altLang="de-DE" sz="2100" b="1" smtClean="0"/>
              <a:t>From Epistle VII ix. 1–6, </a:t>
            </a:r>
            <a:r>
              <a:rPr lang="en-US" altLang="de-DE" sz="2100" b="1" i="1" smtClean="0"/>
              <a:t>Letter to Fuscus Salinator</a:t>
            </a:r>
            <a:r>
              <a:rPr lang="en-US" altLang="de-DE" sz="2100" b="1" smtClean="0"/>
              <a:t> (85 AD)</a:t>
            </a:r>
            <a:endParaRPr lang="en-US" altLang="de-DE" sz="2100" smtClean="0"/>
          </a:p>
          <a:p>
            <a:pPr eaLnBrk="1" hangingPunct="1">
              <a:lnSpc>
                <a:spcPct val="90000"/>
              </a:lnSpc>
              <a:buFont typeface="Wingdings" pitchFamily="2" charset="2"/>
              <a:buNone/>
            </a:pPr>
            <a:r>
              <a:rPr lang="en-US" altLang="de-DE" sz="2100" smtClean="0"/>
              <a:t>       </a:t>
            </a:r>
            <a:r>
              <a:rPr lang="en-US" altLang="de-DE" sz="2400" i="1" smtClean="0"/>
              <a:t>And at the same time, a translator cannot ignore the responsibilities of a reader. For from this comes understanding and critical sense.</a:t>
            </a:r>
          </a:p>
          <a:p>
            <a:pPr eaLnBrk="1" hangingPunct="1">
              <a:lnSpc>
                <a:spcPct val="90000"/>
              </a:lnSpc>
              <a:buFont typeface="Wingdings" pitchFamily="2" charset="2"/>
              <a:buNone/>
            </a:pPr>
            <a:r>
              <a:rPr lang="en-US" altLang="de-DE" sz="2400" i="1" smtClean="0"/>
              <a:t>       When you have read closely enough to retain matter and argument, there is nothing to prevent you from writing like your author’s rival and then comparing your work with what you have read. Then you should seek out what is better in your version and better in his. You will have great satisfaction if some of your work is better, and considerable embarrassment if all of his shows more skill. </a:t>
            </a:r>
            <a:endParaRPr lang="ru-RU" altLang="de-DE" sz="2400" i="1"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766763" y="304800"/>
            <a:ext cx="10668000" cy="820738"/>
          </a:xfrm>
        </p:spPr>
        <p:txBody>
          <a:bodyPr/>
          <a:lstStyle/>
          <a:p>
            <a:pPr eaLnBrk="1" hangingPunct="1"/>
            <a:r>
              <a:rPr altLang="de-DE" sz="2000" smtClean="0"/>
              <a:t>Translation in the Roman Empire</a:t>
            </a:r>
            <a:endParaRPr lang="ru-RU" altLang="de-DE" sz="2000" smtClean="0"/>
          </a:p>
        </p:txBody>
      </p:sp>
      <p:sp>
        <p:nvSpPr>
          <p:cNvPr id="61443" name="Rectangle 3"/>
          <p:cNvSpPr>
            <a:spLocks noGrp="1" noChangeArrowheads="1"/>
          </p:cNvSpPr>
          <p:nvPr>
            <p:ph idx="1"/>
          </p:nvPr>
        </p:nvSpPr>
        <p:spPr>
          <a:xfrm>
            <a:off x="666750" y="1071563"/>
            <a:ext cx="10972800" cy="4324350"/>
          </a:xfrm>
        </p:spPr>
        <p:txBody>
          <a:bodyPr/>
          <a:lstStyle/>
          <a:p>
            <a:pPr eaLnBrk="1" hangingPunct="1">
              <a:lnSpc>
                <a:spcPct val="90000"/>
              </a:lnSpc>
              <a:buFont typeface="Georgia" pitchFamily="18" charset="0"/>
              <a:buNone/>
            </a:pPr>
            <a:r>
              <a:rPr lang="en-US" altLang="de-DE" sz="2600" b="1" smtClean="0"/>
              <a:t>From Epistle VII ix. 1–6, </a:t>
            </a:r>
            <a:r>
              <a:rPr lang="en-US" altLang="de-DE" sz="2600" b="1" i="1" smtClean="0"/>
              <a:t>Letter to Fuscus Salinator</a:t>
            </a:r>
            <a:r>
              <a:rPr lang="en-US" altLang="de-DE" sz="2600" b="1" smtClean="0"/>
              <a:t> (85 AD)</a:t>
            </a:r>
            <a:endParaRPr lang="en-US" altLang="de-DE" sz="2600" smtClean="0"/>
          </a:p>
          <a:p>
            <a:pPr eaLnBrk="1" hangingPunct="1">
              <a:lnSpc>
                <a:spcPct val="90000"/>
              </a:lnSpc>
              <a:buFont typeface="Wingdings" pitchFamily="2" charset="2"/>
              <a:buNone/>
            </a:pPr>
            <a:r>
              <a:rPr lang="en-US" altLang="de-DE" sz="2600" smtClean="0"/>
              <a:t>       </a:t>
            </a:r>
            <a:r>
              <a:rPr lang="en-US" altLang="de-DE" sz="2600" i="1" smtClean="0"/>
              <a:t>At times one can choose extremely familiar passages, and then seek to excel those you have chosen. Being private this struggle is bold but not out of place: although we do see many who have taken on these contests with much credit to themselves, and who have shown enough self-confidence to surpass those they intended merely to follow.</a:t>
            </a:r>
            <a:endParaRPr lang="ru-RU" altLang="de-DE" sz="2600" i="1"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766763" y="304800"/>
            <a:ext cx="10668000" cy="820738"/>
          </a:xfrm>
        </p:spPr>
        <p:txBody>
          <a:bodyPr/>
          <a:lstStyle/>
          <a:p>
            <a:pPr eaLnBrk="1" hangingPunct="1"/>
            <a:r>
              <a:rPr altLang="de-DE" sz="2000" smtClean="0"/>
              <a:t>Translation in the Roman Empire</a:t>
            </a:r>
            <a:endParaRPr lang="ru-RU" altLang="de-DE" sz="2000" smtClean="0"/>
          </a:p>
        </p:txBody>
      </p:sp>
      <p:sp>
        <p:nvSpPr>
          <p:cNvPr id="62467" name="Rectangle 3"/>
          <p:cNvSpPr>
            <a:spLocks noGrp="1" noChangeArrowheads="1"/>
          </p:cNvSpPr>
          <p:nvPr>
            <p:ph idx="1"/>
          </p:nvPr>
        </p:nvSpPr>
        <p:spPr>
          <a:xfrm>
            <a:off x="571500" y="1071563"/>
            <a:ext cx="10972800" cy="4324350"/>
          </a:xfrm>
        </p:spPr>
        <p:txBody>
          <a:bodyPr/>
          <a:lstStyle/>
          <a:p>
            <a:pPr eaLnBrk="1" hangingPunct="1">
              <a:lnSpc>
                <a:spcPct val="80000"/>
              </a:lnSpc>
              <a:buFont typeface="Georgia" pitchFamily="18" charset="0"/>
              <a:buNone/>
            </a:pPr>
            <a:r>
              <a:rPr lang="en-US" altLang="de-DE" sz="2600" b="1" smtClean="0"/>
              <a:t>From Epistle VII ix. 1–6, </a:t>
            </a:r>
            <a:r>
              <a:rPr lang="en-US" altLang="de-DE" sz="2600" b="1" i="1" smtClean="0"/>
              <a:t>Letter to Fuscus Salinator</a:t>
            </a:r>
            <a:r>
              <a:rPr lang="en-US" altLang="de-DE" sz="2600" b="1" smtClean="0"/>
              <a:t> (85 AD)</a:t>
            </a:r>
            <a:endParaRPr lang="en-US" altLang="de-DE" sz="2600" smtClean="0"/>
          </a:p>
          <a:p>
            <a:pPr eaLnBrk="1" hangingPunct="1">
              <a:buFont typeface="Wingdings" pitchFamily="2" charset="2"/>
              <a:buNone/>
            </a:pPr>
            <a:r>
              <a:rPr lang="en-US" altLang="de-DE" sz="2600" i="1" smtClean="0"/>
              <a:t>       You can revise what you have written after letting it lie, keep much of it, skim through much of it, add new material, rewrite a lot of it. This is laborious and tedious; but, because of its very difficulty, it bears fruit in bringing you new fire, and giving you new drive when your enthusiasm has flagged. For you will be weaving new members into the complete body without disturbing the balance of the original.</a:t>
            </a:r>
            <a:endParaRPr lang="ru-RU" altLang="de-DE" sz="2600" i="1"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766763" y="304800"/>
            <a:ext cx="10668000" cy="820738"/>
          </a:xfrm>
        </p:spPr>
        <p:txBody>
          <a:bodyPr/>
          <a:lstStyle/>
          <a:p>
            <a:pPr eaLnBrk="1" hangingPunct="1"/>
            <a:r>
              <a:rPr altLang="de-DE" sz="2000" smtClean="0"/>
              <a:t>Translation in the Roman Empire</a:t>
            </a:r>
            <a:endParaRPr lang="ru-RU" altLang="de-DE" sz="2000" smtClean="0"/>
          </a:p>
        </p:txBody>
      </p:sp>
      <p:sp>
        <p:nvSpPr>
          <p:cNvPr id="63491" name="Rectangle 3"/>
          <p:cNvSpPr>
            <a:spLocks noGrp="1" noChangeArrowheads="1"/>
          </p:cNvSpPr>
          <p:nvPr>
            <p:ph idx="1"/>
          </p:nvPr>
        </p:nvSpPr>
        <p:spPr>
          <a:xfrm>
            <a:off x="762000" y="1143000"/>
            <a:ext cx="6673850" cy="4267200"/>
          </a:xfrm>
        </p:spPr>
        <p:txBody>
          <a:bodyPr/>
          <a:lstStyle/>
          <a:p>
            <a:pPr eaLnBrk="1" hangingPunct="1">
              <a:buFont typeface="Georgia" pitchFamily="18" charset="0"/>
              <a:buNone/>
            </a:pPr>
            <a:r>
              <a:rPr lang="en-US" altLang="de-DE" smtClean="0"/>
              <a:t>The Emperor Augustus </a:t>
            </a:r>
          </a:p>
          <a:p>
            <a:pPr eaLnBrk="1" hangingPunct="1">
              <a:buFont typeface="Wingdings" pitchFamily="2" charset="2"/>
              <a:buNone/>
            </a:pPr>
            <a:r>
              <a:rPr lang="en-US" altLang="de-DE" smtClean="0"/>
              <a:t>   (63 BC – 14 AD) set up a translation office to assist in administering the Empire. </a:t>
            </a:r>
          </a:p>
          <a:p>
            <a:pPr eaLnBrk="1" hangingPunct="1">
              <a:buFont typeface="Wingdings" pitchFamily="2" charset="2"/>
              <a:buNone/>
            </a:pPr>
            <a:endParaRPr lang="en-US" altLang="de-DE" smtClean="0"/>
          </a:p>
          <a:p>
            <a:pPr eaLnBrk="1" hangingPunct="1">
              <a:buFont typeface="Wingdings" pitchFamily="2" charset="2"/>
              <a:buNone/>
            </a:pPr>
            <a:endParaRPr lang="en-US" altLang="de-DE" smtClean="0"/>
          </a:p>
          <a:p>
            <a:pPr eaLnBrk="1" hangingPunct="1">
              <a:buFont typeface="Wingdings" pitchFamily="2" charset="2"/>
              <a:buNone/>
            </a:pPr>
            <a:r>
              <a:rPr lang="en-US" altLang="de-DE" smtClean="0"/>
              <a:t>End of source: </a:t>
            </a:r>
            <a:r>
              <a:rPr lang="de-DE" altLang="de-DE" i="1" smtClean="0"/>
              <a:t>er.nau.edu.ua/bitstream/NAU/10323/4/Lecture%201.</a:t>
            </a:r>
            <a:r>
              <a:rPr lang="de-DE" altLang="de-DE" b="1" i="1" smtClean="0"/>
              <a:t>ppt</a:t>
            </a:r>
            <a:endParaRPr lang="ru-RU" altLang="de-DE" smtClean="0"/>
          </a:p>
        </p:txBody>
      </p:sp>
      <p:pic>
        <p:nvPicPr>
          <p:cNvPr id="63492" name="Picture 4" descr="200px-Statue-August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250" y="1428750"/>
            <a:ext cx="254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62100" y="2090738"/>
            <a:ext cx="9067800" cy="2590800"/>
          </a:xfrm>
        </p:spPr>
        <p:txBody>
          <a:bodyPr/>
          <a:lstStyle/>
          <a:p>
            <a:pPr>
              <a:defRPr/>
            </a:pPr>
            <a:r>
              <a:rPr lang="en-GB" altLang="zh-CN" b="1" smtClean="0"/>
              <a:t>THEORIES:</a:t>
            </a:r>
            <a:br>
              <a:rPr lang="en-GB" altLang="zh-CN" b="1" smtClean="0"/>
            </a:br>
            <a:r>
              <a:rPr lang="en-GB" altLang="zh-CN" b="1"/>
              <a:t/>
            </a:r>
            <a:br>
              <a:rPr lang="en-GB" altLang="zh-CN" b="1"/>
            </a:br>
            <a:r>
              <a:rPr lang="en-GB" altLang="zh-CN" sz="6000" b="1" smtClean="0"/>
              <a:t>“TRANSLATION </a:t>
            </a:r>
            <a:r>
              <a:rPr lang="en-GB" altLang="zh-CN" sz="6000" b="1"/>
              <a:t>STUDIES</a:t>
            </a:r>
            <a:r>
              <a:rPr lang="hr-HR" altLang="zh-CN" sz="6000" b="1"/>
              <a:t>:</a:t>
            </a:r>
            <a:r>
              <a:rPr lang="en-GB" altLang="zh-CN" sz="6000" b="1"/>
              <a:t> </a:t>
            </a:r>
            <a:r>
              <a:rPr lang="hr-HR" altLang="zh-CN" sz="6000" b="1"/>
              <a:t/>
            </a:r>
            <a:br>
              <a:rPr lang="hr-HR" altLang="zh-CN" sz="6000" b="1"/>
            </a:br>
            <a:r>
              <a:rPr lang="hr-HR" altLang="zh-CN" sz="6000" b="1"/>
              <a:t>A BRIEF </a:t>
            </a:r>
            <a:r>
              <a:rPr lang="hr-HR" altLang="zh-CN" sz="6000" b="1" smtClean="0"/>
              <a:t>HISTORY</a:t>
            </a:r>
            <a:r>
              <a:rPr lang="de-DE" altLang="zh-CN" sz="6000" b="1" smtClean="0"/>
              <a:t>“</a:t>
            </a:r>
            <a:r>
              <a:rPr lang="hr-HR" altLang="zh-CN" sz="6000" smtClean="0"/>
              <a:t> </a:t>
            </a:r>
            <a:endParaRPr lang="hr-HR" altLang="de-DE" sz="6000"/>
          </a:p>
        </p:txBody>
      </p:sp>
      <p:sp>
        <p:nvSpPr>
          <p:cNvPr id="2051" name="Rectangle 3"/>
          <p:cNvSpPr>
            <a:spLocks noGrp="1" noChangeArrowheads="1"/>
          </p:cNvSpPr>
          <p:nvPr>
            <p:ph type="subTitle" idx="1"/>
          </p:nvPr>
        </p:nvSpPr>
        <p:spPr>
          <a:xfrm>
            <a:off x="1562100" y="4681538"/>
            <a:ext cx="9070975" cy="457200"/>
          </a:xfrm>
        </p:spPr>
        <p:txBody>
          <a:bodyPr/>
          <a:lstStyle/>
          <a:p>
            <a:pPr>
              <a:defRPr/>
            </a:pPr>
            <a:r>
              <a:rPr lang="de-DE" altLang="de-DE" dirty="0" smtClean="0"/>
              <a:t>Source: </a:t>
            </a:r>
            <a:r>
              <a:rPr lang="de-DE" i="1" dirty="0" smtClean="0"/>
              <a:t>www.pfri.uniri.hr/~bopri/documents/Histoftranslstudies.</a:t>
            </a:r>
            <a:r>
              <a:rPr lang="de-DE" b="1" i="1" dirty="0" smtClean="0"/>
              <a:t>ppt</a:t>
            </a:r>
            <a:endParaRPr lang="de-DE" altLang="de-DE"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GB" altLang="zh-CN" b="1" smtClean="0"/>
              <a:t>A brief history of the discipline</a:t>
            </a:r>
            <a:r>
              <a:rPr lang="hr-HR" altLang="zh-CN" smtClean="0"/>
              <a:t> </a:t>
            </a:r>
            <a:endParaRPr lang="hr-HR" altLang="de-DE" smtClean="0"/>
          </a:p>
        </p:txBody>
      </p:sp>
      <p:sp>
        <p:nvSpPr>
          <p:cNvPr id="65539" name="Rectangle 3"/>
          <p:cNvSpPr>
            <a:spLocks noGrp="1" noChangeArrowheads="1"/>
          </p:cNvSpPr>
          <p:nvPr>
            <p:ph type="body" idx="1"/>
          </p:nvPr>
        </p:nvSpPr>
        <p:spPr/>
        <p:txBody>
          <a:bodyPr/>
          <a:lstStyle/>
          <a:p>
            <a:pPr marL="552450" indent="-552450">
              <a:lnSpc>
                <a:spcPct val="80000"/>
              </a:lnSpc>
              <a:buFont typeface="Wingdings" pitchFamily="2" charset="2"/>
              <a:buAutoNum type="arabicPeriod"/>
            </a:pPr>
            <a:r>
              <a:rPr lang="en-GB" altLang="zh-CN" sz="1900" b="1" smtClean="0"/>
              <a:t>Cicero</a:t>
            </a:r>
            <a:r>
              <a:rPr lang="en-GB" altLang="zh-CN" sz="1900" smtClean="0"/>
              <a:t>, </a:t>
            </a:r>
            <a:r>
              <a:rPr lang="en-GB" altLang="zh-CN" sz="1900" b="1" smtClean="0"/>
              <a:t>Horace</a:t>
            </a:r>
            <a:r>
              <a:rPr lang="en-GB" altLang="zh-CN" sz="1900" smtClean="0"/>
              <a:t> (1st cent BCE), </a:t>
            </a:r>
            <a:r>
              <a:rPr lang="en-GB" altLang="zh-CN" sz="1900" b="1" smtClean="0"/>
              <a:t>St Jerome</a:t>
            </a:r>
            <a:r>
              <a:rPr lang="en-GB" altLang="zh-CN" sz="1900" smtClean="0"/>
              <a:t> (4th cent. CE): </a:t>
            </a:r>
            <a:r>
              <a:rPr lang="hr-HR" altLang="zh-CN" sz="1900" b="1" smtClean="0"/>
              <a:t>The </a:t>
            </a:r>
            <a:r>
              <a:rPr lang="en-GB" altLang="zh-CN" sz="1900" b="1" smtClean="0"/>
              <a:t>Bible</a:t>
            </a:r>
            <a:r>
              <a:rPr lang="en-GB" altLang="zh-CN" sz="1900" smtClean="0"/>
              <a:t> – battleground of conflicting ideologies in western Europe: literal vs. free (word or sense; </a:t>
            </a:r>
            <a:r>
              <a:rPr lang="en-GB" altLang="zh-CN" sz="1900" i="1" smtClean="0"/>
              <a:t>interpres ut orator</a:t>
            </a:r>
            <a:r>
              <a:rPr lang="en-GB" altLang="zh-CN" sz="1900" smtClean="0"/>
              <a:t>)</a:t>
            </a:r>
          </a:p>
          <a:p>
            <a:pPr marL="552450" indent="-552450">
              <a:lnSpc>
                <a:spcPct val="80000"/>
              </a:lnSpc>
              <a:buFont typeface="Wingdings" pitchFamily="2" charset="2"/>
              <a:buAutoNum type="arabicPeriod"/>
            </a:pPr>
            <a:r>
              <a:rPr lang="en-GB" altLang="zh-CN" sz="1900" b="1" smtClean="0"/>
              <a:t>Period until </a:t>
            </a:r>
            <a:r>
              <a:rPr lang="hr-HR" altLang="zh-CN" sz="1900" b="1" smtClean="0"/>
              <a:t>the late </a:t>
            </a:r>
            <a:r>
              <a:rPr lang="en-GB" altLang="zh-CN" sz="1900" b="1" smtClean="0"/>
              <a:t>1960s</a:t>
            </a:r>
            <a:r>
              <a:rPr lang="en-GB" altLang="zh-CN" sz="1900" smtClean="0"/>
              <a:t>: TR – an element of language learning (in modern language courses)</a:t>
            </a:r>
          </a:p>
          <a:p>
            <a:pPr marL="933450" lvl="1" indent="-476250">
              <a:lnSpc>
                <a:spcPct val="80000"/>
              </a:lnSpc>
            </a:pPr>
            <a:r>
              <a:rPr lang="en-GB" altLang="zh-CN" sz="1700" smtClean="0"/>
              <a:t>the grammar-translation method)</a:t>
            </a:r>
          </a:p>
          <a:p>
            <a:pPr marL="933450" lvl="1" indent="-476250">
              <a:lnSpc>
                <a:spcPct val="80000"/>
              </a:lnSpc>
            </a:pPr>
            <a:r>
              <a:rPr lang="en-GB" altLang="zh-CN" sz="1700" smtClean="0"/>
              <a:t>classical languages + M. Luther (modern languages) – translation exercises</a:t>
            </a:r>
          </a:p>
          <a:p>
            <a:pPr marL="933450" lvl="1" indent="-476250">
              <a:lnSpc>
                <a:spcPct val="80000"/>
              </a:lnSpc>
            </a:pPr>
            <a:r>
              <a:rPr lang="en-GB" altLang="zh-CN" sz="1700" smtClean="0"/>
              <a:t>a means of learning foreign language (reading skills)</a:t>
            </a:r>
          </a:p>
          <a:p>
            <a:pPr marL="933450" lvl="1" indent="-476250">
              <a:lnSpc>
                <a:spcPct val="80000"/>
              </a:lnSpc>
            </a:pPr>
            <a:r>
              <a:rPr lang="en-GB" altLang="zh-CN" sz="1700" smtClean="0"/>
              <a:t>change of attitude with the rise of the direct method (spoken lang.) - NO translation in the classroom</a:t>
            </a:r>
            <a:endParaRPr lang="en-GB" altLang="zh-CN" sz="1700" b="1" smtClean="0"/>
          </a:p>
          <a:p>
            <a:pPr marL="552450" indent="-552450">
              <a:lnSpc>
                <a:spcPct val="80000"/>
              </a:lnSpc>
              <a:buFont typeface="Wingdings" pitchFamily="2" charset="2"/>
              <a:buAutoNum type="arabicPeriod"/>
            </a:pPr>
            <a:r>
              <a:rPr lang="hr-HR" altLang="zh-CN" sz="1900" b="1" smtClean="0"/>
              <a:t>Since the 1970s</a:t>
            </a:r>
            <a:r>
              <a:rPr lang="en-GB" altLang="zh-CN" sz="1900" b="1" smtClean="0"/>
              <a:t>:</a:t>
            </a:r>
            <a:r>
              <a:rPr lang="en-GB" altLang="zh-CN" sz="1900" smtClean="0"/>
              <a:t> TR developed into an academic discipline</a:t>
            </a:r>
            <a:endParaRPr lang="hr-HR" altLang="de-DE" sz="190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1066800" y="665163"/>
          <a:ext cx="10058400" cy="5097468"/>
        </p:xfrm>
        <a:graphic>
          <a:graphicData uri="http://schemas.openxmlformats.org/drawingml/2006/table">
            <a:tbl>
              <a:tblPr/>
              <a:tblGrid>
                <a:gridCol w="2159000"/>
                <a:gridCol w="7899400"/>
              </a:tblGrid>
              <a:tr h="371448">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FFFFFF"/>
                          </a:solidFill>
                          <a:effectLst/>
                          <a:latin typeface="Century Gothic" pitchFamily="34" charset="0"/>
                          <a:ea typeface="SimSun" pitchFamily="2" charset="-122"/>
                        </a:rPr>
                        <a:t>周数</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smtClean="0">
                          <a:ln>
                            <a:noFill/>
                          </a:ln>
                          <a:solidFill>
                            <a:srgbClr val="FFFFFF"/>
                          </a:solidFill>
                          <a:effectLst/>
                          <a:latin typeface="Century Gothic" pitchFamily="34" charset="0"/>
                          <a:ea typeface="SimSun" pitchFamily="2" charset="-122"/>
                        </a:rPr>
                        <a:t>授课内容</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40091">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Century Gothic" pitchFamily="34" charset="0"/>
                          <a:ea typeface="SimSun" pitchFamily="2" charset="-122"/>
                        </a:rPr>
                        <a:t>Week</a:t>
                      </a:r>
                      <a:r>
                        <a:rPr kumimoji="0" lang="zh-CN" altLang="en-US" sz="1800" b="0" i="0" u="none" strike="noStrike" cap="none" normalizeH="0" baseline="0" smtClean="0">
                          <a:ln>
                            <a:noFill/>
                          </a:ln>
                          <a:solidFill>
                            <a:srgbClr val="000000"/>
                          </a:solidFill>
                          <a:effectLst/>
                          <a:latin typeface="Century Gothic" pitchFamily="34" charset="0"/>
                          <a:ea typeface="SimSun" pitchFamily="2" charset="-122"/>
                        </a:rPr>
                        <a:t> </a:t>
                      </a:r>
                      <a:r>
                        <a:rPr kumimoji="0" lang="en-US" altLang="zh-CN" sz="1800" b="0" i="0" u="none" strike="noStrike" cap="none" normalizeH="0" baseline="0" smtClean="0">
                          <a:ln>
                            <a:noFill/>
                          </a:ln>
                          <a:solidFill>
                            <a:srgbClr val="000000"/>
                          </a:solidFill>
                          <a:effectLst/>
                          <a:latin typeface="Century Gothic" pitchFamily="34" charset="0"/>
                          <a:ea typeface="SimSun" pitchFamily="2" charset="-122"/>
                        </a:rPr>
                        <a:t>10</a:t>
                      </a:r>
                      <a:endParaRPr kumimoji="0" lang="zh-CN" altLang="en-US" sz="1800" b="0" i="0" u="none" strike="noStrike" cap="none" normalizeH="0" baseline="0" smtClean="0">
                        <a:ln>
                          <a:noFill/>
                        </a:ln>
                        <a:solidFill>
                          <a:srgbClr val="000000"/>
                        </a:solidFill>
                        <a:effectLst/>
                        <a:latin typeface="Century Gothic" pitchFamily="34" charset="0"/>
                        <a:ea typeface="SimSun" pitchFamily="2" charset="-122"/>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F5"/>
                    </a:solidFill>
                  </a:tcPr>
                </a:tc>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Century Gothic" pitchFamily="34" charset="0"/>
                          <a:ea typeface="SimSun" pitchFamily="2" charset="-122"/>
                        </a:rPr>
                        <a:t>Examples of world literature in Chinese translation: Goethe’s Faust and different Goethe translations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F5"/>
                    </a:solidFill>
                  </a:tcPr>
                </a:tc>
              </a:tr>
              <a:tr h="371448">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rgbClr val="000000"/>
                        </a:solidFill>
                        <a:effectLst/>
                        <a:latin typeface="Century Gothic" pitchFamily="34" charset="0"/>
                        <a:ea typeface="SimSun" pitchFamily="2" charset="-122"/>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A"/>
                    </a:solidFill>
                  </a:tcPr>
                </a:tc>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rgbClr val="000000"/>
                          </a:solidFill>
                          <a:effectLst/>
                          <a:latin typeface="Century Gothic" pitchFamily="34" charset="0"/>
                          <a:ea typeface="SimSun" pitchFamily="2" charset="-122"/>
                        </a:rPr>
                        <a:t>世界文学的中文翻译之例：歌德的</a:t>
                      </a:r>
                      <a:r>
                        <a:rPr kumimoji="0" lang="en-US" altLang="zh-CN" sz="1800" b="0" i="0" u="none" strike="noStrike" cap="none" normalizeH="0" baseline="0" dirty="0" smtClean="0">
                          <a:ln>
                            <a:noFill/>
                          </a:ln>
                          <a:solidFill>
                            <a:srgbClr val="000000"/>
                          </a:solidFill>
                          <a:effectLst/>
                          <a:latin typeface="Century Gothic" pitchFamily="34" charset="0"/>
                          <a:ea typeface="SimSun" pitchFamily="2" charset="-122"/>
                        </a:rPr>
                        <a:t>《</a:t>
                      </a:r>
                      <a:r>
                        <a:rPr kumimoji="0" lang="zh-CN" altLang="en-US" sz="1800" b="0" i="0" u="none" strike="noStrike" cap="none" normalizeH="0" baseline="0" dirty="0" smtClean="0">
                          <a:ln>
                            <a:noFill/>
                          </a:ln>
                          <a:solidFill>
                            <a:srgbClr val="000000"/>
                          </a:solidFill>
                          <a:effectLst/>
                          <a:latin typeface="Century Gothic" pitchFamily="34" charset="0"/>
                          <a:ea typeface="SimSun" pitchFamily="2" charset="-122"/>
                        </a:rPr>
                        <a:t>浮士德</a:t>
                      </a:r>
                      <a:r>
                        <a:rPr kumimoji="0" lang="en-US" altLang="zh-CN" sz="1800" b="0" i="0" u="none" strike="noStrike" cap="none" normalizeH="0" baseline="0" dirty="0" smtClean="0">
                          <a:ln>
                            <a:noFill/>
                          </a:ln>
                          <a:solidFill>
                            <a:srgbClr val="000000"/>
                          </a:solidFill>
                          <a:effectLst/>
                          <a:latin typeface="Century Gothic" pitchFamily="34" charset="0"/>
                          <a:ea typeface="SimSun" pitchFamily="2" charset="-122"/>
                        </a:rPr>
                        <a:t>》</a:t>
                      </a:r>
                      <a:r>
                        <a:rPr kumimoji="0" lang="zh-CN" altLang="en-US" sz="1800" b="0" i="0" u="none" strike="noStrike" cap="none" normalizeH="0" baseline="0" dirty="0" smtClean="0">
                          <a:ln>
                            <a:noFill/>
                          </a:ln>
                          <a:solidFill>
                            <a:srgbClr val="000000"/>
                          </a:solidFill>
                          <a:effectLst/>
                          <a:latin typeface="Century Gothic" pitchFamily="34" charset="0"/>
                          <a:ea typeface="SimSun" pitchFamily="2" charset="-122"/>
                        </a:rPr>
                        <a:t>和歌德的不同翻译</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A"/>
                    </a:solidFill>
                  </a:tcPr>
                </a:tc>
              </a:tr>
              <a:tr h="371448">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Century Gothic" pitchFamily="34" charset="0"/>
                          <a:ea typeface="SimSun" pitchFamily="2" charset="-122"/>
                        </a:rPr>
                        <a:t>Week</a:t>
                      </a:r>
                      <a:r>
                        <a:rPr kumimoji="0" lang="zh-CN" altLang="en-US" sz="1800" b="0" i="0" u="none" strike="noStrike" cap="none" normalizeH="0" baseline="0" dirty="0" smtClean="0">
                          <a:ln>
                            <a:noFill/>
                          </a:ln>
                          <a:solidFill>
                            <a:srgbClr val="000000"/>
                          </a:solidFill>
                          <a:effectLst/>
                          <a:latin typeface="Century Gothic" pitchFamily="34" charset="0"/>
                          <a:ea typeface="SimSun" pitchFamily="2" charset="-122"/>
                        </a:rPr>
                        <a:t> </a:t>
                      </a:r>
                      <a:r>
                        <a:rPr kumimoji="0" lang="en-US" altLang="zh-CN" sz="1800" b="0" i="0" u="none" strike="noStrike" cap="none" normalizeH="0" baseline="0" dirty="0" smtClean="0">
                          <a:ln>
                            <a:noFill/>
                          </a:ln>
                          <a:solidFill>
                            <a:srgbClr val="000000"/>
                          </a:solidFill>
                          <a:effectLst/>
                          <a:latin typeface="Century Gothic" pitchFamily="34" charset="0"/>
                          <a:ea typeface="SimSun" pitchFamily="2" charset="-122"/>
                        </a:rPr>
                        <a:t>11</a:t>
                      </a:r>
                      <a:endParaRPr kumimoji="0" lang="zh-CN" altLang="en-US" sz="1800" b="0" i="0" u="none" strike="noStrike" cap="none" normalizeH="0" baseline="0" dirty="0" smtClean="0">
                        <a:ln>
                          <a:noFill/>
                        </a:ln>
                        <a:solidFill>
                          <a:srgbClr val="000000"/>
                        </a:solidFill>
                        <a:effectLst/>
                        <a:latin typeface="Century Gothic" pitchFamily="34" charset="0"/>
                        <a:ea typeface="SimSun" pitchFamily="2" charset="-122"/>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F5"/>
                    </a:solidFill>
                  </a:tcPr>
                </a:tc>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Century Gothic" pitchFamily="34" charset="0"/>
                          <a:ea typeface="SimSun" pitchFamily="2" charset="-122"/>
                        </a:rPr>
                        <a:t>Example 1 from “The Classical Guide to World Literature”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F5"/>
                    </a:solidFill>
                  </a:tcPr>
                </a:tc>
              </a:tr>
              <a:tr h="371448">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rgbClr val="000000"/>
                        </a:solidFill>
                        <a:effectLst/>
                        <a:latin typeface="Century Gothic" pitchFamily="34" charset="0"/>
                        <a:ea typeface="SimSun" pitchFamily="2" charset="-122"/>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A"/>
                    </a:solidFill>
                  </a:tcPr>
                </a:tc>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rgbClr val="000000"/>
                          </a:solidFill>
                          <a:effectLst/>
                          <a:latin typeface="Century Gothic" pitchFamily="34" charset="0"/>
                          <a:ea typeface="SimSun" pitchFamily="2" charset="-122"/>
                        </a:rPr>
                        <a:t>“世界文学经典导读”之例一</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A"/>
                    </a:solidFill>
                  </a:tcPr>
                </a:tc>
              </a:tr>
              <a:tr h="371448">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Century Gothic" pitchFamily="34" charset="0"/>
                          <a:ea typeface="SimSun" pitchFamily="2" charset="-122"/>
                        </a:rPr>
                        <a:t>Week</a:t>
                      </a:r>
                      <a:r>
                        <a:rPr kumimoji="0" lang="zh-CN" altLang="en-US" sz="1800" b="0" i="0" u="none" strike="noStrike" cap="none" normalizeH="0" baseline="0" smtClean="0">
                          <a:ln>
                            <a:noFill/>
                          </a:ln>
                          <a:solidFill>
                            <a:srgbClr val="000000"/>
                          </a:solidFill>
                          <a:effectLst/>
                          <a:latin typeface="Century Gothic" pitchFamily="34" charset="0"/>
                          <a:ea typeface="SimSun" pitchFamily="2" charset="-122"/>
                        </a:rPr>
                        <a:t> </a:t>
                      </a:r>
                      <a:r>
                        <a:rPr kumimoji="0" lang="en-US" altLang="zh-CN" sz="1800" b="0" i="0" u="none" strike="noStrike" cap="none" normalizeH="0" baseline="0" smtClean="0">
                          <a:ln>
                            <a:noFill/>
                          </a:ln>
                          <a:solidFill>
                            <a:srgbClr val="000000"/>
                          </a:solidFill>
                          <a:effectLst/>
                          <a:latin typeface="Century Gothic" pitchFamily="34" charset="0"/>
                          <a:ea typeface="SimSun" pitchFamily="2" charset="-122"/>
                        </a:rPr>
                        <a:t>12</a:t>
                      </a:r>
                      <a:endParaRPr kumimoji="0" lang="zh-CN" altLang="en-US" sz="1800" b="0" i="0" u="none" strike="noStrike" cap="none" normalizeH="0" baseline="0" smtClean="0">
                        <a:ln>
                          <a:noFill/>
                        </a:ln>
                        <a:solidFill>
                          <a:srgbClr val="000000"/>
                        </a:solidFill>
                        <a:effectLst/>
                        <a:latin typeface="Century Gothic" pitchFamily="34" charset="0"/>
                        <a:ea typeface="SimSun" pitchFamily="2" charset="-122"/>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F5"/>
                    </a:solidFill>
                  </a:tcPr>
                </a:tc>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Century Gothic" pitchFamily="34" charset="0"/>
                          <a:ea typeface="SimSun" pitchFamily="2" charset="-122"/>
                        </a:rPr>
                        <a:t>Example 2 from “The Classical Guide to World Literature”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F5"/>
                    </a:solidFill>
                  </a:tcPr>
                </a:tc>
              </a:tr>
              <a:tr h="371448">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rgbClr val="000000"/>
                        </a:solidFill>
                        <a:effectLst/>
                        <a:latin typeface="Century Gothic" pitchFamily="34" charset="0"/>
                        <a:ea typeface="SimSun" pitchFamily="2" charset="-122"/>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A"/>
                    </a:solidFill>
                  </a:tcPr>
                </a:tc>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Century Gothic" pitchFamily="34" charset="0"/>
                          <a:ea typeface="SimSun" pitchFamily="2" charset="-122"/>
                        </a:rPr>
                        <a:t>“世界文学经典导读”之例二</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A"/>
                    </a:solidFill>
                  </a:tcPr>
                </a:tc>
              </a:tr>
              <a:tr h="371448">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Century Gothic" pitchFamily="34" charset="0"/>
                          <a:ea typeface="SimSun" pitchFamily="2" charset="-122"/>
                        </a:rPr>
                        <a:t>Week</a:t>
                      </a:r>
                      <a:r>
                        <a:rPr kumimoji="0" lang="zh-CN" altLang="en-US" sz="1800" b="0" i="0" u="none" strike="noStrike" cap="none" normalizeH="0" baseline="0" smtClean="0">
                          <a:ln>
                            <a:noFill/>
                          </a:ln>
                          <a:solidFill>
                            <a:srgbClr val="000000"/>
                          </a:solidFill>
                          <a:effectLst/>
                          <a:latin typeface="Century Gothic" pitchFamily="34" charset="0"/>
                          <a:ea typeface="SimSun" pitchFamily="2" charset="-122"/>
                        </a:rPr>
                        <a:t> </a:t>
                      </a:r>
                      <a:r>
                        <a:rPr kumimoji="0" lang="en-US" altLang="zh-CN" sz="1800" b="0" i="0" u="none" strike="noStrike" cap="none" normalizeH="0" baseline="0" smtClean="0">
                          <a:ln>
                            <a:noFill/>
                          </a:ln>
                          <a:solidFill>
                            <a:srgbClr val="000000"/>
                          </a:solidFill>
                          <a:effectLst/>
                          <a:latin typeface="Century Gothic" pitchFamily="34" charset="0"/>
                          <a:ea typeface="SimSun" pitchFamily="2" charset="-122"/>
                        </a:rPr>
                        <a:t>13</a:t>
                      </a:r>
                      <a:endParaRPr kumimoji="0" lang="zh-CN" altLang="en-US" sz="1800" b="0" i="0" u="none" strike="noStrike" cap="none" normalizeH="0" baseline="0" smtClean="0">
                        <a:ln>
                          <a:noFill/>
                        </a:ln>
                        <a:solidFill>
                          <a:srgbClr val="000000"/>
                        </a:solidFill>
                        <a:effectLst/>
                        <a:latin typeface="Century Gothic" pitchFamily="34" charset="0"/>
                        <a:ea typeface="SimSun" pitchFamily="2" charset="-122"/>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F5"/>
                    </a:solidFill>
                  </a:tcPr>
                </a:tc>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Century Gothic" pitchFamily="34" charset="0"/>
                          <a:ea typeface="SimSun" pitchFamily="2" charset="-122"/>
                        </a:rPr>
                        <a:t>Example 3 from “The Classical Guide to World Literature”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F5"/>
                    </a:solidFill>
                  </a:tcPr>
                </a:tc>
              </a:tr>
              <a:tr h="371448">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rgbClr val="000000"/>
                        </a:solidFill>
                        <a:effectLst/>
                        <a:latin typeface="Century Gothic" pitchFamily="34" charset="0"/>
                        <a:ea typeface="SimSun" pitchFamily="2" charset="-122"/>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A"/>
                    </a:solidFill>
                  </a:tcPr>
                </a:tc>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Century Gothic" pitchFamily="34" charset="0"/>
                          <a:ea typeface="SimSun" pitchFamily="2" charset="-122"/>
                        </a:rPr>
                        <a:t>“世界文学经典导读”之例三</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A"/>
                    </a:solidFill>
                  </a:tcPr>
                </a:tc>
              </a:tr>
              <a:tr h="371448">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Century Gothic" pitchFamily="34" charset="0"/>
                          <a:ea typeface="SimSun" pitchFamily="2" charset="-122"/>
                        </a:rPr>
                        <a:t>Week</a:t>
                      </a:r>
                      <a:r>
                        <a:rPr kumimoji="0" lang="zh-CN" altLang="en-US" sz="1800" b="0" i="0" u="none" strike="noStrike" cap="none" normalizeH="0" baseline="0" smtClean="0">
                          <a:ln>
                            <a:noFill/>
                          </a:ln>
                          <a:solidFill>
                            <a:srgbClr val="000000"/>
                          </a:solidFill>
                          <a:effectLst/>
                          <a:latin typeface="Century Gothic" pitchFamily="34" charset="0"/>
                          <a:ea typeface="SimSun" pitchFamily="2" charset="-122"/>
                        </a:rPr>
                        <a:t> </a:t>
                      </a:r>
                      <a:r>
                        <a:rPr kumimoji="0" lang="en-US" altLang="zh-CN" sz="1800" b="0" i="0" u="none" strike="noStrike" cap="none" normalizeH="0" baseline="0" smtClean="0">
                          <a:ln>
                            <a:noFill/>
                          </a:ln>
                          <a:solidFill>
                            <a:srgbClr val="000000"/>
                          </a:solidFill>
                          <a:effectLst/>
                          <a:latin typeface="Century Gothic" pitchFamily="34" charset="0"/>
                          <a:ea typeface="SimSun" pitchFamily="2" charset="-122"/>
                        </a:rPr>
                        <a:t>14</a:t>
                      </a:r>
                      <a:endParaRPr kumimoji="0" lang="zh-CN" altLang="en-US" sz="1800" b="0" i="0" u="none" strike="noStrike" cap="none" normalizeH="0" baseline="0" smtClean="0">
                        <a:ln>
                          <a:noFill/>
                        </a:ln>
                        <a:solidFill>
                          <a:srgbClr val="000000"/>
                        </a:solidFill>
                        <a:effectLst/>
                        <a:latin typeface="Century Gothic" pitchFamily="34" charset="0"/>
                        <a:ea typeface="SimSun" pitchFamily="2" charset="-122"/>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F5"/>
                    </a:solidFill>
                  </a:tcPr>
                </a:tc>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Century Gothic" pitchFamily="34" charset="0"/>
                          <a:ea typeface="SimSun" pitchFamily="2" charset="-122"/>
                        </a:rPr>
                        <a:t>Example 4 from “The Classical Guide to World Literature”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F5"/>
                    </a:solidFill>
                  </a:tcPr>
                </a:tc>
              </a:tr>
              <a:tr h="371448">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rgbClr val="000000"/>
                        </a:solidFill>
                        <a:effectLst/>
                        <a:latin typeface="Century Gothic" pitchFamily="34" charset="0"/>
                        <a:ea typeface="SimSun" pitchFamily="2" charset="-122"/>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A"/>
                    </a:solidFill>
                  </a:tcPr>
                </a:tc>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Century Gothic" pitchFamily="34" charset="0"/>
                          <a:ea typeface="SimSun" pitchFamily="2" charset="-122"/>
                        </a:rPr>
                        <a:t>“世界文学经典导读”之例四</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A"/>
                    </a:solidFill>
                  </a:tcPr>
                </a:tc>
              </a:tr>
              <a:tr h="371448">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Century Gothic" pitchFamily="34" charset="0"/>
                          <a:ea typeface="SimSun" pitchFamily="2" charset="-122"/>
                        </a:rPr>
                        <a:t>Week</a:t>
                      </a:r>
                      <a:r>
                        <a:rPr kumimoji="0" lang="zh-CN" altLang="en-US" sz="1800" b="0" i="0" u="none" strike="noStrike" cap="none" normalizeH="0" baseline="0" smtClean="0">
                          <a:ln>
                            <a:noFill/>
                          </a:ln>
                          <a:solidFill>
                            <a:srgbClr val="000000"/>
                          </a:solidFill>
                          <a:effectLst/>
                          <a:latin typeface="Century Gothic" pitchFamily="34" charset="0"/>
                          <a:ea typeface="SimSun" pitchFamily="2" charset="-122"/>
                        </a:rPr>
                        <a:t> </a:t>
                      </a:r>
                      <a:r>
                        <a:rPr kumimoji="0" lang="en-US" altLang="zh-CN" sz="1800" b="0" i="0" u="none" strike="noStrike" cap="none" normalizeH="0" baseline="0" smtClean="0">
                          <a:ln>
                            <a:noFill/>
                          </a:ln>
                          <a:solidFill>
                            <a:srgbClr val="000000"/>
                          </a:solidFill>
                          <a:effectLst/>
                          <a:latin typeface="Century Gothic" pitchFamily="34" charset="0"/>
                          <a:ea typeface="SimSun" pitchFamily="2" charset="-122"/>
                        </a:rPr>
                        <a:t>15</a:t>
                      </a:r>
                      <a:endParaRPr kumimoji="0" lang="zh-CN" altLang="en-US" sz="1800" b="0" i="0" u="none" strike="noStrike" cap="none" normalizeH="0" baseline="0" smtClean="0">
                        <a:ln>
                          <a:noFill/>
                        </a:ln>
                        <a:solidFill>
                          <a:srgbClr val="000000"/>
                        </a:solidFill>
                        <a:effectLst/>
                        <a:latin typeface="Century Gothic" pitchFamily="34" charset="0"/>
                        <a:ea typeface="SimSun" pitchFamily="2" charset="-122"/>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F5"/>
                    </a:solidFill>
                  </a:tcPr>
                </a:tc>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Century Gothic" pitchFamily="34" charset="0"/>
                          <a:ea typeface="SimSun" pitchFamily="2" charset="-122"/>
                        </a:rPr>
                        <a:t>Example 5 from “The Classical Guide to World Literature”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F5"/>
                    </a:solidFill>
                  </a:tcPr>
                </a:tc>
              </a:tr>
              <a:tr h="371448">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rgbClr val="000000"/>
                        </a:solidFill>
                        <a:effectLst/>
                        <a:latin typeface="Century Gothic" pitchFamily="34" charset="0"/>
                        <a:ea typeface="SimSun" pitchFamily="2" charset="-122"/>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A"/>
                    </a:solidFill>
                  </a:tcPr>
                </a:tc>
                <a:tc>
                  <a:txBody>
                    <a:bodyPr/>
                    <a:lstStyle>
                      <a:lvl1pPr>
                        <a:spcBef>
                          <a:spcPts val="900"/>
                        </a:spcBef>
                        <a:buClr>
                          <a:srgbClr val="262626"/>
                        </a:buClr>
                        <a:buFont typeface="Garamond" pitchFamily="18" charset="0"/>
                        <a:defRPr sz="1600">
                          <a:solidFill>
                            <a:schemeClr val="tx1"/>
                          </a:solidFill>
                          <a:latin typeface="Century Gothic" pitchFamily="34" charset="0"/>
                        </a:defRPr>
                      </a:lvl1pPr>
                      <a:lvl2pPr marL="742950" indent="-285750">
                        <a:spcBef>
                          <a:spcPts val="500"/>
                        </a:spcBef>
                        <a:buClr>
                          <a:srgbClr val="262626"/>
                        </a:buClr>
                        <a:buFont typeface="Garamond" pitchFamily="18" charset="0"/>
                        <a:defRPr sz="1400">
                          <a:solidFill>
                            <a:schemeClr val="tx1"/>
                          </a:solidFill>
                          <a:latin typeface="Century Gothic" pitchFamily="34" charset="0"/>
                        </a:defRPr>
                      </a:lvl2pPr>
                      <a:lvl3pPr marL="1143000" indent="-228600">
                        <a:spcBef>
                          <a:spcPts val="500"/>
                        </a:spcBef>
                        <a:buClr>
                          <a:srgbClr val="262626"/>
                        </a:buClr>
                        <a:buFont typeface="Garamond" pitchFamily="18" charset="0"/>
                        <a:defRPr sz="1200">
                          <a:solidFill>
                            <a:schemeClr val="tx1"/>
                          </a:solidFill>
                          <a:latin typeface="Century Gothic" pitchFamily="34" charset="0"/>
                        </a:defRPr>
                      </a:lvl3pPr>
                      <a:lvl4pPr marL="1600200" indent="-228600">
                        <a:spcBef>
                          <a:spcPts val="500"/>
                        </a:spcBef>
                        <a:buClr>
                          <a:srgbClr val="262626"/>
                        </a:buClr>
                        <a:buFont typeface="Garamond" pitchFamily="18" charset="0"/>
                        <a:defRPr sz="1200">
                          <a:solidFill>
                            <a:schemeClr val="tx1"/>
                          </a:solidFill>
                          <a:latin typeface="Century Gothic" pitchFamily="34" charset="0"/>
                        </a:defRPr>
                      </a:lvl4pPr>
                      <a:lvl5pPr marL="2057400" indent="-228600">
                        <a:spcBef>
                          <a:spcPts val="500"/>
                        </a:spcBef>
                        <a:buClr>
                          <a:srgbClr val="262626"/>
                        </a:buClr>
                        <a:buFont typeface="Garamond" pitchFamily="18" charset="0"/>
                        <a:defRPr sz="1200">
                          <a:solidFill>
                            <a:schemeClr val="tx1"/>
                          </a:solidFill>
                          <a:latin typeface="Century Gothic" pitchFamily="34" charset="0"/>
                        </a:defRPr>
                      </a:lvl5pPr>
                      <a:lvl6pPr marL="25146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6pPr>
                      <a:lvl7pPr marL="29718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7pPr>
                      <a:lvl8pPr marL="34290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8pPr>
                      <a:lvl9pPr marL="3886200" indent="-228600" eaLnBrk="0" fontAlgn="base" hangingPunct="0">
                        <a:spcBef>
                          <a:spcPts val="500"/>
                        </a:spcBef>
                        <a:spcAft>
                          <a:spcPct val="0"/>
                        </a:spcAft>
                        <a:buClr>
                          <a:srgbClr val="262626"/>
                        </a:buClr>
                        <a:buFont typeface="Garamond" pitchFamily="18" charset="0"/>
                        <a:defRPr sz="1200">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Century Gothic" pitchFamily="34" charset="0"/>
                          <a:ea typeface="SimSun" pitchFamily="2" charset="-122"/>
                        </a:rPr>
                        <a:t>“世界文学经典导读”之例五</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A"/>
                    </a:solidFill>
                  </a:tcPr>
                </a:tc>
              </a:tr>
            </a:tbl>
          </a:graphicData>
        </a:graphic>
      </p:graphicFrame>
      <p:sp>
        <p:nvSpPr>
          <p:cNvPr id="11310" name="文本框 2"/>
          <p:cNvSpPr txBox="1">
            <a:spLocks noChangeArrowheads="1"/>
          </p:cNvSpPr>
          <p:nvPr/>
        </p:nvSpPr>
        <p:spPr bwMode="auto">
          <a:xfrm>
            <a:off x="1168400" y="5934075"/>
            <a:ext cx="9956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defTabSz="457200" eaLnBrk="0" fontAlgn="base" hangingPunct="0">
              <a:spcBef>
                <a:spcPct val="0"/>
              </a:spcBef>
              <a:spcAft>
                <a:spcPct val="0"/>
              </a:spcAft>
              <a:defRPr>
                <a:solidFill>
                  <a:schemeClr val="tx1"/>
                </a:solidFill>
                <a:latin typeface="Century Gothic" pitchFamily="34" charset="0"/>
              </a:defRPr>
            </a:lvl6pPr>
            <a:lvl7pPr marL="2971800" indent="-228600" defTabSz="457200" eaLnBrk="0" fontAlgn="base" hangingPunct="0">
              <a:spcBef>
                <a:spcPct val="0"/>
              </a:spcBef>
              <a:spcAft>
                <a:spcPct val="0"/>
              </a:spcAft>
              <a:defRPr>
                <a:solidFill>
                  <a:schemeClr val="tx1"/>
                </a:solidFill>
                <a:latin typeface="Century Gothic" pitchFamily="34" charset="0"/>
              </a:defRPr>
            </a:lvl7pPr>
            <a:lvl8pPr marL="3429000" indent="-228600" defTabSz="457200" eaLnBrk="0" fontAlgn="base" hangingPunct="0">
              <a:spcBef>
                <a:spcPct val="0"/>
              </a:spcBef>
              <a:spcAft>
                <a:spcPct val="0"/>
              </a:spcAft>
              <a:defRPr>
                <a:solidFill>
                  <a:schemeClr val="tx1"/>
                </a:solidFill>
                <a:latin typeface="Century Gothic" pitchFamily="34" charset="0"/>
              </a:defRPr>
            </a:lvl8pPr>
            <a:lvl9pPr marL="3886200" indent="-228600" defTabSz="457200" eaLnBrk="0" fontAlgn="base" hangingPunct="0">
              <a:spcBef>
                <a:spcPct val="0"/>
              </a:spcBef>
              <a:spcAft>
                <a:spcPct val="0"/>
              </a:spcAft>
              <a:defRPr>
                <a:solidFill>
                  <a:schemeClr val="tx1"/>
                </a:solidFill>
                <a:latin typeface="Century Gothic" pitchFamily="34" charset="0"/>
              </a:defRPr>
            </a:lvl9pPr>
          </a:lstStyle>
          <a:p>
            <a:r>
              <a:rPr lang="en-US" altLang="zh-CN"/>
              <a:t>General Literature: Fadiman, Clifton, and John S. Major. The New Lifetime Reading Plan: The Classical Guide to World Literature, Revised and Expanded. Harper Collins, 1999.</a:t>
            </a:r>
            <a:endParaRPr kumimoji="1" lang="zh-CN" altLang="en-US"/>
          </a:p>
          <a:p>
            <a:endParaRPr kumimoji="1" lang="zh-CN" alt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hr-HR" altLang="de-DE" smtClean="0"/>
              <a:t>1. The early period</a:t>
            </a:r>
          </a:p>
        </p:txBody>
      </p:sp>
      <p:sp>
        <p:nvSpPr>
          <p:cNvPr id="66563" name="Rectangle 3"/>
          <p:cNvSpPr>
            <a:spLocks noGrp="1" noChangeArrowheads="1"/>
          </p:cNvSpPr>
          <p:nvPr>
            <p:ph type="body" idx="1"/>
          </p:nvPr>
        </p:nvSpPr>
        <p:spPr/>
        <p:txBody>
          <a:bodyPr/>
          <a:lstStyle/>
          <a:p>
            <a:pPr>
              <a:lnSpc>
                <a:spcPct val="80000"/>
              </a:lnSpc>
            </a:pPr>
            <a:r>
              <a:rPr lang="en-US" altLang="de-DE" sz="2100" smtClean="0"/>
              <a:t>The</a:t>
            </a:r>
            <a:r>
              <a:rPr lang="hr-HR" altLang="de-DE" sz="2100" smtClean="0"/>
              <a:t> </a:t>
            </a:r>
            <a:r>
              <a:rPr lang="en-US" altLang="de-DE" sz="2100" smtClean="0"/>
              <a:t>practice of translation was discussed by</a:t>
            </a:r>
            <a:r>
              <a:rPr lang="hr-HR" altLang="de-DE" sz="2100" smtClean="0"/>
              <a:t> </a:t>
            </a:r>
            <a:r>
              <a:rPr lang="en-US" altLang="de-DE" sz="2100" b="1" smtClean="0"/>
              <a:t>Cicero and Horace</a:t>
            </a:r>
            <a:r>
              <a:rPr lang="hr-HR" altLang="de-DE" sz="2100" smtClean="0"/>
              <a:t> </a:t>
            </a:r>
            <a:r>
              <a:rPr lang="en-US" altLang="de-DE" sz="2100" smtClean="0"/>
              <a:t>(first century BCE) and </a:t>
            </a:r>
            <a:r>
              <a:rPr lang="en-US" altLang="de-DE" sz="2100" b="1" smtClean="0"/>
              <a:t>St Jerome</a:t>
            </a:r>
            <a:r>
              <a:rPr lang="en-US" altLang="de-DE" sz="2100" smtClean="0"/>
              <a:t> (fourth century </a:t>
            </a:r>
            <a:r>
              <a:rPr lang="hr-HR" altLang="de-DE" sz="2100" smtClean="0"/>
              <a:t>AD</a:t>
            </a:r>
            <a:r>
              <a:rPr lang="en-US" altLang="de-DE" sz="2100" smtClean="0"/>
              <a:t>); </a:t>
            </a:r>
            <a:endParaRPr lang="hr-HR" altLang="de-DE" sz="2100" smtClean="0"/>
          </a:p>
          <a:p>
            <a:pPr lvl="1">
              <a:lnSpc>
                <a:spcPct val="80000"/>
              </a:lnSpc>
            </a:pPr>
            <a:r>
              <a:rPr lang="en-US" altLang="de-DE" sz="1900" smtClean="0"/>
              <a:t>their writings exert</a:t>
            </a:r>
            <a:r>
              <a:rPr lang="hr-HR" altLang="de-DE" sz="1900" smtClean="0"/>
              <a:t>ed</a:t>
            </a:r>
            <a:r>
              <a:rPr lang="en-US" altLang="de-DE" sz="1900" smtClean="0"/>
              <a:t> an important influence up until the</a:t>
            </a:r>
            <a:r>
              <a:rPr lang="hr-HR" altLang="de-DE" sz="1900" smtClean="0"/>
              <a:t> </a:t>
            </a:r>
            <a:r>
              <a:rPr lang="en-US" altLang="de-DE" sz="1900" smtClean="0"/>
              <a:t>twentieth century</a:t>
            </a:r>
            <a:endParaRPr lang="hr-HR" altLang="de-DE" sz="1900" smtClean="0"/>
          </a:p>
          <a:p>
            <a:pPr lvl="1">
              <a:lnSpc>
                <a:spcPct val="80000"/>
              </a:lnSpc>
            </a:pPr>
            <a:r>
              <a:rPr lang="hr-HR" altLang="de-DE" sz="1900" smtClean="0"/>
              <a:t>S</a:t>
            </a:r>
            <a:r>
              <a:rPr lang="en-US" altLang="de-DE" sz="1900" smtClean="0"/>
              <a:t>t Jerome</a:t>
            </a:r>
            <a:r>
              <a:rPr lang="hr-HR" altLang="de-DE" sz="1900" smtClean="0"/>
              <a:t>’s</a:t>
            </a:r>
            <a:r>
              <a:rPr lang="en-US" altLang="de-DE" sz="1900" smtClean="0"/>
              <a:t> approach to translating the Greek</a:t>
            </a:r>
            <a:r>
              <a:rPr lang="hr-HR" altLang="de-DE" sz="1900" smtClean="0"/>
              <a:t> </a:t>
            </a:r>
            <a:r>
              <a:rPr lang="en-US" altLang="de-DE" sz="1900" smtClean="0"/>
              <a:t>Septuagint Bible into Latin affect</a:t>
            </a:r>
            <a:r>
              <a:rPr lang="hr-HR" altLang="de-DE" sz="1900" smtClean="0"/>
              <a:t>ed</a:t>
            </a:r>
            <a:r>
              <a:rPr lang="en-US" altLang="de-DE" sz="1900" smtClean="0"/>
              <a:t> later translations of the Scriptures.</a:t>
            </a:r>
            <a:endParaRPr lang="hr-HR" altLang="de-DE" sz="1900" smtClean="0"/>
          </a:p>
          <a:p>
            <a:pPr lvl="1">
              <a:lnSpc>
                <a:spcPct val="80000"/>
              </a:lnSpc>
            </a:pPr>
            <a:r>
              <a:rPr lang="hr-HR" altLang="de-DE" sz="1900" i="1" smtClean="0"/>
              <a:t>Non verbum de verbo sed sensum de senso!</a:t>
            </a:r>
            <a:endParaRPr lang="en-US" altLang="de-DE" sz="1900" i="1" smtClean="0"/>
          </a:p>
          <a:p>
            <a:pPr>
              <a:lnSpc>
                <a:spcPct val="80000"/>
              </a:lnSpc>
            </a:pPr>
            <a:r>
              <a:rPr lang="en-US" altLang="de-DE" sz="2100" smtClean="0"/>
              <a:t>the </a:t>
            </a:r>
            <a:r>
              <a:rPr lang="en-US" altLang="de-DE" sz="2100" b="1" smtClean="0"/>
              <a:t>translation of the Bible</a:t>
            </a:r>
            <a:r>
              <a:rPr lang="en-US" altLang="de-DE" sz="2100" smtClean="0"/>
              <a:t> was to be – for well over a thousand years</a:t>
            </a:r>
            <a:r>
              <a:rPr lang="hr-HR" altLang="de-DE" sz="2100" smtClean="0"/>
              <a:t> </a:t>
            </a:r>
            <a:r>
              <a:rPr lang="en-US" altLang="de-DE" sz="2100" smtClean="0"/>
              <a:t>and especially during the Reformation in the sixteenth century – the battleground</a:t>
            </a:r>
            <a:r>
              <a:rPr lang="hr-HR" altLang="de-DE" sz="2100" smtClean="0"/>
              <a:t> </a:t>
            </a:r>
            <a:r>
              <a:rPr lang="en-US" altLang="de-DE" sz="2100" smtClean="0"/>
              <a:t>of conflicting ideologies in western Europe</a:t>
            </a:r>
            <a:endParaRPr lang="hr-HR" altLang="de-DE" sz="2100"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altLang="zh-CN" sz="3200" b="1" smtClean="0"/>
              <a:t>"What happened at the Tower of Babel?"</a:t>
            </a:r>
            <a:endParaRPr lang="hr-HR" altLang="de-DE" sz="3200" b="1" smtClean="0"/>
          </a:p>
        </p:txBody>
      </p:sp>
      <p:sp>
        <p:nvSpPr>
          <p:cNvPr id="67587" name="Rectangle 3"/>
          <p:cNvSpPr>
            <a:spLocks noGrp="1" noChangeArrowheads="1"/>
          </p:cNvSpPr>
          <p:nvPr>
            <p:ph type="body" idx="1"/>
          </p:nvPr>
        </p:nvSpPr>
        <p:spPr/>
        <p:txBody>
          <a:bodyPr/>
          <a:lstStyle/>
          <a:p>
            <a:pPr>
              <a:lnSpc>
                <a:spcPct val="80000"/>
              </a:lnSpc>
            </a:pPr>
            <a:r>
              <a:rPr lang="en-US" altLang="zh-CN" sz="1200" smtClean="0"/>
              <a:t>The Tower of Babel is described in Genesis chapter 11, verses 1-9. After the Flood, God commanded humanity to </a:t>
            </a:r>
            <a:r>
              <a:rPr lang="en-US" altLang="zh-CN" sz="1200" smtClean="0">
                <a:solidFill>
                  <a:srgbClr val="3333CC"/>
                </a:solidFill>
              </a:rPr>
              <a:t>"</a:t>
            </a:r>
            <a:r>
              <a:rPr lang="en-US" altLang="zh-CN" sz="1200" i="1" smtClean="0">
                <a:solidFill>
                  <a:srgbClr val="3333CC"/>
                </a:solidFill>
              </a:rPr>
              <a:t>increase in number and fill the earth</a:t>
            </a:r>
            <a:r>
              <a:rPr lang="en-US" altLang="zh-CN" sz="1200" smtClean="0">
                <a:solidFill>
                  <a:srgbClr val="3333CC"/>
                </a:solidFill>
              </a:rPr>
              <a:t>"</a:t>
            </a:r>
            <a:r>
              <a:rPr lang="en-US" altLang="zh-CN" sz="1200" smtClean="0"/>
              <a:t> (Genesis 9:1). </a:t>
            </a:r>
            <a:endParaRPr lang="hr-HR" altLang="zh-CN" sz="1200" smtClean="0"/>
          </a:p>
          <a:p>
            <a:pPr>
              <a:lnSpc>
                <a:spcPct val="80000"/>
              </a:lnSpc>
            </a:pPr>
            <a:r>
              <a:rPr lang="en-US" altLang="zh-CN" sz="1200" smtClean="0"/>
              <a:t>Humanity decided to do the exact opposite, "Then they said, </a:t>
            </a:r>
            <a:r>
              <a:rPr lang="en-US" altLang="zh-CN" sz="1200" smtClean="0">
                <a:solidFill>
                  <a:srgbClr val="FF0000"/>
                </a:solidFill>
              </a:rPr>
              <a:t>"Come, let us build ourselves a city, with a tower that reaches to the heavens, so that we may make a name for ourselves and not be scattered over the face of the whole earth</a:t>
            </a:r>
            <a:r>
              <a:rPr lang="en-US" altLang="zh-CN" sz="1200" smtClean="0"/>
              <a:t>" (Genesis 11:4). </a:t>
            </a:r>
            <a:endParaRPr lang="hr-HR" altLang="zh-CN" sz="1200" smtClean="0"/>
          </a:p>
          <a:p>
            <a:pPr>
              <a:lnSpc>
                <a:spcPct val="80000"/>
              </a:lnSpc>
            </a:pPr>
            <a:r>
              <a:rPr lang="en-US" altLang="zh-CN" sz="1200" smtClean="0"/>
              <a:t>Humanity decided to build a great city and all congregate there. They decided to build a gigantic tower as a symbol their power, to make a name for themselves (Genesis 11:4). </a:t>
            </a:r>
            <a:endParaRPr lang="hr-HR" altLang="zh-CN" sz="1200" smtClean="0"/>
          </a:p>
          <a:p>
            <a:pPr>
              <a:lnSpc>
                <a:spcPct val="80000"/>
              </a:lnSpc>
            </a:pPr>
            <a:r>
              <a:rPr lang="en-US" altLang="zh-CN" sz="1200" smtClean="0"/>
              <a:t>This tower is remembered as the Tower of </a:t>
            </a:r>
            <a:r>
              <a:rPr lang="en-US" altLang="zh-CN" sz="1200" i="1" smtClean="0">
                <a:solidFill>
                  <a:srgbClr val="3333CC"/>
                </a:solidFill>
              </a:rPr>
              <a:t>Babel.In response, God confused the languages of humanity so that we could no longer communicate with each other</a:t>
            </a:r>
            <a:r>
              <a:rPr lang="en-US" altLang="zh-CN" sz="1200" smtClean="0"/>
              <a:t> (Genesis 11:7). </a:t>
            </a:r>
            <a:endParaRPr lang="hr-HR" altLang="zh-CN" sz="1200" smtClean="0"/>
          </a:p>
          <a:p>
            <a:pPr>
              <a:lnSpc>
                <a:spcPct val="80000"/>
              </a:lnSpc>
            </a:pPr>
            <a:r>
              <a:rPr lang="en-US" altLang="zh-CN" sz="1200" smtClean="0"/>
              <a:t>The result was that people congregated with other people who spoke the same language - and then went and settled in other parts of the world (Genesis 11:8-9). </a:t>
            </a:r>
            <a:endParaRPr lang="hr-HR" altLang="zh-CN" sz="1200" smtClean="0"/>
          </a:p>
          <a:p>
            <a:pPr>
              <a:lnSpc>
                <a:spcPct val="80000"/>
              </a:lnSpc>
            </a:pPr>
            <a:r>
              <a:rPr lang="en-US" altLang="zh-CN" sz="1200" b="1" smtClean="0"/>
              <a:t>God confused the languages at the Tower of Babel to enforce His command for humanity to spread throughout the entire world</a:t>
            </a:r>
            <a:r>
              <a:rPr lang="en-US" altLang="zh-CN" sz="1200" smtClean="0"/>
              <a:t>.</a:t>
            </a:r>
            <a:endParaRPr lang="hr-HR" altLang="zh-CN" sz="1200" smtClean="0"/>
          </a:p>
          <a:p>
            <a:pPr>
              <a:lnSpc>
                <a:spcPct val="80000"/>
              </a:lnSpc>
            </a:pPr>
            <a:r>
              <a:rPr lang="en-US" altLang="zh-CN" sz="1200" smtClean="0"/>
              <a:t>Some Bible teachers also believe that God created the different races of humanity at the Tower of Babel. This is possible, but it is not taught in the Biblical text. On the origin of the races - </a:t>
            </a:r>
            <a:r>
              <a:rPr lang="en-US" altLang="zh-CN" sz="1200" smtClean="0">
                <a:hlinkClick r:id="rId2"/>
              </a:rPr>
              <a:t>http://www.gotquestions.org/different-races.html</a:t>
            </a:r>
            <a:r>
              <a:rPr lang="en-US" altLang="zh-CN" sz="1200" smtClean="0"/>
              <a:t>. </a:t>
            </a:r>
            <a:endParaRPr lang="hr-HR" altLang="zh-CN" sz="1200" smtClean="0"/>
          </a:p>
          <a:p>
            <a:pPr>
              <a:lnSpc>
                <a:spcPct val="80000"/>
              </a:lnSpc>
            </a:pPr>
            <a:r>
              <a:rPr lang="en-US" altLang="zh-CN" sz="1200" smtClean="0"/>
              <a:t>It seems more likely that the different races existed prior to the Tower of Babel and that God confused the languages at least partially based on the different races. From the Tower of Babel, humanity divided based on language (and possibly race) and settled in various parts of the world. </a:t>
            </a:r>
            <a:endParaRPr lang="hr-HR" altLang="zh-CN" sz="1200" smtClean="0"/>
          </a:p>
          <a:p>
            <a:pPr algn="r">
              <a:lnSpc>
                <a:spcPct val="80000"/>
              </a:lnSpc>
            </a:pPr>
            <a:r>
              <a:rPr lang="en-US" altLang="zh-CN" sz="1200" b="1" smtClean="0"/>
              <a:t>Recommended Resource</a:t>
            </a:r>
            <a:r>
              <a:rPr lang="en-US" altLang="zh-CN" sz="1200" smtClean="0"/>
              <a:t>:  </a:t>
            </a:r>
            <a:r>
              <a:rPr lang="en-US" altLang="zh-CN" sz="1200" smtClean="0">
                <a:hlinkClick r:id="rId3"/>
              </a:rPr>
              <a:t>The Answers Book by Ken Ham</a:t>
            </a:r>
            <a:r>
              <a:rPr lang="en-US" altLang="zh-CN" sz="1200" smtClean="0"/>
              <a:t>.</a:t>
            </a:r>
            <a:endParaRPr lang="hr-HR" altLang="de-DE" sz="120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hr-HR" altLang="de-DE" sz="3200" smtClean="0"/>
              <a:t>1. Translation – before the 20th century</a:t>
            </a:r>
          </a:p>
        </p:txBody>
      </p:sp>
      <p:sp>
        <p:nvSpPr>
          <p:cNvPr id="68611" name="Rectangle 3"/>
          <p:cNvSpPr>
            <a:spLocks noGrp="1" noChangeArrowheads="1"/>
          </p:cNvSpPr>
          <p:nvPr>
            <p:ph type="body" idx="1"/>
          </p:nvPr>
        </p:nvSpPr>
        <p:spPr/>
        <p:txBody>
          <a:bodyPr/>
          <a:lstStyle/>
          <a:p>
            <a:pPr marL="552450" indent="-552450">
              <a:lnSpc>
                <a:spcPct val="90000"/>
              </a:lnSpc>
              <a:buFont typeface="Wingdings" pitchFamily="2" charset="2"/>
              <a:buAutoNum type="arabicPeriod"/>
            </a:pPr>
            <a:r>
              <a:rPr lang="hr-HR" altLang="de-DE" smtClean="0"/>
              <a:t>Word-for-word or sense-for-sense TR</a:t>
            </a:r>
          </a:p>
          <a:p>
            <a:pPr marL="552450" indent="-552450">
              <a:lnSpc>
                <a:spcPct val="90000"/>
              </a:lnSpc>
              <a:buFont typeface="Wingdings" pitchFamily="2" charset="2"/>
              <a:buAutoNum type="arabicPeriod"/>
            </a:pPr>
            <a:r>
              <a:rPr lang="hr-HR" altLang="de-DE" smtClean="0"/>
              <a:t>Martin Luther</a:t>
            </a:r>
          </a:p>
          <a:p>
            <a:pPr marL="552450" indent="-552450">
              <a:lnSpc>
                <a:spcPct val="90000"/>
              </a:lnSpc>
              <a:buFont typeface="Wingdings" pitchFamily="2" charset="2"/>
              <a:buAutoNum type="arabicPeriod"/>
            </a:pPr>
            <a:r>
              <a:rPr lang="hr-HR" altLang="de-DE" smtClean="0"/>
              <a:t>Early attempts at systematic TR: Dryden, Dolet, Tytler</a:t>
            </a:r>
          </a:p>
          <a:p>
            <a:pPr marL="552450" indent="-552450">
              <a:lnSpc>
                <a:spcPct val="90000"/>
              </a:lnSpc>
              <a:buFont typeface="Wingdings" pitchFamily="2" charset="2"/>
              <a:buAutoNum type="arabicPeriod"/>
            </a:pPr>
            <a:r>
              <a:rPr lang="hr-HR" altLang="de-DE" smtClean="0"/>
              <a:t>Schleirmacher and the evaluation of the foreign</a:t>
            </a:r>
          </a:p>
          <a:p>
            <a:pPr marL="552450" indent="-552450">
              <a:lnSpc>
                <a:spcPct val="90000"/>
              </a:lnSpc>
              <a:buFont typeface="Wingdings" pitchFamily="2" charset="2"/>
              <a:buAutoNum type="arabicPeriod"/>
            </a:pPr>
            <a:r>
              <a:rPr lang="hr-HR" altLang="de-DE" smtClean="0"/>
              <a:t>TR theories in 19th and early 20th cent.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hr-HR" altLang="de-DE" sz="3200" smtClean="0"/>
              <a:t>Word-for-word or sense-for-sense TR</a:t>
            </a:r>
          </a:p>
        </p:txBody>
      </p:sp>
      <p:sp>
        <p:nvSpPr>
          <p:cNvPr id="69635" name="Rectangle 3"/>
          <p:cNvSpPr>
            <a:spLocks noGrp="1" noChangeArrowheads="1"/>
          </p:cNvSpPr>
          <p:nvPr>
            <p:ph type="body" idx="1"/>
          </p:nvPr>
        </p:nvSpPr>
        <p:spPr/>
        <p:txBody>
          <a:bodyPr/>
          <a:lstStyle/>
          <a:p>
            <a:pPr>
              <a:lnSpc>
                <a:spcPct val="80000"/>
              </a:lnSpc>
            </a:pPr>
            <a:r>
              <a:rPr lang="hr-HR" altLang="de-DE" sz="2500" smtClean="0"/>
              <a:t>TR theory until 20th cent.: a sterile debate over the triad </a:t>
            </a:r>
            <a:r>
              <a:rPr lang="hr-HR" altLang="de-DE" sz="2500" i="1" smtClean="0"/>
              <a:t>literal, free</a:t>
            </a:r>
            <a:r>
              <a:rPr lang="hr-HR" altLang="de-DE" sz="2500" smtClean="0"/>
              <a:t>, and </a:t>
            </a:r>
            <a:r>
              <a:rPr lang="hr-HR" altLang="de-DE" sz="2500" i="1" smtClean="0"/>
              <a:t>faithful</a:t>
            </a:r>
            <a:r>
              <a:rPr lang="hr-HR" altLang="de-DE" sz="2500" smtClean="0"/>
              <a:t> TR (Steiner 1998)</a:t>
            </a:r>
          </a:p>
          <a:p>
            <a:pPr>
              <a:lnSpc>
                <a:spcPct val="80000"/>
              </a:lnSpc>
            </a:pPr>
            <a:r>
              <a:rPr lang="hr-HR" altLang="de-DE" sz="2500" u="sng" smtClean="0"/>
              <a:t>Cicero</a:t>
            </a:r>
            <a:r>
              <a:rPr lang="hr-HR" altLang="de-DE" sz="2500" smtClean="0"/>
              <a:t> (1st cent BC, </a:t>
            </a:r>
            <a:r>
              <a:rPr lang="hr-HR" altLang="de-DE" sz="2500" i="1" smtClean="0"/>
              <a:t>De optimo genere oratorum</a:t>
            </a:r>
            <a:r>
              <a:rPr lang="hr-HR" altLang="de-DE" sz="2500" smtClean="0"/>
              <a:t>): </a:t>
            </a:r>
          </a:p>
          <a:p>
            <a:pPr lvl="1">
              <a:lnSpc>
                <a:spcPct val="80000"/>
              </a:lnSpc>
            </a:pPr>
            <a:r>
              <a:rPr lang="hr-HR" altLang="de-DE" sz="2100" i="1" smtClean="0"/>
              <a:t>word for word</a:t>
            </a:r>
            <a:r>
              <a:rPr lang="hr-HR" altLang="de-DE" sz="2100" smtClean="0"/>
              <a:t> vs </a:t>
            </a:r>
            <a:r>
              <a:rPr lang="hr-HR" altLang="de-DE" sz="2100" i="1" smtClean="0"/>
              <a:t>sense for sense </a:t>
            </a:r>
            <a:r>
              <a:rPr lang="hr-HR" altLang="de-DE" sz="2100" smtClean="0"/>
              <a:t>TR – chief principles of TR of the age </a:t>
            </a:r>
          </a:p>
          <a:p>
            <a:pPr lvl="1">
              <a:lnSpc>
                <a:spcPct val="80000"/>
              </a:lnSpc>
            </a:pPr>
            <a:r>
              <a:rPr lang="hr-HR" altLang="de-DE" sz="2100" i="1" smtClean="0">
                <a:solidFill>
                  <a:srgbClr val="3333CC"/>
                </a:solidFill>
              </a:rPr>
              <a:t>word for word</a:t>
            </a:r>
            <a:r>
              <a:rPr lang="hr-HR" altLang="de-DE" sz="2100" i="1" smtClean="0"/>
              <a:t> </a:t>
            </a:r>
            <a:r>
              <a:rPr lang="hr-HR" altLang="de-DE" sz="2100" smtClean="0"/>
              <a:t>(interpreter / literal TLR) - The replacement of each individual word of ST (Greek) with its closest grammatical equivalent in Latin (reading Gr &amp; Lat side by side), p. 19</a:t>
            </a:r>
          </a:p>
          <a:p>
            <a:pPr lvl="1">
              <a:lnSpc>
                <a:spcPct val="80000"/>
              </a:lnSpc>
            </a:pPr>
            <a:r>
              <a:rPr lang="hr-HR" altLang="de-DE" sz="2100" i="1" smtClean="0">
                <a:solidFill>
                  <a:srgbClr val="3333CC"/>
                </a:solidFill>
              </a:rPr>
              <a:t>sense for sense</a:t>
            </a:r>
            <a:r>
              <a:rPr lang="hr-HR" altLang="de-DE" sz="2100" i="1" smtClean="0"/>
              <a:t> </a:t>
            </a:r>
            <a:r>
              <a:rPr lang="hr-HR" altLang="de-DE" sz="2100" smtClean="0"/>
              <a:t>(orator) – procuce a speech that would move the listeners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hr-HR" altLang="de-DE" smtClean="0"/>
              <a:t>Ancient tradition, the Middle Ages</a:t>
            </a:r>
          </a:p>
        </p:txBody>
      </p:sp>
      <p:sp>
        <p:nvSpPr>
          <p:cNvPr id="70659" name="Rectangle 3"/>
          <p:cNvSpPr>
            <a:spLocks noGrp="1" noChangeArrowheads="1"/>
          </p:cNvSpPr>
          <p:nvPr>
            <p:ph type="body" idx="1"/>
          </p:nvPr>
        </p:nvSpPr>
        <p:spPr/>
        <p:txBody>
          <a:bodyPr/>
          <a:lstStyle/>
          <a:p>
            <a:pPr>
              <a:lnSpc>
                <a:spcPct val="80000"/>
              </a:lnSpc>
            </a:pPr>
            <a:r>
              <a:rPr lang="hr-HR" altLang="de-DE" sz="1900" u="sng" smtClean="0"/>
              <a:t>Horace</a:t>
            </a:r>
            <a:r>
              <a:rPr lang="hr-HR" altLang="de-DE" sz="1900" smtClean="0"/>
              <a:t> (Ars poetica): the goal of producing an aesthetically pleasing and creative text in the TL</a:t>
            </a:r>
          </a:p>
          <a:p>
            <a:pPr>
              <a:lnSpc>
                <a:spcPct val="80000"/>
              </a:lnSpc>
            </a:pPr>
            <a:r>
              <a:rPr lang="hr-HR" altLang="de-DE" sz="1900" u="sng" smtClean="0"/>
              <a:t>St Jerome</a:t>
            </a:r>
            <a:r>
              <a:rPr lang="hr-HR" altLang="de-DE" sz="1900" smtClean="0"/>
              <a:t> (influenced by Cicero &amp; Horace) – </a:t>
            </a:r>
            <a:r>
              <a:rPr lang="hr-HR" altLang="de-DE" sz="1900" i="1" smtClean="0"/>
              <a:t>De optimo genere interpretandi</a:t>
            </a:r>
            <a:r>
              <a:rPr lang="hr-HR" altLang="de-DE" sz="1900" smtClean="0"/>
              <a:t> – 395 AD – </a:t>
            </a:r>
          </a:p>
          <a:p>
            <a:pPr lvl="1">
              <a:lnSpc>
                <a:spcPct val="80000"/>
              </a:lnSpc>
            </a:pPr>
            <a:r>
              <a:rPr lang="hr-HR" altLang="de-DE" sz="1700" i="1" smtClean="0"/>
              <a:t>Now I not only admit but freely announce that in translating from Greek – except of course in the case of the Holy Scripture, where even the syntax contains a mystery – I render not word-for-word but sense-for-sense.</a:t>
            </a:r>
          </a:p>
          <a:p>
            <a:pPr lvl="1">
              <a:lnSpc>
                <a:spcPct val="80000"/>
              </a:lnSpc>
            </a:pPr>
            <a:r>
              <a:rPr lang="hr-HR" altLang="de-DE" sz="1700" smtClean="0"/>
              <a:t>Jerome’s view interpreted later as opposing poles: </a:t>
            </a:r>
            <a:r>
              <a:rPr lang="hr-HR" altLang="de-DE" sz="1700" i="1" smtClean="0">
                <a:solidFill>
                  <a:srgbClr val="3333CC"/>
                </a:solidFill>
              </a:rPr>
              <a:t>literal</a:t>
            </a:r>
            <a:r>
              <a:rPr lang="hr-HR" altLang="de-DE" sz="1700" smtClean="0"/>
              <a:t> vs </a:t>
            </a:r>
            <a:r>
              <a:rPr lang="hr-HR" altLang="de-DE" sz="1700" i="1" smtClean="0">
                <a:solidFill>
                  <a:srgbClr val="3333CC"/>
                </a:solidFill>
              </a:rPr>
              <a:t>free</a:t>
            </a:r>
            <a:r>
              <a:rPr lang="hr-HR" altLang="de-DE" sz="1700" smtClean="0"/>
              <a:t> TR (form vs content) – a perennial debate</a:t>
            </a:r>
          </a:p>
          <a:p>
            <a:pPr lvl="1">
              <a:lnSpc>
                <a:spcPct val="80000"/>
              </a:lnSpc>
            </a:pPr>
            <a:r>
              <a:rPr lang="hr-HR" altLang="de-DE" sz="1700" i="1" smtClean="0"/>
              <a:t>word-for-word</a:t>
            </a:r>
            <a:r>
              <a:rPr lang="hr-HR" altLang="de-DE" sz="1700" smtClean="0"/>
              <a:t> produces an absurd TR, cloaking the sense of the original</a:t>
            </a:r>
          </a:p>
          <a:p>
            <a:pPr>
              <a:lnSpc>
                <a:spcPct val="80000"/>
              </a:lnSpc>
            </a:pPr>
            <a:r>
              <a:rPr lang="hr-HR" altLang="de-DE" sz="1900" smtClean="0"/>
              <a:t>Chinese TR: same type of concern about TR (Sanskrit Buddhist sutras into Chinese)</a:t>
            </a:r>
          </a:p>
          <a:p>
            <a:pPr>
              <a:lnSpc>
                <a:spcPct val="80000"/>
              </a:lnSpc>
            </a:pPr>
            <a:r>
              <a:rPr lang="hr-HR" altLang="de-DE" sz="1900" smtClean="0"/>
              <a:t>Rich TR tradition of the Arab world: word-for-word TR unsuccessful (the Abbasid Period – 750-1250)</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hr-HR" altLang="de-DE" smtClean="0"/>
              <a:t>Matin Luther</a:t>
            </a:r>
          </a:p>
        </p:txBody>
      </p:sp>
      <p:sp>
        <p:nvSpPr>
          <p:cNvPr id="71683" name="Rectangle 3"/>
          <p:cNvSpPr>
            <a:spLocks noGrp="1" noChangeArrowheads="1"/>
          </p:cNvSpPr>
          <p:nvPr>
            <p:ph type="body" idx="1"/>
          </p:nvPr>
        </p:nvSpPr>
        <p:spPr/>
        <p:txBody>
          <a:bodyPr/>
          <a:lstStyle/>
          <a:p>
            <a:pPr>
              <a:lnSpc>
                <a:spcPct val="90000"/>
              </a:lnSpc>
            </a:pPr>
            <a:r>
              <a:rPr lang="hr-HR" altLang="de-DE" smtClean="0"/>
              <a:t>Literal vs free TR debate continued</a:t>
            </a:r>
          </a:p>
          <a:p>
            <a:pPr>
              <a:lnSpc>
                <a:spcPct val="90000"/>
              </a:lnSpc>
            </a:pPr>
            <a:r>
              <a:rPr lang="hr-HR" altLang="de-DE" smtClean="0"/>
              <a:t>‘correct’ established meaning of the Bible</a:t>
            </a:r>
          </a:p>
          <a:p>
            <a:pPr>
              <a:lnSpc>
                <a:spcPct val="90000"/>
              </a:lnSpc>
            </a:pPr>
            <a:r>
              <a:rPr lang="hr-HR" altLang="de-DE" smtClean="0"/>
              <a:t>Any diverging from the accepted interpretation deemed heretical</a:t>
            </a:r>
          </a:p>
          <a:p>
            <a:pPr>
              <a:lnSpc>
                <a:spcPct val="90000"/>
              </a:lnSpc>
            </a:pPr>
            <a:r>
              <a:rPr lang="hr-HR" altLang="de-DE" smtClean="0"/>
              <a:t>Dolet (1546) burned (apparently) for adding the phrase </a:t>
            </a:r>
            <a:r>
              <a:rPr lang="hr-HR" altLang="de-DE" i="1" smtClean="0"/>
              <a:t>rien du tout</a:t>
            </a:r>
            <a:r>
              <a:rPr lang="hr-HR" altLang="de-DE" smtClean="0"/>
              <a:t> in a passage about whate e</a:t>
            </a:r>
            <a:r>
              <a:rPr lang="de-DE" altLang="de-DE" smtClean="0"/>
              <a:t>x</a:t>
            </a:r>
            <a:r>
              <a:rPr lang="hr-HR" altLang="de-DE" smtClean="0"/>
              <a:t>isted after death – immortality issue!</a:t>
            </a:r>
          </a:p>
          <a:p>
            <a:pPr>
              <a:lnSpc>
                <a:spcPct val="90000"/>
              </a:lnSpc>
            </a:pPr>
            <a:endParaRPr lang="hr-HR" altLang="de-DE" smtClean="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hr-HR" altLang="de-DE" sz="3200" smtClean="0"/>
              <a:t>Non-literal TR seen as blasphemy, a weapon against the church:</a:t>
            </a:r>
          </a:p>
        </p:txBody>
      </p:sp>
      <p:sp>
        <p:nvSpPr>
          <p:cNvPr id="72707" name="Rectangle 3"/>
          <p:cNvSpPr>
            <a:spLocks noGrp="1" noChangeArrowheads="1"/>
          </p:cNvSpPr>
          <p:nvPr>
            <p:ph type="body" idx="1"/>
          </p:nvPr>
        </p:nvSpPr>
        <p:spPr/>
        <p:txBody>
          <a:bodyPr/>
          <a:lstStyle/>
          <a:p>
            <a:pPr>
              <a:lnSpc>
                <a:spcPct val="80000"/>
              </a:lnSpc>
            </a:pPr>
            <a:r>
              <a:rPr lang="hr-HR" altLang="de-DE" sz="2500" i="1" smtClean="0"/>
              <a:t>The New Testament</a:t>
            </a:r>
            <a:r>
              <a:rPr lang="hr-HR" altLang="de-DE" sz="2500" smtClean="0"/>
              <a:t> into East Middle German (1522)</a:t>
            </a:r>
          </a:p>
          <a:p>
            <a:pPr>
              <a:lnSpc>
                <a:spcPct val="80000"/>
              </a:lnSpc>
            </a:pPr>
            <a:r>
              <a:rPr lang="hr-HR" altLang="de-DE" sz="2500" i="1" smtClean="0"/>
              <a:t>Old Testament</a:t>
            </a:r>
            <a:r>
              <a:rPr lang="hr-HR" altLang="de-DE" sz="2500" smtClean="0"/>
              <a:t> (1534)</a:t>
            </a:r>
          </a:p>
          <a:p>
            <a:pPr>
              <a:lnSpc>
                <a:spcPct val="80000"/>
              </a:lnSpc>
            </a:pPr>
            <a:r>
              <a:rPr lang="hr-HR" altLang="de-DE" sz="2500" i="1" smtClean="0"/>
              <a:t>Sendbrief vom Dolmetschen</a:t>
            </a:r>
            <a:r>
              <a:rPr lang="hr-HR" altLang="de-DE" sz="2500" smtClean="0"/>
              <a:t> (1530) – accused of altering the Holy Scriptures in gis vernacular, dialect TR, p. 22)</a:t>
            </a:r>
          </a:p>
          <a:p>
            <a:pPr>
              <a:lnSpc>
                <a:spcPct val="80000"/>
              </a:lnSpc>
            </a:pPr>
            <a:r>
              <a:rPr lang="hr-HR" altLang="de-DE" sz="2500" smtClean="0"/>
              <a:t>Accused for adding the word </a:t>
            </a:r>
            <a:r>
              <a:rPr lang="hr-HR" altLang="de-DE" sz="2500" i="1" smtClean="0"/>
              <a:t>allein</a:t>
            </a:r>
            <a:r>
              <a:rPr lang="hr-HR" altLang="de-DE" sz="2500" smtClean="0"/>
              <a:t> – not found in the original</a:t>
            </a:r>
          </a:p>
          <a:p>
            <a:pPr>
              <a:lnSpc>
                <a:spcPct val="80000"/>
              </a:lnSpc>
            </a:pPr>
            <a:r>
              <a:rPr lang="hr-HR" altLang="de-DE" sz="2500" smtClean="0"/>
              <a:t>Rejected </a:t>
            </a:r>
            <a:r>
              <a:rPr lang="hr-HR" altLang="de-DE" i="1" smtClean="0"/>
              <a:t>word-for-word </a:t>
            </a:r>
            <a:r>
              <a:rPr lang="hr-HR" altLang="de-DE" smtClean="0"/>
              <a:t>TR</a:t>
            </a:r>
          </a:p>
          <a:p>
            <a:pPr>
              <a:lnSpc>
                <a:spcPct val="80000"/>
              </a:lnSpc>
            </a:pPr>
            <a:r>
              <a:rPr lang="hr-HR" altLang="de-DE" sz="2500" smtClean="0"/>
              <a:t>Focusing on the TL and TLT reader (in the vernacular)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hr-HR" altLang="de-DE" sz="3200" smtClean="0"/>
              <a:t>Faithful, spirit and truth:</a:t>
            </a:r>
            <a:br>
              <a:rPr lang="hr-HR" altLang="de-DE" sz="3200" smtClean="0"/>
            </a:br>
            <a:r>
              <a:rPr lang="hr-HR" altLang="de-DE" sz="3200" smtClean="0"/>
              <a:t>faithful- accurate - translation</a:t>
            </a:r>
          </a:p>
        </p:txBody>
      </p:sp>
      <p:sp>
        <p:nvSpPr>
          <p:cNvPr id="73731" name="Rectangle 3"/>
          <p:cNvSpPr>
            <a:spLocks noGrp="1" noChangeArrowheads="1"/>
          </p:cNvSpPr>
          <p:nvPr>
            <p:ph type="body" idx="1"/>
          </p:nvPr>
        </p:nvSpPr>
        <p:spPr/>
        <p:txBody>
          <a:bodyPr/>
          <a:lstStyle/>
          <a:p>
            <a:r>
              <a:rPr lang="hr-HR" altLang="de-DE" smtClean="0"/>
              <a:t>Not theory of TR, just explanations in prefaces</a:t>
            </a:r>
          </a:p>
          <a:p>
            <a:r>
              <a:rPr lang="hr-HR" altLang="de-DE" smtClean="0"/>
              <a:t>No consideration of previous TR work</a:t>
            </a:r>
          </a:p>
          <a:p>
            <a:r>
              <a:rPr lang="hr-HR" altLang="de-DE" smtClean="0"/>
              <a:t>Lack of consecutiveness (Amos 1920)</a:t>
            </a:r>
          </a:p>
          <a:p>
            <a:endParaRPr lang="hr-HR" altLang="de-DE" smtClean="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hr-HR" altLang="de-DE" smtClean="0"/>
              <a:t>Kelly (1979) </a:t>
            </a:r>
            <a:r>
              <a:rPr lang="hr-HR" altLang="de-DE" i="1" smtClean="0"/>
              <a:t>The True Interpreter</a:t>
            </a:r>
          </a:p>
        </p:txBody>
      </p:sp>
      <p:sp>
        <p:nvSpPr>
          <p:cNvPr id="74755" name="Rectangle 3"/>
          <p:cNvSpPr>
            <a:spLocks noGrp="1" noChangeArrowheads="1"/>
          </p:cNvSpPr>
          <p:nvPr>
            <p:ph type="body" idx="1"/>
          </p:nvPr>
        </p:nvSpPr>
        <p:spPr/>
        <p:txBody>
          <a:bodyPr/>
          <a:lstStyle/>
          <a:p>
            <a:pPr>
              <a:lnSpc>
                <a:spcPct val="80000"/>
              </a:lnSpc>
            </a:pPr>
            <a:r>
              <a:rPr lang="hr-HR" altLang="de-DE" sz="2500" smtClean="0"/>
              <a:t>FIDELITY – (fidus interpres) </a:t>
            </a:r>
          </a:p>
          <a:p>
            <a:pPr lvl="1">
              <a:lnSpc>
                <a:spcPct val="80000"/>
              </a:lnSpc>
            </a:pPr>
            <a:r>
              <a:rPr lang="hr-HR" altLang="de-DE" sz="2100" smtClean="0"/>
              <a:t>initially dismissed as word-for-word TR</a:t>
            </a:r>
          </a:p>
          <a:p>
            <a:pPr lvl="1">
              <a:lnSpc>
                <a:spcPct val="80000"/>
              </a:lnSpc>
            </a:pPr>
            <a:r>
              <a:rPr lang="hr-HR" altLang="de-DE" sz="2100" smtClean="0"/>
              <a:t>End of 17th cent.: faithfulness to the meaning rather than the words of the author</a:t>
            </a:r>
          </a:p>
          <a:p>
            <a:pPr>
              <a:lnSpc>
                <a:spcPct val="80000"/>
              </a:lnSpc>
            </a:pPr>
            <a:r>
              <a:rPr lang="hr-HR" altLang="de-DE" sz="2500" smtClean="0"/>
              <a:t>SPIRIT</a:t>
            </a:r>
          </a:p>
          <a:p>
            <a:pPr lvl="1">
              <a:lnSpc>
                <a:spcPct val="80000"/>
              </a:lnSpc>
            </a:pPr>
            <a:r>
              <a:rPr lang="hr-HR" altLang="de-DE" sz="2100" smtClean="0"/>
              <a:t>Creative energy, inspiration (to literature)</a:t>
            </a:r>
          </a:p>
          <a:p>
            <a:pPr lvl="1">
              <a:lnSpc>
                <a:spcPct val="80000"/>
              </a:lnSpc>
            </a:pPr>
            <a:r>
              <a:rPr lang="hr-HR" altLang="de-DE" sz="2100" smtClean="0"/>
              <a:t>StAugustin: The Holy Spirit</a:t>
            </a:r>
          </a:p>
          <a:p>
            <a:pPr>
              <a:lnSpc>
                <a:spcPct val="80000"/>
              </a:lnSpc>
            </a:pPr>
            <a:r>
              <a:rPr lang="hr-HR" altLang="de-DE" sz="2500" smtClean="0"/>
              <a:t>TRUTH</a:t>
            </a:r>
          </a:p>
          <a:p>
            <a:pPr lvl="1">
              <a:lnSpc>
                <a:spcPct val="80000"/>
              </a:lnSpc>
            </a:pPr>
            <a:r>
              <a:rPr lang="hr-HR" altLang="de-DE" sz="2100" smtClean="0"/>
              <a:t>Spirit and truth – intertwined (truth = content)</a:t>
            </a:r>
          </a:p>
          <a:p>
            <a:pPr lvl="1">
              <a:lnSpc>
                <a:spcPct val="80000"/>
              </a:lnSpc>
            </a:pPr>
            <a:r>
              <a:rPr lang="hr-HR" altLang="de-DE" sz="2100" smtClean="0"/>
              <a:t>=</a:t>
            </a:r>
            <a:r>
              <a:rPr lang="en-US" altLang="de-DE" sz="2100" smtClean="0"/>
              <a:t>&lt;</a:t>
            </a:r>
            <a:r>
              <a:rPr lang="hr-HR" altLang="de-DE" sz="2100" smtClean="0"/>
              <a:t>content</a:t>
            </a:r>
            <a:r>
              <a:rPr lang="en-US" altLang="de-DE" sz="2100" smtClean="0"/>
              <a:t>&gt;</a:t>
            </a:r>
            <a:r>
              <a:rPr lang="hr-HR" altLang="de-DE" sz="2100" smtClean="0"/>
              <a:t> not until 20th cent.</a:t>
            </a:r>
          </a:p>
          <a:p>
            <a:pPr>
              <a:lnSpc>
                <a:spcPct val="80000"/>
              </a:lnSpc>
            </a:pPr>
            <a:r>
              <a:rPr lang="hr-HR" altLang="de-DE" sz="2500" smtClean="0"/>
              <a:t>An interconnection between </a:t>
            </a:r>
            <a:r>
              <a:rPr lang="hr-HR" altLang="de-DE" sz="2500" i="1" smtClean="0"/>
              <a:t>fidelity</a:t>
            </a:r>
            <a:r>
              <a:rPr lang="hr-HR" altLang="de-DE" sz="2500" smtClean="0"/>
              <a:t>, </a:t>
            </a:r>
            <a:r>
              <a:rPr lang="hr-HR" altLang="de-DE" sz="2500" i="1" smtClean="0"/>
              <a:t>spirit</a:t>
            </a:r>
            <a:r>
              <a:rPr lang="hr-HR" altLang="de-DE" sz="2500" smtClean="0"/>
              <a:t> and </a:t>
            </a:r>
            <a:r>
              <a:rPr lang="hr-HR" altLang="de-DE" sz="2500" i="1" smtClean="0"/>
              <a:t>truth</a:t>
            </a:r>
            <a:r>
              <a:rPr lang="hr-HR" altLang="de-DE" sz="2500" smtClean="0"/>
              <a:t> in the TR of sacre texts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hr-HR" altLang="de-DE" sz="3200" smtClean="0"/>
              <a:t>Early attempts at a systematic theory of TR</a:t>
            </a:r>
          </a:p>
        </p:txBody>
      </p:sp>
      <p:sp>
        <p:nvSpPr>
          <p:cNvPr id="75779" name="Rectangle 3"/>
          <p:cNvSpPr>
            <a:spLocks noGrp="1" noChangeArrowheads="1"/>
          </p:cNvSpPr>
          <p:nvPr>
            <p:ph type="body" idx="1"/>
          </p:nvPr>
        </p:nvSpPr>
        <p:spPr/>
        <p:txBody>
          <a:bodyPr/>
          <a:lstStyle/>
          <a:p>
            <a:r>
              <a:rPr lang="hr-HR" altLang="de-DE" smtClean="0"/>
              <a:t>Dryden (1680): TR categories:</a:t>
            </a:r>
          </a:p>
          <a:p>
            <a:pPr lvl="1"/>
            <a:r>
              <a:rPr lang="hr-HR" altLang="de-DE" b="1" smtClean="0"/>
              <a:t>Metaphrase</a:t>
            </a:r>
            <a:r>
              <a:rPr lang="hr-HR" altLang="de-DE" smtClean="0"/>
              <a:t>: corr. to literal, word-for-word, line for line</a:t>
            </a:r>
          </a:p>
          <a:p>
            <a:pPr lvl="1"/>
            <a:r>
              <a:rPr lang="hr-HR" altLang="de-DE" b="1" smtClean="0"/>
              <a:t>Paraphrase</a:t>
            </a:r>
            <a:r>
              <a:rPr lang="hr-HR" altLang="de-DE" smtClean="0"/>
              <a:t>: TR with latitude, words not so strictly followed as the sense; corr. to faithful, sense-for-sense TR</a:t>
            </a:r>
          </a:p>
          <a:p>
            <a:pPr lvl="1"/>
            <a:r>
              <a:rPr lang="hr-HR" altLang="de-DE" b="1" smtClean="0"/>
              <a:t>Imitation</a:t>
            </a:r>
            <a:r>
              <a:rPr lang="hr-HR" altLang="de-DE" smtClean="0"/>
              <a:t>: forsaking both words and sense; corr. to free TR and adaptation</a:t>
            </a:r>
          </a:p>
          <a:p>
            <a:endParaRPr lang="hr-HR" altLang="de-DE"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p:txBody>
          <a:bodyPr/>
          <a:lstStyle/>
          <a:p>
            <a:pPr eaLnBrk="1" hangingPunct="1"/>
            <a:r>
              <a:rPr kumimoji="1" altLang="zh-CN" smtClean="0"/>
              <a:t>About</a:t>
            </a:r>
            <a:r>
              <a:rPr kumimoji="1" lang="zh-CN" altLang="en-US" smtClean="0"/>
              <a:t> </a:t>
            </a:r>
            <a:r>
              <a:rPr kumimoji="1" altLang="zh-CN" smtClean="0"/>
              <a:t>grades</a:t>
            </a:r>
            <a:endParaRPr kumimoji="1" lang="zh-CN" altLang="en-US" smtClean="0"/>
          </a:p>
        </p:txBody>
      </p:sp>
      <p:sp>
        <p:nvSpPr>
          <p:cNvPr id="12291" name="内容占位符 2"/>
          <p:cNvSpPr>
            <a:spLocks noGrp="1"/>
          </p:cNvSpPr>
          <p:nvPr>
            <p:ph idx="1"/>
          </p:nvPr>
        </p:nvSpPr>
        <p:spPr>
          <a:xfrm>
            <a:off x="1066800" y="2516188"/>
            <a:ext cx="10058400" cy="3932237"/>
          </a:xfrm>
        </p:spPr>
        <p:txBody>
          <a:bodyPr/>
          <a:lstStyle/>
          <a:p>
            <a:pPr eaLnBrk="1" hangingPunct="1">
              <a:buFont typeface="Garamond" pitchFamily="18" charset="0"/>
              <a:buNone/>
            </a:pPr>
            <a:r>
              <a:rPr lang="en-US" altLang="zh-CN" sz="2400" b="1" smtClean="0">
                <a:latin typeface="Arial" pitchFamily="34" charset="0"/>
                <a:cs typeface="Arial" pitchFamily="34" charset="0"/>
              </a:rPr>
              <a:t>Expectation for grades</a:t>
            </a:r>
          </a:p>
          <a:p>
            <a:pPr algn="ctr" eaLnBrk="1" hangingPunct="1">
              <a:buFont typeface="Garamond" pitchFamily="18" charset="0"/>
              <a:buNone/>
            </a:pPr>
            <a:r>
              <a:rPr lang="en-US" altLang="zh-CN" sz="12500" b="1" smtClean="0">
                <a:latin typeface="Arial" pitchFamily="34" charset="0"/>
                <a:cs typeface="Arial" pitchFamily="34" charset="0"/>
              </a:rPr>
              <a:t>=</a:t>
            </a:r>
          </a:p>
          <a:p>
            <a:pPr algn="r" eaLnBrk="1" hangingPunct="1">
              <a:buFont typeface="Garamond" pitchFamily="18" charset="0"/>
              <a:buNone/>
            </a:pPr>
            <a:r>
              <a:rPr lang="en-US" altLang="zh-CN" sz="2400" b="1" smtClean="0">
                <a:latin typeface="Arial" pitchFamily="34" charset="0"/>
                <a:cs typeface="Arial" pitchFamily="34" charset="0"/>
              </a:rPr>
              <a:t>Requirements from the curriculum</a:t>
            </a:r>
          </a:p>
          <a:p>
            <a:pPr eaLnBrk="1" hangingPunct="1">
              <a:buFont typeface="Garamond" pitchFamily="18" charset="0"/>
              <a:buNone/>
            </a:pPr>
            <a:endParaRPr kumimoji="1" lang="zh-CN" altLang="en-US" smtClean="0">
              <a:cs typeface="Arial"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hr-HR" altLang="de-DE" smtClean="0"/>
              <a:t>Dolet (1540): principles of TR</a:t>
            </a:r>
          </a:p>
        </p:txBody>
      </p:sp>
      <p:sp>
        <p:nvSpPr>
          <p:cNvPr id="76803" name="Rectangle 3"/>
          <p:cNvSpPr>
            <a:spLocks noGrp="1" noChangeArrowheads="1"/>
          </p:cNvSpPr>
          <p:nvPr>
            <p:ph type="body" idx="1"/>
          </p:nvPr>
        </p:nvSpPr>
        <p:spPr/>
        <p:txBody>
          <a:bodyPr/>
          <a:lstStyle/>
          <a:p>
            <a:pPr marL="552450" indent="-552450">
              <a:lnSpc>
                <a:spcPct val="90000"/>
              </a:lnSpc>
              <a:buFont typeface="Wingdings" pitchFamily="2" charset="2"/>
              <a:buAutoNum type="arabicPeriod"/>
            </a:pPr>
            <a:r>
              <a:rPr lang="hr-HR" altLang="de-DE" sz="2100" smtClean="0"/>
              <a:t>TLR must perfectly understand the sense and the material of the original author, although he should feel free to clarify obsurities</a:t>
            </a:r>
          </a:p>
          <a:p>
            <a:pPr marL="552450" indent="-552450">
              <a:lnSpc>
                <a:spcPct val="90000"/>
              </a:lnSpc>
              <a:buFont typeface="Wingdings" pitchFamily="2" charset="2"/>
              <a:buAutoNum type="arabicPeriod"/>
            </a:pPr>
            <a:r>
              <a:rPr lang="hr-HR" altLang="de-DE" sz="2100" smtClean="0"/>
              <a:t>TLR should have a perfect knowledge of both SL and TL, so as not to lessen the majesty of the language</a:t>
            </a:r>
          </a:p>
          <a:p>
            <a:pPr marL="552450" indent="-552450">
              <a:lnSpc>
                <a:spcPct val="90000"/>
              </a:lnSpc>
              <a:buFont typeface="Wingdings" pitchFamily="2" charset="2"/>
              <a:buAutoNum type="arabicPeriod"/>
            </a:pPr>
            <a:r>
              <a:rPr lang="hr-HR" altLang="de-DE" sz="2100" smtClean="0"/>
              <a:t>TLR should avoid word-for-word renderings</a:t>
            </a:r>
          </a:p>
          <a:p>
            <a:pPr marL="552450" indent="-552450">
              <a:lnSpc>
                <a:spcPct val="90000"/>
              </a:lnSpc>
              <a:buFont typeface="Wingdings" pitchFamily="2" charset="2"/>
              <a:buAutoNum type="arabicPeriod"/>
            </a:pPr>
            <a:r>
              <a:rPr lang="hr-HR" altLang="de-DE" sz="2100" smtClean="0"/>
              <a:t>TLR should avoid Latinate and unusual forms</a:t>
            </a:r>
          </a:p>
          <a:p>
            <a:pPr marL="552450" indent="-552450">
              <a:lnSpc>
                <a:spcPct val="90000"/>
              </a:lnSpc>
              <a:buFont typeface="Wingdings" pitchFamily="2" charset="2"/>
              <a:buAutoNum type="arabicPeriod"/>
            </a:pPr>
            <a:r>
              <a:rPr lang="hr-HR" altLang="de-DE" sz="2100" smtClean="0"/>
              <a:t>TLR should assemble and liaise with words eloquently to avoid clumsiness</a:t>
            </a:r>
          </a:p>
          <a:p>
            <a:pPr marL="933450" lvl="1" indent="-476250">
              <a:lnSpc>
                <a:spcPct val="90000"/>
              </a:lnSpc>
            </a:pPr>
            <a:endParaRPr lang="hr-HR" altLang="de-DE" sz="1900" smtClean="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hr-HR" altLang="de-DE" smtClean="0"/>
              <a:t>Tytler (1797): laws and rules:</a:t>
            </a:r>
          </a:p>
        </p:txBody>
      </p:sp>
      <p:sp>
        <p:nvSpPr>
          <p:cNvPr id="77827" name="Rectangle 3"/>
          <p:cNvSpPr>
            <a:spLocks noGrp="1" noChangeArrowheads="1"/>
          </p:cNvSpPr>
          <p:nvPr>
            <p:ph type="body" idx="1"/>
          </p:nvPr>
        </p:nvSpPr>
        <p:spPr/>
        <p:txBody>
          <a:bodyPr/>
          <a:lstStyle/>
          <a:p>
            <a:pPr marL="552450" indent="-552450">
              <a:buFont typeface="Wingdings" pitchFamily="2" charset="2"/>
              <a:buAutoNum type="arabicPeriod"/>
            </a:pPr>
            <a:r>
              <a:rPr lang="hr-HR" altLang="de-DE" smtClean="0"/>
              <a:t>The TR should give a complete transcript of the ideas of the original work</a:t>
            </a:r>
          </a:p>
          <a:p>
            <a:pPr marL="552450" indent="-552450">
              <a:buFont typeface="Wingdings" pitchFamily="2" charset="2"/>
              <a:buAutoNum type="arabicPeriod"/>
            </a:pPr>
            <a:r>
              <a:rPr lang="hr-HR" altLang="de-DE" smtClean="0"/>
              <a:t>The style and manner of writing should be of the same character with that of the original</a:t>
            </a:r>
          </a:p>
          <a:p>
            <a:pPr marL="552450" indent="-552450">
              <a:buFont typeface="Wingdings" pitchFamily="2" charset="2"/>
              <a:buAutoNum type="arabicPeriod"/>
            </a:pPr>
            <a:r>
              <a:rPr lang="hr-HR" altLang="de-DE" smtClean="0"/>
              <a:t>The TR should have all the ease of the original composition</a:t>
            </a:r>
          </a:p>
          <a:p>
            <a:pPr marL="552450" indent="-552450">
              <a:buFont typeface="Wingdings" pitchFamily="2" charset="2"/>
              <a:buNone/>
            </a:pPr>
            <a:endParaRPr lang="hr-HR" altLang="de-DE" smtClean="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hr-HR" altLang="de-DE" sz="3200" smtClean="0"/>
              <a:t>Schleiermacher and the valorization of the foreign</a:t>
            </a:r>
          </a:p>
        </p:txBody>
      </p:sp>
      <p:sp>
        <p:nvSpPr>
          <p:cNvPr id="78851" name="Rectangle 3"/>
          <p:cNvSpPr>
            <a:spLocks noGrp="1" noChangeArrowheads="1"/>
          </p:cNvSpPr>
          <p:nvPr>
            <p:ph type="body" idx="1"/>
          </p:nvPr>
        </p:nvSpPr>
        <p:spPr/>
        <p:txBody>
          <a:bodyPr/>
          <a:lstStyle/>
          <a:p>
            <a:pPr>
              <a:lnSpc>
                <a:spcPct val="80000"/>
              </a:lnSpc>
            </a:pPr>
            <a:r>
              <a:rPr lang="hr-HR" altLang="de-DE" sz="2100" smtClean="0"/>
              <a:t>17th cent.: TR as imitation</a:t>
            </a:r>
          </a:p>
          <a:p>
            <a:pPr>
              <a:lnSpc>
                <a:spcPct val="80000"/>
              </a:lnSpc>
            </a:pPr>
            <a:r>
              <a:rPr lang="hr-HR" altLang="de-DE" sz="2100" smtClean="0"/>
              <a:t>18th cent.: TLR’s duty to recreate the spirit of ST for the reader of the time</a:t>
            </a:r>
          </a:p>
          <a:p>
            <a:pPr>
              <a:lnSpc>
                <a:spcPct val="80000"/>
              </a:lnSpc>
            </a:pPr>
            <a:r>
              <a:rPr lang="hr-HR" altLang="de-DE" sz="2100" smtClean="0"/>
              <a:t>Early 19th cent (Romanticism): </a:t>
            </a:r>
          </a:p>
          <a:p>
            <a:pPr lvl="1">
              <a:lnSpc>
                <a:spcPct val="80000"/>
              </a:lnSpc>
            </a:pPr>
            <a:r>
              <a:rPr lang="hr-HR" altLang="de-DE" sz="1900" smtClean="0"/>
              <a:t>Translatability vs untranslatability</a:t>
            </a:r>
          </a:p>
          <a:p>
            <a:pPr>
              <a:lnSpc>
                <a:spcPct val="80000"/>
              </a:lnSpc>
            </a:pPr>
            <a:r>
              <a:rPr lang="hr-HR" altLang="de-DE" sz="2100" smtClean="0"/>
              <a:t>Schleiermacher (1813) </a:t>
            </a:r>
            <a:r>
              <a:rPr lang="hr-HR" altLang="de-DE" sz="2100" i="1" smtClean="0"/>
              <a:t>Ueber die verschiedenen Methoden des Uebersetzens</a:t>
            </a:r>
          </a:p>
          <a:p>
            <a:pPr>
              <a:lnSpc>
                <a:spcPct val="80000"/>
              </a:lnSpc>
            </a:pPr>
            <a:r>
              <a:rPr lang="hr-HR" altLang="de-DE" sz="2100" smtClean="0"/>
              <a:t>Founder of Protestant theology and modern hemeneutics:</a:t>
            </a:r>
          </a:p>
          <a:p>
            <a:pPr lvl="1">
              <a:lnSpc>
                <a:spcPct val="80000"/>
              </a:lnSpc>
            </a:pPr>
            <a:r>
              <a:rPr lang="hr-HR" altLang="de-DE" sz="1900" smtClean="0"/>
              <a:t>a Romantic approach to interpretation </a:t>
            </a:r>
          </a:p>
          <a:p>
            <a:pPr lvl="1">
              <a:lnSpc>
                <a:spcPct val="80000"/>
              </a:lnSpc>
            </a:pPr>
            <a:r>
              <a:rPr lang="hr-HR" altLang="de-DE" sz="1900" smtClean="0"/>
              <a:t>based not on absolute truth </a:t>
            </a:r>
          </a:p>
          <a:p>
            <a:pPr lvl="1">
              <a:lnSpc>
                <a:spcPct val="80000"/>
              </a:lnSpc>
            </a:pPr>
            <a:r>
              <a:rPr lang="hr-HR" altLang="de-DE" sz="1900" smtClean="0"/>
              <a:t>but on the individual’s inner feeling and understanding</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hr-HR" altLang="de-DE" smtClean="0"/>
              <a:t>Schleiermacher, ctd.</a:t>
            </a:r>
          </a:p>
        </p:txBody>
      </p:sp>
      <p:sp>
        <p:nvSpPr>
          <p:cNvPr id="79875" name="Rectangle 3"/>
          <p:cNvSpPr>
            <a:spLocks noGrp="1" noChangeArrowheads="1"/>
          </p:cNvSpPr>
          <p:nvPr>
            <p:ph type="body" idx="1"/>
          </p:nvPr>
        </p:nvSpPr>
        <p:spPr/>
        <p:txBody>
          <a:bodyPr/>
          <a:lstStyle/>
          <a:p>
            <a:r>
              <a:rPr lang="hr-HR" altLang="de-DE" smtClean="0"/>
              <a:t>Distinguished between: </a:t>
            </a:r>
          </a:p>
          <a:p>
            <a:pPr lvl="1"/>
            <a:r>
              <a:rPr lang="hr-HR" altLang="de-DE" smtClean="0"/>
              <a:t>Dollmetscher (commercial texts)</a:t>
            </a:r>
          </a:p>
          <a:p>
            <a:pPr lvl="1"/>
            <a:r>
              <a:rPr lang="hr-HR" altLang="de-DE" smtClean="0"/>
              <a:t>Uebersetzer (scholarly and artistic texts):</a:t>
            </a:r>
          </a:p>
          <a:p>
            <a:pPr lvl="2"/>
            <a:r>
              <a:rPr lang="hr-HR" altLang="de-DE" smtClean="0"/>
              <a:t>On a higher creative plane</a:t>
            </a:r>
          </a:p>
          <a:p>
            <a:pPr lvl="2"/>
            <a:r>
              <a:rPr lang="hr-HR" altLang="de-DE" smtClean="0"/>
              <a:t>Breathing new life into the language</a:t>
            </a:r>
          </a:p>
          <a:p>
            <a:r>
              <a:rPr lang="hr-HR" altLang="de-DE" smtClean="0"/>
              <a:t>Q: How to bring the ST writer and the TT reader together?</a:t>
            </a:r>
          </a:p>
          <a:p>
            <a:endParaRPr lang="hr-HR" altLang="de-DE" smtClean="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hr-HR" altLang="de-DE" smtClean="0"/>
              <a:t>Only two paths for the ‘true’ TLR:</a:t>
            </a:r>
          </a:p>
        </p:txBody>
      </p:sp>
      <p:sp>
        <p:nvSpPr>
          <p:cNvPr id="80899" name="Rectangle 3"/>
          <p:cNvSpPr>
            <a:spLocks noGrp="1" noChangeArrowheads="1"/>
          </p:cNvSpPr>
          <p:nvPr>
            <p:ph type="body" idx="1"/>
          </p:nvPr>
        </p:nvSpPr>
        <p:spPr/>
        <p:txBody>
          <a:bodyPr/>
          <a:lstStyle/>
          <a:p>
            <a:pPr>
              <a:lnSpc>
                <a:spcPct val="80000"/>
              </a:lnSpc>
            </a:pPr>
            <a:r>
              <a:rPr lang="hr-HR" altLang="de-DE" sz="2100" smtClean="0"/>
              <a:t>Either the TLR leaves the writer alone as much as possible and </a:t>
            </a:r>
            <a:r>
              <a:rPr lang="hr-HR" altLang="de-DE" sz="2100" i="1" smtClean="0">
                <a:solidFill>
                  <a:srgbClr val="3333CC"/>
                </a:solidFill>
              </a:rPr>
              <a:t>moves the reader to the writer</a:t>
            </a:r>
            <a:r>
              <a:rPr lang="hr-HR" altLang="de-DE" sz="2100" smtClean="0"/>
              <a:t>, or</a:t>
            </a:r>
          </a:p>
          <a:p>
            <a:pPr>
              <a:lnSpc>
                <a:spcPct val="80000"/>
              </a:lnSpc>
            </a:pPr>
            <a:r>
              <a:rPr lang="hr-HR" altLang="de-DE" sz="2100" smtClean="0"/>
              <a:t>He leaves the reader alone as much as possible and moves the writer toward the reader</a:t>
            </a:r>
          </a:p>
          <a:p>
            <a:pPr>
              <a:lnSpc>
                <a:spcPct val="80000"/>
              </a:lnSpc>
            </a:pPr>
            <a:r>
              <a:rPr lang="hr-HR" altLang="de-DE" sz="2100" smtClean="0"/>
              <a:t>TLR must adopt ans ‘alienating’ method of TR orienting himself by the language and content of the ST</a:t>
            </a:r>
          </a:p>
          <a:p>
            <a:pPr>
              <a:lnSpc>
                <a:spcPct val="80000"/>
              </a:lnSpc>
            </a:pPr>
            <a:r>
              <a:rPr lang="hr-HR" altLang="de-DE" sz="2100" smtClean="0"/>
              <a:t>TLR must valorize the foreign and transfer that into TL</a:t>
            </a:r>
          </a:p>
          <a:p>
            <a:pPr lvl="1">
              <a:lnSpc>
                <a:spcPct val="80000"/>
              </a:lnSpc>
            </a:pPr>
            <a:r>
              <a:rPr lang="hr-HR" altLang="de-DE" sz="1900" smtClean="0"/>
              <a:t>He must communicate the same impression which he/she receibed from SLT</a:t>
            </a:r>
          </a:p>
          <a:p>
            <a:pPr lvl="1">
              <a:lnSpc>
                <a:spcPct val="80000"/>
              </a:lnSpc>
            </a:pPr>
            <a:r>
              <a:rPr lang="hr-HR" altLang="de-DE" sz="1900" smtClean="0"/>
              <a:t>A special language of TR is necessary for compensating the hackneyed expression that cannot convey the impression of thge foreign</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hr-HR" altLang="de-DE" smtClean="0"/>
              <a:t>Schleiermacher’s influence:</a:t>
            </a:r>
          </a:p>
        </p:txBody>
      </p:sp>
      <p:sp>
        <p:nvSpPr>
          <p:cNvPr id="81923" name="Rectangle 3"/>
          <p:cNvSpPr>
            <a:spLocks noGrp="1" noChangeArrowheads="1"/>
          </p:cNvSpPr>
          <p:nvPr>
            <p:ph type="body" idx="1"/>
          </p:nvPr>
        </p:nvSpPr>
        <p:spPr/>
        <p:txBody>
          <a:bodyPr/>
          <a:lstStyle/>
          <a:p>
            <a:r>
              <a:rPr lang="hr-HR" altLang="de-DE" smtClean="0"/>
              <a:t>Enormous influence on modern translation</a:t>
            </a:r>
          </a:p>
          <a:p>
            <a:r>
              <a:rPr lang="hr-HR" altLang="de-DE" smtClean="0"/>
              <a:t>Consideration of different text types (Reiss)</a:t>
            </a:r>
          </a:p>
          <a:p>
            <a:r>
              <a:rPr lang="hr-HR" altLang="de-DE" smtClean="0"/>
              <a:t>Alienating vs naturalizing (Venuti)</a:t>
            </a:r>
          </a:p>
          <a:p>
            <a:r>
              <a:rPr lang="hr-HR" altLang="de-DE" smtClean="0"/>
              <a:t>‘Language of translation’ (Benjamin)</a:t>
            </a:r>
          </a:p>
          <a:p>
            <a:r>
              <a:rPr lang="hr-HR" altLang="de-DE" smtClean="0"/>
              <a:t>Hermeneutics (Steiner)</a:t>
            </a:r>
          </a:p>
          <a:p>
            <a:endParaRPr lang="hr-HR" altLang="de-DE" smtClean="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hr-HR" altLang="de-DE" smtClean="0"/>
              <a:t>Late 19th and early 20th cent.</a:t>
            </a:r>
          </a:p>
        </p:txBody>
      </p:sp>
      <p:sp>
        <p:nvSpPr>
          <p:cNvPr id="82947" name="Rectangle 3"/>
          <p:cNvSpPr>
            <a:spLocks noGrp="1" noChangeArrowheads="1"/>
          </p:cNvSpPr>
          <p:nvPr>
            <p:ph type="body" idx="1"/>
          </p:nvPr>
        </p:nvSpPr>
        <p:spPr/>
        <p:txBody>
          <a:bodyPr/>
          <a:lstStyle/>
          <a:p>
            <a:pPr>
              <a:lnSpc>
                <a:spcPct val="90000"/>
              </a:lnSpc>
            </a:pPr>
            <a:r>
              <a:rPr lang="hr-HR" altLang="de-DE" sz="2500" smtClean="0"/>
              <a:t>Focus on the status of the SLT and the form of TLT</a:t>
            </a:r>
          </a:p>
          <a:p>
            <a:pPr>
              <a:lnSpc>
                <a:spcPct val="90000"/>
              </a:lnSpc>
            </a:pPr>
            <a:r>
              <a:rPr lang="hr-HR" altLang="de-DE" sz="2500" smtClean="0"/>
              <a:t>Newman (translating Homer): foreignnes of the work (deliberate archaic language)</a:t>
            </a:r>
          </a:p>
          <a:p>
            <a:pPr>
              <a:lnSpc>
                <a:spcPct val="90000"/>
              </a:lnSpc>
            </a:pPr>
            <a:r>
              <a:rPr lang="hr-HR" altLang="de-DE" sz="2500" smtClean="0"/>
              <a:t>M. Arnold: advocated a transparent TR of Homer</a:t>
            </a:r>
          </a:p>
          <a:p>
            <a:pPr>
              <a:lnSpc>
                <a:spcPct val="90000"/>
              </a:lnSpc>
            </a:pPr>
            <a:r>
              <a:rPr lang="hr-HR" altLang="de-DE" sz="2500" smtClean="0"/>
              <a:t>Elitist attitude: It was thought that TR could never reach the heigths of the ST, it is preferable to read the work in the original language</a:t>
            </a:r>
          </a:p>
          <a:p>
            <a:pPr>
              <a:lnSpc>
                <a:spcPct val="90000"/>
              </a:lnSpc>
            </a:pPr>
            <a:endParaRPr lang="hr-HR" altLang="de-DE" sz="2500" smtClean="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hr-HR" altLang="de-DE" sz="3200" smtClean="0"/>
              <a:t>Result: Devaluation and marginalization of TR (in UK):</a:t>
            </a:r>
          </a:p>
        </p:txBody>
      </p:sp>
      <p:sp>
        <p:nvSpPr>
          <p:cNvPr id="83971" name="Rectangle 3"/>
          <p:cNvSpPr>
            <a:spLocks noGrp="1" noChangeArrowheads="1"/>
          </p:cNvSpPr>
          <p:nvPr>
            <p:ph type="body" idx="1"/>
          </p:nvPr>
        </p:nvSpPr>
        <p:spPr/>
        <p:txBody>
          <a:bodyPr/>
          <a:lstStyle/>
          <a:p>
            <a:r>
              <a:rPr lang="hr-HR" altLang="de-DE" smtClean="0"/>
              <a:t>Preuniv. and univ. students of languages dissuaded from turning to translation for help</a:t>
            </a:r>
          </a:p>
          <a:p>
            <a:r>
              <a:rPr lang="hr-HR" altLang="de-DE" smtClean="0"/>
              <a:t>Very little popular literature translated into English</a:t>
            </a:r>
          </a:p>
          <a:p>
            <a:r>
              <a:rPr lang="hr-HR" altLang="de-DE" smtClean="0"/>
              <a:t>Relatively few subtitled foreign films in cinemas or on TV</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hr-HR" altLang="zh-CN" b="1" smtClean="0"/>
              <a:t>3. TR Studies since 1970s</a:t>
            </a:r>
            <a:r>
              <a:rPr lang="en-GB" altLang="zh-CN" b="1" smtClean="0"/>
              <a:t>:</a:t>
            </a:r>
            <a:endParaRPr lang="hr-HR" altLang="de-DE" b="1" smtClean="0"/>
          </a:p>
        </p:txBody>
      </p:sp>
      <p:sp>
        <p:nvSpPr>
          <p:cNvPr id="84995" name="Rectangle 3"/>
          <p:cNvSpPr>
            <a:spLocks noGrp="1" noChangeArrowheads="1"/>
          </p:cNvSpPr>
          <p:nvPr>
            <p:ph type="body" idx="1"/>
          </p:nvPr>
        </p:nvSpPr>
        <p:spPr/>
        <p:txBody>
          <a:bodyPr/>
          <a:lstStyle/>
          <a:p>
            <a:pPr marL="552450" indent="-552450">
              <a:lnSpc>
                <a:spcPct val="90000"/>
              </a:lnSpc>
            </a:pPr>
            <a:r>
              <a:rPr lang="en-GB" altLang="zh-CN" sz="2200" smtClean="0"/>
              <a:t>TR developed into an </a:t>
            </a:r>
            <a:r>
              <a:rPr lang="en-GB" altLang="zh-CN" sz="2200" i="1" smtClean="0">
                <a:solidFill>
                  <a:srgbClr val="3333CC"/>
                </a:solidFill>
              </a:rPr>
              <a:t>academic discipline</a:t>
            </a:r>
          </a:p>
          <a:p>
            <a:pPr marL="552450" indent="-552450">
              <a:lnSpc>
                <a:spcPct val="90000"/>
              </a:lnSpc>
            </a:pPr>
            <a:r>
              <a:rPr lang="en-GB" altLang="zh-CN" sz="2200" smtClean="0"/>
              <a:t>US: TR workshops, creative writing, Princeton, Iowa; </a:t>
            </a:r>
            <a:r>
              <a:rPr lang="en-GB" altLang="zh-CN" sz="2200" i="1" smtClean="0">
                <a:solidFill>
                  <a:srgbClr val="3333CC"/>
                </a:solidFill>
              </a:rPr>
              <a:t>comparative literature</a:t>
            </a:r>
            <a:r>
              <a:rPr lang="en-GB" altLang="zh-CN" sz="2200" smtClean="0"/>
              <a:t> (cultural studies)</a:t>
            </a:r>
          </a:p>
          <a:p>
            <a:pPr marL="552450" indent="-552450">
              <a:lnSpc>
                <a:spcPct val="90000"/>
              </a:lnSpc>
            </a:pPr>
            <a:r>
              <a:rPr lang="en-GB" altLang="zh-CN" sz="2200" i="1" smtClean="0">
                <a:solidFill>
                  <a:srgbClr val="3333CC"/>
                </a:solidFill>
              </a:rPr>
              <a:t>Contrastive analysis</a:t>
            </a:r>
            <a:r>
              <a:rPr lang="en-GB" altLang="zh-CN" sz="2200" smtClean="0"/>
              <a:t> (TR  - subject of research): Linguistic approach : languages in contrast (1960’s – 1970’s)</a:t>
            </a:r>
          </a:p>
          <a:p>
            <a:pPr marL="933450" lvl="1" indent="-476250">
              <a:lnSpc>
                <a:spcPct val="90000"/>
              </a:lnSpc>
            </a:pPr>
            <a:r>
              <a:rPr lang="hr-HR" altLang="zh-CN" sz="2000" smtClean="0">
                <a:latin typeface="Arial" pitchFamily="34" charset="0"/>
              </a:rPr>
              <a:t>CA: </a:t>
            </a:r>
            <a:r>
              <a:rPr lang="en-GB" altLang="zh-CN" sz="2000" smtClean="0"/>
              <a:t>James 1980, Vinay Darbelnet  (1958), Catford 1965</a:t>
            </a:r>
            <a:r>
              <a:rPr lang="hr-HR" altLang="zh-CN" sz="2000" smtClean="0">
                <a:latin typeface="Arial" pitchFamily="34" charset="0"/>
              </a:rPr>
              <a:t>, Connor, Chesterman (2001)</a:t>
            </a:r>
          </a:p>
          <a:p>
            <a:pPr marL="933450" lvl="1" indent="-476250">
              <a:lnSpc>
                <a:spcPct val="90000"/>
              </a:lnSpc>
            </a:pPr>
            <a:r>
              <a:rPr lang="hr-HR" altLang="zh-CN" sz="2000" smtClean="0">
                <a:latin typeface="Arial" pitchFamily="34" charset="0"/>
              </a:rPr>
              <a:t>CA </a:t>
            </a:r>
            <a:r>
              <a:rPr lang="en-GB" altLang="zh-CN" sz="2000" smtClean="0"/>
              <a:t>useful but fails to account for sociolinguistic &amp; pragmatic factors nor the role of TR as a comm. act</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hr-HR" altLang="zh-CN" b="1" smtClean="0"/>
              <a:t>Since 1970s, ctd.</a:t>
            </a:r>
            <a:endParaRPr lang="hr-HR" altLang="de-DE" b="1" smtClean="0"/>
          </a:p>
        </p:txBody>
      </p:sp>
      <p:sp>
        <p:nvSpPr>
          <p:cNvPr id="86019" name="Rectangle 3"/>
          <p:cNvSpPr>
            <a:spLocks noGrp="1" noChangeArrowheads="1"/>
          </p:cNvSpPr>
          <p:nvPr>
            <p:ph type="body" idx="1"/>
          </p:nvPr>
        </p:nvSpPr>
        <p:spPr/>
        <p:txBody>
          <a:bodyPr/>
          <a:lstStyle/>
          <a:p>
            <a:pPr>
              <a:lnSpc>
                <a:spcPct val="90000"/>
              </a:lnSpc>
            </a:pPr>
            <a:r>
              <a:rPr lang="en-GB" altLang="zh-CN" sz="2200" i="1" smtClean="0">
                <a:solidFill>
                  <a:srgbClr val="3333CC"/>
                </a:solidFill>
              </a:rPr>
              <a:t>LINGUISTIC / SYSTEMATIC APPROACH</a:t>
            </a:r>
            <a:r>
              <a:rPr lang="en-GB" altLang="zh-CN" sz="2200" smtClean="0"/>
              <a:t>: (1950’s – 1960’s)</a:t>
            </a:r>
            <a:endParaRPr lang="fr-FR" altLang="zh-CN" sz="2200" smtClean="0"/>
          </a:p>
          <a:p>
            <a:pPr>
              <a:lnSpc>
                <a:spcPct val="90000"/>
              </a:lnSpc>
            </a:pPr>
            <a:r>
              <a:rPr lang="fr-FR" altLang="zh-CN" sz="2200" smtClean="0"/>
              <a:t>J.P. Vinay &amp; J. Darbelnet  (1958) </a:t>
            </a:r>
            <a:r>
              <a:rPr lang="fr-FR" altLang="zh-CN" sz="2200" i="1" smtClean="0"/>
              <a:t>Stylistique comparee du francais et de l’anglais</a:t>
            </a:r>
            <a:r>
              <a:rPr lang="fr-FR" altLang="zh-CN" sz="2200" smtClean="0"/>
              <a:t> – </a:t>
            </a:r>
            <a:r>
              <a:rPr lang="fr-FR" altLang="zh-CN" sz="2200" i="1" smtClean="0">
                <a:solidFill>
                  <a:srgbClr val="3333CC"/>
                </a:solidFill>
              </a:rPr>
              <a:t>contrastive approach</a:t>
            </a:r>
          </a:p>
          <a:p>
            <a:pPr>
              <a:lnSpc>
                <a:spcPct val="90000"/>
              </a:lnSpc>
            </a:pPr>
            <a:r>
              <a:rPr lang="fr-FR" altLang="zh-CN" sz="2200" smtClean="0"/>
              <a:t> G. Mounin (1963</a:t>
            </a:r>
            <a:r>
              <a:rPr lang="fr-FR" altLang="zh-CN" sz="2200" i="1" smtClean="0"/>
              <a:t>) Les problemes theoriques de la traduction </a:t>
            </a:r>
            <a:r>
              <a:rPr lang="fr-FR" altLang="zh-CN" sz="2200" smtClean="0"/>
              <a:t>– linguistic issues</a:t>
            </a:r>
            <a:endParaRPr lang="de-DE" altLang="zh-CN" sz="2200" smtClean="0"/>
          </a:p>
          <a:p>
            <a:pPr>
              <a:lnSpc>
                <a:spcPct val="90000"/>
              </a:lnSpc>
            </a:pPr>
            <a:r>
              <a:rPr lang="de-DE" altLang="zh-CN" sz="2200" smtClean="0"/>
              <a:t>E. Nida (1964) </a:t>
            </a:r>
            <a:r>
              <a:rPr lang="de-DE" altLang="zh-CN" sz="2200" i="1" smtClean="0">
                <a:solidFill>
                  <a:srgbClr val="3333CC"/>
                </a:solidFill>
              </a:rPr>
              <a:t>Toward a Science of Translating</a:t>
            </a:r>
            <a:r>
              <a:rPr lang="de-DE" altLang="zh-CN" sz="2200" smtClean="0"/>
              <a:t> = Ubersetzungswissenschaft (W. Wills, Koller, Kade, Neubert)</a:t>
            </a:r>
            <a:endParaRPr lang="en-GB" altLang="zh-CN" sz="2200" smtClean="0"/>
          </a:p>
          <a:p>
            <a:pPr>
              <a:lnSpc>
                <a:spcPct val="90000"/>
              </a:lnSpc>
            </a:pPr>
            <a:r>
              <a:rPr lang="en-GB" altLang="zh-CN" sz="2200" smtClean="0"/>
              <a:t>Candidate names: </a:t>
            </a:r>
            <a:r>
              <a:rPr lang="en-GB" altLang="zh-CN" sz="2200" smtClean="0">
                <a:solidFill>
                  <a:srgbClr val="FF0000"/>
                </a:solidFill>
              </a:rPr>
              <a:t>science, translatology, translatologie, traductolgia – </a:t>
            </a:r>
            <a:r>
              <a:rPr lang="en-GB" altLang="zh-CN" sz="2200" b="1" smtClean="0">
                <a:solidFill>
                  <a:srgbClr val="FF0000"/>
                </a:solidFill>
              </a:rPr>
              <a:t>studies</a:t>
            </a:r>
            <a:endParaRPr lang="hr-HR" altLang="de-DE" sz="2200" b="1" smtClean="0">
              <a:solidFill>
                <a:srgbClr val="FF0000"/>
              </a:solidFill>
            </a:endParaRPr>
          </a:p>
          <a:p>
            <a:pPr>
              <a:lnSpc>
                <a:spcPct val="90000"/>
              </a:lnSpc>
            </a:pPr>
            <a:endParaRPr lang="hr-HR" altLang="de-DE" sz="210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p:txBody>
          <a:bodyPr/>
          <a:lstStyle/>
          <a:p>
            <a:r>
              <a:rPr kumimoji="1" altLang="zh-CN" smtClean="0"/>
              <a:t>About</a:t>
            </a:r>
            <a:r>
              <a:rPr kumimoji="1" lang="zh-CN" altLang="en-US" smtClean="0"/>
              <a:t> </a:t>
            </a:r>
            <a:r>
              <a:rPr kumimoji="1" altLang="zh-CN" smtClean="0"/>
              <a:t>grades</a:t>
            </a:r>
            <a:endParaRPr kumimoji="1" lang="zh-CN" altLang="en-US" smtClean="0"/>
          </a:p>
        </p:txBody>
      </p:sp>
      <p:graphicFrame>
        <p:nvGraphicFramePr>
          <p:cNvPr id="13315" name="Diagramm 4"/>
          <p:cNvGraphicFramePr>
            <a:graphicFrameLocks/>
          </p:cNvGraphicFramePr>
          <p:nvPr/>
        </p:nvGraphicFramePr>
        <p:xfrm>
          <a:off x="1931988" y="1666875"/>
          <a:ext cx="8712200" cy="5562600"/>
        </p:xfrm>
        <a:graphic>
          <a:graphicData uri="http://schemas.openxmlformats.org/presentationml/2006/ole">
            <mc:AlternateContent xmlns:mc="http://schemas.openxmlformats.org/markup-compatibility/2006">
              <mc:Choice xmlns:v="urn:schemas-microsoft-com:vml" Requires="v">
                <p:oleObj spid="_x0000_s13316" r:id="rId4" imgW="8711939" imgH="5560034" progId="Excel.Chart.8">
                  <p:embed/>
                </p:oleObj>
              </mc:Choice>
              <mc:Fallback>
                <p:oleObj r:id="rId4" imgW="8711939" imgH="5560034" progId="Excel.Chart.8">
                  <p:embed/>
                  <p:pic>
                    <p:nvPicPr>
                      <p:cNvPr id="0" name="Diagramm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1988" y="1666875"/>
                        <a:ext cx="8712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GB" altLang="zh-CN" b="1" i="1" smtClean="0"/>
              <a:t>Translation Studies</a:t>
            </a:r>
            <a:endParaRPr lang="hr-HR" altLang="de-DE" b="1" i="1" smtClean="0"/>
          </a:p>
        </p:txBody>
      </p:sp>
      <p:sp>
        <p:nvSpPr>
          <p:cNvPr id="87043" name="Rectangle 3"/>
          <p:cNvSpPr>
            <a:spLocks noGrp="1" noChangeArrowheads="1"/>
          </p:cNvSpPr>
          <p:nvPr>
            <p:ph type="body" idx="1"/>
          </p:nvPr>
        </p:nvSpPr>
        <p:spPr>
          <a:xfrm>
            <a:off x="1871663" y="1844675"/>
            <a:ext cx="9750425" cy="4114800"/>
          </a:xfrm>
        </p:spPr>
        <p:txBody>
          <a:bodyPr/>
          <a:lstStyle/>
          <a:p>
            <a:pPr>
              <a:lnSpc>
                <a:spcPct val="90000"/>
              </a:lnSpc>
            </a:pPr>
            <a:r>
              <a:rPr lang="en-GB" altLang="zh-CN" sz="2500" smtClean="0"/>
              <a:t>André Lefevere – Louvain Colloquium on Literature and Translation, 1976</a:t>
            </a:r>
          </a:p>
          <a:p>
            <a:pPr>
              <a:lnSpc>
                <a:spcPct val="90000"/>
              </a:lnSpc>
            </a:pPr>
            <a:r>
              <a:rPr lang="en-GB" altLang="zh-CN" sz="2500" smtClean="0"/>
              <a:t>	</a:t>
            </a:r>
            <a:r>
              <a:rPr lang="en-GB" altLang="zh-CN" sz="2500" b="1" i="1" smtClean="0"/>
              <a:t>Translation Studies</a:t>
            </a:r>
            <a:r>
              <a:rPr lang="en-GB" altLang="zh-CN" sz="2500" smtClean="0"/>
              <a:t> – discipline concerned with ‘the problems raised by the production and description of  translation’</a:t>
            </a:r>
          </a:p>
          <a:p>
            <a:pPr>
              <a:lnSpc>
                <a:spcPct val="90000"/>
              </a:lnSpc>
            </a:pPr>
            <a:r>
              <a:rPr lang="en-GB" altLang="zh-CN" sz="2500" smtClean="0"/>
              <a:t>a discipline in its own right: complex</a:t>
            </a:r>
          </a:p>
          <a:p>
            <a:pPr>
              <a:lnSpc>
                <a:spcPct val="90000"/>
              </a:lnSpc>
            </a:pPr>
            <a:r>
              <a:rPr lang="en-GB" altLang="zh-CN" sz="2500" smtClean="0"/>
              <a:t>not a minor branch of comparative literary study</a:t>
            </a:r>
          </a:p>
          <a:p>
            <a:pPr>
              <a:lnSpc>
                <a:spcPct val="90000"/>
              </a:lnSpc>
            </a:pPr>
            <a:r>
              <a:rPr lang="en-GB" altLang="zh-CN" sz="2500" smtClean="0"/>
              <a:t>not a specific area of  linguistics</a:t>
            </a:r>
            <a:endParaRPr lang="hr-HR" altLang="de-DE" sz="2500" smtClean="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hr-HR" altLang="zh-CN" b="1" smtClean="0"/>
              <a:t>THE </a:t>
            </a:r>
            <a:r>
              <a:rPr lang="en-GB" altLang="zh-CN" b="1" smtClean="0"/>
              <a:t>HOLMES – TOURY ‘map’</a:t>
            </a:r>
            <a:endParaRPr lang="hr-HR" altLang="de-DE" smtClean="0"/>
          </a:p>
        </p:txBody>
      </p:sp>
      <p:sp>
        <p:nvSpPr>
          <p:cNvPr id="88067" name="Rectangle 3"/>
          <p:cNvSpPr>
            <a:spLocks noGrp="1" noChangeArrowheads="1"/>
          </p:cNvSpPr>
          <p:nvPr>
            <p:ph type="body" idx="1"/>
          </p:nvPr>
        </p:nvSpPr>
        <p:spPr/>
        <p:txBody>
          <a:bodyPr/>
          <a:lstStyle/>
          <a:p>
            <a:pPr marL="552450" indent="-552450">
              <a:lnSpc>
                <a:spcPct val="80000"/>
              </a:lnSpc>
              <a:buFont typeface="Wingdings" pitchFamily="2" charset="2"/>
              <a:buNone/>
            </a:pPr>
            <a:r>
              <a:rPr lang="en-GB" altLang="zh-CN" sz="1900" smtClean="0"/>
              <a:t>J. S. Holmes (1972 / 1988 / 2000)</a:t>
            </a:r>
          </a:p>
          <a:p>
            <a:pPr marL="552450" indent="-552450">
              <a:lnSpc>
                <a:spcPct val="80000"/>
              </a:lnSpc>
            </a:pPr>
            <a:r>
              <a:rPr lang="en-GB" altLang="zh-CN" sz="1900" smtClean="0"/>
              <a:t>Paper - 1972: Third International Congress of Applied Linguistics (Holmes’ founding statement for the field:</a:t>
            </a:r>
          </a:p>
          <a:p>
            <a:pPr marL="552450" indent="-552450">
              <a:lnSpc>
                <a:spcPct val="80000"/>
              </a:lnSpc>
            </a:pPr>
            <a:r>
              <a:rPr lang="en-GB" altLang="zh-CN" sz="1900" smtClean="0"/>
              <a:t>limitations by TR being dispersed across other disciplines  </a:t>
            </a:r>
          </a:p>
          <a:p>
            <a:pPr marL="552450" indent="-552450">
              <a:lnSpc>
                <a:spcPct val="80000"/>
              </a:lnSpc>
            </a:pPr>
            <a:r>
              <a:rPr lang="en-GB" altLang="zh-CN" sz="1900" smtClean="0"/>
              <a:t>need to reach all scholars working in the field (from whatever background)</a:t>
            </a:r>
          </a:p>
          <a:p>
            <a:pPr marL="552450" indent="-552450">
              <a:lnSpc>
                <a:spcPct val="80000"/>
              </a:lnSpc>
            </a:pPr>
            <a:r>
              <a:rPr lang="en-GB" altLang="zh-CN" sz="1900" smtClean="0"/>
              <a:t>cf. ‘map’ of TR studies</a:t>
            </a:r>
          </a:p>
          <a:p>
            <a:pPr marL="552450" indent="-552450">
              <a:lnSpc>
                <a:spcPct val="80000"/>
              </a:lnSpc>
            </a:pPr>
            <a:r>
              <a:rPr lang="en-GB" altLang="zh-CN" sz="1900" smtClean="0"/>
              <a:t>Holmes in G. Toury (1995): TR Studies cover:</a:t>
            </a:r>
          </a:p>
          <a:p>
            <a:pPr marL="552450" indent="-552450">
              <a:lnSpc>
                <a:spcPct val="80000"/>
              </a:lnSpc>
            </a:pPr>
            <a:r>
              <a:rPr lang="en-GB" altLang="zh-CN" sz="1900" smtClean="0"/>
              <a:t>description of the phenomena of TR (descr. TR theory - DTS)</a:t>
            </a:r>
          </a:p>
          <a:p>
            <a:pPr marL="552450" indent="-552450">
              <a:lnSpc>
                <a:spcPct val="80000"/>
              </a:lnSpc>
            </a:pPr>
            <a:r>
              <a:rPr lang="en-GB" altLang="zh-CN" sz="1900" smtClean="0"/>
              <a:t>the establishment of gen. principles to explain and predict such phenomena (TR theory)</a:t>
            </a:r>
            <a:endParaRPr lang="hr-HR" altLang="de-DE" sz="1900" smtClean="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GB" altLang="zh-CN" sz="3200" b="1" smtClean="0"/>
              <a:t>DTS:</a:t>
            </a:r>
            <a:r>
              <a:rPr lang="en-GB" altLang="zh-CN" sz="3200" smtClean="0"/>
              <a:t/>
            </a:r>
            <a:br>
              <a:rPr lang="en-GB" altLang="zh-CN" sz="3200" smtClean="0"/>
            </a:br>
            <a:endParaRPr lang="hr-HR" altLang="de-DE" sz="3200" smtClean="0"/>
          </a:p>
        </p:txBody>
      </p:sp>
      <p:sp>
        <p:nvSpPr>
          <p:cNvPr id="89091" name="Rectangle 3"/>
          <p:cNvSpPr>
            <a:spLocks noGrp="1" noChangeArrowheads="1"/>
          </p:cNvSpPr>
          <p:nvPr>
            <p:ph type="body" idx="1"/>
          </p:nvPr>
        </p:nvSpPr>
        <p:spPr/>
        <p:txBody>
          <a:bodyPr/>
          <a:lstStyle/>
          <a:p>
            <a:r>
              <a:rPr lang="en-GB" altLang="zh-CN" smtClean="0"/>
              <a:t>product-oriented DTS (examines existing translations) – diachronic  - synchronic )</a:t>
            </a:r>
          </a:p>
          <a:p>
            <a:r>
              <a:rPr lang="en-GB" altLang="zh-CN" smtClean="0"/>
              <a:t>function-oriented DTS (function of the translation in the recipient sociocultural situation)</a:t>
            </a:r>
          </a:p>
          <a:p>
            <a:r>
              <a:rPr lang="en-GB" altLang="zh-CN" smtClean="0"/>
              <a:t>process-oriented DTS (psychology of translation)</a:t>
            </a:r>
            <a:endParaRPr lang="hr-HR" altLang="de-DE" smtClean="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GB" altLang="zh-CN" sz="3200" smtClean="0"/>
              <a:t>No general  </a:t>
            </a:r>
            <a:r>
              <a:rPr lang="hr-HR" altLang="zh-CN" sz="3200" smtClean="0"/>
              <a:t>- </a:t>
            </a:r>
            <a:r>
              <a:rPr lang="en-GB" altLang="zh-CN" sz="3200" smtClean="0"/>
              <a:t>only partial theories</a:t>
            </a:r>
            <a:br>
              <a:rPr lang="en-GB" altLang="zh-CN" sz="3200" smtClean="0"/>
            </a:br>
            <a:endParaRPr lang="hr-HR" altLang="de-DE" sz="3200" smtClean="0"/>
          </a:p>
        </p:txBody>
      </p:sp>
      <p:sp>
        <p:nvSpPr>
          <p:cNvPr id="90115" name="Rectangle 3"/>
          <p:cNvSpPr>
            <a:spLocks noGrp="1" noChangeArrowheads="1"/>
          </p:cNvSpPr>
          <p:nvPr>
            <p:ph type="body" idx="1"/>
          </p:nvPr>
        </p:nvSpPr>
        <p:spPr/>
        <p:txBody>
          <a:bodyPr/>
          <a:lstStyle/>
          <a:p>
            <a:pPr>
              <a:lnSpc>
                <a:spcPct val="90000"/>
              </a:lnSpc>
            </a:pPr>
            <a:r>
              <a:rPr lang="en-GB" altLang="zh-CN" sz="2500" smtClean="0"/>
              <a:t>medium-restricted theories – MT / human</a:t>
            </a:r>
          </a:p>
          <a:p>
            <a:pPr>
              <a:lnSpc>
                <a:spcPct val="90000"/>
              </a:lnSpc>
            </a:pPr>
            <a:r>
              <a:rPr lang="en-GB" altLang="zh-CN" sz="2500" smtClean="0"/>
              <a:t>area-restricted theories – to specific language pairs (contrastive; stylistics)</a:t>
            </a:r>
          </a:p>
          <a:p>
            <a:pPr>
              <a:lnSpc>
                <a:spcPct val="90000"/>
              </a:lnSpc>
            </a:pPr>
            <a:r>
              <a:rPr lang="en-GB" altLang="zh-CN" sz="2500" smtClean="0"/>
              <a:t>rank-restricted theories – word or sentence</a:t>
            </a:r>
          </a:p>
          <a:p>
            <a:pPr>
              <a:lnSpc>
                <a:spcPct val="90000"/>
              </a:lnSpc>
            </a:pPr>
            <a:r>
              <a:rPr lang="en-GB" altLang="zh-CN" sz="2500" smtClean="0"/>
              <a:t>text-type restricted – history of TR</a:t>
            </a:r>
          </a:p>
          <a:p>
            <a:pPr>
              <a:lnSpc>
                <a:spcPct val="90000"/>
              </a:lnSpc>
            </a:pPr>
            <a:r>
              <a:rPr lang="en-GB" altLang="zh-CN" sz="2500" smtClean="0"/>
              <a:t>problem-restricted  - equivalence, unit of TR, universals etc.</a:t>
            </a:r>
          </a:p>
          <a:p>
            <a:pPr>
              <a:lnSpc>
                <a:spcPct val="90000"/>
              </a:lnSpc>
            </a:pPr>
            <a:r>
              <a:rPr lang="en-GB" altLang="zh-CN" sz="2500" smtClean="0"/>
              <a:t>NB: a mix of theories (‘pure’ aspects of the theory – preferred by Holmes)</a:t>
            </a:r>
            <a:endParaRPr lang="hr-HR" altLang="de-DE" sz="2500" smtClean="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GB" altLang="zh-CN" sz="3200" u="sng" smtClean="0"/>
              <a:t>Main issues</a:t>
            </a:r>
            <a:r>
              <a:rPr lang="en-GB" altLang="zh-CN" sz="3200" smtClean="0"/>
              <a:t>:</a:t>
            </a:r>
            <a:br>
              <a:rPr lang="en-GB" altLang="zh-CN" sz="3200" smtClean="0"/>
            </a:br>
            <a:endParaRPr lang="hr-HR" altLang="de-DE" sz="3200" smtClean="0"/>
          </a:p>
        </p:txBody>
      </p:sp>
      <p:sp>
        <p:nvSpPr>
          <p:cNvPr id="91139" name="Rectangle 3"/>
          <p:cNvSpPr>
            <a:spLocks noGrp="1" noChangeArrowheads="1"/>
          </p:cNvSpPr>
          <p:nvPr>
            <p:ph type="body" idx="1"/>
          </p:nvPr>
        </p:nvSpPr>
        <p:spPr/>
        <p:txBody>
          <a:bodyPr/>
          <a:lstStyle/>
          <a:p>
            <a:pPr marL="361950" indent="-361950">
              <a:lnSpc>
                <a:spcPct val="80000"/>
              </a:lnSpc>
              <a:buFont typeface="Wingdings" pitchFamily="2" charset="2"/>
              <a:buAutoNum type="arabicPeriod"/>
            </a:pPr>
            <a:r>
              <a:rPr lang="en-GB" altLang="zh-CN" sz="1900" smtClean="0"/>
              <a:t>literal vs. free vs faithful</a:t>
            </a:r>
          </a:p>
          <a:p>
            <a:pPr marL="361950" indent="-361950">
              <a:lnSpc>
                <a:spcPct val="80000"/>
              </a:lnSpc>
              <a:buFont typeface="Wingdings" pitchFamily="2" charset="2"/>
              <a:buAutoNum type="arabicPeriod"/>
            </a:pPr>
            <a:r>
              <a:rPr lang="en-GB" altLang="zh-CN" sz="1900" smtClean="0"/>
              <a:t>unit of translation</a:t>
            </a:r>
          </a:p>
          <a:p>
            <a:pPr marL="361950" indent="-361950">
              <a:lnSpc>
                <a:spcPct val="80000"/>
              </a:lnSpc>
              <a:buFont typeface="Wingdings" pitchFamily="2" charset="2"/>
              <a:buAutoNum type="arabicPeriod"/>
            </a:pPr>
            <a:r>
              <a:rPr lang="en-GB" altLang="zh-CN" sz="1900" smtClean="0"/>
              <a:t>contrastive analysis</a:t>
            </a:r>
          </a:p>
          <a:p>
            <a:pPr marL="361950" indent="-361950">
              <a:lnSpc>
                <a:spcPct val="80000"/>
              </a:lnSpc>
              <a:buFont typeface="Wingdings" pitchFamily="2" charset="2"/>
              <a:buAutoNum type="arabicPeriod"/>
            </a:pPr>
            <a:r>
              <a:rPr lang="en-GB" altLang="zh-CN" sz="1900" smtClean="0"/>
              <a:t>the equivalence problem</a:t>
            </a:r>
          </a:p>
          <a:p>
            <a:pPr marL="361950" indent="-361950">
              <a:lnSpc>
                <a:spcPct val="80000"/>
              </a:lnSpc>
              <a:buFont typeface="Wingdings" pitchFamily="2" charset="2"/>
              <a:buAutoNum type="arabicPeriod"/>
            </a:pPr>
            <a:r>
              <a:rPr lang="en-GB" altLang="zh-CN" sz="1900" smtClean="0"/>
              <a:t>translatability vs untranslatability </a:t>
            </a:r>
          </a:p>
          <a:p>
            <a:pPr marL="361950" indent="-361950">
              <a:lnSpc>
                <a:spcPct val="80000"/>
              </a:lnSpc>
              <a:buFont typeface="Wingdings" pitchFamily="2" charset="2"/>
              <a:buAutoNum type="arabicPeriod"/>
            </a:pPr>
            <a:r>
              <a:rPr lang="en-GB" altLang="zh-CN" sz="1900" smtClean="0"/>
              <a:t>SLT vs TLT relation</a:t>
            </a:r>
          </a:p>
          <a:p>
            <a:pPr marL="361950" indent="-361950">
              <a:lnSpc>
                <a:spcPct val="80000"/>
              </a:lnSpc>
              <a:buFont typeface="Wingdings" pitchFamily="2" charset="2"/>
              <a:buAutoNum type="arabicPeriod"/>
            </a:pPr>
            <a:r>
              <a:rPr lang="en-GB" altLang="zh-CN" sz="1900" smtClean="0"/>
              <a:t>translation types</a:t>
            </a:r>
          </a:p>
          <a:p>
            <a:pPr marL="361950" indent="-361950">
              <a:lnSpc>
                <a:spcPct val="80000"/>
              </a:lnSpc>
              <a:buFont typeface="Wingdings" pitchFamily="2" charset="2"/>
              <a:buAutoNum type="arabicPeriod"/>
            </a:pPr>
            <a:r>
              <a:rPr lang="en-GB" altLang="zh-CN" sz="1900" smtClean="0"/>
              <a:t>translation strategies</a:t>
            </a:r>
          </a:p>
          <a:p>
            <a:pPr marL="361950" indent="-361950">
              <a:lnSpc>
                <a:spcPct val="80000"/>
              </a:lnSpc>
              <a:buFont typeface="Wingdings" pitchFamily="2" charset="2"/>
              <a:buAutoNum type="arabicPeriod"/>
            </a:pPr>
            <a:r>
              <a:rPr lang="en-GB" altLang="zh-CN" sz="1900" smtClean="0"/>
              <a:t>communication factors</a:t>
            </a:r>
          </a:p>
          <a:p>
            <a:pPr marL="361950" indent="-361950">
              <a:lnSpc>
                <a:spcPct val="80000"/>
              </a:lnSpc>
              <a:buFont typeface="Wingdings" pitchFamily="2" charset="2"/>
              <a:buAutoNum type="arabicPeriod"/>
            </a:pPr>
            <a:r>
              <a:rPr lang="en-GB" altLang="zh-CN" sz="1900" smtClean="0"/>
              <a:t>cognitive factors</a:t>
            </a:r>
          </a:p>
          <a:p>
            <a:pPr marL="361950" indent="-361950">
              <a:lnSpc>
                <a:spcPct val="80000"/>
              </a:lnSpc>
              <a:buFont typeface="Wingdings" pitchFamily="2" charset="2"/>
              <a:buAutoNum type="arabicPeriod"/>
            </a:pPr>
            <a:r>
              <a:rPr lang="en-GB" altLang="zh-CN" sz="1900" smtClean="0"/>
              <a:t>machine translation</a:t>
            </a:r>
          </a:p>
          <a:p>
            <a:pPr marL="361950" indent="-361950">
              <a:lnSpc>
                <a:spcPct val="80000"/>
              </a:lnSpc>
              <a:buFont typeface="Wingdings" pitchFamily="2" charset="2"/>
              <a:buAutoNum type="arabicPeriod"/>
            </a:pPr>
            <a:r>
              <a:rPr lang="en-GB" altLang="zh-CN" sz="1900" smtClean="0"/>
              <a:t>translation quality assessment</a:t>
            </a:r>
          </a:p>
          <a:p>
            <a:pPr marL="361950" indent="-361950">
              <a:lnSpc>
                <a:spcPct val="80000"/>
              </a:lnSpc>
              <a:buFont typeface="Wingdings" pitchFamily="2" charset="2"/>
              <a:buAutoNum type="arabicPeriod"/>
            </a:pPr>
            <a:r>
              <a:rPr lang="en-GB" altLang="zh-CN" sz="1900" smtClean="0"/>
              <a:t>translation ethics / manipulation etc.</a:t>
            </a:r>
            <a:endParaRPr lang="hr-HR" altLang="de-DE" sz="1900" smtClean="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hr-HR" altLang="zh-CN" sz="3200" b="1" smtClean="0"/>
              <a:t/>
            </a:r>
            <a:br>
              <a:rPr lang="hr-HR" altLang="zh-CN" sz="3200" b="1" smtClean="0"/>
            </a:br>
            <a:r>
              <a:rPr lang="en-GB" altLang="zh-CN" sz="2400" b="1" smtClean="0"/>
              <a:t>DEVELOPMENTS SINCE 1970s</a:t>
            </a:r>
            <a:r>
              <a:rPr lang="hr-HR" altLang="zh-CN" sz="2400" b="1" smtClean="0"/>
              <a:t> - summary</a:t>
            </a:r>
            <a:r>
              <a:rPr lang="hr-HR" altLang="zh-CN" sz="3200" smtClean="0"/>
              <a:t> </a:t>
            </a:r>
            <a:endParaRPr lang="hr-HR" altLang="de-DE" sz="3200" smtClean="0"/>
          </a:p>
        </p:txBody>
      </p:sp>
      <p:sp>
        <p:nvSpPr>
          <p:cNvPr id="92163" name="Rectangle 3"/>
          <p:cNvSpPr>
            <a:spLocks noGrp="1" noChangeArrowheads="1"/>
          </p:cNvSpPr>
          <p:nvPr>
            <p:ph type="body" idx="1"/>
          </p:nvPr>
        </p:nvSpPr>
        <p:spPr/>
        <p:txBody>
          <a:bodyPr/>
          <a:lstStyle/>
          <a:p>
            <a:pPr marL="552450" indent="-552450">
              <a:lnSpc>
                <a:spcPct val="90000"/>
              </a:lnSpc>
              <a:buFont typeface="Wingdings" pitchFamily="2" charset="2"/>
              <a:buAutoNum type="alphaLcParenR"/>
            </a:pPr>
            <a:r>
              <a:rPr lang="en-GB" altLang="zh-CN" sz="2100" smtClean="0"/>
              <a:t>contrastive analysis giving way</a:t>
            </a:r>
          </a:p>
          <a:p>
            <a:pPr marL="552450" indent="-552450">
              <a:lnSpc>
                <a:spcPct val="90000"/>
              </a:lnSpc>
              <a:buFont typeface="Wingdings" pitchFamily="2" charset="2"/>
              <a:buAutoNum type="alphaLcParenR"/>
            </a:pPr>
            <a:r>
              <a:rPr lang="en-GB" altLang="zh-CN" sz="2100" smtClean="0"/>
              <a:t>strong linguistic-oriented ‘science’ approach to TR (Germany) , decline of the equivalence issue (Snell-Hornby 1995)</a:t>
            </a:r>
          </a:p>
          <a:p>
            <a:pPr marL="552450" indent="-552450">
              <a:lnSpc>
                <a:spcPct val="90000"/>
              </a:lnSpc>
              <a:buFont typeface="Wingdings" pitchFamily="2" charset="2"/>
              <a:buAutoNum type="alphaLcParenR"/>
            </a:pPr>
            <a:r>
              <a:rPr lang="en-GB" altLang="zh-CN" sz="2100" smtClean="0"/>
              <a:t> theories around text type</a:t>
            </a:r>
            <a:r>
              <a:rPr lang="hr-HR" altLang="zh-CN" sz="2100" smtClean="0">
                <a:latin typeface="Arial" pitchFamily="34" charset="0"/>
              </a:rPr>
              <a:t>s</a:t>
            </a:r>
            <a:r>
              <a:rPr lang="en-GB" altLang="zh-CN" sz="2100" smtClean="0"/>
              <a:t> (Reiss)</a:t>
            </a:r>
          </a:p>
          <a:p>
            <a:pPr marL="552450" indent="-552450">
              <a:lnSpc>
                <a:spcPct val="90000"/>
              </a:lnSpc>
              <a:buFont typeface="Wingdings" pitchFamily="2" charset="2"/>
              <a:buAutoNum type="alphaLcParenR"/>
            </a:pPr>
            <a:r>
              <a:rPr lang="en-GB" altLang="zh-CN" sz="2100" smtClean="0"/>
              <a:t> text purpose – ‘skopos’ (Reiss, Vermeer)</a:t>
            </a:r>
          </a:p>
          <a:p>
            <a:pPr marL="552450" indent="-552450">
              <a:lnSpc>
                <a:spcPct val="90000"/>
              </a:lnSpc>
              <a:buFont typeface="Wingdings" pitchFamily="2" charset="2"/>
              <a:buAutoNum type="alphaLcParenR"/>
            </a:pPr>
            <a:r>
              <a:rPr lang="en-GB" altLang="zh-CN" sz="2100" smtClean="0"/>
              <a:t> TR viewed as a communicative act in a sociocultural context (influenced by M.A.K. </a:t>
            </a:r>
            <a:r>
              <a:rPr lang="en-GB" altLang="zh-CN" sz="2100" b="1" smtClean="0"/>
              <a:t>Halliday</a:t>
            </a:r>
            <a:r>
              <a:rPr lang="en-GB" altLang="zh-CN" sz="2100" smtClean="0"/>
              <a:t>: discourse analysis and systemic functional grammar) – Bell 1991, Baker 1992, Hatim and Mason (1990, 1997),</a:t>
            </a:r>
            <a:endParaRPr lang="hr-HR" altLang="de-DE" sz="2100" smtClean="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hr-HR" altLang="zh-CN" smtClean="0"/>
              <a:t>e) </a:t>
            </a:r>
            <a:r>
              <a:rPr lang="en-GB" altLang="zh-CN" smtClean="0"/>
              <a:t>Hallidayan influence: </a:t>
            </a:r>
            <a:endParaRPr lang="hr-HR" altLang="de-DE" smtClean="0"/>
          </a:p>
        </p:txBody>
      </p:sp>
      <p:sp>
        <p:nvSpPr>
          <p:cNvPr id="93187" name="Rectangle 3"/>
          <p:cNvSpPr>
            <a:spLocks noGrp="1" noChangeArrowheads="1"/>
          </p:cNvSpPr>
          <p:nvPr>
            <p:ph type="body" idx="1"/>
          </p:nvPr>
        </p:nvSpPr>
        <p:spPr/>
        <p:txBody>
          <a:bodyPr/>
          <a:lstStyle/>
          <a:p>
            <a:pPr>
              <a:lnSpc>
                <a:spcPct val="90000"/>
              </a:lnSpc>
            </a:pPr>
            <a:r>
              <a:rPr lang="en-GB" altLang="zh-CN" sz="2100" smtClean="0"/>
              <a:t>discourse analysis and </a:t>
            </a:r>
          </a:p>
          <a:p>
            <a:pPr>
              <a:lnSpc>
                <a:spcPct val="90000"/>
              </a:lnSpc>
            </a:pPr>
            <a:r>
              <a:rPr lang="en-GB" altLang="zh-CN" sz="2100" smtClean="0"/>
              <a:t>systemic functional grammar:</a:t>
            </a:r>
          </a:p>
          <a:p>
            <a:pPr>
              <a:lnSpc>
                <a:spcPct val="90000"/>
              </a:lnSpc>
            </a:pPr>
            <a:r>
              <a:rPr lang="en-GB" altLang="zh-CN" sz="2100" smtClean="0"/>
              <a:t>views language as a communicative act in a sociocultural context</a:t>
            </a:r>
          </a:p>
          <a:p>
            <a:pPr>
              <a:lnSpc>
                <a:spcPct val="90000"/>
              </a:lnSpc>
            </a:pPr>
            <a:r>
              <a:rPr lang="en-GB" altLang="zh-CN" sz="2100" smtClean="0"/>
              <a:t>prominent over the past decades in Australia and the UK: Bell (1991), Baker (1992) and Hatim and Mason (1990, 1997)</a:t>
            </a:r>
          </a:p>
          <a:p>
            <a:pPr>
              <a:lnSpc>
                <a:spcPct val="90000"/>
              </a:lnSpc>
            </a:pPr>
            <a:r>
              <a:rPr lang="en-GB" altLang="zh-CN" sz="2100" smtClean="0"/>
              <a:t>the rise of a </a:t>
            </a:r>
            <a:r>
              <a:rPr lang="en-GB" altLang="zh-CN" sz="2100" u="sng" smtClean="0"/>
              <a:t>descriptive approach</a:t>
            </a:r>
            <a:r>
              <a:rPr lang="en-GB" altLang="zh-CN" sz="2100" smtClean="0"/>
              <a:t> (late 1970s and the 1980s) G. Toury 1991, 1995), I. Even-Zohar: </a:t>
            </a:r>
          </a:p>
          <a:p>
            <a:pPr>
              <a:lnSpc>
                <a:spcPct val="90000"/>
              </a:lnSpc>
            </a:pPr>
            <a:r>
              <a:rPr lang="en-GB" altLang="zh-CN" sz="2100" smtClean="0"/>
              <a:t>origins in comparative literature and Russian Formalism (Levy, Popovič)</a:t>
            </a:r>
            <a:endParaRPr lang="hr-HR" altLang="de-DE" sz="2100" smtClean="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endParaRPr lang="de-DE" altLang="de-DE" smtClean="0"/>
          </a:p>
        </p:txBody>
      </p:sp>
      <p:sp>
        <p:nvSpPr>
          <p:cNvPr id="94211" name="Rectangle 3"/>
          <p:cNvSpPr>
            <a:spLocks noGrp="1" noChangeArrowheads="1"/>
          </p:cNvSpPr>
          <p:nvPr>
            <p:ph type="body" idx="1"/>
          </p:nvPr>
        </p:nvSpPr>
        <p:spPr/>
        <p:txBody>
          <a:bodyPr/>
          <a:lstStyle/>
          <a:p>
            <a:pPr marL="552450" indent="-552450">
              <a:buFont typeface="Wingdings" pitchFamily="2" charset="2"/>
              <a:buAutoNum type="alphaLcPeriod" startAt="6"/>
            </a:pPr>
            <a:r>
              <a:rPr lang="en-GB" altLang="zh-CN" smtClean="0"/>
              <a:t>The polysystemist approach (Lefevere, Bassnet, Hermans – the Manipulation School) – dynamic, culturally oriented approach – literary TR</a:t>
            </a:r>
            <a:endParaRPr lang="hr-HR" altLang="zh-CN" smtClean="0"/>
          </a:p>
          <a:p>
            <a:pPr marL="552450" indent="-552450">
              <a:buFont typeface="Wingdings" pitchFamily="2" charset="2"/>
              <a:buAutoNum type="alphaLcPeriod" startAt="6"/>
            </a:pPr>
            <a:r>
              <a:rPr lang="en-GB" altLang="zh-CN" smtClean="0"/>
              <a:t>the literary polysystem in which:</a:t>
            </a:r>
            <a:endParaRPr lang="hr-HR" altLang="de-DE" smtClean="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marL="685800" indent="-685800"/>
            <a:r>
              <a:rPr lang="hr-HR" altLang="zh-CN" smtClean="0"/>
              <a:t>g) </a:t>
            </a:r>
            <a:r>
              <a:rPr lang="en-GB" altLang="zh-CN" smtClean="0"/>
              <a:t>the literary polysystem in which:</a:t>
            </a:r>
            <a:endParaRPr lang="hr-HR" altLang="de-DE" smtClean="0"/>
          </a:p>
        </p:txBody>
      </p:sp>
      <p:sp>
        <p:nvSpPr>
          <p:cNvPr id="95235" name="Rectangle 3"/>
          <p:cNvSpPr>
            <a:spLocks noGrp="1" noChangeArrowheads="1"/>
          </p:cNvSpPr>
          <p:nvPr>
            <p:ph type="body" idx="1"/>
          </p:nvPr>
        </p:nvSpPr>
        <p:spPr/>
        <p:txBody>
          <a:bodyPr/>
          <a:lstStyle/>
          <a:p>
            <a:pPr>
              <a:lnSpc>
                <a:spcPct val="90000"/>
              </a:lnSpc>
            </a:pPr>
            <a:r>
              <a:rPr lang="en-GB" altLang="zh-CN" sz="2100" smtClean="0"/>
              <a:t>different literatures and genres, including translated and non-translated works, compete for dominance (Tel Aviv: Itamar Even-Zohar and Gideon Toury)</a:t>
            </a:r>
          </a:p>
          <a:p>
            <a:pPr>
              <a:lnSpc>
                <a:spcPct val="90000"/>
              </a:lnSpc>
            </a:pPr>
            <a:r>
              <a:rPr lang="en-GB" altLang="zh-CN" sz="2100" smtClean="0"/>
              <a:t> The polysystemists (André Lefevere, Susan Bassnett and Theo Hermans), e.g.  </a:t>
            </a:r>
            <a:r>
              <a:rPr lang="en-GB" altLang="zh-CN" sz="2100" i="1" smtClean="0"/>
              <a:t>The Manipulation of Literature: Studies in Literary Translation </a:t>
            </a:r>
            <a:r>
              <a:rPr lang="en-GB" altLang="zh-CN" sz="2100" smtClean="0"/>
              <a:t>(Hermans 1985a), the ‘Manipulation School’</a:t>
            </a:r>
          </a:p>
          <a:p>
            <a:pPr>
              <a:lnSpc>
                <a:spcPct val="90000"/>
              </a:lnSpc>
            </a:pPr>
            <a:r>
              <a:rPr lang="en-GB" altLang="zh-CN" sz="2100" smtClean="0"/>
              <a:t> a dynamic, culturally oriented approach (continuation of Holmes’s DTS)</a:t>
            </a:r>
          </a:p>
          <a:p>
            <a:pPr>
              <a:lnSpc>
                <a:spcPct val="90000"/>
              </a:lnSpc>
            </a:pPr>
            <a:r>
              <a:rPr lang="en-GB" altLang="zh-CN" sz="2100" smtClean="0"/>
              <a:t>Gender research (Canada), feminist topics, postcolonial translation theory</a:t>
            </a:r>
            <a:endParaRPr lang="hr-HR" altLang="de-DE" sz="2100" smtClean="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endParaRPr lang="de-DE" altLang="de-DE" smtClean="0"/>
          </a:p>
        </p:txBody>
      </p:sp>
      <p:sp>
        <p:nvSpPr>
          <p:cNvPr id="96259" name="Rectangle 3"/>
          <p:cNvSpPr>
            <a:spLocks noGrp="1" noChangeArrowheads="1"/>
          </p:cNvSpPr>
          <p:nvPr>
            <p:ph type="body" idx="1"/>
          </p:nvPr>
        </p:nvSpPr>
        <p:spPr/>
        <p:txBody>
          <a:bodyPr/>
          <a:lstStyle/>
          <a:p>
            <a:pPr marL="552450" indent="-552450">
              <a:buFont typeface="Wingdings" pitchFamily="2" charset="2"/>
              <a:buAutoNum type="alphaLcParenR" startAt="8"/>
            </a:pPr>
            <a:r>
              <a:rPr lang="en-GB" altLang="zh-CN" smtClean="0"/>
              <a:t>Cultural studies-oriented analysis: Translator’s invisibility – Venuti </a:t>
            </a:r>
          </a:p>
          <a:p>
            <a:pPr marL="552450" indent="-552450">
              <a:buFont typeface="Wingdings" pitchFamily="2" charset="2"/>
              <a:buAutoNum type="alphaLcParenR" startAt="8"/>
            </a:pPr>
            <a:r>
              <a:rPr lang="en-GB" altLang="zh-CN" smtClean="0"/>
              <a:t>Translation studies have become well established as a discipline</a:t>
            </a:r>
            <a:endParaRPr lang="hr-HR" altLang="de-DE"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p:txBody>
          <a:bodyPr/>
          <a:lstStyle/>
          <a:p>
            <a:r>
              <a:rPr altLang="zh-CN" smtClean="0">
                <a:solidFill>
                  <a:srgbClr val="0E5772"/>
                </a:solidFill>
                <a:latin typeface="Stratum1 Black"/>
              </a:rPr>
              <a:t>Unique Selling Points</a:t>
            </a:r>
            <a:endParaRPr kumimoji="1" lang="zh-CN" altLang="en-US" smtClean="0"/>
          </a:p>
        </p:txBody>
      </p:sp>
      <p:sp>
        <p:nvSpPr>
          <p:cNvPr id="14339" name="内容占位符 2"/>
          <p:cNvSpPr>
            <a:spLocks noGrp="1"/>
          </p:cNvSpPr>
          <p:nvPr>
            <p:ph idx="1"/>
          </p:nvPr>
        </p:nvSpPr>
        <p:spPr/>
        <p:txBody>
          <a:bodyPr/>
          <a:lstStyle/>
          <a:p>
            <a:r>
              <a:rPr lang="de-DE" altLang="zh-CN" sz="2400" smtClean="0">
                <a:latin typeface="Stratum1 Medium"/>
              </a:rPr>
              <a:t>quality: based on experience in Germany (Bochum, Mainz/Germers-heim, UAL Munich, Witten), Italy (Rome III), the USA (Harvard, UVU)</a:t>
            </a:r>
          </a:p>
          <a:p>
            <a:r>
              <a:rPr lang="de-DE" altLang="zh-CN" sz="2400" smtClean="0">
                <a:latin typeface="Stratum1 Medium"/>
              </a:rPr>
              <a:t>understand major literary trends with selection of extracts from main texts</a:t>
            </a:r>
          </a:p>
          <a:p>
            <a:r>
              <a:rPr lang="en-US" altLang="zh-CN" sz="2400" smtClean="0">
                <a:latin typeface="Stratum1 Medium"/>
              </a:rPr>
              <a:t>active: enact historical authors and their standpoints</a:t>
            </a:r>
          </a:p>
          <a:p>
            <a:r>
              <a:rPr lang="en-US" altLang="zh-CN" sz="2400" smtClean="0">
                <a:latin typeface="Stratum1 Medium"/>
              </a:rPr>
              <a:t>jointly agree on: weight of grades</a:t>
            </a:r>
          </a:p>
          <a:p>
            <a:r>
              <a:rPr lang="en-US" altLang="zh-CN" sz="2400" smtClean="0">
                <a:latin typeface="Stratum1 Medium"/>
              </a:rPr>
              <a:t>jointly agree on: your oral presentation will be documented in a wiki article and will be published</a:t>
            </a:r>
          </a:p>
          <a:p>
            <a:r>
              <a:rPr lang="en-US" altLang="zh-CN" sz="2400" smtClean="0">
                <a:latin typeface="Stratum1 Medium"/>
              </a:rPr>
              <a:t>fellowship: get help of others and help others</a:t>
            </a:r>
          </a:p>
          <a:p>
            <a:r>
              <a:rPr lang="en-US" altLang="zh-CN" sz="2400" smtClean="0">
                <a:latin typeface="Stratum1 Medium"/>
              </a:rPr>
              <a:t>simple quizzes as reading response</a:t>
            </a:r>
          </a:p>
          <a:p>
            <a:pPr>
              <a:buFont typeface="Garamond" pitchFamily="18" charset="0"/>
              <a:buNone/>
            </a:pPr>
            <a:endParaRPr kumimoji="1" lang="zh-CN" altLang="en-US" sz="2400" smtClean="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GB" altLang="zh-CN" sz="3200" smtClean="0"/>
              <a:t>CONCLUSION:</a:t>
            </a:r>
            <a:r>
              <a:rPr lang="en-GB" altLang="zh-CN" sz="3200" u="sng" smtClean="0"/>
              <a:t/>
            </a:r>
            <a:br>
              <a:rPr lang="en-GB" altLang="zh-CN" sz="3200" u="sng" smtClean="0"/>
            </a:br>
            <a:endParaRPr lang="hr-HR" altLang="de-DE" sz="3200" u="sng" smtClean="0"/>
          </a:p>
        </p:txBody>
      </p:sp>
      <p:sp>
        <p:nvSpPr>
          <p:cNvPr id="97283" name="Rectangle 3"/>
          <p:cNvSpPr>
            <a:spLocks noGrp="1" noChangeArrowheads="1"/>
          </p:cNvSpPr>
          <p:nvPr>
            <p:ph type="body" idx="1"/>
          </p:nvPr>
        </p:nvSpPr>
        <p:spPr/>
        <p:txBody>
          <a:bodyPr/>
          <a:lstStyle/>
          <a:p>
            <a:r>
              <a:rPr lang="en-GB" altLang="zh-CN" sz="2500" u="sng" smtClean="0"/>
              <a:t>Various</a:t>
            </a:r>
            <a:r>
              <a:rPr lang="en-GB" altLang="zh-CN" sz="2500" smtClean="0"/>
              <a:t> theories competing for supremacy</a:t>
            </a:r>
            <a:endParaRPr lang="en-GB" altLang="zh-CN" sz="2500" u="sng" smtClean="0"/>
          </a:p>
          <a:p>
            <a:r>
              <a:rPr lang="en-GB" altLang="zh-CN" sz="2500" u="sng" smtClean="0"/>
              <a:t>Split</a:t>
            </a:r>
            <a:r>
              <a:rPr lang="en-GB" altLang="zh-CN" sz="2500" smtClean="0"/>
              <a:t> between theory and practice – ways to overcome it</a:t>
            </a:r>
            <a:endParaRPr lang="en-GB" altLang="zh-CN" sz="2500" u="sng" smtClean="0"/>
          </a:p>
          <a:p>
            <a:r>
              <a:rPr lang="en-GB" altLang="zh-CN" sz="2500" u="sng" smtClean="0"/>
              <a:t>Rapid</a:t>
            </a:r>
            <a:r>
              <a:rPr lang="en-GB" altLang="zh-CN" sz="2500" smtClean="0"/>
              <a:t> development of the discipline</a:t>
            </a:r>
            <a:endParaRPr lang="en-GB" altLang="zh-CN" sz="2500" u="sng" smtClean="0"/>
          </a:p>
          <a:p>
            <a:r>
              <a:rPr lang="en-GB" altLang="zh-CN" sz="2500" u="sng" smtClean="0"/>
              <a:t>Challenges</a:t>
            </a:r>
            <a:r>
              <a:rPr lang="en-GB" altLang="zh-CN" sz="2500" smtClean="0"/>
              <a:t> of the new technology</a:t>
            </a:r>
            <a:endParaRPr lang="en-GB" altLang="zh-CN" sz="2500" u="sng" smtClean="0"/>
          </a:p>
          <a:p>
            <a:r>
              <a:rPr lang="en-GB" altLang="zh-CN" sz="2500" u="sng" smtClean="0"/>
              <a:t>No general and comprehensive theory </a:t>
            </a:r>
            <a:endParaRPr lang="en-GB" altLang="zh-CN" sz="2500" smtClean="0"/>
          </a:p>
          <a:p>
            <a:r>
              <a:rPr lang="en-GB" altLang="zh-CN" sz="2500" smtClean="0"/>
              <a:t>Richness of linguistic, literary, historical, culturalist etc. </a:t>
            </a:r>
            <a:r>
              <a:rPr lang="en-GB" altLang="zh-CN" sz="2500" u="sng" smtClean="0"/>
              <a:t>approaches </a:t>
            </a:r>
          </a:p>
          <a:p>
            <a:r>
              <a:rPr lang="en-GB" altLang="zh-CN" sz="2500" u="sng" smtClean="0"/>
              <a:t>Holistic</a:t>
            </a:r>
            <a:r>
              <a:rPr lang="en-GB" altLang="zh-CN" sz="2500" smtClean="0"/>
              <a:t> approach</a:t>
            </a:r>
            <a:endParaRPr lang="hr-HR" altLang="de-DE" sz="2500" smtClean="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GB" altLang="zh-CN" b="1" i="1" smtClean="0"/>
              <a:t>Developments since the 1970s</a:t>
            </a:r>
            <a:endParaRPr lang="hr-HR" altLang="de-DE" b="1" i="1" smtClean="0"/>
          </a:p>
        </p:txBody>
      </p:sp>
      <p:sp>
        <p:nvSpPr>
          <p:cNvPr id="98307" name="Rectangle 3"/>
          <p:cNvSpPr>
            <a:spLocks noGrp="1" noChangeArrowheads="1"/>
          </p:cNvSpPr>
          <p:nvPr>
            <p:ph type="body" idx="1"/>
          </p:nvPr>
        </p:nvSpPr>
        <p:spPr/>
        <p:txBody>
          <a:bodyPr/>
          <a:lstStyle/>
          <a:p>
            <a:pPr>
              <a:lnSpc>
                <a:spcPct val="90000"/>
              </a:lnSpc>
            </a:pPr>
            <a:r>
              <a:rPr lang="en-GB" altLang="zh-CN" sz="2100" u="sng" smtClean="0"/>
              <a:t>Different areas of Holmes’s map come to the fore</a:t>
            </a:r>
            <a:r>
              <a:rPr lang="en-GB" altLang="zh-CN" sz="2100" smtClean="0"/>
              <a:t>:</a:t>
            </a:r>
            <a:endParaRPr lang="en-GB" altLang="zh-CN" sz="2100" u="sng" smtClean="0"/>
          </a:p>
          <a:p>
            <a:pPr>
              <a:lnSpc>
                <a:spcPct val="90000"/>
              </a:lnSpc>
            </a:pPr>
            <a:r>
              <a:rPr lang="en-GB" altLang="zh-CN" sz="2100" u="sng" smtClean="0"/>
              <a:t>Contrastive analysis</a:t>
            </a:r>
            <a:r>
              <a:rPr lang="en-GB" altLang="zh-CN" sz="2100" smtClean="0"/>
              <a:t> has fallen by the wayside</a:t>
            </a:r>
          </a:p>
          <a:p>
            <a:pPr>
              <a:lnSpc>
                <a:spcPct val="90000"/>
              </a:lnSpc>
            </a:pPr>
            <a:r>
              <a:rPr lang="en-GB" altLang="zh-CN" sz="2100" smtClean="0"/>
              <a:t>The linguistic-oriented ‘science’ of translation has continued strongly in Germany</a:t>
            </a:r>
          </a:p>
          <a:p>
            <a:pPr>
              <a:lnSpc>
                <a:spcPct val="90000"/>
              </a:lnSpc>
            </a:pPr>
            <a:r>
              <a:rPr lang="en-GB" altLang="zh-CN" sz="2100" smtClean="0"/>
              <a:t>concept of equivalence associated the ling. approach has declined</a:t>
            </a:r>
          </a:p>
          <a:p>
            <a:pPr>
              <a:lnSpc>
                <a:spcPct val="90000"/>
              </a:lnSpc>
            </a:pPr>
            <a:r>
              <a:rPr lang="en-GB" altLang="zh-CN" sz="2100" smtClean="0"/>
              <a:t>the rise of theories centered around </a:t>
            </a:r>
            <a:r>
              <a:rPr lang="en-GB" altLang="zh-CN" sz="2100" u="sng" smtClean="0"/>
              <a:t>text types</a:t>
            </a:r>
            <a:r>
              <a:rPr lang="en-GB" altLang="zh-CN" sz="2100" smtClean="0"/>
              <a:t> (Reiss; see chapter 5) and </a:t>
            </a:r>
            <a:r>
              <a:rPr lang="en-GB" altLang="zh-CN" sz="2100" u="sng" smtClean="0"/>
              <a:t>text purpose</a:t>
            </a:r>
            <a:r>
              <a:rPr lang="en-GB" altLang="zh-CN" sz="2100" smtClean="0"/>
              <a:t> (the </a:t>
            </a:r>
            <a:r>
              <a:rPr lang="en-GB" altLang="zh-CN" sz="2100" i="1" smtClean="0"/>
              <a:t>skopos</a:t>
            </a:r>
            <a:r>
              <a:rPr lang="en-GB" altLang="zh-CN" sz="2100" smtClean="0"/>
              <a:t> theory of Reiss and Vermeer </a:t>
            </a:r>
            <a:endParaRPr lang="hr-HR" altLang="de-DE" sz="2100" smtClean="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endParaRPr lang="de-DE" altLang="de-DE" smtClean="0"/>
          </a:p>
        </p:txBody>
      </p:sp>
      <p:sp>
        <p:nvSpPr>
          <p:cNvPr id="99331" name="Rectangle 3"/>
          <p:cNvSpPr>
            <a:spLocks noGrp="1" noChangeArrowheads="1"/>
          </p:cNvSpPr>
          <p:nvPr>
            <p:ph type="body" idx="1"/>
          </p:nvPr>
        </p:nvSpPr>
        <p:spPr/>
        <p:txBody>
          <a:bodyPr/>
          <a:lstStyle/>
          <a:p>
            <a:pPr>
              <a:lnSpc>
                <a:spcPct val="90000"/>
              </a:lnSpc>
            </a:pPr>
            <a:r>
              <a:rPr lang="en-GB" altLang="zh-CN" sz="2100" u="sng" smtClean="0"/>
              <a:t>Hallidayan influence</a:t>
            </a:r>
            <a:r>
              <a:rPr lang="en-GB" altLang="zh-CN" sz="2100" smtClean="0"/>
              <a:t> of </a:t>
            </a:r>
          </a:p>
          <a:p>
            <a:pPr>
              <a:lnSpc>
                <a:spcPct val="90000"/>
              </a:lnSpc>
            </a:pPr>
            <a:r>
              <a:rPr lang="en-GB" altLang="zh-CN" sz="2100" smtClean="0"/>
              <a:t>discourse analysis and </a:t>
            </a:r>
          </a:p>
          <a:p>
            <a:pPr>
              <a:lnSpc>
                <a:spcPct val="90000"/>
              </a:lnSpc>
            </a:pPr>
            <a:r>
              <a:rPr lang="en-GB" altLang="zh-CN" sz="2100" smtClean="0"/>
              <a:t>systemic functional grammar </a:t>
            </a:r>
          </a:p>
          <a:p>
            <a:pPr>
              <a:lnSpc>
                <a:spcPct val="90000"/>
              </a:lnSpc>
            </a:pPr>
            <a:r>
              <a:rPr lang="en-GB" altLang="zh-CN" sz="2100" smtClean="0"/>
              <a:t>which views language as a communicative act in a sociocultural context</a:t>
            </a:r>
          </a:p>
          <a:p>
            <a:pPr>
              <a:lnSpc>
                <a:spcPct val="90000"/>
              </a:lnSpc>
            </a:pPr>
            <a:r>
              <a:rPr lang="en-GB" altLang="zh-CN" sz="2100" smtClean="0"/>
              <a:t>prominent over the past decades in Australia and the UK: Bell (1991), Baker (1992) and Hatim and Mason (1990, 1997)</a:t>
            </a:r>
          </a:p>
          <a:p>
            <a:pPr>
              <a:lnSpc>
                <a:spcPct val="90000"/>
              </a:lnSpc>
            </a:pPr>
            <a:r>
              <a:rPr lang="en-GB" altLang="zh-CN" sz="2100" smtClean="0"/>
              <a:t>-    the rise of a </a:t>
            </a:r>
            <a:r>
              <a:rPr lang="en-GB" altLang="zh-CN" sz="2100" u="sng" smtClean="0"/>
              <a:t>descriptive approach</a:t>
            </a:r>
            <a:r>
              <a:rPr lang="en-GB" altLang="zh-CN" sz="2100" smtClean="0"/>
              <a:t> (late 1970s and the 1980s): </a:t>
            </a:r>
          </a:p>
          <a:p>
            <a:pPr>
              <a:lnSpc>
                <a:spcPct val="90000"/>
              </a:lnSpc>
            </a:pPr>
            <a:r>
              <a:rPr lang="en-GB" altLang="zh-CN" sz="2100" smtClean="0"/>
              <a:t>- origins in comparative literature and Russian Formalism (Levy, Popovič)</a:t>
            </a:r>
            <a:endParaRPr lang="hr-HR" altLang="de-DE" sz="2100" smtClean="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endParaRPr lang="de-DE" altLang="de-DE" smtClean="0"/>
          </a:p>
        </p:txBody>
      </p:sp>
      <p:sp>
        <p:nvSpPr>
          <p:cNvPr id="100355" name="Rectangle 3"/>
          <p:cNvSpPr>
            <a:spLocks noGrp="1" noChangeArrowheads="1"/>
          </p:cNvSpPr>
          <p:nvPr>
            <p:ph type="body" idx="1"/>
          </p:nvPr>
        </p:nvSpPr>
        <p:spPr/>
        <p:txBody>
          <a:bodyPr/>
          <a:lstStyle/>
          <a:p>
            <a:pPr>
              <a:lnSpc>
                <a:spcPct val="90000"/>
              </a:lnSpc>
            </a:pPr>
            <a:r>
              <a:rPr lang="en-GB" altLang="zh-CN" sz="2100" smtClean="0"/>
              <a:t> The </a:t>
            </a:r>
            <a:r>
              <a:rPr lang="en-GB" altLang="zh-CN" sz="2100" u="sng" smtClean="0"/>
              <a:t>Polysystems approach</a:t>
            </a:r>
            <a:r>
              <a:rPr lang="en-GB" altLang="zh-CN" sz="2100" smtClean="0"/>
              <a:t>:</a:t>
            </a:r>
          </a:p>
          <a:p>
            <a:pPr>
              <a:lnSpc>
                <a:spcPct val="90000"/>
              </a:lnSpc>
            </a:pPr>
            <a:r>
              <a:rPr lang="en-GB" altLang="zh-CN" sz="2100" smtClean="0"/>
              <a:t>the literary polysystem in which:</a:t>
            </a:r>
          </a:p>
          <a:p>
            <a:pPr>
              <a:lnSpc>
                <a:spcPct val="90000"/>
              </a:lnSpc>
            </a:pPr>
            <a:r>
              <a:rPr lang="en-GB" altLang="zh-CN" sz="2100" smtClean="0"/>
              <a:t>different literatures and genres, including translated and non-translated works, compete for dominance (Tel Aviv: Itamar Even-Zohar and Gideon Toury)</a:t>
            </a:r>
          </a:p>
          <a:p>
            <a:pPr>
              <a:lnSpc>
                <a:spcPct val="90000"/>
              </a:lnSpc>
            </a:pPr>
            <a:r>
              <a:rPr lang="en-GB" altLang="zh-CN" sz="2100" smtClean="0"/>
              <a:t> The polysystemists (André Lefevere, Susan Bassnett and Theo Hermans), e.g.  </a:t>
            </a:r>
            <a:r>
              <a:rPr lang="en-GB" altLang="zh-CN" sz="2100" i="1" smtClean="0"/>
              <a:t>The Manipulation of Literature: Studies in Literary Translation </a:t>
            </a:r>
            <a:r>
              <a:rPr lang="en-GB" altLang="zh-CN" sz="2100" smtClean="0"/>
              <a:t>(Hermans 1985a), the ‘Manipulation School’</a:t>
            </a:r>
          </a:p>
          <a:p>
            <a:pPr>
              <a:lnSpc>
                <a:spcPct val="90000"/>
              </a:lnSpc>
            </a:pPr>
            <a:r>
              <a:rPr lang="en-GB" altLang="zh-CN" sz="2100" smtClean="0"/>
              <a:t> a dynamic, culturally oriented approach (continuation of Holmes’s DTS)</a:t>
            </a:r>
            <a:endParaRPr lang="hr-HR" altLang="de-DE" sz="2100" smtClean="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hr-HR" altLang="de-DE" smtClean="0"/>
              <a:t>Nature of translation</a:t>
            </a:r>
          </a:p>
        </p:txBody>
      </p:sp>
      <p:sp>
        <p:nvSpPr>
          <p:cNvPr id="101379" name="Rectangle 3"/>
          <p:cNvSpPr>
            <a:spLocks noGrp="1" noChangeArrowheads="1"/>
          </p:cNvSpPr>
          <p:nvPr>
            <p:ph type="body" idx="1"/>
          </p:nvPr>
        </p:nvSpPr>
        <p:spPr/>
        <p:txBody>
          <a:bodyPr/>
          <a:lstStyle/>
          <a:p>
            <a:pPr>
              <a:buFont typeface="Wingdings" pitchFamily="2" charset="2"/>
              <a:buNone/>
            </a:pPr>
            <a:r>
              <a:rPr lang="en-GB" altLang="zh-CN" smtClean="0"/>
              <a:t>TR – a form of interhuman communication</a:t>
            </a:r>
          </a:p>
          <a:p>
            <a:pPr>
              <a:buFont typeface="Wingdings" pitchFamily="2" charset="2"/>
              <a:buNone/>
            </a:pPr>
            <a:endParaRPr lang="hr-HR" altLang="zh-CN" smtClean="0">
              <a:latin typeface="Arial" pitchFamily="34" charset="0"/>
            </a:endParaRPr>
          </a:p>
          <a:p>
            <a:pPr>
              <a:buFont typeface="Wingdings" pitchFamily="2" charset="2"/>
              <a:buNone/>
            </a:pPr>
            <a:r>
              <a:rPr lang="en-GB" altLang="zh-CN" smtClean="0"/>
              <a:t>Jakobson: 	</a:t>
            </a:r>
            <a:endParaRPr lang="hr-HR" altLang="zh-CN" smtClean="0"/>
          </a:p>
          <a:p>
            <a:pPr lvl="1"/>
            <a:r>
              <a:rPr lang="en-GB" altLang="zh-CN" smtClean="0"/>
              <a:t>intralingual</a:t>
            </a:r>
          </a:p>
          <a:p>
            <a:pPr lvl="1"/>
            <a:r>
              <a:rPr lang="en-GB" altLang="zh-CN" smtClean="0"/>
              <a:t>interlingual</a:t>
            </a:r>
          </a:p>
          <a:p>
            <a:pPr lvl="1"/>
            <a:r>
              <a:rPr lang="en-GB" altLang="zh-CN" smtClean="0"/>
              <a:t>intersemiotic</a:t>
            </a:r>
          </a:p>
          <a:p>
            <a:pPr>
              <a:buFont typeface="Wingdings" pitchFamily="2" charset="2"/>
              <a:buNone/>
            </a:pPr>
            <a:endParaRPr lang="hr-HR" altLang="de-DE" smtClean="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GB" altLang="zh-CN" smtClean="0"/>
              <a:t>TRANSLATION STUDIES</a:t>
            </a:r>
            <a:endParaRPr lang="hr-HR" altLang="de-DE" smtClean="0"/>
          </a:p>
        </p:txBody>
      </p:sp>
      <p:sp>
        <p:nvSpPr>
          <p:cNvPr id="102403" name="Rectangle 3"/>
          <p:cNvSpPr>
            <a:spLocks noGrp="1" noChangeArrowheads="1"/>
          </p:cNvSpPr>
          <p:nvPr>
            <p:ph type="body" idx="1"/>
          </p:nvPr>
        </p:nvSpPr>
        <p:spPr/>
        <p:txBody>
          <a:bodyPr/>
          <a:lstStyle/>
          <a:p>
            <a:pPr marL="400050" indent="-400050">
              <a:lnSpc>
                <a:spcPct val="80000"/>
              </a:lnSpc>
              <a:buFont typeface="Wingdings" pitchFamily="2" charset="2"/>
              <a:buNone/>
            </a:pPr>
            <a:endParaRPr lang="en-GB" altLang="zh-CN" sz="2100" smtClean="0"/>
          </a:p>
          <a:p>
            <a:pPr marL="400050" indent="-400050">
              <a:lnSpc>
                <a:spcPct val="80000"/>
              </a:lnSpc>
            </a:pPr>
            <a:r>
              <a:rPr lang="en-GB" altLang="zh-CN" sz="2100" u="sng" smtClean="0"/>
              <a:t>Holmes</a:t>
            </a:r>
            <a:r>
              <a:rPr lang="en-GB" altLang="zh-CN" sz="2100" smtClean="0"/>
              <a:t>: 1972 / 1988 – 2000: </a:t>
            </a:r>
            <a:r>
              <a:rPr lang="en-GB" altLang="zh-CN" sz="2100" i="1" smtClean="0">
                <a:solidFill>
                  <a:srgbClr val="3333CC"/>
                </a:solidFill>
              </a:rPr>
              <a:t>The name and nature of TR studies</a:t>
            </a:r>
            <a:endParaRPr lang="en-GB" altLang="zh-CN" sz="2100" smtClean="0">
              <a:solidFill>
                <a:srgbClr val="3333CC"/>
              </a:solidFill>
            </a:endParaRPr>
          </a:p>
          <a:p>
            <a:pPr marL="819150" lvl="1" indent="-361950">
              <a:lnSpc>
                <a:spcPct val="80000"/>
              </a:lnSpc>
              <a:buFont typeface="Wingdings" pitchFamily="2" charset="2"/>
              <a:buNone/>
            </a:pPr>
            <a:r>
              <a:rPr lang="en-GB" altLang="zh-CN" sz="1900" smtClean="0"/>
              <a:t> = ‘the complex of problems clustered round the phenomenon of translating and translations’</a:t>
            </a:r>
            <a:endParaRPr lang="hr-HR" altLang="zh-CN" sz="1900" smtClean="0"/>
          </a:p>
          <a:p>
            <a:pPr marL="400050" indent="-400050">
              <a:lnSpc>
                <a:spcPct val="80000"/>
              </a:lnSpc>
            </a:pPr>
            <a:r>
              <a:rPr lang="en-GB" altLang="zh-CN" sz="2100" u="sng" smtClean="0"/>
              <a:t>M. Snell-Hornby</a:t>
            </a:r>
            <a:r>
              <a:rPr lang="en-GB" altLang="zh-CN" sz="2100" smtClean="0"/>
              <a:t> 1988: </a:t>
            </a:r>
            <a:r>
              <a:rPr lang="en-GB" altLang="zh-CN" sz="2100" i="1" smtClean="0">
                <a:solidFill>
                  <a:srgbClr val="3333CC"/>
                </a:solidFill>
              </a:rPr>
              <a:t>TR studies: An Integral Approach</a:t>
            </a:r>
            <a:r>
              <a:rPr lang="en-GB" altLang="zh-CN" sz="2100" smtClean="0"/>
              <a:t> – </a:t>
            </a:r>
          </a:p>
          <a:p>
            <a:pPr marL="819150" lvl="1" indent="-361950">
              <a:lnSpc>
                <a:spcPct val="80000"/>
              </a:lnSpc>
              <a:buFont typeface="Wingdings" pitchFamily="2" charset="2"/>
              <a:buNone/>
            </a:pPr>
            <a:r>
              <a:rPr lang="en-GB" altLang="zh-CN" sz="1900" smtClean="0"/>
              <a:t>‘the demand that TR Studies should be viewed as an independent discipline … has come from several quarters in recent years’</a:t>
            </a:r>
          </a:p>
          <a:p>
            <a:pPr marL="400050" indent="-400050">
              <a:lnSpc>
                <a:spcPct val="80000"/>
              </a:lnSpc>
            </a:pPr>
            <a:r>
              <a:rPr lang="en-GB" altLang="zh-CN" sz="2100" u="sng" smtClean="0"/>
              <a:t>M. Baker</a:t>
            </a:r>
            <a:r>
              <a:rPr lang="en-GB" altLang="zh-CN" sz="2100" smtClean="0"/>
              <a:t> (1997) </a:t>
            </a:r>
            <a:r>
              <a:rPr lang="en-GB" altLang="zh-CN" sz="2100" smtClean="0">
                <a:solidFill>
                  <a:srgbClr val="3333CC"/>
                </a:solidFill>
              </a:rPr>
              <a:t>The Routledge Encyclop</a:t>
            </a:r>
            <a:r>
              <a:rPr lang="hr-HR" altLang="zh-CN" sz="2100" smtClean="0">
                <a:solidFill>
                  <a:srgbClr val="3333CC"/>
                </a:solidFill>
              </a:rPr>
              <a:t>aedia</a:t>
            </a:r>
            <a:r>
              <a:rPr lang="en-GB" altLang="zh-CN" sz="2100" smtClean="0"/>
              <a:t>. : </a:t>
            </a:r>
          </a:p>
          <a:p>
            <a:pPr marL="819150" lvl="1" indent="-361950">
              <a:lnSpc>
                <a:spcPct val="80000"/>
              </a:lnSpc>
              <a:buFont typeface="Wingdings" pitchFamily="2" charset="2"/>
              <a:buNone/>
            </a:pPr>
            <a:r>
              <a:rPr lang="en-GB" altLang="zh-CN" sz="1900" smtClean="0"/>
              <a:t>TRS – ‘exciting new discipline’, bringing together scholars from a wide variety of often more traditional disciplines</a:t>
            </a:r>
            <a:endParaRPr lang="hr-HR" altLang="de-DE" sz="1900" smtClean="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GB" altLang="zh-CN" smtClean="0"/>
              <a:t>TRANSLATION STUDIES</a:t>
            </a:r>
            <a:r>
              <a:rPr lang="hr-HR" altLang="zh-CN" smtClean="0"/>
              <a:t> - impact</a:t>
            </a:r>
            <a:endParaRPr lang="hr-HR" altLang="de-DE" smtClean="0"/>
          </a:p>
        </p:txBody>
      </p:sp>
      <p:sp>
        <p:nvSpPr>
          <p:cNvPr id="103427" name="Rectangle 3"/>
          <p:cNvSpPr>
            <a:spLocks noGrp="1" noChangeArrowheads="1"/>
          </p:cNvSpPr>
          <p:nvPr>
            <p:ph type="body" idx="1"/>
          </p:nvPr>
        </p:nvSpPr>
        <p:spPr/>
        <p:txBody>
          <a:bodyPr/>
          <a:lstStyle/>
          <a:p>
            <a:pPr>
              <a:lnSpc>
                <a:spcPct val="90000"/>
              </a:lnSpc>
            </a:pPr>
            <a:r>
              <a:rPr lang="en-GB" altLang="zh-CN" sz="2100" smtClean="0"/>
              <a:t>Visible ways of prominence: </a:t>
            </a:r>
          </a:p>
          <a:p>
            <a:pPr>
              <a:lnSpc>
                <a:spcPct val="90000"/>
              </a:lnSpc>
            </a:pPr>
            <a:r>
              <a:rPr lang="en-GB" altLang="zh-CN" sz="2100" smtClean="0"/>
              <a:t>proliferation of specialized translating (BA / MA)</a:t>
            </a:r>
          </a:p>
          <a:p>
            <a:pPr>
              <a:lnSpc>
                <a:spcPct val="90000"/>
              </a:lnSpc>
            </a:pPr>
            <a:r>
              <a:rPr lang="en-GB" altLang="zh-CN" sz="2100" smtClean="0"/>
              <a:t>proliferation of interpreting courses</a:t>
            </a:r>
          </a:p>
          <a:p>
            <a:pPr>
              <a:lnSpc>
                <a:spcPct val="90000"/>
              </a:lnSpc>
            </a:pPr>
            <a:r>
              <a:rPr lang="en-GB" altLang="zh-CN" sz="2100" smtClean="0"/>
              <a:t>literary translation</a:t>
            </a:r>
          </a:p>
          <a:p>
            <a:pPr>
              <a:lnSpc>
                <a:spcPct val="90000"/>
              </a:lnSpc>
            </a:pPr>
            <a:r>
              <a:rPr lang="en-GB" altLang="zh-CN" sz="2100" smtClean="0"/>
              <a:t>proliferation of conferences, books and journals (</a:t>
            </a:r>
            <a:r>
              <a:rPr lang="en-GB" altLang="zh-CN" sz="2100" i="1" smtClean="0"/>
              <a:t>Babel, Traduire, Perspectives, Rivista int. di technica della traduzione, Target, Translator</a:t>
            </a:r>
            <a:r>
              <a:rPr lang="en-GB" altLang="zh-CN" sz="2100" smtClean="0"/>
              <a:t>)</a:t>
            </a:r>
          </a:p>
          <a:p>
            <a:pPr>
              <a:lnSpc>
                <a:spcPct val="90000"/>
              </a:lnSpc>
            </a:pPr>
            <a:r>
              <a:rPr lang="en-GB" altLang="zh-CN" sz="2100" smtClean="0"/>
              <a:t>publishers: Benjamins, Routledge, St. Jerome, Multilingual Matters) </a:t>
            </a:r>
          </a:p>
          <a:p>
            <a:pPr>
              <a:lnSpc>
                <a:spcPct val="90000"/>
              </a:lnSpc>
            </a:pPr>
            <a:r>
              <a:rPr lang="en-GB" altLang="zh-CN" sz="2100" smtClean="0"/>
              <a:t>associations’ bulletins: </a:t>
            </a:r>
            <a:r>
              <a:rPr lang="en-GB" altLang="zh-CN" sz="2100" i="1" smtClean="0"/>
              <a:t>The Linguist, the ITI Bulletin (Inst. For Translating and Interpreters, TRANSST, BET, In Other Words</a:t>
            </a:r>
            <a:r>
              <a:rPr lang="en-GB" altLang="zh-CN" sz="2100" smtClean="0"/>
              <a:t>)</a:t>
            </a:r>
          </a:p>
          <a:p>
            <a:pPr>
              <a:lnSpc>
                <a:spcPct val="90000"/>
              </a:lnSpc>
            </a:pPr>
            <a:endParaRPr lang="en-GB" altLang="de-DE" sz="2100" smtClean="0">
              <a:ea typeface="SimSun" pitchFamily="2" charset="-122"/>
            </a:endParaRPr>
          </a:p>
          <a:p>
            <a:pPr>
              <a:lnSpc>
                <a:spcPct val="90000"/>
              </a:lnSpc>
            </a:pPr>
            <a:r>
              <a:rPr lang="en-GB" altLang="de-DE" sz="2100" smtClean="0">
                <a:ea typeface="SimSun" pitchFamily="2" charset="-122"/>
              </a:rPr>
              <a:t>END OF SOURCE </a:t>
            </a:r>
            <a:r>
              <a:rPr lang="de-DE" altLang="de-DE" sz="2400" i="1" smtClean="0"/>
              <a:t>www.pfri.uniri.hr/~bopri/documents/Histoftranslstudies.</a:t>
            </a:r>
            <a:r>
              <a:rPr lang="de-DE" altLang="de-DE" sz="2400" b="1" i="1" smtClean="0"/>
              <a:t>ppt</a:t>
            </a:r>
            <a:r>
              <a:rPr lang="en-GB" altLang="de-DE" sz="2100" smtClean="0">
                <a:ea typeface="SimSun" pitchFamily="2" charset="-122"/>
              </a:rPr>
              <a:t> </a:t>
            </a:r>
            <a:endParaRPr lang="hr-HR" altLang="de-DE" sz="2100" smtClean="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标题 1"/>
          <p:cNvSpPr>
            <a:spLocks noGrp="1"/>
          </p:cNvSpPr>
          <p:nvPr>
            <p:ph type="title"/>
          </p:nvPr>
        </p:nvSpPr>
        <p:spPr/>
        <p:txBody>
          <a:bodyPr/>
          <a:lstStyle/>
          <a:p>
            <a:r>
              <a:rPr kumimoji="1" altLang="zh-CN" smtClean="0"/>
              <a:t>Prepare</a:t>
            </a:r>
            <a:r>
              <a:rPr kumimoji="1" lang="zh-CN" altLang="en-US" smtClean="0"/>
              <a:t> </a:t>
            </a:r>
            <a:r>
              <a:rPr kumimoji="1" altLang="zh-CN" smtClean="0"/>
              <a:t>for</a:t>
            </a:r>
            <a:r>
              <a:rPr kumimoji="1" lang="zh-CN" altLang="en-US" smtClean="0"/>
              <a:t> </a:t>
            </a:r>
            <a:r>
              <a:rPr kumimoji="1" altLang="zh-CN" smtClean="0"/>
              <a:t>session</a:t>
            </a:r>
            <a:r>
              <a:rPr kumimoji="1" lang="zh-CN" altLang="en-US" smtClean="0"/>
              <a:t> </a:t>
            </a:r>
            <a:r>
              <a:rPr kumimoji="1" altLang="zh-CN" smtClean="0"/>
              <a:t>2</a:t>
            </a:r>
            <a:endParaRPr kumimoji="1" lang="zh-CN" altLang="en-US" smtClean="0"/>
          </a:p>
        </p:txBody>
      </p:sp>
      <p:sp>
        <p:nvSpPr>
          <p:cNvPr id="104451" name="内容占位符 2"/>
          <p:cNvSpPr>
            <a:spLocks noGrp="1"/>
          </p:cNvSpPr>
          <p:nvPr>
            <p:ph idx="1"/>
          </p:nvPr>
        </p:nvSpPr>
        <p:spPr/>
        <p:txBody>
          <a:bodyPr/>
          <a:lstStyle/>
          <a:p>
            <a:pPr eaLnBrk="1" hangingPunct="1">
              <a:spcBef>
                <a:spcPct val="0"/>
              </a:spcBef>
              <a:buClrTx/>
            </a:pPr>
            <a:r>
              <a:rPr lang="en-US" altLang="zh-CN" smtClean="0">
                <a:solidFill>
                  <a:srgbClr val="000000"/>
                </a:solidFill>
              </a:rPr>
              <a:t>Translation: Asian Translation Tradition </a:t>
            </a:r>
            <a:r>
              <a:rPr lang="zh-CN" altLang="en-US" smtClean="0">
                <a:solidFill>
                  <a:srgbClr val="000000"/>
                </a:solidFill>
              </a:rPr>
              <a:t>翻译：亚洲翻译传统</a:t>
            </a:r>
            <a:endParaRPr lang="de-DE" altLang="zh-CN" smtClean="0">
              <a:solidFill>
                <a:srgbClr val="000000"/>
              </a:solidFill>
            </a:endParaRPr>
          </a:p>
          <a:p>
            <a:pPr eaLnBrk="1" hangingPunct="1">
              <a:spcBef>
                <a:spcPct val="0"/>
              </a:spcBef>
              <a:buClrTx/>
            </a:pPr>
            <a:r>
              <a:rPr lang="de-DE" altLang="zh-CN" smtClean="0">
                <a:solidFill>
                  <a:srgbClr val="000000"/>
                </a:solidFill>
              </a:rPr>
              <a:t>Is there a unique, national tradition?</a:t>
            </a:r>
            <a:endParaRPr lang="zh-CN" altLang="en-US" smtClean="0">
              <a:solidFill>
                <a:srgbClr val="000000"/>
              </a:solidFill>
            </a:endParaRPr>
          </a:p>
          <a:p>
            <a:pPr eaLnBrk="1" hangingPunct="1">
              <a:spcBef>
                <a:spcPct val="0"/>
              </a:spcBef>
              <a:buClrTx/>
            </a:pPr>
            <a:endParaRPr lang="zh-CN" altLang="en-US" smtClean="0">
              <a:solidFill>
                <a:srgbClr val="000000"/>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el 1"/>
          <p:cNvSpPr>
            <a:spLocks noGrp="1"/>
          </p:cNvSpPr>
          <p:nvPr>
            <p:ph type="title"/>
          </p:nvPr>
        </p:nvSpPr>
        <p:spPr/>
        <p:txBody>
          <a:bodyPr/>
          <a:lstStyle/>
          <a:p>
            <a:r>
              <a:rPr lang="de-DE" altLang="de-DE" smtClean="0"/>
              <a:t>Readings</a:t>
            </a:r>
          </a:p>
        </p:txBody>
      </p:sp>
      <p:sp>
        <p:nvSpPr>
          <p:cNvPr id="3" name="Inhaltsplatzhalter 2"/>
          <p:cNvSpPr>
            <a:spLocks noGrp="1"/>
          </p:cNvSpPr>
          <p:nvPr>
            <p:ph idx="1"/>
          </p:nvPr>
        </p:nvSpPr>
        <p:spPr/>
        <p:txBody>
          <a:bodyPr/>
          <a:lstStyle/>
          <a:p>
            <a:pPr marL="0" indent="0">
              <a:buFont typeface="Garamond" pitchFamily="18" charset="0"/>
              <a:buNone/>
              <a:defRPr/>
            </a:pPr>
            <a:r>
              <a:rPr lang="en-US" sz="2000" dirty="0" smtClean="0"/>
              <a:t>On Translation studies since the 17</a:t>
            </a:r>
            <a:r>
              <a:rPr lang="en-US" sz="2000" baseline="30000" dirty="0" smtClean="0"/>
              <a:t>th</a:t>
            </a:r>
            <a:r>
              <a:rPr lang="en-US" sz="2000" dirty="0" smtClean="0"/>
              <a:t> century</a:t>
            </a:r>
            <a:endParaRPr lang="en-US" sz="2000" dirty="0"/>
          </a:p>
          <a:p>
            <a:pPr>
              <a:defRPr/>
            </a:pPr>
            <a:r>
              <a:rPr lang="en-US" sz="2000" dirty="0" smtClean="0"/>
              <a:t>Venuti, Lawrence. </a:t>
            </a:r>
            <a:r>
              <a:rPr lang="en-US" sz="2000" i="1" dirty="0" smtClean="0"/>
              <a:t>The translator's invisibility: A history of translation</a:t>
            </a:r>
            <a:r>
              <a:rPr lang="en-US" sz="2000" dirty="0" smtClean="0"/>
              <a:t>. Routledge, 2008 (</a:t>
            </a:r>
            <a:r>
              <a:rPr lang="en-US" sz="2000" dirty="0" err="1" smtClean="0"/>
              <a:t>Fulltext</a:t>
            </a:r>
            <a:r>
              <a:rPr lang="en-US" sz="2000" dirty="0" smtClean="0"/>
              <a:t> pdf available from: http://s3.amazonaws.com/academia.edu.documents/40500942/venuti.pdf?AWSAccessKeyId=AKIAJ56TQJRTWSMTNPEA&amp;Expires=1472928774&amp;Signature=YKv4m6HTwnQZBmNOQCCqkux7y3I%3D&amp;response-content-disposition=inline%3B%20filename%3DThe_Translator_s_Invisibility_A_History.pdf)</a:t>
            </a:r>
          </a:p>
          <a:p>
            <a:pPr>
              <a:defRPr/>
            </a:pPr>
            <a:r>
              <a:rPr lang="en-US" sz="2000" dirty="0" smtClean="0"/>
              <a:t>Venuti, Lawrence. </a:t>
            </a:r>
            <a:r>
              <a:rPr lang="en-US" sz="2000" i="1" dirty="0" smtClean="0"/>
              <a:t>The translation studies reader</a:t>
            </a:r>
            <a:r>
              <a:rPr lang="en-US" sz="2000" dirty="0" smtClean="0"/>
              <a:t>. Routledge, 2012.</a:t>
            </a:r>
          </a:p>
          <a:p>
            <a:pPr>
              <a:defRPr/>
            </a:pPr>
            <a:r>
              <a:rPr lang="en-US" sz="2000" dirty="0" smtClean="0"/>
              <a:t>(pdf: http://xa.yimg.com/kq/groups/19493185/382697959/name/venuti-translation%2Bstudies,%2Breader.pdf)</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标题 1"/>
          <p:cNvSpPr>
            <a:spLocks noGrp="1"/>
          </p:cNvSpPr>
          <p:nvPr>
            <p:ph type="title"/>
          </p:nvPr>
        </p:nvSpPr>
        <p:spPr/>
        <p:txBody>
          <a:bodyPr/>
          <a:lstStyle/>
          <a:p>
            <a:r>
              <a:rPr altLang="zh-CN" b="1" smtClean="0">
                <a:solidFill>
                  <a:schemeClr val="tx1"/>
                </a:solidFill>
                <a:latin typeface="Stratum1 Black"/>
              </a:rPr>
              <a:t>Suggested Presentations</a:t>
            </a:r>
            <a:endParaRPr kumimoji="1" lang="zh-CN" altLang="en-US" b="1" smtClean="0">
              <a:solidFill>
                <a:schemeClr val="tx1"/>
              </a:solidFill>
            </a:endParaRPr>
          </a:p>
        </p:txBody>
      </p:sp>
      <p:sp>
        <p:nvSpPr>
          <p:cNvPr id="106499" name="内容占位符 2"/>
          <p:cNvSpPr>
            <a:spLocks noGrp="1"/>
          </p:cNvSpPr>
          <p:nvPr>
            <p:ph idx="1"/>
          </p:nvPr>
        </p:nvSpPr>
        <p:spPr>
          <a:xfrm>
            <a:off x="814388" y="2603500"/>
            <a:ext cx="10317162" cy="3416300"/>
          </a:xfrm>
        </p:spPr>
        <p:txBody>
          <a:bodyPr/>
          <a:lstStyle/>
          <a:p>
            <a:r>
              <a:rPr kumimoji="1" lang="de-DE" altLang="zh-CN" sz="2400" smtClean="0">
                <a:latin typeface="Calibri" pitchFamily="34" charset="0"/>
              </a:rPr>
              <a:t>Everybody does 1 15-min. presentation– suggest a topic until session 3</a:t>
            </a:r>
          </a:p>
          <a:p>
            <a:r>
              <a:rPr kumimoji="1" lang="de-DE" altLang="zh-CN" sz="2400" smtClean="0">
                <a:latin typeface="Calibri" pitchFamily="34" charset="0"/>
              </a:rPr>
              <a:t>Everybody needs to choose one figure to identify with</a:t>
            </a:r>
          </a:p>
          <a:p>
            <a:endParaRPr kumimoji="1" lang="de-DE" altLang="zh-CN" sz="2400" smtClean="0">
              <a:latin typeface="Calibri" pitchFamily="34" charset="0"/>
            </a:endParaRPr>
          </a:p>
          <a:p>
            <a:r>
              <a:rPr kumimoji="1" lang="de-DE" altLang="zh-CN" sz="2400" smtClean="0">
                <a:latin typeface="Calibri" pitchFamily="34" charset="0"/>
              </a:rPr>
              <a:t>Alternatives: Project assistant</a:t>
            </a:r>
          </a:p>
          <a:p>
            <a:pPr lvl="1"/>
            <a:r>
              <a:rPr kumimoji="1" lang="de-DE" altLang="zh-CN" sz="2000" smtClean="0">
                <a:latin typeface="Calibri" pitchFamily="34" charset="0"/>
              </a:rPr>
              <a:t>Work as student assistant for project „Dissemination of Chinese literature abroad“ (German needed)</a:t>
            </a:r>
          </a:p>
          <a:p>
            <a:pPr lvl="1"/>
            <a:r>
              <a:rPr kumimoji="1" lang="de-DE" altLang="zh-CN" sz="2000" smtClean="0">
                <a:latin typeface="Calibri" pitchFamily="34" charset="0"/>
              </a:rPr>
              <a:t>Work as teaching preparation assistant (each week handout)</a:t>
            </a:r>
          </a:p>
          <a:p>
            <a:pPr lvl="1"/>
            <a:r>
              <a:rPr kumimoji="1" lang="de-DE" altLang="zh-CN" sz="2000" smtClean="0">
                <a:latin typeface="Calibri" pitchFamily="34" charset="0"/>
              </a:rPr>
              <a:t>Work as research project assistant (5 year research plan)</a:t>
            </a:r>
          </a:p>
          <a:p>
            <a:pPr lvl="1"/>
            <a:r>
              <a:rPr kumimoji="1" lang="de-DE" altLang="zh-CN" sz="2000" smtClean="0">
                <a:latin typeface="Calibri" pitchFamily="34" charset="0"/>
              </a:rPr>
              <a:t>Work as editorial assistant for 3rd edition of Hongloumeng</a:t>
            </a:r>
          </a:p>
          <a:p>
            <a:endParaRPr kumimoji="1" lang="zh-CN" altLang="en-US" sz="2400" smtClean="0">
              <a:latin typeface="Calibri"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肥皂">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Savon" id="{1306E473-ED32-493B-A2D0-240A757EDD34}" vid="{C20BADFE-D095-436F-9677-9264042809F0}"/>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肥皂</Template>
  <TotalTime>0</TotalTime>
  <Words>6475</Words>
  <Application>Microsoft Office PowerPoint</Application>
  <PresentationFormat>Benutzerdefiniert</PresentationFormat>
  <Paragraphs>520</Paragraphs>
  <Slides>100</Slides>
  <Notes>1</Notes>
  <HiddenSlides>0</HiddenSlides>
  <MMClips>0</MMClips>
  <ScaleCrop>false</ScaleCrop>
  <HeadingPairs>
    <vt:vector size="8" baseType="variant">
      <vt:variant>
        <vt:lpstr>Verwendete Schriftarten</vt:lpstr>
      </vt:variant>
      <vt:variant>
        <vt:i4>12</vt:i4>
      </vt:variant>
      <vt:variant>
        <vt:lpstr>Design</vt:lpstr>
      </vt:variant>
      <vt:variant>
        <vt:i4>1</vt:i4>
      </vt:variant>
      <vt:variant>
        <vt:lpstr>Eingebettete OLE-Server</vt:lpstr>
      </vt:variant>
      <vt:variant>
        <vt:i4>1</vt:i4>
      </vt:variant>
      <vt:variant>
        <vt:lpstr>Folientitel</vt:lpstr>
      </vt:variant>
      <vt:variant>
        <vt:i4>100</vt:i4>
      </vt:variant>
    </vt:vector>
  </HeadingPairs>
  <TitlesOfParts>
    <vt:vector size="114" baseType="lpstr">
      <vt:lpstr>Century Gothic</vt:lpstr>
      <vt:lpstr>Arial</vt:lpstr>
      <vt:lpstr>Garamond</vt:lpstr>
      <vt:lpstr>Calibri</vt:lpstr>
      <vt:lpstr>SimSun</vt:lpstr>
      <vt:lpstr>TSC UKai M TT</vt:lpstr>
      <vt:lpstr>Times New Roman</vt:lpstr>
      <vt:lpstr>Stratum1 Black</vt:lpstr>
      <vt:lpstr>Stratum1 Medium</vt:lpstr>
      <vt:lpstr>Wingdings</vt:lpstr>
      <vt:lpstr>Georgia</vt:lpstr>
      <vt:lpstr>KaiTi</vt:lpstr>
      <vt:lpstr>肥皂</vt:lpstr>
      <vt:lpstr>Microsoft Excel-Diagramm</vt:lpstr>
      <vt:lpstr>Beijing Normal University 北京师范大学  翻译文学 Translated literature    </vt:lpstr>
      <vt:lpstr>Session 1 </vt:lpstr>
      <vt:lpstr>Self-Introduction 自我介绍</vt:lpstr>
      <vt:lpstr>TRANSLATED LITERATURE: Weekly content</vt:lpstr>
      <vt:lpstr>PowerPoint-Präsentation</vt:lpstr>
      <vt:lpstr>PowerPoint-Präsentation</vt:lpstr>
      <vt:lpstr>About grades</vt:lpstr>
      <vt:lpstr>About grades</vt:lpstr>
      <vt:lpstr>Unique Selling Points</vt:lpstr>
      <vt:lpstr>Session 1</vt:lpstr>
      <vt:lpstr>History  of translation</vt:lpstr>
      <vt:lpstr>Translation in antiquity.</vt:lpstr>
      <vt:lpstr>PowerPoint-Präsentation</vt:lpstr>
      <vt:lpstr>Translation in ancient Egypt</vt:lpstr>
      <vt:lpstr>Translation in ancient Egypt</vt:lpstr>
      <vt:lpstr>Translation in ancient Egypt</vt:lpstr>
      <vt:lpstr>Translation in ancient Egypt</vt:lpstr>
      <vt:lpstr>Translation in ancient Egypt</vt:lpstr>
      <vt:lpstr>Translation in Assyria and Babylon </vt:lpstr>
      <vt:lpstr>Translation in Assyria and Babylon</vt:lpstr>
      <vt:lpstr>Translation in ancient China and India. </vt:lpstr>
      <vt:lpstr>Translation in ancient China and India</vt:lpstr>
      <vt:lpstr>Translation in ancient China and India</vt:lpstr>
      <vt:lpstr>Translation in ancient China and India</vt:lpstr>
      <vt:lpstr>Translation in ancient China and India</vt:lpstr>
      <vt:lpstr>Translation in ancient China and India</vt:lpstr>
      <vt:lpstr>Translation in the Roman Empire </vt:lpstr>
      <vt:lpstr>Translation in the Roman Empire</vt:lpstr>
      <vt:lpstr>Translation in the Roman Empire</vt:lpstr>
      <vt:lpstr>Translation in the Roman Empire</vt:lpstr>
      <vt:lpstr>Translation in the Roman Empire</vt:lpstr>
      <vt:lpstr>Translation in the Roman Empire</vt:lpstr>
      <vt:lpstr>Translation in the Roman Empire</vt:lpstr>
      <vt:lpstr>Translation in the Roman Empire</vt:lpstr>
      <vt:lpstr>Translation in the Roman Empire</vt:lpstr>
      <vt:lpstr>Translation in the Roman Empire</vt:lpstr>
      <vt:lpstr>Translation in the Roman Empire</vt:lpstr>
      <vt:lpstr>Translation in the Roman Empire</vt:lpstr>
      <vt:lpstr>Translation in the Roman Empire</vt:lpstr>
      <vt:lpstr>Translation in the Roman Empire</vt:lpstr>
      <vt:lpstr>Translation in the Roman Empire</vt:lpstr>
      <vt:lpstr>Translation in the Roman Empire</vt:lpstr>
      <vt:lpstr>Translation in the Roman Empire</vt:lpstr>
      <vt:lpstr>Translation in the Roman Empire</vt:lpstr>
      <vt:lpstr>Translation in the Roman Empire</vt:lpstr>
      <vt:lpstr>Translation in the Roman Empire</vt:lpstr>
      <vt:lpstr>Translation in the Roman Empire</vt:lpstr>
      <vt:lpstr>Translation in the Roman Empire</vt:lpstr>
      <vt:lpstr>Translation in the Roman Empire</vt:lpstr>
      <vt:lpstr>Translation in the Roman Empire</vt:lpstr>
      <vt:lpstr>Translation in the Roman Empire</vt:lpstr>
      <vt:lpstr>Translation in the Roman Empire</vt:lpstr>
      <vt:lpstr>Translation in the Roman Empire</vt:lpstr>
      <vt:lpstr>Translation in the Roman Empire</vt:lpstr>
      <vt:lpstr>Translation in the Roman Empire</vt:lpstr>
      <vt:lpstr>Translation in the Roman Empire</vt:lpstr>
      <vt:lpstr>Translation in the Roman Empire</vt:lpstr>
      <vt:lpstr>THEORIES:  “TRANSLATION STUDIES:  A BRIEF HISTORY“ </vt:lpstr>
      <vt:lpstr>A brief history of the discipline </vt:lpstr>
      <vt:lpstr>1. The early period</vt:lpstr>
      <vt:lpstr>"What happened at the Tower of Babel?"</vt:lpstr>
      <vt:lpstr>1. Translation – before the 20th century</vt:lpstr>
      <vt:lpstr>Word-for-word or sense-for-sense TR</vt:lpstr>
      <vt:lpstr>Ancient tradition, the Middle Ages</vt:lpstr>
      <vt:lpstr>Matin Luther</vt:lpstr>
      <vt:lpstr>Non-literal TR seen as blasphemy, a weapon against the church:</vt:lpstr>
      <vt:lpstr>Faithful, spirit and truth: faithful- accurate - translation</vt:lpstr>
      <vt:lpstr>Kelly (1979) The True Interpreter</vt:lpstr>
      <vt:lpstr>Early attempts at a systematic theory of TR</vt:lpstr>
      <vt:lpstr>Dolet (1540): principles of TR</vt:lpstr>
      <vt:lpstr>Tytler (1797): laws and rules:</vt:lpstr>
      <vt:lpstr>Schleiermacher and the valorization of the foreign</vt:lpstr>
      <vt:lpstr>Schleiermacher, ctd.</vt:lpstr>
      <vt:lpstr>Only two paths for the ‘true’ TLR:</vt:lpstr>
      <vt:lpstr>Schleiermacher’s influence:</vt:lpstr>
      <vt:lpstr>Late 19th and early 20th cent.</vt:lpstr>
      <vt:lpstr>Result: Devaluation and marginalization of TR (in UK):</vt:lpstr>
      <vt:lpstr>3. TR Studies since 1970s:</vt:lpstr>
      <vt:lpstr>Since 1970s, ctd.</vt:lpstr>
      <vt:lpstr>Translation Studies</vt:lpstr>
      <vt:lpstr>THE HOLMES – TOURY ‘map’</vt:lpstr>
      <vt:lpstr>DTS: </vt:lpstr>
      <vt:lpstr>No general  - only partial theories </vt:lpstr>
      <vt:lpstr>Main issues: </vt:lpstr>
      <vt:lpstr> DEVELOPMENTS SINCE 1970s - summary </vt:lpstr>
      <vt:lpstr>e) Hallidayan influence: </vt:lpstr>
      <vt:lpstr>PowerPoint-Präsentation</vt:lpstr>
      <vt:lpstr>g) the literary polysystem in which:</vt:lpstr>
      <vt:lpstr>PowerPoint-Präsentation</vt:lpstr>
      <vt:lpstr>CONCLUSION: </vt:lpstr>
      <vt:lpstr>Developments since the 1970s</vt:lpstr>
      <vt:lpstr>PowerPoint-Präsentation</vt:lpstr>
      <vt:lpstr>PowerPoint-Präsentation</vt:lpstr>
      <vt:lpstr>Nature of translation</vt:lpstr>
      <vt:lpstr>TRANSLATION STUDIES</vt:lpstr>
      <vt:lpstr>TRANSLATION STUDIES - impact</vt:lpstr>
      <vt:lpstr>Prepare for session 2</vt:lpstr>
      <vt:lpstr>Readings</vt:lpstr>
      <vt:lpstr>Suggested Presentations</vt:lpstr>
      <vt:lpstr>Always here for you! 随时为你们服务</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Beijing Normal University 北京师范大学  翻译文学 Translated literature</dc:title>
  <dc:creator>Microsoft Office 用户</dc:creator>
  <cp:lastModifiedBy>_</cp:lastModifiedBy>
  <cp:revision>15</cp:revision>
  <dcterms:created xsi:type="dcterms:W3CDTF">2016-09-02T03:28:40Z</dcterms:created>
  <dcterms:modified xsi:type="dcterms:W3CDTF">2016-09-13T04:04:05Z</dcterms:modified>
</cp:coreProperties>
</file>