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7"/>
  </p:notesMasterIdLst>
  <p:sldIdLst>
    <p:sldId id="257" r:id="rId3"/>
    <p:sldId id="258" r:id="rId4"/>
    <p:sldId id="259" r:id="rId5"/>
    <p:sldId id="260" r:id="rId6"/>
    <p:sldId id="261" r:id="rId7"/>
    <p:sldId id="262" r:id="rId8"/>
    <p:sldId id="263" r:id="rId9"/>
    <p:sldId id="264" r:id="rId10"/>
    <p:sldId id="265" r:id="rId11"/>
    <p:sldId id="268" r:id="rId12"/>
    <p:sldId id="270" r:id="rId13"/>
    <p:sldId id="266" r:id="rId14"/>
    <p:sldId id="280" r:id="rId15"/>
    <p:sldId id="281" r:id="rId16"/>
    <p:sldId id="267" r:id="rId17"/>
    <p:sldId id="269" r:id="rId18"/>
    <p:sldId id="271" r:id="rId19"/>
    <p:sldId id="272" r:id="rId20"/>
    <p:sldId id="273" r:id="rId21"/>
    <p:sldId id="274" r:id="rId22"/>
    <p:sldId id="275" r:id="rId23"/>
    <p:sldId id="276" r:id="rId24"/>
    <p:sldId id="278" r:id="rId25"/>
    <p:sldId id="279" r:id="rId26"/>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86483" autoAdjust="0"/>
  </p:normalViewPr>
  <p:slideViewPr>
    <p:cSldViewPr snapToGrid="0">
      <p:cViewPr varScale="1">
        <p:scale>
          <a:sx n="57" d="100"/>
          <a:sy n="57" d="100"/>
        </p:scale>
        <p:origin x="384"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23.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A9E8B-8668-4EE9-81CF-39121E27677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DABDA-89F0-4727-B28F-05A90B0069B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17" name="Group 16"/>
          <p:cNvGrpSpPr/>
          <p:nvPr userDrawn="1"/>
        </p:nvGrpSpPr>
        <p:grpSpPr>
          <a:xfrm>
            <a:off x="1149350" y="0"/>
            <a:ext cx="11042651" cy="6858000"/>
            <a:chOff x="1149350" y="0"/>
            <a:chExt cx="11042651" cy="6858000"/>
          </a:xfrm>
        </p:grpSpPr>
        <p:sp>
          <p:nvSpPr>
            <p:cNvPr id="13" name="Freeform: Shape 12"/>
            <p:cNvSpPr/>
            <p:nvPr userDrawn="1"/>
          </p:nvSpPr>
          <p:spPr>
            <a:xfrm>
              <a:off x="1149350" y="0"/>
              <a:ext cx="9893300" cy="6858000"/>
            </a:xfrm>
            <a:custGeom>
              <a:avLst/>
              <a:gdLst>
                <a:gd name="connsiteX0" fmla="*/ 4946650 w 9893300"/>
                <a:gd name="connsiteY0" fmla="*/ 688952 h 6858000"/>
                <a:gd name="connsiteX1" fmla="*/ 2206602 w 9893300"/>
                <a:gd name="connsiteY1" fmla="*/ 3429000 h 6858000"/>
                <a:gd name="connsiteX2" fmla="*/ 4946650 w 9893300"/>
                <a:gd name="connsiteY2" fmla="*/ 6169048 h 6858000"/>
                <a:gd name="connsiteX3" fmla="*/ 7686698 w 9893300"/>
                <a:gd name="connsiteY3" fmla="*/ 3429000 h 6858000"/>
                <a:gd name="connsiteX4" fmla="*/ 4946650 w 9893300"/>
                <a:gd name="connsiteY4" fmla="*/ 688952 h 6858000"/>
                <a:gd name="connsiteX5" fmla="*/ 1383237 w 9893300"/>
                <a:gd name="connsiteY5" fmla="*/ 0 h 6858000"/>
                <a:gd name="connsiteX6" fmla="*/ 8510063 w 9893300"/>
                <a:gd name="connsiteY6" fmla="*/ 0 h 6858000"/>
                <a:gd name="connsiteX7" fmla="*/ 8608250 w 9893300"/>
                <a:gd name="connsiteY7" fmla="*/ 102984 h 6858000"/>
                <a:gd name="connsiteX8" fmla="*/ 9893300 w 9893300"/>
                <a:gd name="connsiteY8" fmla="*/ 3429000 h 6858000"/>
                <a:gd name="connsiteX9" fmla="*/ 8608250 w 9893300"/>
                <a:gd name="connsiteY9" fmla="*/ 6755016 h 6858000"/>
                <a:gd name="connsiteX10" fmla="*/ 8510063 w 9893300"/>
                <a:gd name="connsiteY10" fmla="*/ 6858000 h 6858000"/>
                <a:gd name="connsiteX11" fmla="*/ 1383237 w 9893300"/>
                <a:gd name="connsiteY11" fmla="*/ 6858000 h 6858000"/>
                <a:gd name="connsiteX12" fmla="*/ 1285050 w 9893300"/>
                <a:gd name="connsiteY12" fmla="*/ 6755016 h 6858000"/>
                <a:gd name="connsiteX13" fmla="*/ 0 w 9893300"/>
                <a:gd name="connsiteY13" fmla="*/ 3429000 h 6858000"/>
                <a:gd name="connsiteX14" fmla="*/ 1285050 w 9893300"/>
                <a:gd name="connsiteY14" fmla="*/ 1029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3300" h="6858000">
                  <a:moveTo>
                    <a:pt x="4946650" y="688952"/>
                  </a:moveTo>
                  <a:cubicBezTo>
                    <a:pt x="3433363" y="688952"/>
                    <a:pt x="2206602" y="1915713"/>
                    <a:pt x="2206602" y="3429000"/>
                  </a:cubicBezTo>
                  <a:cubicBezTo>
                    <a:pt x="2206602" y="4942287"/>
                    <a:pt x="3433363" y="6169048"/>
                    <a:pt x="4946650" y="6169048"/>
                  </a:cubicBezTo>
                  <a:cubicBezTo>
                    <a:pt x="6459937" y="6169048"/>
                    <a:pt x="7686698" y="4942287"/>
                    <a:pt x="7686698" y="3429000"/>
                  </a:cubicBezTo>
                  <a:cubicBezTo>
                    <a:pt x="7686698" y="1915713"/>
                    <a:pt x="6459937" y="688952"/>
                    <a:pt x="4946650" y="688952"/>
                  </a:cubicBezTo>
                  <a:close/>
                  <a:moveTo>
                    <a:pt x="1383237" y="0"/>
                  </a:moveTo>
                  <a:lnTo>
                    <a:pt x="8510063" y="0"/>
                  </a:lnTo>
                  <a:lnTo>
                    <a:pt x="8608250" y="102984"/>
                  </a:lnTo>
                  <a:cubicBezTo>
                    <a:pt x="9406673" y="981446"/>
                    <a:pt x="9893300" y="2148394"/>
                    <a:pt x="9893300" y="3429000"/>
                  </a:cubicBezTo>
                  <a:cubicBezTo>
                    <a:pt x="9893300" y="4709606"/>
                    <a:pt x="9406673" y="5876554"/>
                    <a:pt x="8608250" y="6755016"/>
                  </a:cubicBezTo>
                  <a:lnTo>
                    <a:pt x="8510063" y="6858000"/>
                  </a:lnTo>
                  <a:lnTo>
                    <a:pt x="1383237" y="6858000"/>
                  </a:lnTo>
                  <a:lnTo>
                    <a:pt x="1285050" y="6755016"/>
                  </a:lnTo>
                  <a:cubicBezTo>
                    <a:pt x="486627" y="5876554"/>
                    <a:pt x="0" y="4709606"/>
                    <a:pt x="0" y="3429000"/>
                  </a:cubicBezTo>
                  <a:cubicBezTo>
                    <a:pt x="0" y="2148394"/>
                    <a:pt x="486627" y="981446"/>
                    <a:pt x="1285050" y="102984"/>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0" name="Freeform: Shape 9"/>
            <p:cNvSpPr/>
            <p:nvPr userDrawn="1"/>
          </p:nvSpPr>
          <p:spPr>
            <a:xfrm>
              <a:off x="5515898" y="0"/>
              <a:ext cx="6676103" cy="6858000"/>
            </a:xfrm>
            <a:custGeom>
              <a:avLst/>
              <a:gdLst>
                <a:gd name="connsiteX0" fmla="*/ 3429000 w 6676103"/>
                <a:gd name="connsiteY0" fmla="*/ 0 h 6858000"/>
                <a:gd name="connsiteX1" fmla="*/ 6676103 w 6676103"/>
                <a:gd name="connsiteY1" fmla="*/ 0 h 6858000"/>
                <a:gd name="connsiteX2" fmla="*/ 6676103 w 6676103"/>
                <a:gd name="connsiteY2" fmla="*/ 6858000 h 6858000"/>
                <a:gd name="connsiteX3" fmla="*/ 3429000 w 6676103"/>
                <a:gd name="connsiteY3" fmla="*/ 6858000 h 6858000"/>
                <a:gd name="connsiteX4" fmla="*/ 0 w 6676103"/>
                <a:gd name="connsiteY4" fmla="*/ 3429000 h 6858000"/>
                <a:gd name="connsiteX5" fmla="*/ 3429000 w 667610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6103" h="6858000">
                  <a:moveTo>
                    <a:pt x="3429000" y="0"/>
                  </a:moveTo>
                  <a:lnTo>
                    <a:pt x="6676103" y="0"/>
                  </a:lnTo>
                  <a:lnTo>
                    <a:pt x="6676103" y="6858000"/>
                  </a:lnTo>
                  <a:lnTo>
                    <a:pt x="3429000" y="6858000"/>
                  </a:lnTo>
                  <a:cubicBezTo>
                    <a:pt x="1535216" y="6858000"/>
                    <a:pt x="0" y="5322784"/>
                    <a:pt x="0" y="3429000"/>
                  </a:cubicBezTo>
                  <a:cubicBezTo>
                    <a:pt x="0" y="1535216"/>
                    <a:pt x="1535216" y="0"/>
                    <a:pt x="3429000" y="0"/>
                  </a:cubicBezTo>
                  <a:close/>
                </a:path>
              </a:pathLst>
            </a:custGeom>
            <a:blipFill rotWithShape="0">
              <a:blip r:embed="rId2"/>
              <a:srcRect/>
              <a:stretch>
                <a:fillRect l="-8352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lvl="0" algn="ctr"/>
              <a:endParaRPr lang="zh-CN" altLang="en-US"/>
            </a:p>
          </p:txBody>
        </p:sp>
        <p:sp>
          <p:nvSpPr>
            <p:cNvPr id="16" name="Freeform: Shape 15"/>
            <p:cNvSpPr/>
            <p:nvPr userDrawn="1"/>
          </p:nvSpPr>
          <p:spPr>
            <a:xfrm>
              <a:off x="6772388" y="0"/>
              <a:ext cx="4270263" cy="6858000"/>
            </a:xfrm>
            <a:custGeom>
              <a:avLst/>
              <a:gdLst>
                <a:gd name="connsiteX0" fmla="*/ 2172511 w 4270263"/>
                <a:gd name="connsiteY0" fmla="*/ 0 h 6858000"/>
                <a:gd name="connsiteX1" fmla="*/ 2887026 w 4270263"/>
                <a:gd name="connsiteY1" fmla="*/ 0 h 6858000"/>
                <a:gd name="connsiteX2" fmla="*/ 2985213 w 4270263"/>
                <a:gd name="connsiteY2" fmla="*/ 102984 h 6858000"/>
                <a:gd name="connsiteX3" fmla="*/ 4270263 w 4270263"/>
                <a:gd name="connsiteY3" fmla="*/ 3429000 h 6858000"/>
                <a:gd name="connsiteX4" fmla="*/ 2985213 w 4270263"/>
                <a:gd name="connsiteY4" fmla="*/ 6755016 h 6858000"/>
                <a:gd name="connsiteX5" fmla="*/ 2887026 w 4270263"/>
                <a:gd name="connsiteY5" fmla="*/ 6858000 h 6858000"/>
                <a:gd name="connsiteX6" fmla="*/ 2172511 w 4270263"/>
                <a:gd name="connsiteY6" fmla="*/ 6858000 h 6858000"/>
                <a:gd name="connsiteX7" fmla="*/ 255325 w 4270263"/>
                <a:gd name="connsiteY7" fmla="*/ 6272381 h 6858000"/>
                <a:gd name="connsiteX8" fmla="*/ 0 w 4270263"/>
                <a:gd name="connsiteY8" fmla="*/ 6081452 h 6858000"/>
                <a:gd name="connsiteX9" fmla="*/ 138420 w 4270263"/>
                <a:gd name="connsiteY9" fmla="*/ 6045861 h 6858000"/>
                <a:gd name="connsiteX10" fmla="*/ 2063661 w 4270263"/>
                <a:gd name="connsiteY10" fmla="*/ 3429000 h 6858000"/>
                <a:gd name="connsiteX11" fmla="*/ 138420 w 4270263"/>
                <a:gd name="connsiteY11" fmla="*/ 812139 h 6858000"/>
                <a:gd name="connsiteX12" fmla="*/ 0 w 4270263"/>
                <a:gd name="connsiteY12" fmla="*/ 776548 h 6858000"/>
                <a:gd name="connsiteX13" fmla="*/ 255325 w 4270263"/>
                <a:gd name="connsiteY13" fmla="*/ 585620 h 6858000"/>
                <a:gd name="connsiteX14" fmla="*/ 2172511 w 427026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0263" h="6858000">
                  <a:moveTo>
                    <a:pt x="2172511" y="0"/>
                  </a:moveTo>
                  <a:lnTo>
                    <a:pt x="2887026" y="0"/>
                  </a:lnTo>
                  <a:lnTo>
                    <a:pt x="2985213" y="102984"/>
                  </a:lnTo>
                  <a:cubicBezTo>
                    <a:pt x="3783636" y="981446"/>
                    <a:pt x="4270263" y="2148394"/>
                    <a:pt x="4270263" y="3429000"/>
                  </a:cubicBezTo>
                  <a:cubicBezTo>
                    <a:pt x="4270263" y="4709606"/>
                    <a:pt x="3783636" y="5876554"/>
                    <a:pt x="2985213" y="6755016"/>
                  </a:cubicBezTo>
                  <a:lnTo>
                    <a:pt x="2887026" y="6858000"/>
                  </a:lnTo>
                  <a:lnTo>
                    <a:pt x="2172511" y="6858000"/>
                  </a:lnTo>
                  <a:cubicBezTo>
                    <a:pt x="1462342" y="6858000"/>
                    <a:pt x="802597" y="6642110"/>
                    <a:pt x="255325" y="6272381"/>
                  </a:cubicBezTo>
                  <a:lnTo>
                    <a:pt x="0" y="6081452"/>
                  </a:lnTo>
                  <a:lnTo>
                    <a:pt x="138420" y="6045861"/>
                  </a:lnTo>
                  <a:cubicBezTo>
                    <a:pt x="1253807" y="5698940"/>
                    <a:pt x="2063661" y="4658546"/>
                    <a:pt x="2063661" y="3429000"/>
                  </a:cubicBezTo>
                  <a:cubicBezTo>
                    <a:pt x="2063661" y="2199455"/>
                    <a:pt x="1253807" y="1159061"/>
                    <a:pt x="138420" y="812139"/>
                  </a:cubicBezTo>
                  <a:lnTo>
                    <a:pt x="0" y="776548"/>
                  </a:lnTo>
                  <a:lnTo>
                    <a:pt x="255325" y="585620"/>
                  </a:lnTo>
                  <a:cubicBezTo>
                    <a:pt x="802597" y="215890"/>
                    <a:pt x="1462342" y="0"/>
                    <a:pt x="2172511" y="0"/>
                  </a:cubicBezTo>
                  <a:close/>
                </a:path>
              </a:pathLst>
            </a:custGeom>
            <a:gradFill flip="none" rotWithShape="1">
              <a:gsLst>
                <a:gs pos="100000">
                  <a:schemeClr val="accent1">
                    <a:alpha val="20000"/>
                  </a:schemeClr>
                </a:gs>
                <a:gs pos="0">
                  <a:schemeClr val="accent1">
                    <a:alpha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sp>
        <p:nvSpPr>
          <p:cNvPr id="5" name="Title 4"/>
          <p:cNvSpPr>
            <a:spLocks noGrp="1"/>
          </p:cNvSpPr>
          <p:nvPr>
            <p:ph type="ctrTitle" hasCustomPrompt="1"/>
          </p:nvPr>
        </p:nvSpPr>
        <p:spPr>
          <a:xfrm>
            <a:off x="660400" y="1092200"/>
            <a:ext cx="4855498" cy="2574571"/>
          </a:xfrm>
          <a:prstGeom prst="rect">
            <a:avLst/>
          </a:prstGeom>
        </p:spPr>
        <p:txBody>
          <a:bodyPr wrap="square" anchor="b">
            <a:normAutofit/>
          </a:bodyPr>
          <a:lstStyle>
            <a:lvl1pPr>
              <a:lnSpc>
                <a:spcPct val="100000"/>
              </a:lnSpc>
              <a:defRPr sz="4800">
                <a:ln w="19050">
                  <a:noFill/>
                </a:ln>
                <a:solidFill>
                  <a:schemeClr val="tx1"/>
                </a:solidFill>
              </a:defRPr>
            </a:lvl1pPr>
          </a:lstStyle>
          <a:p>
            <a:pPr lvl="0"/>
            <a:r>
              <a:rPr lang="en-US"/>
              <a:t>Click to add title</a:t>
            </a:r>
            <a:endParaRPr lang="en-US"/>
          </a:p>
        </p:txBody>
      </p:sp>
      <p:sp>
        <p:nvSpPr>
          <p:cNvPr id="9" name="Subtitle 8"/>
          <p:cNvSpPr>
            <a:spLocks noGrp="1"/>
          </p:cNvSpPr>
          <p:nvPr>
            <p:ph type="subTitle" sz="quarter" idx="1" hasCustomPrompt="1"/>
          </p:nvPr>
        </p:nvSpPr>
        <p:spPr>
          <a:xfrm>
            <a:off x="660400" y="3962400"/>
            <a:ext cx="4855498" cy="1523999"/>
          </a:xfrm>
          <a:prstGeom prst="roundRect">
            <a:avLst>
              <a:gd name="adj" fmla="val 0"/>
            </a:avLst>
          </a:prstGeom>
          <a:noFill/>
          <a:ln>
            <a:noFill/>
          </a:ln>
        </p:spPr>
        <p:txBody>
          <a:bodyPr vert="horz" wrap="square" lIns="91440" tIns="45720" rIns="91440" bIns="45720" rtlCol="0" anchor="t" anchorCtr="0">
            <a:normAutofit/>
          </a:bodyPr>
          <a:lstStyle>
            <a:lvl1pPr marL="0" indent="0" algn="l">
              <a:lnSpc>
                <a:spcPct val="100000"/>
              </a:lnSpc>
              <a:buNone/>
              <a:defRPr lang="en-US" sz="2000" dirty="0">
                <a:solidFill>
                  <a:schemeClr val="tx1"/>
                </a:solidFill>
                <a:latin typeface="+mj-lt"/>
              </a:defRPr>
            </a:lvl1pPr>
          </a:lstStyle>
          <a:p>
            <a:pPr lvl="0"/>
            <a:r>
              <a:rPr lang="en-US"/>
              <a:t>Click to add subtitle</a:t>
            </a:r>
            <a:endParaRPr lang="en-US"/>
          </a:p>
        </p:txBody>
      </p:sp>
      <p:sp>
        <p:nvSpPr>
          <p:cNvPr id="4" name="Text Placeholder 3"/>
          <p:cNvSpPr>
            <a:spLocks noGrp="1"/>
          </p:cNvSpPr>
          <p:nvPr>
            <p:ph type="body" sz="quarter" idx="13" hasCustomPrompt="1"/>
          </p:nvPr>
        </p:nvSpPr>
        <p:spPr>
          <a:xfrm>
            <a:off x="2458485" y="5857100"/>
            <a:ext cx="1701801" cy="276999"/>
          </a:xfrm>
          <a:prstGeom prst="rect">
            <a:avLst/>
          </a:prstGeom>
        </p:spPr>
        <p:txBody>
          <a:bodyPr wrap="square" lIns="90000">
            <a:normAutofit/>
          </a:bodyPr>
          <a:lstStyle>
            <a:lvl1pPr marL="0" indent="0" algn="l">
              <a:lnSpc>
                <a:spcPct val="100000"/>
              </a:lnSpc>
              <a:buNone/>
              <a:defRPr sz="1200"/>
            </a:lvl1pPr>
          </a:lstStyle>
          <a:p>
            <a:pPr lvl="0"/>
            <a:r>
              <a:rPr lang="en-US"/>
              <a:t>Presenter name</a:t>
            </a:r>
            <a:endParaRPr lang="en-US"/>
          </a:p>
        </p:txBody>
      </p:sp>
      <p:sp>
        <p:nvSpPr>
          <p:cNvPr id="7" name="Text Placeholder 6"/>
          <p:cNvSpPr>
            <a:spLocks noGrp="1"/>
          </p:cNvSpPr>
          <p:nvPr>
            <p:ph type="body" sz="quarter" idx="14" hasCustomPrompt="1"/>
          </p:nvPr>
        </p:nvSpPr>
        <p:spPr>
          <a:xfrm>
            <a:off x="660399" y="5857101"/>
            <a:ext cx="1701801" cy="276999"/>
          </a:xfrm>
          <a:prstGeom prst="rect">
            <a:avLst/>
          </a:prstGeom>
        </p:spPr>
        <p:txBody>
          <a:bodyPr wrap="none">
            <a:normAutofit/>
          </a:bodyPr>
          <a:lstStyle>
            <a:lvl1pPr marL="0" indent="0" algn="l">
              <a:lnSpc>
                <a:spcPct val="100000"/>
              </a:lnSpc>
              <a:buNone/>
              <a:defRPr sz="1200"/>
            </a:lvl1pPr>
          </a:lstStyle>
          <a:p>
            <a:pPr lvl="0"/>
            <a:r>
              <a:rPr lang="en-US"/>
              <a:t>www.officeplus.cn</a:t>
            </a:r>
            <a:endParaRPr lang="en-US"/>
          </a:p>
        </p:txBody>
      </p:sp>
      <p:grpSp>
        <p:nvGrpSpPr>
          <p:cNvPr id="18" name="Group 17"/>
          <p:cNvGrpSpPr/>
          <p:nvPr userDrawn="1"/>
        </p:nvGrpSpPr>
        <p:grpSpPr>
          <a:xfrm rot="16200000">
            <a:off x="987280" y="350175"/>
            <a:ext cx="329414" cy="718624"/>
            <a:chOff x="11182668" y="699813"/>
            <a:chExt cx="329414" cy="718624"/>
          </a:xfrm>
        </p:grpSpPr>
        <p:grpSp>
          <p:nvGrpSpPr>
            <p:cNvPr id="19" name="Group 18"/>
            <p:cNvGrpSpPr/>
            <p:nvPr/>
          </p:nvGrpSpPr>
          <p:grpSpPr>
            <a:xfrm>
              <a:off x="11182668" y="1089025"/>
              <a:ext cx="329414" cy="329412"/>
              <a:chOff x="2163040" y="3675589"/>
              <a:chExt cx="637830" cy="637828"/>
            </a:xfrm>
          </p:grpSpPr>
          <p:sp>
            <p:nvSpPr>
              <p:cNvPr id="23" name="Rectangle: Rounded Corners 22"/>
              <p:cNvSpPr>
                <a:spLocks noChangeAspect="1"/>
              </p:cNvSpPr>
              <p:nvPr/>
            </p:nvSpPr>
            <p:spPr>
              <a:xfrm>
                <a:off x="2163040" y="3675589"/>
                <a:ext cx="637830" cy="637828"/>
              </a:xfrm>
              <a:prstGeom prst="roundRect">
                <a:avLst>
                  <a:gd name="adj" fmla="val 50000"/>
                </a:avLst>
              </a:prstGeom>
              <a:solidFill>
                <a:schemeClr val="accent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endParaRPr>
              </a:p>
            </p:txBody>
          </p:sp>
          <p:sp>
            <p:nvSpPr>
              <p:cNvPr id="24" name="Freeform: Shape 23"/>
              <p:cNvSpPr>
                <a:spLocks noChangeAspect="1"/>
              </p:cNvSpPr>
              <p:nvPr/>
            </p:nvSpPr>
            <p:spPr>
              <a:xfrm rot="10800000">
                <a:off x="2439433" y="3957154"/>
                <a:ext cx="85044" cy="74699"/>
              </a:xfrm>
              <a:custGeom>
                <a:avLst/>
                <a:gdLst>
                  <a:gd name="connsiteX0" fmla="*/ 483993 w 1052067"/>
                  <a:gd name="connsiteY0" fmla="*/ 24210 h 924095"/>
                  <a:gd name="connsiteX1" fmla="*/ 550223 w 1052067"/>
                  <a:gd name="connsiteY1" fmla="*/ 6438 h 924095"/>
                  <a:gd name="connsiteX2" fmla="*/ 567978 w 1052067"/>
                  <a:gd name="connsiteY2" fmla="*/ 24210 h 924095"/>
                  <a:gd name="connsiteX3" fmla="*/ 1045523 w 1052067"/>
                  <a:gd name="connsiteY3" fmla="*/ 851327 h 924095"/>
                  <a:gd name="connsiteX4" fmla="*/ 1027769 w 1052067"/>
                  <a:gd name="connsiteY4" fmla="*/ 917545 h 924095"/>
                  <a:gd name="connsiteX5" fmla="*/ 1003532 w 1052067"/>
                  <a:gd name="connsiteY5" fmla="*/ 924040 h 924095"/>
                  <a:gd name="connsiteX6" fmla="*/ 48439 w 1052067"/>
                  <a:gd name="connsiteY6" fmla="*/ 924040 h 924095"/>
                  <a:gd name="connsiteX7" fmla="*/ -37 w 1052067"/>
                  <a:gd name="connsiteY7" fmla="*/ 875577 h 924095"/>
                  <a:gd name="connsiteX8" fmla="*/ 6447 w 1052067"/>
                  <a:gd name="connsiteY8" fmla="*/ 851327 h 92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067" h="924095">
                    <a:moveTo>
                      <a:pt x="483993" y="24210"/>
                    </a:moveTo>
                    <a:cubicBezTo>
                      <a:pt x="497385" y="1021"/>
                      <a:pt x="527016" y="-6941"/>
                      <a:pt x="550223" y="6438"/>
                    </a:cubicBezTo>
                    <a:cubicBezTo>
                      <a:pt x="557615" y="10698"/>
                      <a:pt x="563735" y="16824"/>
                      <a:pt x="567978" y="24210"/>
                    </a:cubicBezTo>
                    <a:lnTo>
                      <a:pt x="1045523" y="851327"/>
                    </a:lnTo>
                    <a:cubicBezTo>
                      <a:pt x="1058914" y="874510"/>
                      <a:pt x="1050977" y="904159"/>
                      <a:pt x="1027769" y="917545"/>
                    </a:cubicBezTo>
                    <a:cubicBezTo>
                      <a:pt x="1020437" y="921804"/>
                      <a:pt x="1012014" y="924040"/>
                      <a:pt x="1003532" y="924040"/>
                    </a:cubicBezTo>
                    <a:lnTo>
                      <a:pt x="48439" y="924040"/>
                    </a:lnTo>
                    <a:cubicBezTo>
                      <a:pt x="21656" y="924046"/>
                      <a:pt x="-37" y="902348"/>
                      <a:pt x="-37" y="875577"/>
                    </a:cubicBezTo>
                    <a:cubicBezTo>
                      <a:pt x="-37" y="867063"/>
                      <a:pt x="2206" y="858701"/>
                      <a:pt x="6447" y="851327"/>
                    </a:cubicBezTo>
                    <a:close/>
                  </a:path>
                </a:pathLst>
              </a:custGeom>
              <a:solidFill>
                <a:schemeClr val="accent1"/>
              </a:solidFill>
              <a:ln w="6055" cap="flat">
                <a:noFill/>
                <a:prstDash val="solid"/>
                <a:miter/>
              </a:ln>
            </p:spPr>
            <p:txBody>
              <a:bodyPr rtlCol="0" anchor="ctr"/>
              <a:lstStyle/>
              <a:p>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Group 19"/>
            <p:cNvGrpSpPr/>
            <p:nvPr/>
          </p:nvGrpSpPr>
          <p:grpSpPr>
            <a:xfrm flipH="1">
              <a:off x="11182668" y="699813"/>
              <a:ext cx="329414" cy="329412"/>
              <a:chOff x="2163040" y="3675589"/>
              <a:chExt cx="637830" cy="637828"/>
            </a:xfrm>
          </p:grpSpPr>
          <p:sp>
            <p:nvSpPr>
              <p:cNvPr id="21" name="Rectangle: Rounded Corners 20"/>
              <p:cNvSpPr>
                <a:spLocks noChangeAspect="1"/>
              </p:cNvSpPr>
              <p:nvPr/>
            </p:nvSpPr>
            <p:spPr>
              <a:xfrm>
                <a:off x="2163040" y="3675589"/>
                <a:ext cx="637830" cy="637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2" name="Freeform: Shape 21"/>
              <p:cNvSpPr>
                <a:spLocks noChangeAspect="1"/>
              </p:cNvSpPr>
              <p:nvPr/>
            </p:nvSpPr>
            <p:spPr>
              <a:xfrm>
                <a:off x="2439433" y="3957154"/>
                <a:ext cx="85044" cy="74699"/>
              </a:xfrm>
              <a:custGeom>
                <a:avLst/>
                <a:gdLst>
                  <a:gd name="connsiteX0" fmla="*/ 483993 w 1052067"/>
                  <a:gd name="connsiteY0" fmla="*/ 24210 h 924095"/>
                  <a:gd name="connsiteX1" fmla="*/ 550223 w 1052067"/>
                  <a:gd name="connsiteY1" fmla="*/ 6438 h 924095"/>
                  <a:gd name="connsiteX2" fmla="*/ 567978 w 1052067"/>
                  <a:gd name="connsiteY2" fmla="*/ 24210 h 924095"/>
                  <a:gd name="connsiteX3" fmla="*/ 1045523 w 1052067"/>
                  <a:gd name="connsiteY3" fmla="*/ 851327 h 924095"/>
                  <a:gd name="connsiteX4" fmla="*/ 1027769 w 1052067"/>
                  <a:gd name="connsiteY4" fmla="*/ 917545 h 924095"/>
                  <a:gd name="connsiteX5" fmla="*/ 1003532 w 1052067"/>
                  <a:gd name="connsiteY5" fmla="*/ 924040 h 924095"/>
                  <a:gd name="connsiteX6" fmla="*/ 48439 w 1052067"/>
                  <a:gd name="connsiteY6" fmla="*/ 924040 h 924095"/>
                  <a:gd name="connsiteX7" fmla="*/ -37 w 1052067"/>
                  <a:gd name="connsiteY7" fmla="*/ 875577 h 924095"/>
                  <a:gd name="connsiteX8" fmla="*/ 6447 w 1052067"/>
                  <a:gd name="connsiteY8" fmla="*/ 851327 h 92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067" h="924095">
                    <a:moveTo>
                      <a:pt x="483993" y="24210"/>
                    </a:moveTo>
                    <a:cubicBezTo>
                      <a:pt x="497385" y="1021"/>
                      <a:pt x="527016" y="-6941"/>
                      <a:pt x="550223" y="6438"/>
                    </a:cubicBezTo>
                    <a:cubicBezTo>
                      <a:pt x="557615" y="10698"/>
                      <a:pt x="563735" y="16824"/>
                      <a:pt x="567978" y="24210"/>
                    </a:cubicBezTo>
                    <a:lnTo>
                      <a:pt x="1045523" y="851327"/>
                    </a:lnTo>
                    <a:cubicBezTo>
                      <a:pt x="1058914" y="874510"/>
                      <a:pt x="1050977" y="904159"/>
                      <a:pt x="1027769" y="917545"/>
                    </a:cubicBezTo>
                    <a:cubicBezTo>
                      <a:pt x="1020437" y="921804"/>
                      <a:pt x="1012014" y="924040"/>
                      <a:pt x="1003532" y="924040"/>
                    </a:cubicBezTo>
                    <a:lnTo>
                      <a:pt x="48439" y="924040"/>
                    </a:lnTo>
                    <a:cubicBezTo>
                      <a:pt x="21656" y="924046"/>
                      <a:pt x="-37" y="902348"/>
                      <a:pt x="-37" y="875577"/>
                    </a:cubicBezTo>
                    <a:cubicBezTo>
                      <a:pt x="-37" y="867063"/>
                      <a:pt x="2206" y="858701"/>
                      <a:pt x="6447" y="851327"/>
                    </a:cubicBezTo>
                    <a:close/>
                  </a:path>
                </a:pathLst>
              </a:custGeom>
              <a:solidFill>
                <a:schemeClr val="bg1"/>
              </a:solidFill>
              <a:ln w="6055"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60400" y="0"/>
            <a:ext cx="10858500" cy="1028700"/>
          </a:xfrm>
          <a:prstGeom prst="rect">
            <a:avLst/>
          </a:prstGeom>
        </p:spPr>
        <p:txBody>
          <a:bodyPr anchor="b" anchorCtr="0">
            <a:normAutofit/>
          </a:bodyPr>
          <a:lstStyle>
            <a:lvl1pPr>
              <a:lnSpc>
                <a:spcPct val="100000"/>
              </a:lnSpc>
              <a:defRPr>
                <a:solidFill>
                  <a:schemeClr val="tx1"/>
                </a:solidFill>
              </a:defRPr>
            </a:lvl1pPr>
          </a:lstStyle>
          <a:p>
            <a:pPr lvl="0"/>
            <a:r>
              <a:rPr lang="en-US" dirty="0"/>
              <a:t>Click to add title</a:t>
            </a:r>
            <a:endParaRPr lang="en-US" dirty="0"/>
          </a:p>
        </p:txBody>
      </p:sp>
      <p:sp>
        <p:nvSpPr>
          <p:cNvPr id="5" name="Content Placeholder 4"/>
          <p:cNvSpPr>
            <a:spLocks noGrp="1"/>
          </p:cNvSpPr>
          <p:nvPr>
            <p:ph idx="1" hasCustomPrompt="1"/>
          </p:nvPr>
        </p:nvSpPr>
        <p:spPr>
          <a:xfrm>
            <a:off x="660400" y="1092200"/>
            <a:ext cx="10858500" cy="5041900"/>
          </a:xfrm>
          <a:prstGeom prst="rect">
            <a:avLst/>
          </a:prstGeom>
        </p:spPr>
        <p:txBody>
          <a:bodyPr vert="horz" lIns="91440" tIns="45720" rIns="91440" bIns="45720"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2" name="Date Placeholder 1"/>
          <p:cNvSpPr>
            <a:spLocks noGrp="1"/>
          </p:cNvSpPr>
          <p:nvPr>
            <p:ph type="dt" sz="half" idx="10"/>
          </p:nvPr>
        </p:nvSpPr>
        <p:spPr/>
        <p:txBody>
          <a:bodyPr/>
          <a:lstStyle/>
          <a:p>
            <a:fld id="{A9643B38-FCD2-4D0A-90BC-740ACC77290F}" type="datetime1">
              <a:rPr lang="zh-CN" altLang="en-US" smtClean="0"/>
            </a:fld>
            <a:endParaRPr lang="zh-CN" altLang="en-US"/>
          </a:p>
        </p:txBody>
      </p:sp>
      <p:sp>
        <p:nvSpPr>
          <p:cNvPr id="3" name="Footer Placeholder 2"/>
          <p:cNvSpPr>
            <a:spLocks noGrp="1"/>
          </p:cNvSpPr>
          <p:nvPr>
            <p:ph type="ftr" sz="quarter" idx="11"/>
          </p:nvPr>
        </p:nvSpPr>
        <p:spPr/>
        <p:txBody>
          <a:bodyPr/>
          <a:lstStyle/>
          <a:p>
            <a:r>
              <a:rPr lang="en-US"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blipFill rotWithShape="0">
            <a:blip r:embed="rId2"/>
            <a:srcRect/>
            <a:stretch>
              <a:fillRect l="-36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p>
        </p:txBody>
      </p:sp>
      <p:sp>
        <p:nvSpPr>
          <p:cNvPr id="8" name="Rectangle: Rounded Corners 7"/>
          <p:cNvSpPr/>
          <p:nvPr/>
        </p:nvSpPr>
        <p:spPr>
          <a:xfrm>
            <a:off x="392877" y="491163"/>
            <a:ext cx="11406244" cy="5875674"/>
          </a:xfrm>
          <a:prstGeom prst="roundRect">
            <a:avLst>
              <a:gd name="adj" fmla="val 18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60399" y="1500188"/>
            <a:ext cx="2836800" cy="914400"/>
          </a:xfrm>
          <a:prstGeom prst="rect">
            <a:avLst/>
          </a:prstGeom>
        </p:spPr>
        <p:txBody>
          <a:bodyPr wrap="square" anchor="t">
            <a:normAutofit/>
          </a:bodyPr>
          <a:lstStyle>
            <a:lvl1pPr algn="r">
              <a:lnSpc>
                <a:spcPct val="100000"/>
              </a:lnSpc>
              <a:defRPr sz="2800">
                <a:solidFill>
                  <a:schemeClr val="accent1"/>
                </a:solidFill>
              </a:defRPr>
            </a:lvl1pPr>
          </a:lstStyle>
          <a:p>
            <a:pPr lvl="0"/>
            <a:r>
              <a:rPr lang="en-US"/>
              <a:t>Agenda</a:t>
            </a:r>
            <a:endParaRPr lang="en-US"/>
          </a:p>
        </p:txBody>
      </p:sp>
      <p:sp>
        <p:nvSpPr>
          <p:cNvPr id="11" name="Content Placeholder 10"/>
          <p:cNvSpPr>
            <a:spLocks noGrp="1"/>
          </p:cNvSpPr>
          <p:nvPr>
            <p:ph sz="quarter" idx="1" hasCustomPrompt="1"/>
          </p:nvPr>
        </p:nvSpPr>
        <p:spPr>
          <a:xfrm>
            <a:off x="3746500" y="1500187"/>
            <a:ext cx="7772400" cy="4633200"/>
          </a:xfrm>
          <a:prstGeom prst="rect">
            <a:avLst/>
          </a:prstGeom>
        </p:spPr>
        <p:txBody>
          <a:bodyPr wrap="square">
            <a:normAutofit/>
          </a:bodyPr>
          <a:lstStyle>
            <a:lvl1pPr marL="457200" indent="-457200">
              <a:lnSpc>
                <a:spcPct val="130000"/>
              </a:lnSpc>
              <a:buFont typeface="+mj-lt"/>
              <a:buAutoNum type="arabicPeriod"/>
              <a:defRPr sz="2400" b="0">
                <a:solidFill>
                  <a:schemeClr val="tx1"/>
                </a:solidFill>
                <a:latin typeface="+mn-lt"/>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lstStyle/>
          <a:p>
            <a:fld id="{2A27A813-B2FD-42E1-9222-83B574E99074}" type="datetime1">
              <a:rPr lang="zh-CN" altLang="en-US" smtClean="0"/>
            </a:fld>
            <a:endParaRPr lang="en-US" altLang="zh-CN"/>
          </a:p>
        </p:txBody>
      </p:sp>
      <p:sp>
        <p:nvSpPr>
          <p:cNvPr id="4" name="Footer Placeholder 3"/>
          <p:cNvSpPr>
            <a:spLocks noGrp="1"/>
          </p:cNvSpPr>
          <p:nvPr>
            <p:ph type="ftr" sz="quarter" idx="11"/>
          </p:nvPr>
        </p:nvSpPr>
        <p:spPr/>
        <p:txBody>
          <a:bodyPr/>
          <a:lstStyle/>
          <a:p>
            <a:r>
              <a:rPr lang="en-US" altLang="zh-CN" dirty="0"/>
              <a:t>OfficePLUS</a:t>
            </a:r>
            <a:endParaRPr lang="zh-CN" altLang="en-US" dirty="0"/>
          </a:p>
        </p:txBody>
      </p:sp>
      <p:sp>
        <p:nvSpPr>
          <p:cNvPr id="5" name="Slide Number Placeholder 4"/>
          <p:cNvSpPr>
            <a:spLocks noGrp="1"/>
          </p:cNvSpPr>
          <p:nvPr>
            <p:ph type="sldNum" sz="quarter" idx="12"/>
          </p:nvPr>
        </p:nvSpPr>
        <p:spPr/>
        <p:txBody>
          <a:bodyPr/>
          <a:lstStyle/>
          <a:p>
            <a:fld id="{7F65B630-C7FF-41C0-9923-C5E5E29EED81}" type="slidenum">
              <a:rPr lang="en-US" altLang="zh-CN" smtClean="0"/>
            </a:fld>
            <a:endParaRPr lang="en-US" altLang="zh-CN"/>
          </a:p>
        </p:txBody>
      </p:sp>
      <p:grpSp>
        <p:nvGrpSpPr>
          <p:cNvPr id="13" name="Group 12"/>
          <p:cNvGrpSpPr/>
          <p:nvPr/>
        </p:nvGrpSpPr>
        <p:grpSpPr>
          <a:xfrm>
            <a:off x="2626456" y="1500188"/>
            <a:ext cx="994563" cy="4634686"/>
            <a:chOff x="2626456" y="1500188"/>
            <a:chExt cx="994563" cy="4634686"/>
          </a:xfrm>
        </p:grpSpPr>
        <p:cxnSp>
          <p:nvCxnSpPr>
            <p:cNvPr id="14" name="Straight Connector 13"/>
            <p:cNvCxnSpPr/>
            <p:nvPr/>
          </p:nvCxnSpPr>
          <p:spPr>
            <a:xfrm>
              <a:off x="3621019" y="1500188"/>
              <a:ext cx="0" cy="4633913"/>
            </a:xfrm>
            <a:prstGeom prst="line">
              <a:avLst/>
            </a:prstGeom>
            <a:solidFill>
              <a:srgbClr val="FFCC00"/>
            </a:solidFill>
            <a:ln w="3175" cap="flat" cmpd="sng" algn="ctr">
              <a:solidFill>
                <a:schemeClr val="tx1">
                  <a:alpha val="50000"/>
                </a:schemeClr>
              </a:solidFill>
              <a:prstDash val="solid"/>
              <a:round/>
              <a:headEnd type="none" w="med" len="med"/>
              <a:tailEnd type="none" w="med" len="med"/>
            </a:ln>
            <a:effectLst/>
          </p:spPr>
        </p:cxnSp>
        <p:sp>
          <p:nvSpPr>
            <p:cNvPr id="15" name="Freeform: Shape 14"/>
            <p:cNvSpPr>
              <a:spLocks noChangeAspect="1"/>
            </p:cNvSpPr>
            <p:nvPr/>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1">
                <a:alpha val="15000"/>
              </a:schemeClr>
            </a:solidFill>
            <a:ln>
              <a:noFill/>
            </a:ln>
          </p:spPr>
          <p:txBody>
            <a:bodyPr/>
            <a:lstStyle/>
            <a:p>
              <a:endParaRPr lang="zh-CN" altLang="en-US">
                <a:cs typeface="+mn-ea"/>
                <a:sym typeface="+mn-lt"/>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1"/>
          <p:cNvGrpSpPr/>
          <p:nvPr userDrawn="1"/>
        </p:nvGrpSpPr>
        <p:grpSpPr>
          <a:xfrm flipH="1">
            <a:off x="0" y="0"/>
            <a:ext cx="11042651" cy="6858000"/>
            <a:chOff x="1149350" y="0"/>
            <a:chExt cx="11042651" cy="6858000"/>
          </a:xfrm>
        </p:grpSpPr>
        <p:sp>
          <p:nvSpPr>
            <p:cNvPr id="3" name="Freeform: Shape 2"/>
            <p:cNvSpPr/>
            <p:nvPr userDrawn="1"/>
          </p:nvSpPr>
          <p:spPr>
            <a:xfrm>
              <a:off x="1149350" y="0"/>
              <a:ext cx="9893300" cy="6858000"/>
            </a:xfrm>
            <a:custGeom>
              <a:avLst/>
              <a:gdLst>
                <a:gd name="connsiteX0" fmla="*/ 4946650 w 9893300"/>
                <a:gd name="connsiteY0" fmla="*/ 688952 h 6858000"/>
                <a:gd name="connsiteX1" fmla="*/ 2206602 w 9893300"/>
                <a:gd name="connsiteY1" fmla="*/ 3429000 h 6858000"/>
                <a:gd name="connsiteX2" fmla="*/ 4946650 w 9893300"/>
                <a:gd name="connsiteY2" fmla="*/ 6169048 h 6858000"/>
                <a:gd name="connsiteX3" fmla="*/ 7686698 w 9893300"/>
                <a:gd name="connsiteY3" fmla="*/ 3429000 h 6858000"/>
                <a:gd name="connsiteX4" fmla="*/ 4946650 w 9893300"/>
                <a:gd name="connsiteY4" fmla="*/ 688952 h 6858000"/>
                <a:gd name="connsiteX5" fmla="*/ 1383237 w 9893300"/>
                <a:gd name="connsiteY5" fmla="*/ 0 h 6858000"/>
                <a:gd name="connsiteX6" fmla="*/ 8510063 w 9893300"/>
                <a:gd name="connsiteY6" fmla="*/ 0 h 6858000"/>
                <a:gd name="connsiteX7" fmla="*/ 8608250 w 9893300"/>
                <a:gd name="connsiteY7" fmla="*/ 102984 h 6858000"/>
                <a:gd name="connsiteX8" fmla="*/ 9893300 w 9893300"/>
                <a:gd name="connsiteY8" fmla="*/ 3429000 h 6858000"/>
                <a:gd name="connsiteX9" fmla="*/ 8608250 w 9893300"/>
                <a:gd name="connsiteY9" fmla="*/ 6755016 h 6858000"/>
                <a:gd name="connsiteX10" fmla="*/ 8510063 w 9893300"/>
                <a:gd name="connsiteY10" fmla="*/ 6858000 h 6858000"/>
                <a:gd name="connsiteX11" fmla="*/ 1383237 w 9893300"/>
                <a:gd name="connsiteY11" fmla="*/ 6858000 h 6858000"/>
                <a:gd name="connsiteX12" fmla="*/ 1285050 w 9893300"/>
                <a:gd name="connsiteY12" fmla="*/ 6755016 h 6858000"/>
                <a:gd name="connsiteX13" fmla="*/ 0 w 9893300"/>
                <a:gd name="connsiteY13" fmla="*/ 3429000 h 6858000"/>
                <a:gd name="connsiteX14" fmla="*/ 1285050 w 9893300"/>
                <a:gd name="connsiteY14" fmla="*/ 1029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3300" h="6858000">
                  <a:moveTo>
                    <a:pt x="4946650" y="688952"/>
                  </a:moveTo>
                  <a:cubicBezTo>
                    <a:pt x="3433363" y="688952"/>
                    <a:pt x="2206602" y="1915713"/>
                    <a:pt x="2206602" y="3429000"/>
                  </a:cubicBezTo>
                  <a:cubicBezTo>
                    <a:pt x="2206602" y="4942287"/>
                    <a:pt x="3433363" y="6169048"/>
                    <a:pt x="4946650" y="6169048"/>
                  </a:cubicBezTo>
                  <a:cubicBezTo>
                    <a:pt x="6459937" y="6169048"/>
                    <a:pt x="7686698" y="4942287"/>
                    <a:pt x="7686698" y="3429000"/>
                  </a:cubicBezTo>
                  <a:cubicBezTo>
                    <a:pt x="7686698" y="1915713"/>
                    <a:pt x="6459937" y="688952"/>
                    <a:pt x="4946650" y="688952"/>
                  </a:cubicBezTo>
                  <a:close/>
                  <a:moveTo>
                    <a:pt x="1383237" y="0"/>
                  </a:moveTo>
                  <a:lnTo>
                    <a:pt x="8510063" y="0"/>
                  </a:lnTo>
                  <a:lnTo>
                    <a:pt x="8608250" y="102984"/>
                  </a:lnTo>
                  <a:cubicBezTo>
                    <a:pt x="9406673" y="981446"/>
                    <a:pt x="9893300" y="2148394"/>
                    <a:pt x="9893300" y="3429000"/>
                  </a:cubicBezTo>
                  <a:cubicBezTo>
                    <a:pt x="9893300" y="4709606"/>
                    <a:pt x="9406673" y="5876554"/>
                    <a:pt x="8608250" y="6755016"/>
                  </a:cubicBezTo>
                  <a:lnTo>
                    <a:pt x="8510063" y="6858000"/>
                  </a:lnTo>
                  <a:lnTo>
                    <a:pt x="1383237" y="6858000"/>
                  </a:lnTo>
                  <a:lnTo>
                    <a:pt x="1285050" y="6755016"/>
                  </a:lnTo>
                  <a:cubicBezTo>
                    <a:pt x="486627" y="5876554"/>
                    <a:pt x="0" y="4709606"/>
                    <a:pt x="0" y="3429000"/>
                  </a:cubicBezTo>
                  <a:cubicBezTo>
                    <a:pt x="0" y="2148394"/>
                    <a:pt x="486627" y="981446"/>
                    <a:pt x="1285050" y="102984"/>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7" name="Freeform: Shape 6"/>
            <p:cNvSpPr/>
            <p:nvPr userDrawn="1"/>
          </p:nvSpPr>
          <p:spPr>
            <a:xfrm>
              <a:off x="5515898" y="0"/>
              <a:ext cx="6676103" cy="6858000"/>
            </a:xfrm>
            <a:custGeom>
              <a:avLst/>
              <a:gdLst>
                <a:gd name="connsiteX0" fmla="*/ 3429000 w 6676103"/>
                <a:gd name="connsiteY0" fmla="*/ 0 h 6858000"/>
                <a:gd name="connsiteX1" fmla="*/ 6676103 w 6676103"/>
                <a:gd name="connsiteY1" fmla="*/ 0 h 6858000"/>
                <a:gd name="connsiteX2" fmla="*/ 6676103 w 6676103"/>
                <a:gd name="connsiteY2" fmla="*/ 6858000 h 6858000"/>
                <a:gd name="connsiteX3" fmla="*/ 3429000 w 6676103"/>
                <a:gd name="connsiteY3" fmla="*/ 6858000 h 6858000"/>
                <a:gd name="connsiteX4" fmla="*/ 0 w 6676103"/>
                <a:gd name="connsiteY4" fmla="*/ 3429000 h 6858000"/>
                <a:gd name="connsiteX5" fmla="*/ 3429000 w 667610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6103" h="6858000">
                  <a:moveTo>
                    <a:pt x="3429000" y="0"/>
                  </a:moveTo>
                  <a:lnTo>
                    <a:pt x="6676103" y="0"/>
                  </a:lnTo>
                  <a:lnTo>
                    <a:pt x="6676103" y="6858000"/>
                  </a:lnTo>
                  <a:lnTo>
                    <a:pt x="3429000" y="6858000"/>
                  </a:lnTo>
                  <a:cubicBezTo>
                    <a:pt x="1535216" y="6858000"/>
                    <a:pt x="0" y="5322784"/>
                    <a:pt x="0" y="3429000"/>
                  </a:cubicBezTo>
                  <a:cubicBezTo>
                    <a:pt x="0" y="1535216"/>
                    <a:pt x="1535216" y="0"/>
                    <a:pt x="3429000" y="0"/>
                  </a:cubicBezTo>
                  <a:close/>
                </a:path>
              </a:pathLst>
            </a:custGeom>
            <a:blipFill rotWithShape="0">
              <a:blip r:embed="rId2"/>
              <a:srcRect/>
              <a:stretch>
                <a:fillRect l="-8352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lvl="0" algn="ctr"/>
              <a:endParaRPr lang="zh-CN" altLang="en-US"/>
            </a:p>
          </p:txBody>
        </p:sp>
        <p:sp>
          <p:nvSpPr>
            <p:cNvPr id="9" name="Freeform: Shape 8"/>
            <p:cNvSpPr/>
            <p:nvPr userDrawn="1"/>
          </p:nvSpPr>
          <p:spPr>
            <a:xfrm>
              <a:off x="6772388" y="0"/>
              <a:ext cx="4270263" cy="6858000"/>
            </a:xfrm>
            <a:custGeom>
              <a:avLst/>
              <a:gdLst>
                <a:gd name="connsiteX0" fmla="*/ 2172511 w 4270263"/>
                <a:gd name="connsiteY0" fmla="*/ 0 h 6858000"/>
                <a:gd name="connsiteX1" fmla="*/ 2887026 w 4270263"/>
                <a:gd name="connsiteY1" fmla="*/ 0 h 6858000"/>
                <a:gd name="connsiteX2" fmla="*/ 2985213 w 4270263"/>
                <a:gd name="connsiteY2" fmla="*/ 102984 h 6858000"/>
                <a:gd name="connsiteX3" fmla="*/ 4270263 w 4270263"/>
                <a:gd name="connsiteY3" fmla="*/ 3429000 h 6858000"/>
                <a:gd name="connsiteX4" fmla="*/ 2985213 w 4270263"/>
                <a:gd name="connsiteY4" fmla="*/ 6755016 h 6858000"/>
                <a:gd name="connsiteX5" fmla="*/ 2887026 w 4270263"/>
                <a:gd name="connsiteY5" fmla="*/ 6858000 h 6858000"/>
                <a:gd name="connsiteX6" fmla="*/ 2172511 w 4270263"/>
                <a:gd name="connsiteY6" fmla="*/ 6858000 h 6858000"/>
                <a:gd name="connsiteX7" fmla="*/ 255325 w 4270263"/>
                <a:gd name="connsiteY7" fmla="*/ 6272381 h 6858000"/>
                <a:gd name="connsiteX8" fmla="*/ 0 w 4270263"/>
                <a:gd name="connsiteY8" fmla="*/ 6081452 h 6858000"/>
                <a:gd name="connsiteX9" fmla="*/ 138420 w 4270263"/>
                <a:gd name="connsiteY9" fmla="*/ 6045861 h 6858000"/>
                <a:gd name="connsiteX10" fmla="*/ 2063661 w 4270263"/>
                <a:gd name="connsiteY10" fmla="*/ 3429000 h 6858000"/>
                <a:gd name="connsiteX11" fmla="*/ 138420 w 4270263"/>
                <a:gd name="connsiteY11" fmla="*/ 812139 h 6858000"/>
                <a:gd name="connsiteX12" fmla="*/ 0 w 4270263"/>
                <a:gd name="connsiteY12" fmla="*/ 776548 h 6858000"/>
                <a:gd name="connsiteX13" fmla="*/ 255325 w 4270263"/>
                <a:gd name="connsiteY13" fmla="*/ 585620 h 6858000"/>
                <a:gd name="connsiteX14" fmla="*/ 2172511 w 427026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0263" h="6858000">
                  <a:moveTo>
                    <a:pt x="2172511" y="0"/>
                  </a:moveTo>
                  <a:lnTo>
                    <a:pt x="2887026" y="0"/>
                  </a:lnTo>
                  <a:lnTo>
                    <a:pt x="2985213" y="102984"/>
                  </a:lnTo>
                  <a:cubicBezTo>
                    <a:pt x="3783636" y="981446"/>
                    <a:pt x="4270263" y="2148394"/>
                    <a:pt x="4270263" y="3429000"/>
                  </a:cubicBezTo>
                  <a:cubicBezTo>
                    <a:pt x="4270263" y="4709606"/>
                    <a:pt x="3783636" y="5876554"/>
                    <a:pt x="2985213" y="6755016"/>
                  </a:cubicBezTo>
                  <a:lnTo>
                    <a:pt x="2887026" y="6858000"/>
                  </a:lnTo>
                  <a:lnTo>
                    <a:pt x="2172511" y="6858000"/>
                  </a:lnTo>
                  <a:cubicBezTo>
                    <a:pt x="1462342" y="6858000"/>
                    <a:pt x="802597" y="6642110"/>
                    <a:pt x="255325" y="6272381"/>
                  </a:cubicBezTo>
                  <a:lnTo>
                    <a:pt x="0" y="6081452"/>
                  </a:lnTo>
                  <a:lnTo>
                    <a:pt x="138420" y="6045861"/>
                  </a:lnTo>
                  <a:cubicBezTo>
                    <a:pt x="1253807" y="5698940"/>
                    <a:pt x="2063661" y="4658546"/>
                    <a:pt x="2063661" y="3429000"/>
                  </a:cubicBezTo>
                  <a:cubicBezTo>
                    <a:pt x="2063661" y="2199455"/>
                    <a:pt x="1253807" y="1159061"/>
                    <a:pt x="138420" y="812139"/>
                  </a:cubicBezTo>
                  <a:lnTo>
                    <a:pt x="0" y="776548"/>
                  </a:lnTo>
                  <a:lnTo>
                    <a:pt x="255325" y="585620"/>
                  </a:lnTo>
                  <a:cubicBezTo>
                    <a:pt x="802597" y="215890"/>
                    <a:pt x="1462342" y="0"/>
                    <a:pt x="2172511" y="0"/>
                  </a:cubicBezTo>
                  <a:close/>
                </a:path>
              </a:pathLst>
            </a:custGeom>
            <a:gradFill flip="none" rotWithShape="1">
              <a:gsLst>
                <a:gs pos="100000">
                  <a:schemeClr val="accent1">
                    <a:alpha val="20000"/>
                  </a:schemeClr>
                </a:gs>
                <a:gs pos="0">
                  <a:schemeClr val="accent1">
                    <a:alpha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sp>
        <p:nvSpPr>
          <p:cNvPr id="5" name="Title 4"/>
          <p:cNvSpPr>
            <a:spLocks noGrp="1"/>
          </p:cNvSpPr>
          <p:nvPr>
            <p:ph type="title" hasCustomPrompt="1"/>
          </p:nvPr>
        </p:nvSpPr>
        <p:spPr>
          <a:xfrm>
            <a:off x="6676103" y="1231055"/>
            <a:ext cx="4842797" cy="2197946"/>
          </a:xfrm>
          <a:prstGeom prst="rect">
            <a:avLst/>
          </a:prstGeom>
        </p:spPr>
        <p:txBody>
          <a:bodyPr>
            <a:normAutofit/>
          </a:bodyPr>
          <a:lstStyle>
            <a:lvl1pPr algn="r">
              <a:lnSpc>
                <a:spcPct val="100000"/>
              </a:lnSpc>
              <a:defRPr sz="3200"/>
            </a:lvl1pPr>
          </a:lstStyle>
          <a:p>
            <a:pPr lvl="0"/>
            <a:r>
              <a:rPr lang="en-US"/>
              <a:t>Click to add title</a:t>
            </a:r>
            <a:endParaRPr lang="en-US"/>
          </a:p>
        </p:txBody>
      </p:sp>
      <p:sp>
        <p:nvSpPr>
          <p:cNvPr id="25" name="Text Placeholder 24"/>
          <p:cNvSpPr>
            <a:spLocks noGrp="1"/>
          </p:cNvSpPr>
          <p:nvPr>
            <p:ph type="body" sz="quarter" idx="1" hasCustomPrompt="1"/>
          </p:nvPr>
        </p:nvSpPr>
        <p:spPr>
          <a:xfrm>
            <a:off x="6676103" y="3440854"/>
            <a:ext cx="4842797" cy="2197946"/>
          </a:xfrm>
          <a:prstGeom prst="rect">
            <a:avLst/>
          </a:prstGeom>
        </p:spPr>
        <p:txBody>
          <a:bodyPr anchor="t">
            <a:normAutofit/>
          </a:bodyPr>
          <a:lstStyle>
            <a:lvl1pPr marL="0" indent="0" algn="r">
              <a:lnSpc>
                <a:spcPct val="120000"/>
              </a:lnSpc>
              <a:buFont typeface="+mj-lt"/>
              <a:buNone/>
              <a:defRPr sz="2000" b="0">
                <a:solidFill>
                  <a:schemeClr val="tx1"/>
                </a:solidFill>
                <a:latin typeface="+mn-lt"/>
              </a:defRPr>
            </a:lvl1pPr>
          </a:lstStyle>
          <a:p>
            <a:pPr lvl="0"/>
            <a:r>
              <a:rPr lang="en-US"/>
              <a:t>Click to add text</a:t>
            </a:r>
            <a:endParaRPr lang="en-US"/>
          </a:p>
        </p:txBody>
      </p:sp>
      <p:sp>
        <p:nvSpPr>
          <p:cNvPr id="4" name="Date Placeholder 3"/>
          <p:cNvSpPr>
            <a:spLocks noGrp="1"/>
          </p:cNvSpPr>
          <p:nvPr>
            <p:ph type="dt" sz="half" idx="10"/>
          </p:nvPr>
        </p:nvSpPr>
        <p:spPr/>
        <p:txBody>
          <a:bodyPr/>
          <a:lstStyle/>
          <a:p>
            <a:fld id="{2A27A813-B2FD-42E1-9222-83B574E99074}" type="datetime1">
              <a:rPr lang="zh-CN" altLang="en-US" smtClean="0"/>
            </a:fld>
            <a:endParaRPr lang="en-US" altLang="zh-CN"/>
          </a:p>
        </p:txBody>
      </p:sp>
      <p:sp>
        <p:nvSpPr>
          <p:cNvPr id="6" name="Footer Placeholder 5"/>
          <p:cNvSpPr>
            <a:spLocks noGrp="1"/>
          </p:cNvSpPr>
          <p:nvPr>
            <p:ph type="ftr" sz="quarter" idx="11"/>
          </p:nvPr>
        </p:nvSpPr>
        <p:spPr/>
        <p:txBody>
          <a:bodyPr/>
          <a:lstStyle/>
          <a:p>
            <a:r>
              <a:rPr lang="en-US" altLang="zh-CN"/>
              <a:t>OfficePLUS</a:t>
            </a:r>
            <a:endParaRPr lang="zh-CN" altLang="en-US"/>
          </a:p>
        </p:txBody>
      </p:sp>
      <p:sp>
        <p:nvSpPr>
          <p:cNvPr id="8" name="Slide Number Placeholder 7"/>
          <p:cNvSpPr>
            <a:spLocks noGrp="1"/>
          </p:cNvSpPr>
          <p:nvPr>
            <p:ph type="sldNum" sz="quarter" idx="12"/>
          </p:nvPr>
        </p:nvSpPr>
        <p:spPr/>
        <p:txBody>
          <a:bodyPr/>
          <a:lstStyle/>
          <a:p>
            <a:fld id="{7F65B630-C7FF-41C0-9923-C5E5E29EED81}" type="slidenum">
              <a:rPr lang="en-US" altLang="zh-CN" smtClean="0"/>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60399" y="0"/>
            <a:ext cx="10858500" cy="1028700"/>
          </a:xfrm>
          <a:prstGeom prst="rect">
            <a:avLst/>
          </a:prstGeom>
        </p:spPr>
        <p:txBody>
          <a:bodyPr anchor="b" anchorCtr="0">
            <a:normAutofit/>
          </a:bodyPr>
          <a:lstStyle>
            <a:lvl1pPr>
              <a:lnSpc>
                <a:spcPct val="100000"/>
              </a:lnSpc>
              <a:defRPr>
                <a:solidFill>
                  <a:schemeClr val="tx1"/>
                </a:solidFill>
              </a:defRPr>
            </a:lvl1pPr>
          </a:lstStyle>
          <a:p>
            <a:pPr lvl="0"/>
            <a:r>
              <a:rPr lang="en-US" dirty="0"/>
              <a:t>Click to add title</a:t>
            </a:r>
            <a:endParaRPr lang="en-US" dirty="0"/>
          </a:p>
        </p:txBody>
      </p:sp>
      <p:sp>
        <p:nvSpPr>
          <p:cNvPr id="2" name="Date Placeholder 1"/>
          <p:cNvSpPr>
            <a:spLocks noGrp="1"/>
          </p:cNvSpPr>
          <p:nvPr>
            <p:ph type="dt" sz="half" idx="10"/>
          </p:nvPr>
        </p:nvSpPr>
        <p:spPr/>
        <p:txBody>
          <a:bodyPr/>
          <a:lstStyle/>
          <a:p>
            <a:fld id="{A9643B38-FCD2-4D0A-90BC-740ACC77290F}" type="datetime1">
              <a:rPr lang="zh-CN" altLang="en-US" smtClean="0"/>
            </a:fld>
            <a:endParaRPr lang="zh-CN" altLang="en-US"/>
          </a:p>
        </p:txBody>
      </p:sp>
      <p:sp>
        <p:nvSpPr>
          <p:cNvPr id="3" name="Footer Placeholder 2"/>
          <p:cNvSpPr>
            <a:spLocks noGrp="1"/>
          </p:cNvSpPr>
          <p:nvPr>
            <p:ph type="ftr" sz="quarter" idx="11"/>
          </p:nvPr>
        </p:nvSpPr>
        <p:spPr/>
        <p:txBody>
          <a:bodyPr/>
          <a:lstStyle/>
          <a:p>
            <a:r>
              <a:rPr lang="en-US" altLang="zh-CN"/>
              <a:t>OfficePLUS</a:t>
            </a:r>
            <a:endParaRPr lang="zh-CN" altLang="en-US"/>
          </a:p>
        </p:txBody>
      </p:sp>
      <p:sp>
        <p:nvSpPr>
          <p:cNvPr id="4" name="Slide Number Placeholder 3"/>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3D36A-0885-4071-9EF1-0FE4286E17CF}" type="datetime1">
              <a:rPr lang="zh-CN" altLang="en-US" smtClean="0"/>
            </a:fld>
            <a:endParaRPr lang="en-US"/>
          </a:p>
        </p:txBody>
      </p:sp>
      <p:sp>
        <p:nvSpPr>
          <p:cNvPr id="3" name="Footer Placeholder 2"/>
          <p:cNvSpPr>
            <a:spLocks noGrp="1"/>
          </p:cNvSpPr>
          <p:nvPr>
            <p:ph type="ftr" sz="quarter" idx="11"/>
          </p:nvPr>
        </p:nvSpPr>
        <p:spPr/>
        <p:txBody>
          <a:bodyPr/>
          <a:lstStyle/>
          <a:p>
            <a:r>
              <a:rPr lang="en-US"/>
              <a:t>OfficePLUS</a:t>
            </a:r>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p:cSld name="Closing">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149350" y="0"/>
            <a:ext cx="11042651" cy="6858000"/>
            <a:chOff x="1149350" y="0"/>
            <a:chExt cx="11042651" cy="6858000"/>
          </a:xfrm>
        </p:grpSpPr>
        <p:sp>
          <p:nvSpPr>
            <p:cNvPr id="3" name="Freeform: Shape 2"/>
            <p:cNvSpPr/>
            <p:nvPr userDrawn="1"/>
          </p:nvSpPr>
          <p:spPr>
            <a:xfrm>
              <a:off x="1149350" y="0"/>
              <a:ext cx="9893300" cy="6858000"/>
            </a:xfrm>
            <a:custGeom>
              <a:avLst/>
              <a:gdLst>
                <a:gd name="connsiteX0" fmla="*/ 4946650 w 9893300"/>
                <a:gd name="connsiteY0" fmla="*/ 688952 h 6858000"/>
                <a:gd name="connsiteX1" fmla="*/ 2206602 w 9893300"/>
                <a:gd name="connsiteY1" fmla="*/ 3429000 h 6858000"/>
                <a:gd name="connsiteX2" fmla="*/ 4946650 w 9893300"/>
                <a:gd name="connsiteY2" fmla="*/ 6169048 h 6858000"/>
                <a:gd name="connsiteX3" fmla="*/ 7686698 w 9893300"/>
                <a:gd name="connsiteY3" fmla="*/ 3429000 h 6858000"/>
                <a:gd name="connsiteX4" fmla="*/ 4946650 w 9893300"/>
                <a:gd name="connsiteY4" fmla="*/ 688952 h 6858000"/>
                <a:gd name="connsiteX5" fmla="*/ 1383237 w 9893300"/>
                <a:gd name="connsiteY5" fmla="*/ 0 h 6858000"/>
                <a:gd name="connsiteX6" fmla="*/ 8510063 w 9893300"/>
                <a:gd name="connsiteY6" fmla="*/ 0 h 6858000"/>
                <a:gd name="connsiteX7" fmla="*/ 8608250 w 9893300"/>
                <a:gd name="connsiteY7" fmla="*/ 102984 h 6858000"/>
                <a:gd name="connsiteX8" fmla="*/ 9893300 w 9893300"/>
                <a:gd name="connsiteY8" fmla="*/ 3429000 h 6858000"/>
                <a:gd name="connsiteX9" fmla="*/ 8608250 w 9893300"/>
                <a:gd name="connsiteY9" fmla="*/ 6755016 h 6858000"/>
                <a:gd name="connsiteX10" fmla="*/ 8510063 w 9893300"/>
                <a:gd name="connsiteY10" fmla="*/ 6858000 h 6858000"/>
                <a:gd name="connsiteX11" fmla="*/ 1383237 w 9893300"/>
                <a:gd name="connsiteY11" fmla="*/ 6858000 h 6858000"/>
                <a:gd name="connsiteX12" fmla="*/ 1285050 w 9893300"/>
                <a:gd name="connsiteY12" fmla="*/ 6755016 h 6858000"/>
                <a:gd name="connsiteX13" fmla="*/ 0 w 9893300"/>
                <a:gd name="connsiteY13" fmla="*/ 3429000 h 6858000"/>
                <a:gd name="connsiteX14" fmla="*/ 1285050 w 9893300"/>
                <a:gd name="connsiteY14" fmla="*/ 1029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3300" h="6858000">
                  <a:moveTo>
                    <a:pt x="4946650" y="688952"/>
                  </a:moveTo>
                  <a:cubicBezTo>
                    <a:pt x="3433363" y="688952"/>
                    <a:pt x="2206602" y="1915713"/>
                    <a:pt x="2206602" y="3429000"/>
                  </a:cubicBezTo>
                  <a:cubicBezTo>
                    <a:pt x="2206602" y="4942287"/>
                    <a:pt x="3433363" y="6169048"/>
                    <a:pt x="4946650" y="6169048"/>
                  </a:cubicBezTo>
                  <a:cubicBezTo>
                    <a:pt x="6459937" y="6169048"/>
                    <a:pt x="7686698" y="4942287"/>
                    <a:pt x="7686698" y="3429000"/>
                  </a:cubicBezTo>
                  <a:cubicBezTo>
                    <a:pt x="7686698" y="1915713"/>
                    <a:pt x="6459937" y="688952"/>
                    <a:pt x="4946650" y="688952"/>
                  </a:cubicBezTo>
                  <a:close/>
                  <a:moveTo>
                    <a:pt x="1383237" y="0"/>
                  </a:moveTo>
                  <a:lnTo>
                    <a:pt x="8510063" y="0"/>
                  </a:lnTo>
                  <a:lnTo>
                    <a:pt x="8608250" y="102984"/>
                  </a:lnTo>
                  <a:cubicBezTo>
                    <a:pt x="9406673" y="981446"/>
                    <a:pt x="9893300" y="2148394"/>
                    <a:pt x="9893300" y="3429000"/>
                  </a:cubicBezTo>
                  <a:cubicBezTo>
                    <a:pt x="9893300" y="4709606"/>
                    <a:pt x="9406673" y="5876554"/>
                    <a:pt x="8608250" y="6755016"/>
                  </a:cubicBezTo>
                  <a:lnTo>
                    <a:pt x="8510063" y="6858000"/>
                  </a:lnTo>
                  <a:lnTo>
                    <a:pt x="1383237" y="6858000"/>
                  </a:lnTo>
                  <a:lnTo>
                    <a:pt x="1285050" y="6755016"/>
                  </a:lnTo>
                  <a:cubicBezTo>
                    <a:pt x="486627" y="5876554"/>
                    <a:pt x="0" y="4709606"/>
                    <a:pt x="0" y="3429000"/>
                  </a:cubicBezTo>
                  <a:cubicBezTo>
                    <a:pt x="0" y="2148394"/>
                    <a:pt x="486627" y="981446"/>
                    <a:pt x="1285050" y="102984"/>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6" name="Freeform: Shape 5"/>
            <p:cNvSpPr/>
            <p:nvPr userDrawn="1"/>
          </p:nvSpPr>
          <p:spPr>
            <a:xfrm>
              <a:off x="5515898" y="0"/>
              <a:ext cx="6676103" cy="6858000"/>
            </a:xfrm>
            <a:custGeom>
              <a:avLst/>
              <a:gdLst>
                <a:gd name="connsiteX0" fmla="*/ 3429000 w 6676103"/>
                <a:gd name="connsiteY0" fmla="*/ 0 h 6858000"/>
                <a:gd name="connsiteX1" fmla="*/ 6676103 w 6676103"/>
                <a:gd name="connsiteY1" fmla="*/ 0 h 6858000"/>
                <a:gd name="connsiteX2" fmla="*/ 6676103 w 6676103"/>
                <a:gd name="connsiteY2" fmla="*/ 6858000 h 6858000"/>
                <a:gd name="connsiteX3" fmla="*/ 3429000 w 6676103"/>
                <a:gd name="connsiteY3" fmla="*/ 6858000 h 6858000"/>
                <a:gd name="connsiteX4" fmla="*/ 0 w 6676103"/>
                <a:gd name="connsiteY4" fmla="*/ 3429000 h 6858000"/>
                <a:gd name="connsiteX5" fmla="*/ 3429000 w 667610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6103" h="6858000">
                  <a:moveTo>
                    <a:pt x="3429000" y="0"/>
                  </a:moveTo>
                  <a:lnTo>
                    <a:pt x="6676103" y="0"/>
                  </a:lnTo>
                  <a:lnTo>
                    <a:pt x="6676103" y="6858000"/>
                  </a:lnTo>
                  <a:lnTo>
                    <a:pt x="3429000" y="6858000"/>
                  </a:lnTo>
                  <a:cubicBezTo>
                    <a:pt x="1535216" y="6858000"/>
                    <a:pt x="0" y="5322784"/>
                    <a:pt x="0" y="3429000"/>
                  </a:cubicBezTo>
                  <a:cubicBezTo>
                    <a:pt x="0" y="1535216"/>
                    <a:pt x="1535216" y="0"/>
                    <a:pt x="3429000" y="0"/>
                  </a:cubicBezTo>
                  <a:close/>
                </a:path>
              </a:pathLst>
            </a:custGeom>
            <a:blipFill rotWithShape="0">
              <a:blip r:embed="rId2"/>
              <a:srcRect/>
              <a:stretch>
                <a:fillRect l="-8352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lvl="0" algn="ctr"/>
              <a:endParaRPr lang="zh-CN" altLang="en-US"/>
            </a:p>
          </p:txBody>
        </p:sp>
        <p:sp>
          <p:nvSpPr>
            <p:cNvPr id="8" name="Freeform: Shape 7"/>
            <p:cNvSpPr/>
            <p:nvPr userDrawn="1"/>
          </p:nvSpPr>
          <p:spPr>
            <a:xfrm>
              <a:off x="6772388" y="0"/>
              <a:ext cx="4270263" cy="6858000"/>
            </a:xfrm>
            <a:custGeom>
              <a:avLst/>
              <a:gdLst>
                <a:gd name="connsiteX0" fmla="*/ 2172511 w 4270263"/>
                <a:gd name="connsiteY0" fmla="*/ 0 h 6858000"/>
                <a:gd name="connsiteX1" fmla="*/ 2887026 w 4270263"/>
                <a:gd name="connsiteY1" fmla="*/ 0 h 6858000"/>
                <a:gd name="connsiteX2" fmla="*/ 2985213 w 4270263"/>
                <a:gd name="connsiteY2" fmla="*/ 102984 h 6858000"/>
                <a:gd name="connsiteX3" fmla="*/ 4270263 w 4270263"/>
                <a:gd name="connsiteY3" fmla="*/ 3429000 h 6858000"/>
                <a:gd name="connsiteX4" fmla="*/ 2985213 w 4270263"/>
                <a:gd name="connsiteY4" fmla="*/ 6755016 h 6858000"/>
                <a:gd name="connsiteX5" fmla="*/ 2887026 w 4270263"/>
                <a:gd name="connsiteY5" fmla="*/ 6858000 h 6858000"/>
                <a:gd name="connsiteX6" fmla="*/ 2172511 w 4270263"/>
                <a:gd name="connsiteY6" fmla="*/ 6858000 h 6858000"/>
                <a:gd name="connsiteX7" fmla="*/ 255325 w 4270263"/>
                <a:gd name="connsiteY7" fmla="*/ 6272381 h 6858000"/>
                <a:gd name="connsiteX8" fmla="*/ 0 w 4270263"/>
                <a:gd name="connsiteY8" fmla="*/ 6081452 h 6858000"/>
                <a:gd name="connsiteX9" fmla="*/ 138420 w 4270263"/>
                <a:gd name="connsiteY9" fmla="*/ 6045861 h 6858000"/>
                <a:gd name="connsiteX10" fmla="*/ 2063661 w 4270263"/>
                <a:gd name="connsiteY10" fmla="*/ 3429000 h 6858000"/>
                <a:gd name="connsiteX11" fmla="*/ 138420 w 4270263"/>
                <a:gd name="connsiteY11" fmla="*/ 812139 h 6858000"/>
                <a:gd name="connsiteX12" fmla="*/ 0 w 4270263"/>
                <a:gd name="connsiteY12" fmla="*/ 776548 h 6858000"/>
                <a:gd name="connsiteX13" fmla="*/ 255325 w 4270263"/>
                <a:gd name="connsiteY13" fmla="*/ 585620 h 6858000"/>
                <a:gd name="connsiteX14" fmla="*/ 2172511 w 427026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0263" h="6858000">
                  <a:moveTo>
                    <a:pt x="2172511" y="0"/>
                  </a:moveTo>
                  <a:lnTo>
                    <a:pt x="2887026" y="0"/>
                  </a:lnTo>
                  <a:lnTo>
                    <a:pt x="2985213" y="102984"/>
                  </a:lnTo>
                  <a:cubicBezTo>
                    <a:pt x="3783636" y="981446"/>
                    <a:pt x="4270263" y="2148394"/>
                    <a:pt x="4270263" y="3429000"/>
                  </a:cubicBezTo>
                  <a:cubicBezTo>
                    <a:pt x="4270263" y="4709606"/>
                    <a:pt x="3783636" y="5876554"/>
                    <a:pt x="2985213" y="6755016"/>
                  </a:cubicBezTo>
                  <a:lnTo>
                    <a:pt x="2887026" y="6858000"/>
                  </a:lnTo>
                  <a:lnTo>
                    <a:pt x="2172511" y="6858000"/>
                  </a:lnTo>
                  <a:cubicBezTo>
                    <a:pt x="1462342" y="6858000"/>
                    <a:pt x="802597" y="6642110"/>
                    <a:pt x="255325" y="6272381"/>
                  </a:cubicBezTo>
                  <a:lnTo>
                    <a:pt x="0" y="6081452"/>
                  </a:lnTo>
                  <a:lnTo>
                    <a:pt x="138420" y="6045861"/>
                  </a:lnTo>
                  <a:cubicBezTo>
                    <a:pt x="1253807" y="5698940"/>
                    <a:pt x="2063661" y="4658546"/>
                    <a:pt x="2063661" y="3429000"/>
                  </a:cubicBezTo>
                  <a:cubicBezTo>
                    <a:pt x="2063661" y="2199455"/>
                    <a:pt x="1253807" y="1159061"/>
                    <a:pt x="138420" y="812139"/>
                  </a:cubicBezTo>
                  <a:lnTo>
                    <a:pt x="0" y="776548"/>
                  </a:lnTo>
                  <a:lnTo>
                    <a:pt x="255325" y="585620"/>
                  </a:lnTo>
                  <a:cubicBezTo>
                    <a:pt x="802597" y="215890"/>
                    <a:pt x="1462342" y="0"/>
                    <a:pt x="2172511" y="0"/>
                  </a:cubicBezTo>
                  <a:close/>
                </a:path>
              </a:pathLst>
            </a:custGeom>
            <a:gradFill flip="none" rotWithShape="1">
              <a:gsLst>
                <a:gs pos="100000">
                  <a:schemeClr val="accent1">
                    <a:alpha val="20000"/>
                  </a:schemeClr>
                </a:gs>
                <a:gs pos="0">
                  <a:schemeClr val="accent1">
                    <a:alpha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sp>
        <p:nvSpPr>
          <p:cNvPr id="5" name="Title 4"/>
          <p:cNvSpPr>
            <a:spLocks noGrp="1"/>
          </p:cNvSpPr>
          <p:nvPr>
            <p:ph type="title" hasCustomPrompt="1"/>
          </p:nvPr>
        </p:nvSpPr>
        <p:spPr>
          <a:xfrm>
            <a:off x="660400" y="1089025"/>
            <a:ext cx="4855497" cy="3458224"/>
          </a:xfrm>
          <a:prstGeom prst="rect">
            <a:avLst/>
          </a:prstGeom>
        </p:spPr>
        <p:txBody>
          <a:bodyPr wrap="square" anchor="b">
            <a:normAutofit/>
          </a:bodyPr>
          <a:lstStyle>
            <a:lvl1pPr algn="l">
              <a:lnSpc>
                <a:spcPct val="100000"/>
              </a:lnSpc>
              <a:defRPr sz="6000">
                <a:ln w="19050">
                  <a:noFill/>
                </a:ln>
                <a:solidFill>
                  <a:schemeClr val="tx1"/>
                </a:solidFill>
              </a:defRPr>
            </a:lvl1pPr>
          </a:lstStyle>
          <a:p>
            <a:pPr lvl="0"/>
            <a:r>
              <a:rPr lang="en-US"/>
              <a:t>Click to add title</a:t>
            </a:r>
            <a:endParaRPr lang="en-US"/>
          </a:p>
        </p:txBody>
      </p:sp>
      <p:sp>
        <p:nvSpPr>
          <p:cNvPr id="4" name="Text Placeholder 3"/>
          <p:cNvSpPr>
            <a:spLocks noGrp="1"/>
          </p:cNvSpPr>
          <p:nvPr>
            <p:ph type="body" sz="quarter" idx="13" hasCustomPrompt="1"/>
          </p:nvPr>
        </p:nvSpPr>
        <p:spPr>
          <a:xfrm>
            <a:off x="2483289" y="5857100"/>
            <a:ext cx="1698670" cy="276999"/>
          </a:xfrm>
          <a:prstGeom prst="rect">
            <a:avLst/>
          </a:prstGeom>
        </p:spPr>
        <p:txBody>
          <a:bodyPr wrap="square" lIns="90000">
            <a:normAutofit/>
          </a:bodyPr>
          <a:lstStyle>
            <a:lvl1pPr marL="0" indent="0" algn="l">
              <a:lnSpc>
                <a:spcPct val="100000"/>
              </a:lnSpc>
              <a:buNone/>
              <a:defRPr sz="1200">
                <a:solidFill>
                  <a:schemeClr val="tx1"/>
                </a:solidFill>
              </a:defRPr>
            </a:lvl1pPr>
          </a:lstStyle>
          <a:p>
            <a:pPr lvl="0"/>
            <a:r>
              <a:rPr lang="en-US"/>
              <a:t>Presenter name</a:t>
            </a:r>
            <a:endParaRPr lang="en-US"/>
          </a:p>
        </p:txBody>
      </p:sp>
      <p:sp>
        <p:nvSpPr>
          <p:cNvPr id="7" name="Text Placeholder 6"/>
          <p:cNvSpPr>
            <a:spLocks noGrp="1"/>
          </p:cNvSpPr>
          <p:nvPr>
            <p:ph type="body" sz="quarter" idx="14" hasCustomPrompt="1"/>
          </p:nvPr>
        </p:nvSpPr>
        <p:spPr>
          <a:xfrm>
            <a:off x="660400" y="5857101"/>
            <a:ext cx="1698670" cy="276999"/>
          </a:xfrm>
          <a:prstGeom prst="rect">
            <a:avLst/>
          </a:prstGeom>
        </p:spPr>
        <p:txBody>
          <a:bodyPr wrap="none">
            <a:normAutofit/>
          </a:bodyPr>
          <a:lstStyle>
            <a:lvl1pPr marL="0" indent="0" algn="l">
              <a:lnSpc>
                <a:spcPct val="100000"/>
              </a:lnSpc>
              <a:buNone/>
              <a:defRPr sz="1200">
                <a:solidFill>
                  <a:schemeClr val="tx1"/>
                </a:solidFill>
              </a:defRPr>
            </a:lvl1pPr>
          </a:lstStyle>
          <a:p>
            <a:pPr lvl="0"/>
            <a:r>
              <a:rPr lang="en-US"/>
              <a:t>www.officeplus.cn</a:t>
            </a:r>
            <a:endParaRPr lang="en-US"/>
          </a:p>
        </p:txBody>
      </p:sp>
      <p:grpSp>
        <p:nvGrpSpPr>
          <p:cNvPr id="9" name="Group 8"/>
          <p:cNvGrpSpPr/>
          <p:nvPr userDrawn="1"/>
        </p:nvGrpSpPr>
        <p:grpSpPr>
          <a:xfrm rot="16200000">
            <a:off x="987280" y="350175"/>
            <a:ext cx="329414" cy="718624"/>
            <a:chOff x="11182668" y="699813"/>
            <a:chExt cx="329414" cy="718624"/>
          </a:xfrm>
        </p:grpSpPr>
        <p:grpSp>
          <p:nvGrpSpPr>
            <p:cNvPr id="10" name="Group 9"/>
            <p:cNvGrpSpPr/>
            <p:nvPr/>
          </p:nvGrpSpPr>
          <p:grpSpPr>
            <a:xfrm>
              <a:off x="11182668" y="1089025"/>
              <a:ext cx="329414" cy="329412"/>
              <a:chOff x="2163040" y="3675589"/>
              <a:chExt cx="637830" cy="637828"/>
            </a:xfrm>
          </p:grpSpPr>
          <p:sp>
            <p:nvSpPr>
              <p:cNvPr id="14" name="Rectangle: Rounded Corners 13"/>
              <p:cNvSpPr>
                <a:spLocks noChangeAspect="1"/>
              </p:cNvSpPr>
              <p:nvPr/>
            </p:nvSpPr>
            <p:spPr>
              <a:xfrm>
                <a:off x="2163040" y="3675589"/>
                <a:ext cx="637830" cy="637828"/>
              </a:xfrm>
              <a:prstGeom prst="roundRect">
                <a:avLst>
                  <a:gd name="adj" fmla="val 50000"/>
                </a:avLst>
              </a:prstGeom>
              <a:solidFill>
                <a:schemeClr val="accent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endParaRPr>
              </a:p>
            </p:txBody>
          </p:sp>
          <p:sp>
            <p:nvSpPr>
              <p:cNvPr id="15" name="Freeform: Shape 14"/>
              <p:cNvSpPr>
                <a:spLocks noChangeAspect="1"/>
              </p:cNvSpPr>
              <p:nvPr/>
            </p:nvSpPr>
            <p:spPr>
              <a:xfrm rot="10800000">
                <a:off x="2439433" y="3957154"/>
                <a:ext cx="85044" cy="74699"/>
              </a:xfrm>
              <a:custGeom>
                <a:avLst/>
                <a:gdLst>
                  <a:gd name="connsiteX0" fmla="*/ 483993 w 1052067"/>
                  <a:gd name="connsiteY0" fmla="*/ 24210 h 924095"/>
                  <a:gd name="connsiteX1" fmla="*/ 550223 w 1052067"/>
                  <a:gd name="connsiteY1" fmla="*/ 6438 h 924095"/>
                  <a:gd name="connsiteX2" fmla="*/ 567978 w 1052067"/>
                  <a:gd name="connsiteY2" fmla="*/ 24210 h 924095"/>
                  <a:gd name="connsiteX3" fmla="*/ 1045523 w 1052067"/>
                  <a:gd name="connsiteY3" fmla="*/ 851327 h 924095"/>
                  <a:gd name="connsiteX4" fmla="*/ 1027769 w 1052067"/>
                  <a:gd name="connsiteY4" fmla="*/ 917545 h 924095"/>
                  <a:gd name="connsiteX5" fmla="*/ 1003532 w 1052067"/>
                  <a:gd name="connsiteY5" fmla="*/ 924040 h 924095"/>
                  <a:gd name="connsiteX6" fmla="*/ 48439 w 1052067"/>
                  <a:gd name="connsiteY6" fmla="*/ 924040 h 924095"/>
                  <a:gd name="connsiteX7" fmla="*/ -37 w 1052067"/>
                  <a:gd name="connsiteY7" fmla="*/ 875577 h 924095"/>
                  <a:gd name="connsiteX8" fmla="*/ 6447 w 1052067"/>
                  <a:gd name="connsiteY8" fmla="*/ 851327 h 92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067" h="924095">
                    <a:moveTo>
                      <a:pt x="483993" y="24210"/>
                    </a:moveTo>
                    <a:cubicBezTo>
                      <a:pt x="497385" y="1021"/>
                      <a:pt x="527016" y="-6941"/>
                      <a:pt x="550223" y="6438"/>
                    </a:cubicBezTo>
                    <a:cubicBezTo>
                      <a:pt x="557615" y="10698"/>
                      <a:pt x="563735" y="16824"/>
                      <a:pt x="567978" y="24210"/>
                    </a:cubicBezTo>
                    <a:lnTo>
                      <a:pt x="1045523" y="851327"/>
                    </a:lnTo>
                    <a:cubicBezTo>
                      <a:pt x="1058914" y="874510"/>
                      <a:pt x="1050977" y="904159"/>
                      <a:pt x="1027769" y="917545"/>
                    </a:cubicBezTo>
                    <a:cubicBezTo>
                      <a:pt x="1020437" y="921804"/>
                      <a:pt x="1012014" y="924040"/>
                      <a:pt x="1003532" y="924040"/>
                    </a:cubicBezTo>
                    <a:lnTo>
                      <a:pt x="48439" y="924040"/>
                    </a:lnTo>
                    <a:cubicBezTo>
                      <a:pt x="21656" y="924046"/>
                      <a:pt x="-37" y="902348"/>
                      <a:pt x="-37" y="875577"/>
                    </a:cubicBezTo>
                    <a:cubicBezTo>
                      <a:pt x="-37" y="867063"/>
                      <a:pt x="2206" y="858701"/>
                      <a:pt x="6447" y="851327"/>
                    </a:cubicBezTo>
                    <a:close/>
                  </a:path>
                </a:pathLst>
              </a:custGeom>
              <a:solidFill>
                <a:schemeClr val="accent1"/>
              </a:solidFill>
              <a:ln w="6055" cap="flat">
                <a:noFill/>
                <a:prstDash val="solid"/>
                <a:miter/>
              </a:ln>
            </p:spPr>
            <p:txBody>
              <a:bodyPr rtlCol="0" anchor="ctr"/>
              <a:lstStyle/>
              <a:p>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Group 10"/>
            <p:cNvGrpSpPr/>
            <p:nvPr/>
          </p:nvGrpSpPr>
          <p:grpSpPr>
            <a:xfrm flipH="1">
              <a:off x="11182668" y="699813"/>
              <a:ext cx="329414" cy="329412"/>
              <a:chOff x="2163040" y="3675589"/>
              <a:chExt cx="637830" cy="637828"/>
            </a:xfrm>
          </p:grpSpPr>
          <p:sp>
            <p:nvSpPr>
              <p:cNvPr id="12" name="Rectangle: Rounded Corners 11"/>
              <p:cNvSpPr>
                <a:spLocks noChangeAspect="1"/>
              </p:cNvSpPr>
              <p:nvPr/>
            </p:nvSpPr>
            <p:spPr>
              <a:xfrm>
                <a:off x="2163040" y="3675589"/>
                <a:ext cx="637830" cy="637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3" name="Freeform: Shape 12"/>
              <p:cNvSpPr>
                <a:spLocks noChangeAspect="1"/>
              </p:cNvSpPr>
              <p:nvPr/>
            </p:nvSpPr>
            <p:spPr>
              <a:xfrm>
                <a:off x="2439433" y="3957154"/>
                <a:ext cx="85044" cy="74699"/>
              </a:xfrm>
              <a:custGeom>
                <a:avLst/>
                <a:gdLst>
                  <a:gd name="connsiteX0" fmla="*/ 483993 w 1052067"/>
                  <a:gd name="connsiteY0" fmla="*/ 24210 h 924095"/>
                  <a:gd name="connsiteX1" fmla="*/ 550223 w 1052067"/>
                  <a:gd name="connsiteY1" fmla="*/ 6438 h 924095"/>
                  <a:gd name="connsiteX2" fmla="*/ 567978 w 1052067"/>
                  <a:gd name="connsiteY2" fmla="*/ 24210 h 924095"/>
                  <a:gd name="connsiteX3" fmla="*/ 1045523 w 1052067"/>
                  <a:gd name="connsiteY3" fmla="*/ 851327 h 924095"/>
                  <a:gd name="connsiteX4" fmla="*/ 1027769 w 1052067"/>
                  <a:gd name="connsiteY4" fmla="*/ 917545 h 924095"/>
                  <a:gd name="connsiteX5" fmla="*/ 1003532 w 1052067"/>
                  <a:gd name="connsiteY5" fmla="*/ 924040 h 924095"/>
                  <a:gd name="connsiteX6" fmla="*/ 48439 w 1052067"/>
                  <a:gd name="connsiteY6" fmla="*/ 924040 h 924095"/>
                  <a:gd name="connsiteX7" fmla="*/ -37 w 1052067"/>
                  <a:gd name="connsiteY7" fmla="*/ 875577 h 924095"/>
                  <a:gd name="connsiteX8" fmla="*/ 6447 w 1052067"/>
                  <a:gd name="connsiteY8" fmla="*/ 851327 h 92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067" h="924095">
                    <a:moveTo>
                      <a:pt x="483993" y="24210"/>
                    </a:moveTo>
                    <a:cubicBezTo>
                      <a:pt x="497385" y="1021"/>
                      <a:pt x="527016" y="-6941"/>
                      <a:pt x="550223" y="6438"/>
                    </a:cubicBezTo>
                    <a:cubicBezTo>
                      <a:pt x="557615" y="10698"/>
                      <a:pt x="563735" y="16824"/>
                      <a:pt x="567978" y="24210"/>
                    </a:cubicBezTo>
                    <a:lnTo>
                      <a:pt x="1045523" y="851327"/>
                    </a:lnTo>
                    <a:cubicBezTo>
                      <a:pt x="1058914" y="874510"/>
                      <a:pt x="1050977" y="904159"/>
                      <a:pt x="1027769" y="917545"/>
                    </a:cubicBezTo>
                    <a:cubicBezTo>
                      <a:pt x="1020437" y="921804"/>
                      <a:pt x="1012014" y="924040"/>
                      <a:pt x="1003532" y="924040"/>
                    </a:cubicBezTo>
                    <a:lnTo>
                      <a:pt x="48439" y="924040"/>
                    </a:lnTo>
                    <a:cubicBezTo>
                      <a:pt x="21656" y="924046"/>
                      <a:pt x="-37" y="902348"/>
                      <a:pt x="-37" y="875577"/>
                    </a:cubicBezTo>
                    <a:cubicBezTo>
                      <a:pt x="-37" y="867063"/>
                      <a:pt x="2206" y="858701"/>
                      <a:pt x="6447" y="851327"/>
                    </a:cubicBezTo>
                    <a:close/>
                  </a:path>
                </a:pathLst>
              </a:custGeom>
              <a:solidFill>
                <a:schemeClr val="bg1"/>
              </a:solidFill>
              <a:ln w="6055"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r>
              <a:rPr lang="en-US" dirty="0"/>
              <a:t>Click to add title</a:t>
            </a:r>
            <a:endParaRPr lang="en-US" dirty="0"/>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dirty="0"/>
              <a:t>Click to </a:t>
            </a:r>
            <a:r>
              <a:rPr lang="en-US" altLang="zh-CN" dirty="0"/>
              <a:t>add text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fld id="{E68AEBC5-1D0D-411D-9EE3-C6F41EFD080C}" type="datetime1">
              <a:rPr lang="zh-CN" altLang="en-US" smtClean="0"/>
            </a:fld>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OfficePLUS</a:t>
            </a:r>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2.xml"/><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4.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6.xml"/><Relationship Id="rId2" Type="http://schemas.openxmlformats.org/officeDocument/2006/relationships/image" Target="../media/image18.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8.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1.xml"/><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wrap="square">
            <a:normAutofit/>
          </a:bodyPr>
          <a:lstStyle/>
          <a:p>
            <a:r>
              <a:rPr lang="en-US" altLang="zh-CN" sz="6400" b="1" dirty="0">
                <a:solidFill>
                  <a:schemeClr val="accent2">
                    <a:lumMod val="75000"/>
                  </a:schemeClr>
                </a:solidFill>
              </a:rPr>
              <a:t>Animals</a:t>
            </a:r>
            <a:r>
              <a:rPr lang="zh-CN" altLang="en-US" sz="6400" b="1" dirty="0">
                <a:solidFill>
                  <a:schemeClr val="accent2">
                    <a:lumMod val="75000"/>
                  </a:schemeClr>
                </a:solidFill>
              </a:rPr>
              <a:t>：</a:t>
            </a:r>
            <a:br>
              <a:rPr lang="en-US" altLang="zh-CN" dirty="0"/>
            </a:br>
            <a:r>
              <a:rPr lang="en-US" altLang="zh-CN" sz="4400" dirty="0">
                <a:solidFill>
                  <a:schemeClr val="accent2">
                    <a:lumMod val="75000"/>
                  </a:schemeClr>
                </a:solidFill>
              </a:rPr>
              <a:t>Panda Culture</a:t>
            </a:r>
            <a:endParaRPr lang="en-US" altLang="zh-CN" sz="4400" dirty="0">
              <a:solidFill>
                <a:schemeClr val="accent2">
                  <a:lumMod val="75000"/>
                </a:schemeClr>
              </a:solidFill>
            </a:endParaRPr>
          </a:p>
        </p:txBody>
      </p:sp>
      <p:sp>
        <p:nvSpPr>
          <p:cNvPr id="9" name="Subtitle 8"/>
          <p:cNvSpPr>
            <a:spLocks noGrp="1"/>
          </p:cNvSpPr>
          <p:nvPr>
            <p:ph type="subTitle" sz="quarter" idx="1"/>
          </p:nvPr>
        </p:nvSpPr>
        <p:spPr>
          <a:xfrm>
            <a:off x="1976755" y="4863465"/>
            <a:ext cx="3143885" cy="511810"/>
          </a:xfrm>
        </p:spPr>
        <p:txBody>
          <a:bodyPr wrap="square">
            <a:normAutofit/>
          </a:bodyPr>
          <a:lstStyle/>
          <a:p>
            <a:pPr lvl="0"/>
            <a:r>
              <a:rPr altLang="zh-CN" b="1"/>
              <a:t>speaker : Pei Xinxian</a:t>
            </a:r>
            <a:endParaRPr altLang="zh-CN" b="1"/>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549909" y="965200"/>
            <a:ext cx="10858500" cy="1028700"/>
          </a:xfrm>
        </p:spPr>
        <p:txBody>
          <a:bodyPr wrap="square">
            <a:normAutofit/>
          </a:bodyPr>
          <a:lstStyle/>
          <a:p>
            <a:pPr lvl="0"/>
            <a:r>
              <a:rPr lang="en-US" dirty="0"/>
              <a:t>The symbolism of pandas as mascots</a:t>
            </a:r>
            <a:endParaRPr lang="en-US" dirty="0"/>
          </a:p>
        </p:txBody>
      </p:sp>
      <p:pic>
        <p:nvPicPr>
          <p:cNvPr id="10" name="图片 9"/>
          <p:cNvPicPr>
            <a:picLocks noChangeAspect="1"/>
          </p:cNvPicPr>
          <p:nvPr/>
        </p:nvPicPr>
        <p:blipFill>
          <a:blip r:embed="rId1"/>
          <a:stretch>
            <a:fillRect/>
          </a:stretch>
        </p:blipFill>
        <p:spPr>
          <a:xfrm>
            <a:off x="7752080" y="0"/>
            <a:ext cx="4439920" cy="2959735"/>
          </a:xfrm>
          <a:prstGeom prst="rect">
            <a:avLst/>
          </a:prstGeom>
        </p:spPr>
      </p:pic>
      <p:sp>
        <p:nvSpPr>
          <p:cNvPr id="8" name="文本框 7"/>
          <p:cNvSpPr txBox="1"/>
          <p:nvPr/>
        </p:nvSpPr>
        <p:spPr>
          <a:xfrm>
            <a:off x="680720" y="3034665"/>
            <a:ext cx="11212830" cy="3107690"/>
          </a:xfrm>
          <a:prstGeom prst="rect">
            <a:avLst/>
          </a:prstGeom>
          <a:noFill/>
        </p:spPr>
        <p:txBody>
          <a:bodyPr wrap="square" rtlCol="0">
            <a:spAutoFit/>
          </a:bodyPr>
          <a:p>
            <a:pPr algn="just"/>
            <a:r>
              <a:rPr lang="en-US" altLang="zh-CN" sz="20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Pandas are often seen as symbols of </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peace</a:t>
            </a:r>
            <a:r>
              <a:rPr lang="zh-CN" altLang="en-US" sz="2800">
                <a:latin typeface="Times New Roman" panose="02020603050405020304" charset="0"/>
                <a:cs typeface="Times New Roman" panose="02020603050405020304" charset="0"/>
              </a:rPr>
              <a:t>. The black and white appearance of pandas represents the philosophical concept of yin-yang balance and also symbolizes harmonious coexistence between different cultures, races, and beliefs. The peaceful image of pandas has also become a symbol of international peace activities. For example, in 1972, the Chinese government gifted two pandas, Kangkang and Lanlan, to Japan to promote friendly relations between the two countries.</a:t>
            </a:r>
            <a:endParaRPr lang="zh-CN" altLang="en-US" sz="2800">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88035" y="3573780"/>
            <a:ext cx="10615930" cy="2676525"/>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Pandas also symbolize </a:t>
            </a:r>
            <a:r>
              <a:rPr lang="zh-CN" altLang="en-US" sz="24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friendship</a:t>
            </a:r>
            <a:r>
              <a:rPr lang="zh-CN" altLang="en-US" sz="2400">
                <a:latin typeface="Times New Roman" panose="02020603050405020304" charset="0"/>
                <a:cs typeface="Times New Roman" panose="02020603050405020304" charset="0"/>
              </a:rPr>
              <a:t>. Pandas are very cute and friendly animals, and they usually establish close relationships with humans. Therefore, pandas have also become symbols of friendship between China and foreign countries. The Chinese government often gives pandas as gifts to international friends as a symbol of friendly exchanges. For example, in April 2019, the Chinese government presented two pandas, "Ruyi" and "Dingding", to Russia to celebrate the 70th anniversary of the establishment of diplomatic relations between the two countries.</a:t>
            </a:r>
            <a:endParaRPr lang="zh-CN" altLang="en-US" sz="2400">
              <a:latin typeface="Times New Roman" panose="02020603050405020304" charset="0"/>
              <a:cs typeface="Times New Roman" panose="02020603050405020304" charset="0"/>
            </a:endParaRPr>
          </a:p>
        </p:txBody>
      </p:sp>
      <p:pic>
        <p:nvPicPr>
          <p:cNvPr id="4" name="图片 3"/>
          <p:cNvPicPr>
            <a:picLocks noChangeAspect="1"/>
          </p:cNvPicPr>
          <p:nvPr/>
        </p:nvPicPr>
        <p:blipFill>
          <a:blip r:embed="rId1"/>
          <a:stretch>
            <a:fillRect/>
          </a:stretch>
        </p:blipFill>
        <p:spPr>
          <a:xfrm>
            <a:off x="0" y="0"/>
            <a:ext cx="5756275" cy="323850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3825" y="273050"/>
            <a:ext cx="7546340" cy="2306955"/>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Pandas are also seen as symbols of </a:t>
            </a:r>
            <a:r>
              <a:rPr lang="zh-CN" altLang="en-US" sz="24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happiness</a:t>
            </a:r>
            <a:r>
              <a:rPr lang="zh-CN" altLang="en-US" sz="2400">
                <a:latin typeface="Times New Roman" panose="02020603050405020304" charset="0"/>
                <a:cs typeface="Times New Roman" panose="02020603050405020304" charset="0"/>
              </a:rPr>
              <a:t>. Pandas are very cute and happy animals. They usually play, eat, and roll in bamboo forests, bringing joy and happiness to people. Therefore, pandas have also become symbols of happiness. In Chinese culture, pandas are often used to represent happiness and auspiciousness.</a:t>
            </a:r>
            <a:endParaRPr lang="zh-CN" altLang="en-US" sz="2400">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a:stretch>
            <a:fillRect/>
          </a:stretch>
        </p:blipFill>
        <p:spPr>
          <a:xfrm>
            <a:off x="8230870" y="273050"/>
            <a:ext cx="3429000" cy="2428875"/>
          </a:xfrm>
          <a:prstGeom prst="rect">
            <a:avLst/>
          </a:prstGeom>
        </p:spPr>
      </p:pic>
      <p:sp>
        <p:nvSpPr>
          <p:cNvPr id="6" name="文本框 5"/>
          <p:cNvSpPr txBox="1"/>
          <p:nvPr/>
        </p:nvSpPr>
        <p:spPr>
          <a:xfrm>
            <a:off x="3606165" y="2997835"/>
            <a:ext cx="8053705" cy="3046095"/>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Pandas also symbolize </a:t>
            </a:r>
            <a:r>
              <a:rPr lang="en-US" altLang="zh-CN" sz="24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joy</a:t>
            </a:r>
            <a:r>
              <a:rPr lang="zh-CN" altLang="en-US" sz="2400">
                <a:latin typeface="Times New Roman" panose="02020603050405020304" charset="0"/>
                <a:cs typeface="Times New Roman" panose="02020603050405020304" charset="0"/>
              </a:rPr>
              <a:t>. Pandas are very lively and active animals. They enjoy playing and jumping, bringing joy and joy to people. Therefore, pandas have also become symbols of happiness. In Chinese culture, pandas are often used to represent happiness and joy. For example, pandas are very popular in Chinese children's literature, and many children's stories feature pandas as the protagonist, bringing joy and joy to children.</a:t>
            </a:r>
            <a:endParaRPr lang="zh-CN" altLang="en-US" sz="2400">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2"/>
          <a:stretch>
            <a:fillRect/>
          </a:stretch>
        </p:blipFill>
        <p:spPr>
          <a:xfrm>
            <a:off x="711200" y="3068320"/>
            <a:ext cx="2546985" cy="328295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itle 34"/>
          <p:cNvSpPr>
            <a:spLocks noGrp="1"/>
          </p:cNvSpPr>
          <p:nvPr/>
        </p:nvSpPr>
        <p:spPr>
          <a:xfrm>
            <a:off x="164464" y="0"/>
            <a:ext cx="10858500" cy="1028700"/>
          </a:xfrm>
          <a:prstGeom prst="rect">
            <a:avLst/>
          </a:prstGeom>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r>
              <a:rPr lang="en-US" dirty="0"/>
              <a:t>Panda Culture Going Global</a:t>
            </a:r>
            <a:endParaRPr lang="en-US" dirty="0"/>
          </a:p>
        </p:txBody>
      </p:sp>
      <p:sp>
        <p:nvSpPr>
          <p:cNvPr id="2" name="文本框 1"/>
          <p:cNvSpPr txBox="1"/>
          <p:nvPr/>
        </p:nvSpPr>
        <p:spPr>
          <a:xfrm>
            <a:off x="589280" y="1028700"/>
            <a:ext cx="10727690" cy="5015865"/>
          </a:xfrm>
          <a:prstGeom prst="rect">
            <a:avLst/>
          </a:prstGeom>
          <a:noFill/>
        </p:spPr>
        <p:txBody>
          <a:bodyPr wrap="square" rtlCol="0">
            <a:spAutoFit/>
          </a:bodyPr>
          <a:p>
            <a:pPr algn="just"/>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As a national treasure of China, the giant panda often represents the image of the country. In international sports events hosted by China, the giant panda is the mascot with the highest appearance rate. In 2022, the Beijing Winter Olympics will launch the mascot "Bing Dwen Dwen" created in the image of giant panda, which will become popular in the world, even in the Olympic Village. The giant panda is also a city symbol of Chengdu. The image of the giant panda was used in the 2022 Chengdu World Table Tennis Championships and the 2023 Chengdu World University Games, and it is deeply loved by contestants and audiences. China is the only country in the world to have giant pandas, but the presence of giant pandas is ubiquitous worldwide. It can be said that wherever there are giant pandas, there will be a "panda effect". The American animated film "Kung Fu Panda" was released in 2008 and grossed $630 million worldwide. The high popularity of the film made it the highest grossing original animated film at DreamWorks at the time. Afterwards, Kung Fu Panda 2 and Kung Fu Panda 3 were released successively, and Kung Fu Panda 4 is expected to be released in 2024. The Kung Fu Panda series has become a highly successful original IP. Although China is the only country with giant pandas, the image of pandas is no longer exclusive to China. It has moved towards internationalization and is becoming a cultural link and a medium for emotional connection between people in international communication.</a:t>
            </a:r>
            <a:endParaRPr lang="zh-CN" altLang="en-US" sz="2000">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0030460" y="4591685"/>
            <a:ext cx="2161540" cy="2161540"/>
          </a:xfrm>
          <a:prstGeom prst="rect">
            <a:avLst/>
          </a:prstGeom>
        </p:spPr>
      </p:pic>
      <p:pic>
        <p:nvPicPr>
          <p:cNvPr id="5" name="图片 4"/>
          <p:cNvPicPr>
            <a:picLocks noChangeAspect="1"/>
          </p:cNvPicPr>
          <p:nvPr/>
        </p:nvPicPr>
        <p:blipFill>
          <a:blip r:embed="rId2"/>
          <a:stretch>
            <a:fillRect/>
          </a:stretch>
        </p:blipFill>
        <p:spPr>
          <a:xfrm>
            <a:off x="1214755" y="4245610"/>
            <a:ext cx="2144395" cy="2144395"/>
          </a:xfrm>
          <a:prstGeom prst="rect">
            <a:avLst/>
          </a:prstGeom>
        </p:spPr>
      </p:pic>
      <p:sp>
        <p:nvSpPr>
          <p:cNvPr id="35" name="Title 34"/>
          <p:cNvSpPr>
            <a:spLocks noGrp="1"/>
          </p:cNvSpPr>
          <p:nvPr/>
        </p:nvSpPr>
        <p:spPr>
          <a:xfrm>
            <a:off x="164464" y="0"/>
            <a:ext cx="10858500" cy="1028700"/>
          </a:xfrm>
          <a:prstGeom prst="rect">
            <a:avLst/>
          </a:prstGeom>
        </p:spPr>
        <p:txBody>
          <a:bodyPr vert="horz" wrap="square" lIns="91440" tIns="45720" rIns="91440" bIns="45720" rtlCol="0" anchor="b" anchorCtr="0">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r>
              <a:rPr lang="en-US" dirty="0"/>
              <a:t>Construction of Youth Cultural Identity</a:t>
            </a:r>
            <a:endParaRPr lang="en-US" dirty="0"/>
          </a:p>
        </p:txBody>
      </p:sp>
      <p:sp>
        <p:nvSpPr>
          <p:cNvPr id="2" name="文本框 1"/>
          <p:cNvSpPr txBox="1"/>
          <p:nvPr/>
        </p:nvSpPr>
        <p:spPr>
          <a:xfrm>
            <a:off x="3143250" y="1028700"/>
            <a:ext cx="8094345" cy="415417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The Internet social expression pack, led by Panda Head, is the product of technological development and the increase of social communication frequency. After the subcultures generated by the development of these two have had a strong influence, emoticons have had the opportunity to develop, but their usage scenarios are to some extent limited. Young people are restrained in the process of social networking on the Internet, and there are strict restrictions on the scope of social networking. A clear sense of boundaries and a high degree of cultural identity within the circle together constitute the characteristics of youth Internet social networking.</a:t>
            </a:r>
            <a:endParaRPr lang="en-US" altLang="zh-CN" sz="2400">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3"/>
          <a:stretch>
            <a:fillRect/>
          </a:stretch>
        </p:blipFill>
        <p:spPr>
          <a:xfrm>
            <a:off x="631190" y="1028700"/>
            <a:ext cx="2429510" cy="24295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a:normAutofit/>
          </a:bodyPr>
          <a:lstStyle/>
          <a:p>
            <a:pPr lvl="0"/>
            <a:r>
              <a:rPr lang="en-US"/>
              <a:t>03.Current situation</a:t>
            </a:r>
            <a:endParaRPr lang="en-US"/>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721360" y="1909445"/>
            <a:ext cx="3054350" cy="4580255"/>
          </a:xfrm>
          <a:prstGeom prst="rect">
            <a:avLst/>
          </a:prstGeom>
        </p:spPr>
      </p:pic>
      <p:sp>
        <p:nvSpPr>
          <p:cNvPr id="18" name="Title 17"/>
          <p:cNvSpPr>
            <a:spLocks noGrp="1"/>
          </p:cNvSpPr>
          <p:nvPr>
            <p:ph type="title"/>
          </p:nvPr>
        </p:nvSpPr>
        <p:spPr/>
        <p:txBody>
          <a:bodyPr wrap="square">
            <a:normAutofit/>
          </a:bodyPr>
          <a:lstStyle/>
          <a:p>
            <a:pPr lvl="0"/>
            <a:r>
              <a:rPr lang="en-US" dirty="0"/>
              <a:t>endangered reasons</a:t>
            </a:r>
            <a:endParaRPr lang="en-US" dirty="0"/>
          </a:p>
        </p:txBody>
      </p:sp>
      <p:sp>
        <p:nvSpPr>
          <p:cNvPr id="2" name="文本框 1"/>
          <p:cNvSpPr txBox="1"/>
          <p:nvPr/>
        </p:nvSpPr>
        <p:spPr>
          <a:xfrm>
            <a:off x="5005705" y="617220"/>
            <a:ext cx="5591810" cy="119888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Due to human blind activities, their habitats have been destroyed, resulting in a reduction in their habitat area.</a:t>
            </a:r>
            <a:endParaRPr lang="zh-CN" altLang="en-US" sz="2400">
              <a:latin typeface="Times New Roman" panose="02020603050405020304" charset="0"/>
              <a:cs typeface="Times New Roman" panose="02020603050405020304" charset="0"/>
            </a:endParaRPr>
          </a:p>
        </p:txBody>
      </p:sp>
      <p:sp>
        <p:nvSpPr>
          <p:cNvPr id="17" name="文本框 16"/>
          <p:cNvSpPr txBox="1"/>
          <p:nvPr/>
        </p:nvSpPr>
        <p:spPr>
          <a:xfrm>
            <a:off x="6059805" y="2117090"/>
            <a:ext cx="5672455" cy="156845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Unauthorized mineral development, pollution, and logging and hunting by miners are also threats in the habitat of giant pandas.</a:t>
            </a:r>
            <a:endParaRPr lang="zh-CN" altLang="en-US" sz="2400">
              <a:latin typeface="Times New Roman" panose="02020603050405020304" charset="0"/>
              <a:cs typeface="Times New Roman" panose="02020603050405020304" charset="0"/>
            </a:endParaRPr>
          </a:p>
        </p:txBody>
      </p:sp>
      <p:sp>
        <p:nvSpPr>
          <p:cNvPr id="19" name="文本框 18"/>
          <p:cNvSpPr txBox="1"/>
          <p:nvPr/>
        </p:nvSpPr>
        <p:spPr>
          <a:xfrm>
            <a:off x="4368165" y="3832860"/>
            <a:ext cx="2907665"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Capturing too much.</a:t>
            </a:r>
            <a:endParaRPr lang="zh-CN" altLang="en-US" sz="2400">
              <a:latin typeface="Times New Roman" panose="02020603050405020304" charset="0"/>
              <a:cs typeface="Times New Roman" panose="02020603050405020304" charset="0"/>
            </a:endParaRPr>
          </a:p>
        </p:txBody>
      </p:sp>
      <p:sp>
        <p:nvSpPr>
          <p:cNvPr id="20" name="文本框 19"/>
          <p:cNvSpPr txBox="1"/>
          <p:nvPr/>
        </p:nvSpPr>
        <p:spPr>
          <a:xfrm>
            <a:off x="4776470" y="4480560"/>
            <a:ext cx="7132320" cy="193802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reproductive ability of pandas is reduced, and their reproductive system is infected by certain bacteria. The egg laying rate of females is reduced, and the mating desire of males is reduced, which is also a major reason for the imminent extinction of pandas.</a:t>
            </a:r>
            <a:endParaRPr lang="zh-CN" altLang="en-US" sz="2400">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10113" y="1950510"/>
            <a:ext cx="4842797" cy="2197946"/>
          </a:xfrm>
        </p:spPr>
        <p:txBody>
          <a:bodyPr wrap="square">
            <a:normAutofit/>
          </a:bodyPr>
          <a:lstStyle/>
          <a:p>
            <a:pPr lvl="0"/>
            <a:r>
              <a:rPr lang="en-US"/>
              <a:t>04.The importance of protecting giant pandas</a:t>
            </a:r>
            <a:endParaRPr lang="en-US"/>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22"/>
          <p:cNvSpPr>
            <a:spLocks noGrp="1"/>
          </p:cNvSpPr>
          <p:nvPr>
            <p:ph type="title"/>
          </p:nvPr>
        </p:nvSpPr>
        <p:spPr/>
        <p:txBody>
          <a:bodyPr wrap="square">
            <a:normAutofit/>
          </a:bodyPr>
          <a:lstStyle/>
          <a:p>
            <a:pPr lvl="0"/>
            <a:r>
              <a:rPr lang="en-US" dirty="0"/>
              <a:t>ecological value </a:t>
            </a:r>
            <a:endParaRPr lang="en-US" dirty="0"/>
          </a:p>
        </p:txBody>
      </p:sp>
      <p:sp>
        <p:nvSpPr>
          <p:cNvPr id="5" name="文本框 4"/>
          <p:cNvSpPr txBox="1"/>
          <p:nvPr/>
        </p:nvSpPr>
        <p:spPr>
          <a:xfrm>
            <a:off x="984885" y="1610995"/>
            <a:ext cx="6392545" cy="521970"/>
          </a:xfrm>
          <a:prstGeom prst="rect">
            <a:avLst/>
          </a:prstGeom>
          <a:noFill/>
        </p:spPr>
        <p:txBody>
          <a:bodyPr wrap="square" rtlCol="0">
            <a:spAutoFit/>
            <a:scene3d>
              <a:camera prst="orthographicFront"/>
              <a:lightRig rig="threePt" dir="t"/>
            </a:scene3d>
          </a:bodyPr>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Maintaining the ecology of bamboo forests</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122" name="文本框 121"/>
          <p:cNvSpPr txBox="1"/>
          <p:nvPr/>
        </p:nvSpPr>
        <p:spPr>
          <a:xfrm>
            <a:off x="5250180" y="3261360"/>
            <a:ext cx="2289175" cy="521970"/>
          </a:xfrm>
          <a:prstGeom prst="rect">
            <a:avLst/>
          </a:prstGeom>
          <a:noFill/>
        </p:spPr>
        <p:txBody>
          <a:bodyPr wrap="square" rtlCol="0">
            <a:spAutoFit/>
            <a:scene3d>
              <a:camera prst="orthographicFront"/>
              <a:lightRig rig="threePt" dir="t"/>
            </a:scene3d>
          </a:bodyPr>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Spread seeds</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124" name="文本框 123"/>
          <p:cNvSpPr txBox="1"/>
          <p:nvPr/>
        </p:nvSpPr>
        <p:spPr>
          <a:xfrm>
            <a:off x="3093085" y="5034915"/>
            <a:ext cx="3352800" cy="521970"/>
          </a:xfrm>
          <a:prstGeom prst="rect">
            <a:avLst/>
          </a:prstGeom>
          <a:noFill/>
        </p:spPr>
        <p:txBody>
          <a:bodyPr wrap="square" rtlCol="0">
            <a:spAutoFit/>
          </a:bodyPr>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Attracting ecotourism</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125" name="图片 124"/>
          <p:cNvPicPr>
            <a:picLocks noChangeAspect="1"/>
          </p:cNvPicPr>
          <p:nvPr/>
        </p:nvPicPr>
        <p:blipFill>
          <a:blip r:embed="rId1"/>
          <a:stretch>
            <a:fillRect/>
          </a:stretch>
        </p:blipFill>
        <p:spPr>
          <a:xfrm>
            <a:off x="7935595" y="1303020"/>
            <a:ext cx="3188970" cy="4251960"/>
          </a:xfrm>
          <a:prstGeom prst="rect">
            <a:avLst/>
          </a:prstGeom>
        </p:spPr>
      </p:pic>
      <p:pic>
        <p:nvPicPr>
          <p:cNvPr id="126" name="图片 125"/>
          <p:cNvPicPr>
            <a:picLocks noChangeAspect="1"/>
          </p:cNvPicPr>
          <p:nvPr/>
        </p:nvPicPr>
        <p:blipFill>
          <a:blip r:embed="rId2"/>
          <a:stretch>
            <a:fillRect/>
          </a:stretch>
        </p:blipFill>
        <p:spPr>
          <a:xfrm>
            <a:off x="1098550" y="2498725"/>
            <a:ext cx="3292475" cy="247459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33"/>
          <p:cNvSpPr>
            <a:spLocks noGrp="1"/>
          </p:cNvSpPr>
          <p:nvPr>
            <p:ph type="title"/>
          </p:nvPr>
        </p:nvSpPr>
        <p:spPr/>
        <p:txBody>
          <a:bodyPr wrap="square">
            <a:normAutofit/>
          </a:bodyPr>
          <a:lstStyle/>
          <a:p>
            <a:pPr lvl="0"/>
            <a:r>
              <a:rPr lang="en-US" dirty="0"/>
              <a:t>Cultural and economic values</a:t>
            </a:r>
            <a:endParaRPr lang="en-US" dirty="0"/>
          </a:p>
        </p:txBody>
      </p:sp>
      <p:sp>
        <p:nvSpPr>
          <p:cNvPr id="3" name="文本框 2"/>
          <p:cNvSpPr txBox="1"/>
          <p:nvPr/>
        </p:nvSpPr>
        <p:spPr>
          <a:xfrm>
            <a:off x="529590" y="1562735"/>
            <a:ext cx="7424420" cy="1383665"/>
          </a:xfrm>
          <a:prstGeom prst="rect">
            <a:avLst/>
          </a:prstGeom>
          <a:noFill/>
        </p:spPr>
        <p:txBody>
          <a:bodyPr wrap="square" rtlCol="0">
            <a:spAutoFit/>
            <a:scene3d>
              <a:camera prst="orthographicFront"/>
              <a:lightRig rig="threePt" dir="t"/>
            </a:scene3d>
          </a:bodyPr>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The giant panda is one of the symbols of Chinese culture, representing international image and cultural soft power.</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4" name="文本框 3"/>
          <p:cNvSpPr txBox="1"/>
          <p:nvPr/>
        </p:nvSpPr>
        <p:spPr>
          <a:xfrm>
            <a:off x="660400" y="3780790"/>
            <a:ext cx="10855960" cy="521970"/>
          </a:xfrm>
          <a:prstGeom prst="rect">
            <a:avLst/>
          </a:prstGeom>
          <a:noFill/>
        </p:spPr>
        <p:txBody>
          <a:bodyPr wrap="square" rtlCol="0">
            <a:spAutoFit/>
            <a:scene3d>
              <a:camera prst="orthographicFront"/>
              <a:lightRig rig="threePt" dir="t"/>
            </a:scene3d>
          </a:bodyPr>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Giant pandas are an important attraction of China's tourism industry</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a:t>
            </a:r>
            <a:endPar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5" name="文本框 4"/>
          <p:cNvSpPr txBox="1"/>
          <p:nvPr/>
        </p:nvSpPr>
        <p:spPr>
          <a:xfrm>
            <a:off x="1106805" y="5534025"/>
            <a:ext cx="9731375" cy="521970"/>
          </a:xfrm>
          <a:prstGeom prst="rect">
            <a:avLst/>
          </a:prstGeom>
          <a:noFill/>
        </p:spPr>
        <p:txBody>
          <a:bodyPr wrap="square" rtlCol="0">
            <a:spAutoFit/>
            <a:scene3d>
              <a:camera prst="orthographicFront"/>
              <a:lightRig rig="threePt" dir="t"/>
            </a:scene3d>
          </a:bodyPr>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Giant pandas have a positive impact on the local economy</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
          <a:stretch>
            <a:fillRect/>
          </a:stretch>
        </p:blipFill>
        <p:spPr>
          <a:xfrm>
            <a:off x="7954010" y="617855"/>
            <a:ext cx="3908425" cy="2605405"/>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94360" y="553373"/>
            <a:ext cx="10758974" cy="5390376"/>
            <a:chOff x="594360" y="553373"/>
            <a:chExt cx="10758974" cy="5390376"/>
          </a:xfrm>
        </p:grpSpPr>
        <p:grpSp>
          <p:nvGrpSpPr>
            <p:cNvPr id="2" name="Group 1"/>
            <p:cNvGrpSpPr/>
            <p:nvPr/>
          </p:nvGrpSpPr>
          <p:grpSpPr>
            <a:xfrm>
              <a:off x="594360" y="553373"/>
              <a:ext cx="2732405" cy="829945"/>
              <a:chOff x="594360" y="553373"/>
              <a:chExt cx="2732405" cy="829945"/>
            </a:xfrm>
          </p:grpSpPr>
          <p:sp>
            <p:nvSpPr>
              <p:cNvPr id="3" name="TextBox 2"/>
              <p:cNvSpPr txBox="1"/>
              <p:nvPr/>
            </p:nvSpPr>
            <p:spPr>
              <a:xfrm>
                <a:off x="594360" y="553373"/>
                <a:ext cx="2732405" cy="829945"/>
              </a:xfrm>
              <a:prstGeom prst="rect">
                <a:avLst/>
              </a:prstGeom>
              <a:noFill/>
            </p:spPr>
            <p:txBody>
              <a:bodyPr wrap="non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a:lnSpc>
                    <a:spcPct val="100000"/>
                  </a:lnSpc>
                </a:pPr>
                <a:r>
                  <a:rPr lang="en-US" altLang="zh-CN" sz="4800">
                    <a:solidFill>
                      <a:schemeClr val="tx1"/>
                    </a:solidFill>
                  </a:rPr>
                  <a:t>Contents</a:t>
                </a:r>
                <a:endParaRPr lang="en-US" altLang="zh-CN" sz="4800">
                  <a:solidFill>
                    <a:schemeClr val="tx1"/>
                  </a:solidFill>
                </a:endParaRPr>
              </a:p>
            </p:txBody>
          </p:sp>
        </p:grpSp>
        <p:grpSp>
          <p:nvGrpSpPr>
            <p:cNvPr id="35" name="Group 34"/>
            <p:cNvGrpSpPr/>
            <p:nvPr/>
          </p:nvGrpSpPr>
          <p:grpSpPr>
            <a:xfrm>
              <a:off x="789625" y="1578084"/>
              <a:ext cx="10563709" cy="4365665"/>
              <a:chOff x="789625" y="1578084"/>
              <a:chExt cx="10563709" cy="4365665"/>
            </a:xfrm>
          </p:grpSpPr>
          <p:sp>
            <p:nvSpPr>
              <p:cNvPr id="8" name="TextBox 7"/>
              <p:cNvSpPr txBox="1"/>
              <p:nvPr/>
            </p:nvSpPr>
            <p:spPr>
              <a:xfrm>
                <a:off x="789625" y="2670284"/>
                <a:ext cx="967869" cy="923330"/>
              </a:xfrm>
              <a:prstGeom prst="rect">
                <a:avLst/>
              </a:prstGeom>
              <a:noFill/>
            </p:spPr>
            <p:txBody>
              <a:bodyPr wrap="none" lIns="91440" tIns="45720" rIns="91440" bIns="45720" rtlCol="0" anchor="ctr" anchorCtr="0">
                <a:spAutoFit/>
              </a:bodyPr>
              <a:lstStyle/>
              <a:p>
                <a:pPr algn="r"/>
                <a:r>
                  <a:rPr kumimoji="1" lang="en-US" altLang="zh-CN" sz="5400" b="1" dirty="0">
                    <a:solidFill>
                      <a:schemeClr val="tx2"/>
                    </a:solidFill>
                  </a:rPr>
                  <a:t>01</a:t>
                </a:r>
                <a:endParaRPr kumimoji="1" lang="zh-CN" altLang="en-US" sz="5400" b="1" dirty="0">
                  <a:solidFill>
                    <a:schemeClr val="tx2"/>
                  </a:solidFill>
                </a:endParaRPr>
              </a:p>
            </p:txBody>
          </p:sp>
          <p:sp>
            <p:nvSpPr>
              <p:cNvPr id="14" name="TextBox 13"/>
              <p:cNvSpPr txBox="1"/>
              <p:nvPr/>
            </p:nvSpPr>
            <p:spPr>
              <a:xfrm>
                <a:off x="2644071" y="5020419"/>
                <a:ext cx="967869" cy="923330"/>
              </a:xfrm>
              <a:prstGeom prst="rect">
                <a:avLst/>
              </a:prstGeom>
              <a:noFill/>
            </p:spPr>
            <p:txBody>
              <a:bodyPr wrap="none" lIns="91440" tIns="45720" rIns="91440" bIns="45720" rtlCol="0" anchor="ctr" anchorCtr="0">
                <a:spAutoFit/>
              </a:bodyPr>
              <a:lstStyle/>
              <a:p>
                <a:pPr algn="r"/>
                <a:r>
                  <a:rPr kumimoji="1" lang="en-US" altLang="zh-CN" sz="5400" b="1" dirty="0">
                    <a:solidFill>
                      <a:schemeClr val="accent1"/>
                    </a:solidFill>
                  </a:rPr>
                  <a:t>02</a:t>
                </a:r>
                <a:endParaRPr kumimoji="1" lang="zh-CN" altLang="en-US" sz="5400" b="1" dirty="0">
                  <a:solidFill>
                    <a:schemeClr val="accent1"/>
                  </a:solidFill>
                </a:endParaRPr>
              </a:p>
            </p:txBody>
          </p:sp>
          <p:sp>
            <p:nvSpPr>
              <p:cNvPr id="20" name="TextBox 19"/>
              <p:cNvSpPr txBox="1"/>
              <p:nvPr/>
            </p:nvSpPr>
            <p:spPr>
              <a:xfrm>
                <a:off x="4890948" y="1578084"/>
                <a:ext cx="967869" cy="923330"/>
              </a:xfrm>
              <a:prstGeom prst="rect">
                <a:avLst/>
              </a:prstGeom>
              <a:noFill/>
            </p:spPr>
            <p:txBody>
              <a:bodyPr wrap="none" lIns="91440" tIns="45720" rIns="91440" bIns="45720" rtlCol="0" anchor="ctr" anchorCtr="0">
                <a:spAutoFit/>
              </a:bodyPr>
              <a:lstStyle/>
              <a:p>
                <a:pPr algn="r"/>
                <a:r>
                  <a:rPr kumimoji="1" lang="en-US" altLang="zh-CN" sz="5400" b="1">
                    <a:solidFill>
                      <a:schemeClr val="tx2"/>
                    </a:solidFill>
                  </a:rPr>
                  <a:t>03</a:t>
                </a:r>
                <a:endParaRPr kumimoji="1" lang="zh-CN" altLang="en-US" sz="5400" b="1" dirty="0">
                  <a:solidFill>
                    <a:schemeClr val="tx2"/>
                  </a:solidFill>
                </a:endParaRPr>
              </a:p>
            </p:txBody>
          </p:sp>
          <p:sp>
            <p:nvSpPr>
              <p:cNvPr id="26" name="TextBox 25"/>
              <p:cNvSpPr txBox="1"/>
              <p:nvPr/>
            </p:nvSpPr>
            <p:spPr>
              <a:xfrm>
                <a:off x="7382303" y="3692634"/>
                <a:ext cx="967869" cy="923330"/>
              </a:xfrm>
              <a:prstGeom prst="rect">
                <a:avLst/>
              </a:prstGeom>
              <a:noFill/>
            </p:spPr>
            <p:txBody>
              <a:bodyPr wrap="none" lIns="91440" tIns="45720" rIns="91440" bIns="45720" rtlCol="0" anchor="ctr" anchorCtr="0">
                <a:spAutoFit/>
              </a:bodyPr>
              <a:lstStyle/>
              <a:p>
                <a:pPr algn="r"/>
                <a:r>
                  <a:rPr kumimoji="1" lang="en-US" altLang="zh-CN" sz="5400" b="1" dirty="0">
                    <a:solidFill>
                      <a:schemeClr val="tx2"/>
                    </a:solidFill>
                  </a:rPr>
                  <a:t>04</a:t>
                </a:r>
                <a:endParaRPr kumimoji="1" lang="zh-CN" altLang="en-US" sz="5400" b="1" dirty="0">
                  <a:solidFill>
                    <a:schemeClr val="tx2"/>
                  </a:solidFill>
                </a:endParaRPr>
              </a:p>
            </p:txBody>
          </p:sp>
          <p:sp>
            <p:nvSpPr>
              <p:cNvPr id="32" name="TextBox 31"/>
              <p:cNvSpPr txBox="1"/>
              <p:nvPr/>
            </p:nvSpPr>
            <p:spPr>
              <a:xfrm>
                <a:off x="10399226" y="2013059"/>
                <a:ext cx="954108" cy="923330"/>
              </a:xfrm>
              <a:prstGeom prst="rect">
                <a:avLst/>
              </a:prstGeom>
              <a:noFill/>
            </p:spPr>
            <p:txBody>
              <a:bodyPr wrap="none" lIns="91440" tIns="45720" rIns="91440" bIns="45720" rtlCol="0" anchor="ctr" anchorCtr="0">
                <a:spAutoFit/>
              </a:bodyPr>
              <a:lstStyle/>
              <a:p>
                <a:pPr algn="r"/>
                <a:r>
                  <a:rPr kumimoji="1" lang="en-US" altLang="zh-CN" sz="5400" b="1" dirty="0">
                    <a:solidFill>
                      <a:schemeClr val="tx2"/>
                    </a:solidFill>
                  </a:rPr>
                  <a:t>05</a:t>
                </a:r>
                <a:endParaRPr kumimoji="1" lang="zh-CN" altLang="en-US" sz="5400" b="1" dirty="0">
                  <a:solidFill>
                    <a:schemeClr val="tx2"/>
                  </a:solidFill>
                </a:endParaRPr>
              </a:p>
            </p:txBody>
          </p:sp>
        </p:grpSp>
      </p:grpSp>
      <p:sp>
        <p:nvSpPr>
          <p:cNvPr id="5" name="Title 4"/>
          <p:cNvSpPr>
            <a:spLocks noGrp="1"/>
          </p:cNvSpPr>
          <p:nvPr/>
        </p:nvSpPr>
        <p:spPr>
          <a:xfrm>
            <a:off x="130810" y="3593465"/>
            <a:ext cx="2513330" cy="536575"/>
          </a:xfrm>
          <a:prstGeom prst="rect">
            <a:avLst/>
          </a:prstGeom>
        </p:spPr>
        <p:txBody>
          <a:bodyPr vert="horz" wrap="square" lIns="91440" tIns="45720" rIns="91440" bIns="45720" rtlCol="0" anchor="b">
            <a:normAutofit fontScale="90000"/>
          </a:bodyPr>
          <a:lstStyle>
            <a:lvl1pPr algn="r"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lvl="0"/>
            <a:r>
              <a:rPr lang="en-US"/>
              <a:t>Introduction</a:t>
            </a:r>
            <a:endParaRPr lang="en-US"/>
          </a:p>
        </p:txBody>
      </p:sp>
      <p:sp>
        <p:nvSpPr>
          <p:cNvPr id="4" name="Title 4"/>
          <p:cNvSpPr>
            <a:spLocks noGrp="1"/>
          </p:cNvSpPr>
          <p:nvPr/>
        </p:nvSpPr>
        <p:spPr>
          <a:xfrm>
            <a:off x="1221105" y="5842000"/>
            <a:ext cx="4460875" cy="628015"/>
          </a:xfrm>
          <a:prstGeom prst="rect">
            <a:avLst/>
          </a:prstGeom>
        </p:spPr>
        <p:txBody>
          <a:bodyPr vert="horz" wrap="square" lIns="91440" tIns="45720" rIns="91440" bIns="45720" rtlCol="0" anchor="b">
            <a:normAutofit fontScale="90000"/>
          </a:bodyPr>
          <a:lstStyle>
            <a:lvl1pPr algn="r"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lvl="0"/>
            <a:r>
              <a:rPr lang="en-US"/>
              <a:t>Status and symbolism</a:t>
            </a:r>
            <a:endParaRPr lang="en-US"/>
          </a:p>
        </p:txBody>
      </p:sp>
      <p:sp>
        <p:nvSpPr>
          <p:cNvPr id="7" name="Title 4"/>
          <p:cNvSpPr>
            <a:spLocks noGrp="1"/>
          </p:cNvSpPr>
          <p:nvPr/>
        </p:nvSpPr>
        <p:spPr>
          <a:xfrm>
            <a:off x="3611880" y="2369185"/>
            <a:ext cx="3525520" cy="648970"/>
          </a:xfrm>
          <a:prstGeom prst="rect">
            <a:avLst/>
          </a:prstGeom>
        </p:spPr>
        <p:txBody>
          <a:bodyPr vert="horz" wrap="square" lIns="91440" tIns="45720" rIns="91440" bIns="45720" rtlCol="0" anchor="b">
            <a:normAutofit/>
          </a:bodyPr>
          <a:lstStyle>
            <a:lvl1pPr algn="r"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lvl="0"/>
            <a:r>
              <a:rPr lang="en-US"/>
              <a:t>Current situation</a:t>
            </a:r>
            <a:endParaRPr lang="en-US"/>
          </a:p>
        </p:txBody>
      </p:sp>
      <p:sp>
        <p:nvSpPr>
          <p:cNvPr id="10" name="Title 4"/>
          <p:cNvSpPr>
            <a:spLocks noGrp="1"/>
          </p:cNvSpPr>
          <p:nvPr/>
        </p:nvSpPr>
        <p:spPr>
          <a:xfrm>
            <a:off x="5556885" y="4615815"/>
            <a:ext cx="4842510" cy="1090930"/>
          </a:xfrm>
          <a:prstGeom prst="rect">
            <a:avLst/>
          </a:prstGeom>
        </p:spPr>
        <p:txBody>
          <a:bodyPr vert="horz" wrap="square" lIns="91440" tIns="45720" rIns="91440" bIns="45720" rtlCol="0" anchor="b">
            <a:normAutofit/>
          </a:bodyPr>
          <a:lstStyle>
            <a:lvl1pPr algn="r"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lvl="0" algn="ctr"/>
            <a:r>
              <a:rPr lang="en-US"/>
              <a:t>The importance of protecting giant pandas</a:t>
            </a:r>
            <a:endParaRPr lang="en-US"/>
          </a:p>
        </p:txBody>
      </p:sp>
      <p:sp>
        <p:nvSpPr>
          <p:cNvPr id="11" name="Title 4"/>
          <p:cNvSpPr>
            <a:spLocks noGrp="1"/>
          </p:cNvSpPr>
          <p:nvPr/>
        </p:nvSpPr>
        <p:spPr>
          <a:xfrm>
            <a:off x="8669020" y="2829560"/>
            <a:ext cx="4150995" cy="1059815"/>
          </a:xfrm>
          <a:prstGeom prst="rect">
            <a:avLst/>
          </a:prstGeom>
        </p:spPr>
        <p:txBody>
          <a:bodyPr vert="horz" wrap="square" lIns="91440" tIns="45720" rIns="91440" bIns="45720" rtlCol="0" anchor="b">
            <a:normAutofit lnSpcReduction="10000"/>
          </a:bodyPr>
          <a:lstStyle>
            <a:lvl1pPr algn="r"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lvl="0" algn="ctr"/>
            <a:r>
              <a:rPr lang="en-US"/>
              <a:t>Actions and Contributions</a:t>
            </a:r>
            <a:endParaRPr lang="en-US"/>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矩形 80"/>
          <p:cNvSpPr/>
          <p:nvPr/>
        </p:nvSpPr>
        <p:spPr>
          <a:xfrm>
            <a:off x="0" y="0"/>
            <a:ext cx="4165600" cy="6858000"/>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86" name="Title 85"/>
          <p:cNvSpPr>
            <a:spLocks noGrp="1"/>
          </p:cNvSpPr>
          <p:nvPr>
            <p:ph type="title"/>
          </p:nvPr>
        </p:nvSpPr>
        <p:spPr>
          <a:xfrm>
            <a:off x="4305300" y="0"/>
            <a:ext cx="7074535" cy="1028700"/>
          </a:xfrm>
        </p:spPr>
        <p:txBody>
          <a:bodyPr wrap="square">
            <a:normAutofit/>
          </a:bodyPr>
          <a:lstStyle/>
          <a:p>
            <a:pPr lvl="0"/>
            <a:r>
              <a:rPr lang="en-US" dirty="0"/>
              <a:t>Ecological balance value</a:t>
            </a:r>
            <a:endParaRPr lang="en-US" dirty="0"/>
          </a:p>
        </p:txBody>
      </p:sp>
      <p:sp>
        <p:nvSpPr>
          <p:cNvPr id="3" name="文本框 2"/>
          <p:cNvSpPr txBox="1"/>
          <p:nvPr/>
        </p:nvSpPr>
        <p:spPr>
          <a:xfrm>
            <a:off x="4739640" y="1236345"/>
            <a:ext cx="6483350" cy="1198880"/>
          </a:xfrm>
          <a:prstGeom prst="rect">
            <a:avLst/>
          </a:prstGeom>
          <a:noFill/>
        </p:spPr>
        <p:txBody>
          <a:bodyPr wrap="square" rtlCol="0">
            <a:spAutoFit/>
          </a:bodyPr>
          <a:p>
            <a:pPr algn="l"/>
            <a:r>
              <a:rPr lang="zh-CN" altLang="en-US" sz="2400">
                <a:latin typeface="Times New Roman" panose="02020603050405020304" charset="0"/>
                <a:cs typeface="Times New Roman" panose="02020603050405020304" charset="0"/>
              </a:rPr>
              <a:t>Giant pandas are an important component of the ecosystem: they are an indispensable part of the ecosystem.</a:t>
            </a:r>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5533390" y="2704465"/>
            <a:ext cx="6433820" cy="1198880"/>
          </a:xfrm>
          <a:prstGeom prst="rect">
            <a:avLst/>
          </a:prstGeom>
          <a:noFill/>
        </p:spPr>
        <p:txBody>
          <a:bodyPr wrap="square" rtlCol="0">
            <a:spAutoFit/>
          </a:bodyPr>
          <a:p>
            <a:pPr algn="l"/>
            <a:r>
              <a:rPr lang="zh-CN" altLang="en-US" sz="2400">
                <a:latin typeface="Times New Roman" panose="02020603050405020304" charset="0"/>
                <a:cs typeface="Times New Roman" panose="02020603050405020304" charset="0"/>
              </a:rPr>
              <a:t>Giant pandas are one of the representatives of species diversity, and protecting them helps to protect the diversity and gene pool of other species.</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778375" y="4498340"/>
            <a:ext cx="6444615" cy="1568450"/>
          </a:xfrm>
          <a:prstGeom prst="rect">
            <a:avLst/>
          </a:prstGeom>
          <a:noFill/>
        </p:spPr>
        <p:txBody>
          <a:bodyPr wrap="square" rtlCol="0">
            <a:spAutoFit/>
          </a:bodyPr>
          <a:p>
            <a:pPr algn="l"/>
            <a:r>
              <a:rPr lang="zh-CN" altLang="en-US" sz="2400">
                <a:latin typeface="Times New Roman" panose="02020603050405020304" charset="0"/>
                <a:cs typeface="Times New Roman" panose="02020603050405020304" charset="0"/>
              </a:rPr>
              <a:t>The protection of giant pandas requires the protection of their habitats, which is crucial for protecting water sources, reducing soil erosion, and maintaining ecosystem stability.</a:t>
            </a:r>
            <a:endParaRPr lang="zh-CN" altLang="en-US" sz="2400">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1"/>
          <a:stretch>
            <a:fillRect/>
          </a:stretch>
        </p:blipFill>
        <p:spPr>
          <a:xfrm>
            <a:off x="304800" y="806450"/>
            <a:ext cx="3273425" cy="4911725"/>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a:normAutofit/>
          </a:bodyPr>
          <a:lstStyle/>
          <a:p>
            <a:pPr lvl="0"/>
            <a:r>
              <a:rPr lang="en-US"/>
              <a:t>05.Actions and Contributions</a:t>
            </a:r>
            <a:endParaRPr lang="en-US"/>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82320" y="486410"/>
            <a:ext cx="5308600" cy="156845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Donate funds to support giant panda conservation work and research projects, and contribute to environmental protection.</a:t>
            </a:r>
            <a:endParaRPr lang="zh-CN" altLang="en-US" sz="2400">
              <a:latin typeface="Times New Roman" panose="02020603050405020304" charset="0"/>
              <a:cs typeface="Times New Roman" panose="02020603050405020304" charset="0"/>
            </a:endParaRPr>
          </a:p>
        </p:txBody>
      </p:sp>
      <p:sp>
        <p:nvSpPr>
          <p:cNvPr id="8" name="文本框 7"/>
          <p:cNvSpPr txBox="1"/>
          <p:nvPr/>
        </p:nvSpPr>
        <p:spPr>
          <a:xfrm>
            <a:off x="5523230" y="1833245"/>
            <a:ext cx="5641975" cy="193802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Participate in volunteer activities organized by giant panda conservation organizations, personally participate in conservation work, and enhance awareness of giant panda conservation.</a:t>
            </a:r>
            <a:endParaRPr lang="zh-CN" altLang="en-US" sz="2400">
              <a:latin typeface="Times New Roman" panose="02020603050405020304" charset="0"/>
              <a:cs typeface="Times New Roman" panose="02020603050405020304" charset="0"/>
            </a:endParaRPr>
          </a:p>
        </p:txBody>
      </p:sp>
      <p:sp>
        <p:nvSpPr>
          <p:cNvPr id="12" name="文本框 11"/>
          <p:cNvSpPr txBox="1"/>
          <p:nvPr/>
        </p:nvSpPr>
        <p:spPr>
          <a:xfrm>
            <a:off x="4358005" y="4902835"/>
            <a:ext cx="6440170" cy="1198880"/>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Spread the knowledge and importance of giant panda conservation to more people through social media, speeches, or promotional activities.</a:t>
            </a:r>
            <a:endParaRPr lang="zh-CN" altLang="en-US" sz="2400">
              <a:latin typeface="Times New Roman" panose="02020603050405020304" charset="0"/>
              <a:cs typeface="Times New Roman" panose="02020603050405020304" charset="0"/>
            </a:endParaRPr>
          </a:p>
        </p:txBody>
      </p:sp>
      <p:pic>
        <p:nvPicPr>
          <p:cNvPr id="14" name="图片 13"/>
          <p:cNvPicPr>
            <a:picLocks noChangeAspect="1"/>
          </p:cNvPicPr>
          <p:nvPr/>
        </p:nvPicPr>
        <p:blipFill>
          <a:blip r:embed="rId1"/>
          <a:stretch>
            <a:fillRect/>
          </a:stretch>
        </p:blipFill>
        <p:spPr>
          <a:xfrm>
            <a:off x="1068070" y="2418080"/>
            <a:ext cx="3524250" cy="223202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62787" y="1130300"/>
            <a:ext cx="4123762" cy="5003800"/>
            <a:chOff x="662787" y="1130300"/>
            <a:chExt cx="4123762" cy="5003800"/>
          </a:xfrm>
        </p:grpSpPr>
        <p:sp>
          <p:nvSpPr>
            <p:cNvPr id="2" name="圆角矩形 1"/>
            <p:cNvSpPr/>
            <p:nvPr/>
          </p:nvSpPr>
          <p:spPr>
            <a:xfrm>
              <a:off x="662787" y="1130300"/>
              <a:ext cx="3135745" cy="5003800"/>
            </a:xfrm>
            <a:prstGeom prst="roundRect">
              <a:avLst>
                <a:gd name="adj" fmla="val 2500"/>
              </a:avLst>
            </a:prstGeom>
            <a:blipFill rotWithShape="0">
              <a:blip r:embed="rId1"/>
              <a:srcRect/>
              <a:stretch>
                <a:fillRect l="-129800" r="-129800"/>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任意多边形 33"/>
            <p:cNvSpPr/>
            <p:nvPr/>
          </p:nvSpPr>
          <p:spPr bwMode="auto">
            <a:xfrm>
              <a:off x="4580988" y="4474601"/>
              <a:ext cx="205561" cy="15417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p>
              <a:endParaRPr lang="zh-CN" altLang="en-US"/>
            </a:p>
          </p:txBody>
        </p:sp>
      </p:grpSp>
      <p:sp>
        <p:nvSpPr>
          <p:cNvPr id="70" name="Title 69"/>
          <p:cNvSpPr>
            <a:spLocks noGrp="1"/>
          </p:cNvSpPr>
          <p:nvPr>
            <p:ph type="title"/>
          </p:nvPr>
        </p:nvSpPr>
        <p:spPr/>
        <p:txBody>
          <a:bodyPr wrap="square">
            <a:normAutofit/>
          </a:bodyPr>
          <a:lstStyle/>
          <a:p>
            <a:pPr lvl="0"/>
            <a:r>
              <a:rPr lang="en-US" dirty="0"/>
              <a:t>References</a:t>
            </a:r>
            <a:endParaRPr lang="en-US" dirty="0"/>
          </a:p>
        </p:txBody>
      </p:sp>
      <p:sp>
        <p:nvSpPr>
          <p:cNvPr id="6" name="文本框 5"/>
          <p:cNvSpPr txBox="1"/>
          <p:nvPr/>
        </p:nvSpPr>
        <p:spPr>
          <a:xfrm>
            <a:off x="4266565" y="1387475"/>
            <a:ext cx="6878320" cy="3692525"/>
          </a:xfrm>
          <a:prstGeom prst="rect">
            <a:avLst/>
          </a:prstGeom>
          <a:noFill/>
        </p:spPr>
        <p:txBody>
          <a:bodyPr wrap="square" rtlCol="0">
            <a:spAutoFit/>
          </a:bodyPr>
          <a:p>
            <a:r>
              <a:rPr lang="zh-CN" altLang="en-US"/>
              <a:t>[1]金泽华. 熊猫符号与中国国家形象的建构研究[D].安徽财经大学,2024.DOI:10.26916/d.cnki.gahcc.2023.000361.</a:t>
            </a:r>
            <a:endParaRPr lang="zh-CN" altLang="en-US"/>
          </a:p>
          <a:p>
            <a:endParaRPr lang="zh-CN" altLang="en-US"/>
          </a:p>
          <a:p>
            <a:r>
              <a:rPr lang="zh-CN" altLang="en-US"/>
              <a:t>[</a:t>
            </a:r>
            <a:r>
              <a:rPr lang="en-US" altLang="zh-CN"/>
              <a:t>2</a:t>
            </a:r>
            <a:r>
              <a:rPr lang="zh-CN" altLang="en-US"/>
              <a:t>]陈晓兵, 顾一阳, 陈枻豪. 国际传播中大熊猫符号的当代阐释与系统建构[J]. 青年记者, 2023, (22): 63-66.</a:t>
            </a:r>
            <a:endParaRPr lang="zh-CN" altLang="en-US"/>
          </a:p>
          <a:p>
            <a:endParaRPr lang="zh-CN" altLang="en-US"/>
          </a:p>
          <a:p>
            <a:r>
              <a:rPr lang="zh-CN" altLang="en-US"/>
              <a:t>[</a:t>
            </a:r>
            <a:r>
              <a:rPr lang="en-US" altLang="zh-CN"/>
              <a:t>3</a:t>
            </a:r>
            <a:r>
              <a:rPr lang="zh-CN" altLang="en-US"/>
              <a:t>]于婉莹.新时代熊猫魅力助力中国公共外交[J].公共外交季刊,2023(02):75-81+136.DOI:10.16869/j.cnki.pdq.2023.02.012.</a:t>
            </a:r>
            <a:endParaRPr lang="zh-CN" altLang="en-US"/>
          </a:p>
          <a:p>
            <a:endParaRPr lang="zh-CN" altLang="en-US"/>
          </a:p>
          <a:p>
            <a:r>
              <a:rPr lang="zh-CN" altLang="en-US"/>
              <a:t>[</a:t>
            </a:r>
            <a:r>
              <a:rPr lang="en-US" altLang="zh-CN"/>
              <a:t>4</a:t>
            </a:r>
            <a:r>
              <a:rPr lang="zh-CN" altLang="en-US"/>
              <a:t>]吴冰妍,张艺.青年亚文化视角下的青年文化认同建构——以熊猫头表情包为例[J].文化创新比较研究,2023,7(20):54-58.</a:t>
            </a:r>
            <a:endParaRPr lang="zh-CN" altLang="en-US"/>
          </a:p>
          <a:p>
            <a:endParaRPr lang="zh-CN" altLang="en-US"/>
          </a:p>
          <a:p>
            <a:r>
              <a:rPr lang="zh-CN" altLang="en-US"/>
              <a:t>部分资料和全部</a:t>
            </a:r>
            <a:r>
              <a:rPr lang="zh-CN" altLang="en-US"/>
              <a:t>图源均来自百度</a:t>
            </a:r>
            <a:endParaRPr lang="zh-CN" altLang="en-US"/>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a:normAutofit/>
          </a:bodyPr>
          <a:lstStyle/>
          <a:p>
            <a:pPr lvl="0"/>
            <a:r>
              <a:rPr lang="en-US"/>
              <a:t>Thank You</a:t>
            </a:r>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a:normAutofit/>
          </a:bodyPr>
          <a:lstStyle/>
          <a:p>
            <a:pPr lvl="0"/>
            <a:r>
              <a:rPr lang="en-US"/>
              <a:t>01.Introduction</a:t>
            </a:r>
            <a:endParaRPr 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a:xfrm>
            <a:off x="660400" y="320040"/>
            <a:ext cx="10858500" cy="603885"/>
          </a:xfrm>
        </p:spPr>
        <p:txBody>
          <a:bodyPr wrap="square">
            <a:normAutofit/>
          </a:bodyPr>
          <a:lstStyle/>
          <a:p>
            <a:pPr lvl="0"/>
            <a:r>
              <a:rPr lang="en-US" dirty="0"/>
              <a:t>official Introduction</a:t>
            </a:r>
            <a:endParaRPr lang="en-US" dirty="0"/>
          </a:p>
        </p:txBody>
      </p:sp>
      <p:sp>
        <p:nvSpPr>
          <p:cNvPr id="33" name="任意多边形 32"/>
          <p:cNvSpPr/>
          <p:nvPr/>
        </p:nvSpPr>
        <p:spPr bwMode="auto">
          <a:xfrm>
            <a:off x="1589" y="5403847"/>
            <a:ext cx="2523898" cy="1454154"/>
          </a:xfrm>
          <a:custGeom>
            <a:avLst/>
            <a:gdLst>
              <a:gd name="T0" fmla="*/ 2545 w 2752"/>
              <a:gd name="T1" fmla="*/ 944 h 1585"/>
              <a:gd name="T2" fmla="*/ 1030 w 2752"/>
              <a:gd name="T3" fmla="*/ 944 h 1585"/>
              <a:gd name="T4" fmla="*/ 426 w 2752"/>
              <a:gd name="T5" fmla="*/ 327 h 1585"/>
              <a:gd name="T6" fmla="*/ 0 w 2752"/>
              <a:gd name="T7" fmla="*/ 134 h 1585"/>
              <a:gd name="T8" fmla="*/ 0 w 2752"/>
              <a:gd name="T9" fmla="*/ 1585 h 1585"/>
              <a:gd name="T10" fmla="*/ 2744 w 2752"/>
              <a:gd name="T11" fmla="*/ 1585 h 1585"/>
              <a:gd name="T12" fmla="*/ 2545 w 2752"/>
              <a:gd name="T13" fmla="*/ 944 h 1585"/>
            </a:gdLst>
            <a:ahLst/>
            <a:cxnLst>
              <a:cxn ang="0">
                <a:pos x="T0" y="T1"/>
              </a:cxn>
              <a:cxn ang="0">
                <a:pos x="T2" y="T3"/>
              </a:cxn>
              <a:cxn ang="0">
                <a:pos x="T4" y="T5"/>
              </a:cxn>
              <a:cxn ang="0">
                <a:pos x="T6" y="T7"/>
              </a:cxn>
              <a:cxn ang="0">
                <a:pos x="T8" y="T9"/>
              </a:cxn>
              <a:cxn ang="0">
                <a:pos x="T10" y="T11"/>
              </a:cxn>
              <a:cxn ang="0">
                <a:pos x="T12" y="T13"/>
              </a:cxn>
            </a:cxnLst>
            <a:rect l="0" t="0" r="r" b="b"/>
            <a:pathLst>
              <a:path w="2752" h="1585">
                <a:moveTo>
                  <a:pt x="2545" y="944"/>
                </a:moveTo>
                <a:cubicBezTo>
                  <a:pt x="2295" y="510"/>
                  <a:pt x="1551" y="716"/>
                  <a:pt x="1030" y="944"/>
                </a:cubicBezTo>
                <a:cubicBezTo>
                  <a:pt x="509" y="1172"/>
                  <a:pt x="648" y="748"/>
                  <a:pt x="426" y="327"/>
                </a:cubicBezTo>
                <a:cubicBezTo>
                  <a:pt x="253" y="0"/>
                  <a:pt x="73" y="81"/>
                  <a:pt x="0" y="134"/>
                </a:cubicBezTo>
                <a:cubicBezTo>
                  <a:pt x="0" y="1585"/>
                  <a:pt x="0" y="1585"/>
                  <a:pt x="0" y="1585"/>
                </a:cubicBezTo>
                <a:cubicBezTo>
                  <a:pt x="2744" y="1585"/>
                  <a:pt x="2744" y="1585"/>
                  <a:pt x="2744" y="1585"/>
                </a:cubicBezTo>
                <a:cubicBezTo>
                  <a:pt x="2319" y="1449"/>
                  <a:pt x="2752" y="1302"/>
                  <a:pt x="2545" y="944"/>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7200000" scaled="0"/>
          </a:gradFill>
          <a:ln>
            <a:noFill/>
          </a:ln>
        </p:spPr>
        <p:txBody>
          <a:bodyPr vert="horz" wrap="square" lIns="91440" tIns="45720" rIns="91440" bIns="45720" numCol="1" anchor="t" anchorCtr="0" compatLnSpc="1"/>
          <a:p>
            <a:endParaRPr lang="zh-CN" altLang="en-US"/>
          </a:p>
        </p:txBody>
      </p:sp>
      <p:grpSp>
        <p:nvGrpSpPr>
          <p:cNvPr id="48" name="组合 47"/>
          <p:cNvGrpSpPr/>
          <p:nvPr/>
        </p:nvGrpSpPr>
        <p:grpSpPr>
          <a:xfrm rot="0">
            <a:off x="1905" y="0"/>
            <a:ext cx="12188825" cy="6858000"/>
            <a:chOff x="1589" y="0"/>
            <a:chExt cx="12188825" cy="6858001"/>
          </a:xfrm>
        </p:grpSpPr>
        <p:sp>
          <p:nvSpPr>
            <p:cNvPr id="49" name="任意多边形 48"/>
            <p:cNvSpPr/>
            <p:nvPr/>
          </p:nvSpPr>
          <p:spPr bwMode="auto">
            <a:xfrm>
              <a:off x="1589" y="5403847"/>
              <a:ext cx="2523898" cy="1454154"/>
            </a:xfrm>
            <a:custGeom>
              <a:avLst/>
              <a:gdLst>
                <a:gd name="T0" fmla="*/ 2545 w 2752"/>
                <a:gd name="T1" fmla="*/ 944 h 1585"/>
                <a:gd name="T2" fmla="*/ 1030 w 2752"/>
                <a:gd name="T3" fmla="*/ 944 h 1585"/>
                <a:gd name="T4" fmla="*/ 426 w 2752"/>
                <a:gd name="T5" fmla="*/ 327 h 1585"/>
                <a:gd name="T6" fmla="*/ 0 w 2752"/>
                <a:gd name="T7" fmla="*/ 134 h 1585"/>
                <a:gd name="T8" fmla="*/ 0 w 2752"/>
                <a:gd name="T9" fmla="*/ 1585 h 1585"/>
                <a:gd name="T10" fmla="*/ 2744 w 2752"/>
                <a:gd name="T11" fmla="*/ 1585 h 1585"/>
                <a:gd name="T12" fmla="*/ 2545 w 2752"/>
                <a:gd name="T13" fmla="*/ 944 h 1585"/>
              </a:gdLst>
              <a:ahLst/>
              <a:cxnLst>
                <a:cxn ang="0">
                  <a:pos x="T0" y="T1"/>
                </a:cxn>
                <a:cxn ang="0">
                  <a:pos x="T2" y="T3"/>
                </a:cxn>
                <a:cxn ang="0">
                  <a:pos x="T4" y="T5"/>
                </a:cxn>
                <a:cxn ang="0">
                  <a:pos x="T6" y="T7"/>
                </a:cxn>
                <a:cxn ang="0">
                  <a:pos x="T8" y="T9"/>
                </a:cxn>
                <a:cxn ang="0">
                  <a:pos x="T10" y="T11"/>
                </a:cxn>
                <a:cxn ang="0">
                  <a:pos x="T12" y="T13"/>
                </a:cxn>
              </a:cxnLst>
              <a:rect l="0" t="0" r="r" b="b"/>
              <a:pathLst>
                <a:path w="2752" h="1585">
                  <a:moveTo>
                    <a:pt x="2545" y="944"/>
                  </a:moveTo>
                  <a:cubicBezTo>
                    <a:pt x="2295" y="510"/>
                    <a:pt x="1551" y="716"/>
                    <a:pt x="1030" y="944"/>
                  </a:cubicBezTo>
                  <a:cubicBezTo>
                    <a:pt x="509" y="1172"/>
                    <a:pt x="648" y="748"/>
                    <a:pt x="426" y="327"/>
                  </a:cubicBezTo>
                  <a:cubicBezTo>
                    <a:pt x="253" y="0"/>
                    <a:pt x="73" y="81"/>
                    <a:pt x="0" y="134"/>
                  </a:cubicBezTo>
                  <a:cubicBezTo>
                    <a:pt x="0" y="1585"/>
                    <a:pt x="0" y="1585"/>
                    <a:pt x="0" y="1585"/>
                  </a:cubicBezTo>
                  <a:cubicBezTo>
                    <a:pt x="2744" y="1585"/>
                    <a:pt x="2744" y="1585"/>
                    <a:pt x="2744" y="1585"/>
                  </a:cubicBezTo>
                  <a:cubicBezTo>
                    <a:pt x="2319" y="1449"/>
                    <a:pt x="2752" y="1302"/>
                    <a:pt x="2545" y="944"/>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7200000" scaled="0"/>
            </a:gradFill>
            <a:ln>
              <a:noFill/>
            </a:ln>
          </p:spPr>
          <p:txBody>
            <a:bodyPr vert="horz" wrap="square" lIns="91440" tIns="45720" rIns="91440" bIns="45720" numCol="1" anchor="t" anchorCtr="0" compatLnSpc="1"/>
            <a:lstStyle/>
            <a:p>
              <a:endParaRPr lang="zh-CN" altLang="en-US"/>
            </a:p>
          </p:txBody>
        </p:sp>
        <p:sp>
          <p:nvSpPr>
            <p:cNvPr id="50" name="任意多边形 49"/>
            <p:cNvSpPr/>
            <p:nvPr/>
          </p:nvSpPr>
          <p:spPr bwMode="auto">
            <a:xfrm>
              <a:off x="9390026" y="0"/>
              <a:ext cx="2800388" cy="1476422"/>
            </a:xfrm>
            <a:custGeom>
              <a:avLst/>
              <a:gdLst>
                <a:gd name="T0" fmla="*/ 354 w 2444"/>
                <a:gd name="T1" fmla="*/ 526 h 1288"/>
                <a:gd name="T2" fmla="*/ 1598 w 2444"/>
                <a:gd name="T3" fmla="*/ 526 h 1288"/>
                <a:gd name="T4" fmla="*/ 2094 w 2444"/>
                <a:gd name="T5" fmla="*/ 1033 h 1288"/>
                <a:gd name="T6" fmla="*/ 2444 w 2444"/>
                <a:gd name="T7" fmla="*/ 1192 h 1288"/>
                <a:gd name="T8" fmla="*/ 2444 w 2444"/>
                <a:gd name="T9" fmla="*/ 0 h 1288"/>
                <a:gd name="T10" fmla="*/ 0 w 2444"/>
                <a:gd name="T11" fmla="*/ 0 h 1288"/>
                <a:gd name="T12" fmla="*/ 354 w 2444"/>
                <a:gd name="T13" fmla="*/ 526 h 1288"/>
              </a:gdLst>
              <a:ahLst/>
              <a:cxnLst>
                <a:cxn ang="0">
                  <a:pos x="T0" y="T1"/>
                </a:cxn>
                <a:cxn ang="0">
                  <a:pos x="T2" y="T3"/>
                </a:cxn>
                <a:cxn ang="0">
                  <a:pos x="T4" y="T5"/>
                </a:cxn>
                <a:cxn ang="0">
                  <a:pos x="T6" y="T7"/>
                </a:cxn>
                <a:cxn ang="0">
                  <a:pos x="T8" y="T9"/>
                </a:cxn>
                <a:cxn ang="0">
                  <a:pos x="T10" y="T11"/>
                </a:cxn>
                <a:cxn ang="0">
                  <a:pos x="T12" y="T13"/>
                </a:cxn>
              </a:cxnLst>
              <a:rect l="0" t="0" r="r" b="b"/>
              <a:pathLst>
                <a:path w="2444" h="1288">
                  <a:moveTo>
                    <a:pt x="354" y="526"/>
                  </a:moveTo>
                  <a:cubicBezTo>
                    <a:pt x="516" y="764"/>
                    <a:pt x="1170" y="714"/>
                    <a:pt x="1598" y="526"/>
                  </a:cubicBezTo>
                  <a:cubicBezTo>
                    <a:pt x="2026" y="339"/>
                    <a:pt x="1981" y="659"/>
                    <a:pt x="2094" y="1033"/>
                  </a:cubicBezTo>
                  <a:cubicBezTo>
                    <a:pt x="2172" y="1288"/>
                    <a:pt x="2400" y="1272"/>
                    <a:pt x="2444" y="1192"/>
                  </a:cubicBezTo>
                  <a:cubicBezTo>
                    <a:pt x="2444" y="0"/>
                    <a:pt x="2444" y="0"/>
                    <a:pt x="2444" y="0"/>
                  </a:cubicBezTo>
                  <a:cubicBezTo>
                    <a:pt x="0" y="0"/>
                    <a:pt x="0" y="0"/>
                    <a:pt x="0" y="0"/>
                  </a:cubicBezTo>
                  <a:cubicBezTo>
                    <a:pt x="565" y="116"/>
                    <a:pt x="163" y="246"/>
                    <a:pt x="354" y="526"/>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16800000" scaled="0"/>
            </a:gradFill>
            <a:ln>
              <a:noFill/>
            </a:ln>
          </p:spPr>
          <p:txBody>
            <a:bodyPr vert="horz" wrap="square" lIns="91440" tIns="45720" rIns="91440" bIns="45720" numCol="1" anchor="t" anchorCtr="0" compatLnSpc="1"/>
            <a:lstStyle/>
            <a:p>
              <a:endParaRPr lang="zh-CN" altLang="en-US"/>
            </a:p>
          </p:txBody>
        </p:sp>
        <p:sp>
          <p:nvSpPr>
            <p:cNvPr id="51" name="椭圆 50"/>
            <p:cNvSpPr/>
            <p:nvPr/>
          </p:nvSpPr>
          <p:spPr>
            <a:xfrm rot="17100000">
              <a:off x="10372245" y="4964984"/>
              <a:ext cx="1076440" cy="1076440"/>
            </a:xfrm>
            <a:prstGeom prst="ellipse">
              <a:avLst/>
            </a:prstGeom>
            <a:gradFill>
              <a:gsLst>
                <a:gs pos="0">
                  <a:schemeClr val="accent3">
                    <a:lumMod val="20000"/>
                    <a:lumOff val="80000"/>
                    <a:alpha val="0"/>
                  </a:schemeClr>
                </a:gs>
                <a:gs pos="60000">
                  <a:schemeClr val="accent3">
                    <a:lumMod val="60000"/>
                    <a:lumOff val="40000"/>
                    <a:alpha val="25000"/>
                  </a:schemeClr>
                </a:gs>
                <a:gs pos="100000">
                  <a:schemeClr val="accent3">
                    <a:alpha val="30000"/>
                  </a:schemeClr>
                </a:gs>
              </a:gsLst>
              <a:lin ang="7200000" scaled="0"/>
            </a:gradFill>
            <a:ln>
              <a:noFill/>
            </a:ln>
          </p:spPr>
          <p:txBody>
            <a:bodyPr vert="horz" wrap="square" lIns="91440" tIns="45720" rIns="91440" bIns="45720" numCol="1" anchor="t" anchorCtr="0" compatLnSpc="1"/>
            <a:lstStyle/>
            <a:p>
              <a:endParaRPr lang="zh-CN" altLang="en-US" dirty="0"/>
            </a:p>
          </p:txBody>
        </p:sp>
        <p:sp>
          <p:nvSpPr>
            <p:cNvPr id="52" name="椭圆 51"/>
            <p:cNvSpPr/>
            <p:nvPr/>
          </p:nvSpPr>
          <p:spPr>
            <a:xfrm rot="17100000">
              <a:off x="9295183" y="6000563"/>
              <a:ext cx="470273" cy="470273"/>
            </a:xfrm>
            <a:prstGeom prst="ellipse">
              <a:avLst/>
            </a:prstGeom>
            <a:gradFill>
              <a:gsLst>
                <a:gs pos="0">
                  <a:schemeClr val="accent3">
                    <a:lumMod val="20000"/>
                    <a:lumOff val="80000"/>
                    <a:alpha val="0"/>
                  </a:schemeClr>
                </a:gs>
                <a:gs pos="60000">
                  <a:schemeClr val="accent3">
                    <a:lumMod val="60000"/>
                    <a:lumOff val="40000"/>
                    <a:alpha val="25000"/>
                  </a:schemeClr>
                </a:gs>
                <a:gs pos="100000">
                  <a:schemeClr val="accent3">
                    <a:alpha val="30000"/>
                  </a:schemeClr>
                </a:gs>
              </a:gsLst>
              <a:lin ang="7200000" scaled="0"/>
            </a:gradFill>
            <a:ln>
              <a:noFill/>
            </a:ln>
          </p:spPr>
          <p:txBody>
            <a:bodyPr vert="horz" wrap="square" lIns="91440" tIns="45720" rIns="91440" bIns="45720" numCol="1" anchor="t" anchorCtr="0" compatLnSpc="1"/>
            <a:lstStyle/>
            <a:p>
              <a:endParaRPr lang="zh-CN" altLang="en-US">
                <a:solidFill>
                  <a:schemeClr val="tx1"/>
                </a:solidFill>
              </a:endParaRPr>
            </a:p>
          </p:txBody>
        </p:sp>
      </p:grpSp>
      <p:pic>
        <p:nvPicPr>
          <p:cNvPr id="53" name="图片 52"/>
          <p:cNvPicPr>
            <a:picLocks noChangeAspect="1"/>
          </p:cNvPicPr>
          <p:nvPr/>
        </p:nvPicPr>
        <p:blipFill>
          <a:blip r:embed="rId1"/>
          <a:stretch>
            <a:fillRect/>
          </a:stretch>
        </p:blipFill>
        <p:spPr>
          <a:xfrm>
            <a:off x="8133715" y="4358005"/>
            <a:ext cx="3728085" cy="2289175"/>
          </a:xfrm>
          <a:prstGeom prst="rect">
            <a:avLst/>
          </a:prstGeom>
        </p:spPr>
      </p:pic>
      <p:sp>
        <p:nvSpPr>
          <p:cNvPr id="3" name="文本框 2"/>
          <p:cNvSpPr txBox="1"/>
          <p:nvPr/>
        </p:nvSpPr>
        <p:spPr>
          <a:xfrm>
            <a:off x="660400" y="894080"/>
            <a:ext cx="10005695" cy="3476625"/>
          </a:xfrm>
          <a:prstGeom prst="rect">
            <a:avLst/>
          </a:prstGeom>
          <a:noFill/>
        </p:spPr>
        <p:txBody>
          <a:bodyPr wrap="square" rtlCol="0">
            <a:spAutoFit/>
          </a:bodyPr>
          <a:p>
            <a:pPr algn="just"/>
            <a:r>
              <a:rPr lang="en-US" altLang="zh-CN">
                <a:effectLst/>
                <a:latin typeface="Times New Roman" panose="02020603050405020304" charset="0"/>
                <a:cs typeface="Times New Roman" panose="02020603050405020304" charset="0"/>
              </a:rPr>
              <a:t>       </a:t>
            </a:r>
            <a:r>
              <a:rPr lang="en-US" altLang="zh-CN" sz="2000">
                <a:effectLst/>
                <a:latin typeface="Times New Roman" panose="02020603050405020304" charset="0"/>
                <a:cs typeface="Times New Roman" panose="02020603050405020304" charset="0"/>
              </a:rPr>
              <a:t>     </a:t>
            </a:r>
            <a:r>
              <a:rPr lang="zh-CN" altLang="en-US" sz="2000">
                <a:effectLst/>
                <a:latin typeface="Times New Roman" panose="02020603050405020304" charset="0"/>
                <a:cs typeface="Times New Roman" panose="02020603050405020304" charset="0"/>
              </a:rPr>
              <a:t>Pandas, also known as giant pandas, belong to the mammal family Ursidae and genus Pandas, and are endemic to China. There are only two subspecies of giant pandas, Sichuan subspecies and Qinling subspecies, mainly inhabiting mountainous areas in Sichuan, Shaanxi, and Gansu provinces of China. Male individuals are slightly larger than females. The body is plump and bear like, with a round head and short tail. The head and body are 1.2-1.8 meters long, and the tail is 10-12 centimeters long. Weighing 80-120 kilograms, with a maximum weight of up to 180 kilograms. The body color is black and white, with round cheeks and large "black circles" under the eyes. It also features a signature eight figure walking style and sharp claws like a dissecting knife. Giant pandas have thick skin, with the thickest part reaching up to 10 millimeters. The black and white appearance is beneficial for hiding on trees in dense forests and snow covered ground, making it difficult for natural enemies to detect.</a:t>
            </a:r>
            <a:endParaRPr lang="zh-CN" altLang="en-US" sz="2000">
              <a:effectLst/>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89" y="0"/>
            <a:ext cx="12188825" cy="6858001"/>
            <a:chOff x="1589" y="0"/>
            <a:chExt cx="12188825" cy="6858001"/>
          </a:xfrm>
        </p:grpSpPr>
        <p:grpSp>
          <p:nvGrpSpPr>
            <p:cNvPr id="2" name="组合 1"/>
            <p:cNvGrpSpPr/>
            <p:nvPr/>
          </p:nvGrpSpPr>
          <p:grpSpPr>
            <a:xfrm>
              <a:off x="1176173" y="4172536"/>
              <a:ext cx="10056643" cy="670798"/>
              <a:chOff x="1077448" y="4172536"/>
              <a:chExt cx="10056643" cy="670798"/>
            </a:xfrm>
          </p:grpSpPr>
          <p:sp>
            <p:nvSpPr>
              <p:cNvPr id="20" name="文本框 19"/>
              <p:cNvSpPr txBox="1"/>
              <p:nvPr/>
            </p:nvSpPr>
            <p:spPr>
              <a:xfrm>
                <a:off x="1077448" y="4548510"/>
                <a:ext cx="2789702" cy="294824"/>
              </a:xfrm>
              <a:prstGeom prst="rect">
                <a:avLst/>
              </a:prstGeom>
              <a:noFill/>
            </p:spPr>
            <p:txBody>
              <a:bodyPr wrap="square" rtlCol="0">
                <a:spAutoFit/>
              </a:bodyPr>
              <a:lstStyle>
                <a:defPPr>
                  <a:defRPr lang="zh-CN"/>
                </a:defPPr>
                <a:lvl1pPr>
                  <a:lnSpc>
                    <a:spcPts val="1500"/>
                  </a:lnSpc>
                  <a:defRPr sz="900"/>
                </a:lvl1pPr>
              </a:lstStyle>
              <a:p>
                <a:pPr>
                  <a:lnSpc>
                    <a:spcPct val="120000"/>
                  </a:lnSpc>
                </a:pPr>
                <a:r>
                  <a:rPr lang="zh-CN" altLang="en-US" sz="1200" dirty="0">
                    <a:solidFill>
                      <a:srgbClr val="FFFFFF"/>
                    </a:solidFill>
                  </a:rPr>
                  <a:t>大熊猫适宜生存的环境特点。</a:t>
                </a:r>
                <a:endParaRPr lang="zh-CN" altLang="en-US" sz="1200" dirty="0">
                  <a:solidFill>
                    <a:srgbClr val="FFFFFF"/>
                  </a:solidFill>
                </a:endParaRPr>
              </a:p>
            </p:txBody>
          </p:sp>
          <p:sp>
            <p:nvSpPr>
              <p:cNvPr id="21" name="文本框 20"/>
              <p:cNvSpPr txBox="1"/>
              <p:nvPr/>
            </p:nvSpPr>
            <p:spPr>
              <a:xfrm>
                <a:off x="1077448" y="4172536"/>
                <a:ext cx="1795299" cy="338554"/>
              </a:xfrm>
              <a:prstGeom prst="rect">
                <a:avLst/>
              </a:prstGeom>
              <a:noFill/>
            </p:spPr>
            <p:txBody>
              <a:bodyPr wrap="none" rtlCol="0" anchor="b">
                <a:normAutofit/>
              </a:bodyPr>
              <a:lstStyle/>
              <a:p>
                <a:pPr>
                  <a:lnSpc>
                    <a:spcPct val="100000"/>
                  </a:lnSpc>
                </a:pPr>
                <a:r>
                  <a:rPr lang="zh-CN" altLang="en-US" sz="1600" b="1" dirty="0">
                    <a:solidFill>
                      <a:srgbClr val="FFFFFF"/>
                    </a:solidFill>
                  </a:rPr>
                  <a:t>高海拔的山区</a:t>
                </a:r>
                <a:endParaRPr lang="zh-CN" altLang="en-US" sz="1600" b="1" dirty="0">
                  <a:solidFill>
                    <a:srgbClr val="FFFFFF"/>
                  </a:solidFill>
                </a:endParaRPr>
              </a:p>
            </p:txBody>
          </p:sp>
          <p:sp>
            <p:nvSpPr>
              <p:cNvPr id="23" name="文本框 22"/>
              <p:cNvSpPr txBox="1"/>
              <p:nvPr/>
            </p:nvSpPr>
            <p:spPr>
              <a:xfrm>
                <a:off x="4705727" y="4548510"/>
                <a:ext cx="2789702" cy="294824"/>
              </a:xfrm>
              <a:prstGeom prst="rect">
                <a:avLst/>
              </a:prstGeom>
              <a:noFill/>
            </p:spPr>
            <p:txBody>
              <a:bodyPr wrap="square" rtlCol="0">
                <a:spAutoFit/>
              </a:bodyPr>
              <a:lstStyle>
                <a:defPPr>
                  <a:defRPr lang="zh-CN"/>
                </a:defPPr>
                <a:lvl1pPr>
                  <a:lnSpc>
                    <a:spcPts val="1500"/>
                  </a:lnSpc>
                  <a:defRPr sz="900"/>
                </a:lvl1pPr>
              </a:lstStyle>
              <a:p>
                <a:pPr>
                  <a:lnSpc>
                    <a:spcPct val="120000"/>
                  </a:lnSpc>
                </a:pPr>
                <a:r>
                  <a:rPr lang="zh-CN" altLang="en-US" sz="1200" dirty="0">
                    <a:solidFill>
                      <a:srgbClr val="FFFFFF"/>
                    </a:solidFill>
                  </a:rPr>
                  <a:t>提供大熊猫的主要食物来源</a:t>
                </a:r>
                <a:endParaRPr lang="zh-CN" altLang="en-US" sz="1200" dirty="0">
                  <a:solidFill>
                    <a:srgbClr val="FFFFFF"/>
                  </a:solidFill>
                </a:endParaRPr>
              </a:p>
            </p:txBody>
          </p:sp>
          <p:sp>
            <p:nvSpPr>
              <p:cNvPr id="24" name="文本框 23"/>
              <p:cNvSpPr txBox="1"/>
              <p:nvPr/>
            </p:nvSpPr>
            <p:spPr>
              <a:xfrm>
                <a:off x="4705727" y="4172536"/>
                <a:ext cx="1795299" cy="338554"/>
              </a:xfrm>
              <a:prstGeom prst="rect">
                <a:avLst/>
              </a:prstGeom>
              <a:noFill/>
            </p:spPr>
            <p:txBody>
              <a:bodyPr wrap="none" rtlCol="0" anchor="b">
                <a:normAutofit/>
              </a:bodyPr>
              <a:lstStyle/>
              <a:p>
                <a:pPr>
                  <a:lnSpc>
                    <a:spcPct val="100000"/>
                  </a:lnSpc>
                </a:pPr>
                <a:r>
                  <a:rPr lang="zh-CN" altLang="en-US" sz="1600" b="1" dirty="0">
                    <a:solidFill>
                      <a:srgbClr val="FFFFFF"/>
                    </a:solidFill>
                  </a:rPr>
                  <a:t>适合竹子生长</a:t>
                </a:r>
                <a:endParaRPr lang="zh-CN" altLang="en-US" sz="1600" b="1" dirty="0">
                  <a:solidFill>
                    <a:srgbClr val="FFFFFF"/>
                  </a:solidFill>
                </a:endParaRPr>
              </a:p>
            </p:txBody>
          </p:sp>
          <p:sp>
            <p:nvSpPr>
              <p:cNvPr id="25" name="文本框 24"/>
              <p:cNvSpPr txBox="1"/>
              <p:nvPr/>
            </p:nvSpPr>
            <p:spPr>
              <a:xfrm>
                <a:off x="8344389" y="4548510"/>
                <a:ext cx="2789702" cy="294824"/>
              </a:xfrm>
              <a:prstGeom prst="rect">
                <a:avLst/>
              </a:prstGeom>
              <a:noFill/>
            </p:spPr>
            <p:txBody>
              <a:bodyPr wrap="square" rtlCol="0">
                <a:spAutoFit/>
              </a:bodyPr>
              <a:lstStyle>
                <a:defPPr>
                  <a:defRPr lang="zh-CN"/>
                </a:defPPr>
                <a:lvl1pPr>
                  <a:lnSpc>
                    <a:spcPts val="1500"/>
                  </a:lnSpc>
                  <a:defRPr sz="900"/>
                </a:lvl1pPr>
              </a:lstStyle>
              <a:p>
                <a:pPr>
                  <a:lnSpc>
                    <a:spcPct val="120000"/>
                  </a:lnSpc>
                </a:pPr>
                <a:r>
                  <a:rPr lang="zh-CN" altLang="en-US" sz="1200" dirty="0">
                    <a:solidFill>
                      <a:srgbClr val="FFFFFF"/>
                    </a:solidFill>
                  </a:rPr>
                  <a:t>为大熊猫提供了独特的生存条件</a:t>
                </a:r>
                <a:endParaRPr lang="zh-CN" altLang="en-US" sz="1200" dirty="0">
                  <a:solidFill>
                    <a:srgbClr val="FFFFFF"/>
                  </a:solidFill>
                </a:endParaRPr>
              </a:p>
            </p:txBody>
          </p:sp>
        </p:grpSp>
        <p:grpSp>
          <p:nvGrpSpPr>
            <p:cNvPr id="22" name="组合 21"/>
            <p:cNvGrpSpPr/>
            <p:nvPr/>
          </p:nvGrpSpPr>
          <p:grpSpPr>
            <a:xfrm>
              <a:off x="1589" y="0"/>
              <a:ext cx="12188825" cy="6858001"/>
              <a:chOff x="1589" y="0"/>
              <a:chExt cx="12188825" cy="6858001"/>
            </a:xfrm>
          </p:grpSpPr>
          <p:sp>
            <p:nvSpPr>
              <p:cNvPr id="27" name="任意多边形 26"/>
              <p:cNvSpPr/>
              <p:nvPr/>
            </p:nvSpPr>
            <p:spPr bwMode="auto">
              <a:xfrm>
                <a:off x="1589" y="5403847"/>
                <a:ext cx="2523898" cy="1454154"/>
              </a:xfrm>
              <a:custGeom>
                <a:avLst/>
                <a:gdLst>
                  <a:gd name="T0" fmla="*/ 2545 w 2752"/>
                  <a:gd name="T1" fmla="*/ 944 h 1585"/>
                  <a:gd name="T2" fmla="*/ 1030 w 2752"/>
                  <a:gd name="T3" fmla="*/ 944 h 1585"/>
                  <a:gd name="T4" fmla="*/ 426 w 2752"/>
                  <a:gd name="T5" fmla="*/ 327 h 1585"/>
                  <a:gd name="T6" fmla="*/ 0 w 2752"/>
                  <a:gd name="T7" fmla="*/ 134 h 1585"/>
                  <a:gd name="T8" fmla="*/ 0 w 2752"/>
                  <a:gd name="T9" fmla="*/ 1585 h 1585"/>
                  <a:gd name="T10" fmla="*/ 2744 w 2752"/>
                  <a:gd name="T11" fmla="*/ 1585 h 1585"/>
                  <a:gd name="T12" fmla="*/ 2545 w 2752"/>
                  <a:gd name="T13" fmla="*/ 944 h 1585"/>
                </a:gdLst>
                <a:ahLst/>
                <a:cxnLst>
                  <a:cxn ang="0">
                    <a:pos x="T0" y="T1"/>
                  </a:cxn>
                  <a:cxn ang="0">
                    <a:pos x="T2" y="T3"/>
                  </a:cxn>
                  <a:cxn ang="0">
                    <a:pos x="T4" y="T5"/>
                  </a:cxn>
                  <a:cxn ang="0">
                    <a:pos x="T6" y="T7"/>
                  </a:cxn>
                  <a:cxn ang="0">
                    <a:pos x="T8" y="T9"/>
                  </a:cxn>
                  <a:cxn ang="0">
                    <a:pos x="T10" y="T11"/>
                  </a:cxn>
                  <a:cxn ang="0">
                    <a:pos x="T12" y="T13"/>
                  </a:cxn>
                </a:cxnLst>
                <a:rect l="0" t="0" r="r" b="b"/>
                <a:pathLst>
                  <a:path w="2752" h="1585">
                    <a:moveTo>
                      <a:pt x="2545" y="944"/>
                    </a:moveTo>
                    <a:cubicBezTo>
                      <a:pt x="2295" y="510"/>
                      <a:pt x="1551" y="716"/>
                      <a:pt x="1030" y="944"/>
                    </a:cubicBezTo>
                    <a:cubicBezTo>
                      <a:pt x="509" y="1172"/>
                      <a:pt x="648" y="748"/>
                      <a:pt x="426" y="327"/>
                    </a:cubicBezTo>
                    <a:cubicBezTo>
                      <a:pt x="253" y="0"/>
                      <a:pt x="73" y="81"/>
                      <a:pt x="0" y="134"/>
                    </a:cubicBezTo>
                    <a:cubicBezTo>
                      <a:pt x="0" y="1585"/>
                      <a:pt x="0" y="1585"/>
                      <a:pt x="0" y="1585"/>
                    </a:cubicBezTo>
                    <a:cubicBezTo>
                      <a:pt x="2744" y="1585"/>
                      <a:pt x="2744" y="1585"/>
                      <a:pt x="2744" y="1585"/>
                    </a:cubicBezTo>
                    <a:cubicBezTo>
                      <a:pt x="2319" y="1449"/>
                      <a:pt x="2752" y="1302"/>
                      <a:pt x="2545" y="944"/>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7200000" scaled="0"/>
              </a:gradFill>
              <a:ln>
                <a:noFill/>
              </a:ln>
            </p:spPr>
            <p:txBody>
              <a:bodyPr vert="horz" wrap="square" lIns="91440" tIns="45720" rIns="91440" bIns="45720" numCol="1" anchor="t" anchorCtr="0" compatLnSpc="1"/>
              <a:lstStyle/>
              <a:p>
                <a:endParaRPr lang="zh-CN" altLang="en-US"/>
              </a:p>
            </p:txBody>
          </p:sp>
          <p:sp>
            <p:nvSpPr>
              <p:cNvPr id="28" name="任意多边形 27"/>
              <p:cNvSpPr/>
              <p:nvPr/>
            </p:nvSpPr>
            <p:spPr bwMode="auto">
              <a:xfrm>
                <a:off x="9390026" y="0"/>
                <a:ext cx="2800388" cy="1476422"/>
              </a:xfrm>
              <a:custGeom>
                <a:avLst/>
                <a:gdLst>
                  <a:gd name="T0" fmla="*/ 354 w 2444"/>
                  <a:gd name="T1" fmla="*/ 526 h 1288"/>
                  <a:gd name="T2" fmla="*/ 1598 w 2444"/>
                  <a:gd name="T3" fmla="*/ 526 h 1288"/>
                  <a:gd name="T4" fmla="*/ 2094 w 2444"/>
                  <a:gd name="T5" fmla="*/ 1033 h 1288"/>
                  <a:gd name="T6" fmla="*/ 2444 w 2444"/>
                  <a:gd name="T7" fmla="*/ 1192 h 1288"/>
                  <a:gd name="T8" fmla="*/ 2444 w 2444"/>
                  <a:gd name="T9" fmla="*/ 0 h 1288"/>
                  <a:gd name="T10" fmla="*/ 0 w 2444"/>
                  <a:gd name="T11" fmla="*/ 0 h 1288"/>
                  <a:gd name="T12" fmla="*/ 354 w 2444"/>
                  <a:gd name="T13" fmla="*/ 526 h 1288"/>
                </a:gdLst>
                <a:ahLst/>
                <a:cxnLst>
                  <a:cxn ang="0">
                    <a:pos x="T0" y="T1"/>
                  </a:cxn>
                  <a:cxn ang="0">
                    <a:pos x="T2" y="T3"/>
                  </a:cxn>
                  <a:cxn ang="0">
                    <a:pos x="T4" y="T5"/>
                  </a:cxn>
                  <a:cxn ang="0">
                    <a:pos x="T6" y="T7"/>
                  </a:cxn>
                  <a:cxn ang="0">
                    <a:pos x="T8" y="T9"/>
                  </a:cxn>
                  <a:cxn ang="0">
                    <a:pos x="T10" y="T11"/>
                  </a:cxn>
                  <a:cxn ang="0">
                    <a:pos x="T12" y="T13"/>
                  </a:cxn>
                </a:cxnLst>
                <a:rect l="0" t="0" r="r" b="b"/>
                <a:pathLst>
                  <a:path w="2444" h="1288">
                    <a:moveTo>
                      <a:pt x="354" y="526"/>
                    </a:moveTo>
                    <a:cubicBezTo>
                      <a:pt x="516" y="764"/>
                      <a:pt x="1170" y="714"/>
                      <a:pt x="1598" y="526"/>
                    </a:cubicBezTo>
                    <a:cubicBezTo>
                      <a:pt x="2026" y="339"/>
                      <a:pt x="1981" y="659"/>
                      <a:pt x="2094" y="1033"/>
                    </a:cubicBezTo>
                    <a:cubicBezTo>
                      <a:pt x="2172" y="1288"/>
                      <a:pt x="2400" y="1272"/>
                      <a:pt x="2444" y="1192"/>
                    </a:cubicBezTo>
                    <a:cubicBezTo>
                      <a:pt x="2444" y="0"/>
                      <a:pt x="2444" y="0"/>
                      <a:pt x="2444" y="0"/>
                    </a:cubicBezTo>
                    <a:cubicBezTo>
                      <a:pt x="0" y="0"/>
                      <a:pt x="0" y="0"/>
                      <a:pt x="0" y="0"/>
                    </a:cubicBezTo>
                    <a:cubicBezTo>
                      <a:pt x="565" y="116"/>
                      <a:pt x="163" y="246"/>
                      <a:pt x="354" y="526"/>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16800000" scaled="0"/>
              </a:gradFill>
              <a:ln>
                <a:noFill/>
              </a:ln>
            </p:spPr>
            <p:txBody>
              <a:bodyPr vert="horz" wrap="square" lIns="91440" tIns="45720" rIns="91440" bIns="45720" numCol="1" anchor="t" anchorCtr="0" compatLnSpc="1"/>
              <a:lstStyle/>
              <a:p>
                <a:endParaRPr lang="zh-CN" altLang="en-US"/>
              </a:p>
            </p:txBody>
          </p:sp>
          <p:sp>
            <p:nvSpPr>
              <p:cNvPr id="29" name="椭圆 28"/>
              <p:cNvSpPr/>
              <p:nvPr/>
            </p:nvSpPr>
            <p:spPr>
              <a:xfrm rot="17100000">
                <a:off x="10372245" y="4964984"/>
                <a:ext cx="1076440" cy="1076440"/>
              </a:xfrm>
              <a:prstGeom prst="ellipse">
                <a:avLst/>
              </a:prstGeom>
              <a:gradFill>
                <a:gsLst>
                  <a:gs pos="0">
                    <a:schemeClr val="accent3">
                      <a:lumMod val="20000"/>
                      <a:lumOff val="80000"/>
                      <a:alpha val="0"/>
                    </a:schemeClr>
                  </a:gs>
                  <a:gs pos="60000">
                    <a:schemeClr val="accent3">
                      <a:lumMod val="60000"/>
                      <a:lumOff val="40000"/>
                      <a:alpha val="25000"/>
                    </a:schemeClr>
                  </a:gs>
                  <a:gs pos="100000">
                    <a:schemeClr val="accent3">
                      <a:alpha val="30000"/>
                    </a:schemeClr>
                  </a:gs>
                </a:gsLst>
                <a:lin ang="7200000" scaled="0"/>
              </a:gradFill>
              <a:ln>
                <a:noFill/>
              </a:ln>
            </p:spPr>
            <p:txBody>
              <a:bodyPr vert="horz" wrap="square" lIns="91440" tIns="45720" rIns="91440" bIns="45720" numCol="1" anchor="t" anchorCtr="0" compatLnSpc="1"/>
              <a:lstStyle/>
              <a:p>
                <a:endParaRPr lang="zh-CN" altLang="en-US" dirty="0"/>
              </a:p>
            </p:txBody>
          </p:sp>
          <p:sp>
            <p:nvSpPr>
              <p:cNvPr id="30" name="椭圆 29"/>
              <p:cNvSpPr/>
              <p:nvPr/>
            </p:nvSpPr>
            <p:spPr>
              <a:xfrm rot="17100000">
                <a:off x="9295183" y="6000563"/>
                <a:ext cx="470273" cy="470273"/>
              </a:xfrm>
              <a:prstGeom prst="ellipse">
                <a:avLst/>
              </a:prstGeom>
              <a:gradFill>
                <a:gsLst>
                  <a:gs pos="0">
                    <a:schemeClr val="accent3">
                      <a:lumMod val="20000"/>
                      <a:lumOff val="80000"/>
                      <a:alpha val="0"/>
                    </a:schemeClr>
                  </a:gs>
                  <a:gs pos="60000">
                    <a:schemeClr val="accent3">
                      <a:lumMod val="60000"/>
                      <a:lumOff val="40000"/>
                      <a:alpha val="25000"/>
                    </a:schemeClr>
                  </a:gs>
                  <a:gs pos="100000">
                    <a:schemeClr val="accent3">
                      <a:alpha val="30000"/>
                    </a:schemeClr>
                  </a:gs>
                </a:gsLst>
                <a:lin ang="7200000" scaled="0"/>
              </a:gradFill>
              <a:ln>
                <a:noFill/>
              </a:ln>
            </p:spPr>
            <p:txBody>
              <a:bodyPr vert="horz" wrap="square" lIns="91440" tIns="45720" rIns="91440" bIns="45720" numCol="1" anchor="t" anchorCtr="0" compatLnSpc="1"/>
              <a:lstStyle/>
              <a:p>
                <a:endParaRPr lang="zh-CN" altLang="en-US">
                  <a:solidFill>
                    <a:schemeClr val="tx1"/>
                  </a:solidFill>
                </a:endParaRPr>
              </a:p>
            </p:txBody>
          </p:sp>
        </p:grpSp>
      </p:grpSp>
      <p:sp>
        <p:nvSpPr>
          <p:cNvPr id="4" name="文本框 3"/>
          <p:cNvSpPr txBox="1"/>
          <p:nvPr/>
        </p:nvSpPr>
        <p:spPr>
          <a:xfrm>
            <a:off x="598805" y="302895"/>
            <a:ext cx="6557010" cy="5015865"/>
          </a:xfrm>
          <a:prstGeom prst="rect">
            <a:avLst/>
          </a:prstGeom>
          <a:noFill/>
        </p:spPr>
        <p:txBody>
          <a:bodyPr wrap="square" rtlCol="0">
            <a:spAutoFit/>
          </a:bodyPr>
          <a:p>
            <a:pPr algn="just"/>
            <a:r>
              <a:rPr lang="en-US" altLang="zh-CN"/>
              <a:t>            </a:t>
            </a:r>
            <a:r>
              <a:rPr lang="zh-CN" altLang="en-US" sz="2000">
                <a:latin typeface="Times New Roman" panose="02020603050405020304" charset="0"/>
                <a:cs typeface="Times New Roman" panose="02020603050405020304" charset="0"/>
              </a:rPr>
              <a:t>Giant pandas live in dense bamboo forests at an altitude of 2600-3500 meters, where the annual temperature is below 20 ℃ and there is sufficient bamboo. The distribution of terrain and water sources is conducive to the species building nests, hiding, and nurturing their young. Giant pandas are good at climbing trees and also enjoy playing. The act of climbing trees is generally a way for the weak to avoid the strong when approaching the proposal period, or to avoid danger, or when meeting each other. Giant pandas spend most of their remaining half of their day in sleep, except for half of their feeding time. In the wild, giant pandas sleep for 2-4 hours between every two meals. 99% of the food for giant pandas is bamboo, and there are over 60 species of bamboo plants belonging to 12 genera available for consumption. The lifespan of wild giant pandas is 18-20 years old, and they can exceed 30 years old in captivity.</a:t>
            </a:r>
            <a:endParaRPr lang="zh-CN" altLang="en-US" sz="20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
          <a:stretch>
            <a:fillRect/>
          </a:stretch>
        </p:blipFill>
        <p:spPr>
          <a:xfrm>
            <a:off x="7750175" y="1575435"/>
            <a:ext cx="3713480" cy="4371975"/>
          </a:xfrm>
          <a:prstGeom prst="rect">
            <a:avLst/>
          </a:prstGeom>
        </p:spPr>
      </p:pic>
      <p:sp>
        <p:nvSpPr>
          <p:cNvPr id="34" name="Title 33"/>
          <p:cNvSpPr>
            <a:spLocks noGrp="1"/>
          </p:cNvSpPr>
          <p:nvPr>
            <p:ph type="title"/>
          </p:nvPr>
        </p:nvSpPr>
        <p:spPr>
          <a:xfrm>
            <a:off x="3236595" y="5558155"/>
            <a:ext cx="3635375" cy="603885"/>
          </a:xfrm>
        </p:spPr>
        <p:txBody>
          <a:bodyPr wrap="square">
            <a:normAutofit/>
          </a:bodyPr>
          <a:p>
            <a:pPr lvl="0"/>
            <a:r>
              <a:rPr lang="en-US" dirty="0"/>
              <a:t>t</a:t>
            </a:r>
            <a:r>
              <a:rPr lang="en-US" dirty="0"/>
              <a:t>heir living habits</a:t>
            </a:r>
            <a:endParaRPr lang="en-US" dirty="0"/>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90"/>
          <p:cNvSpPr>
            <a:spLocks noGrp="1"/>
          </p:cNvSpPr>
          <p:nvPr>
            <p:ph type="title"/>
          </p:nvPr>
        </p:nvSpPr>
        <p:spPr/>
        <p:txBody>
          <a:bodyPr wrap="square">
            <a:normAutofit/>
          </a:bodyPr>
          <a:lstStyle/>
          <a:p>
            <a:pPr lvl="0"/>
            <a:r>
              <a:rPr lang="en-US" dirty="0"/>
              <a:t>in my eyes</a:t>
            </a:r>
            <a:endParaRPr lang="en-US" dirty="0"/>
          </a:p>
        </p:txBody>
      </p:sp>
      <p:pic>
        <p:nvPicPr>
          <p:cNvPr id="11" name="图片 10"/>
          <p:cNvPicPr>
            <a:picLocks noChangeAspect="1"/>
          </p:cNvPicPr>
          <p:nvPr/>
        </p:nvPicPr>
        <p:blipFill>
          <a:blip r:embed="rId1"/>
          <a:stretch>
            <a:fillRect/>
          </a:stretch>
        </p:blipFill>
        <p:spPr>
          <a:xfrm>
            <a:off x="8300085" y="1268095"/>
            <a:ext cx="3037205" cy="4321810"/>
          </a:xfrm>
          <a:prstGeom prst="rect">
            <a:avLst/>
          </a:prstGeom>
        </p:spPr>
      </p:pic>
      <p:pic>
        <p:nvPicPr>
          <p:cNvPr id="12" name="图片 11"/>
          <p:cNvPicPr>
            <a:picLocks noChangeAspect="1"/>
          </p:cNvPicPr>
          <p:nvPr/>
        </p:nvPicPr>
        <p:blipFill>
          <a:blip r:embed="rId2"/>
          <a:stretch>
            <a:fillRect/>
          </a:stretch>
        </p:blipFill>
        <p:spPr>
          <a:xfrm>
            <a:off x="926465" y="1575435"/>
            <a:ext cx="2745105" cy="4486275"/>
          </a:xfrm>
          <a:prstGeom prst="rect">
            <a:avLst/>
          </a:prstGeom>
        </p:spPr>
      </p:pic>
      <p:pic>
        <p:nvPicPr>
          <p:cNvPr id="14" name="图片 13"/>
          <p:cNvPicPr>
            <a:picLocks noChangeAspect="1"/>
          </p:cNvPicPr>
          <p:nvPr/>
        </p:nvPicPr>
        <p:blipFill>
          <a:blip r:embed="rId3"/>
          <a:stretch>
            <a:fillRect/>
          </a:stretch>
        </p:blipFill>
        <p:spPr>
          <a:xfrm>
            <a:off x="4653915" y="1023620"/>
            <a:ext cx="2567940" cy="4566285"/>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71615" y="2762250"/>
            <a:ext cx="5337810" cy="678815"/>
          </a:xfrm>
        </p:spPr>
        <p:txBody>
          <a:bodyPr wrap="square">
            <a:normAutofit/>
          </a:bodyPr>
          <a:lstStyle/>
          <a:p>
            <a:pPr lvl="0"/>
            <a:r>
              <a:rPr lang="en-US"/>
              <a:t>02.Status and symbolism</a:t>
            </a:r>
            <a:endParaRPr 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0">
            <a:off x="1905" y="0"/>
            <a:ext cx="12188825" cy="6858000"/>
            <a:chOff x="1589" y="0"/>
            <a:chExt cx="12188825" cy="6858001"/>
          </a:xfrm>
        </p:grpSpPr>
        <p:sp>
          <p:nvSpPr>
            <p:cNvPr id="3" name="任意多边形 2"/>
            <p:cNvSpPr/>
            <p:nvPr/>
          </p:nvSpPr>
          <p:spPr bwMode="auto">
            <a:xfrm>
              <a:off x="1589" y="5403847"/>
              <a:ext cx="2523898" cy="1454154"/>
            </a:xfrm>
            <a:custGeom>
              <a:avLst/>
              <a:gdLst>
                <a:gd name="T0" fmla="*/ 2545 w 2752"/>
                <a:gd name="T1" fmla="*/ 944 h 1585"/>
                <a:gd name="T2" fmla="*/ 1030 w 2752"/>
                <a:gd name="T3" fmla="*/ 944 h 1585"/>
                <a:gd name="T4" fmla="*/ 426 w 2752"/>
                <a:gd name="T5" fmla="*/ 327 h 1585"/>
                <a:gd name="T6" fmla="*/ 0 w 2752"/>
                <a:gd name="T7" fmla="*/ 134 h 1585"/>
                <a:gd name="T8" fmla="*/ 0 w 2752"/>
                <a:gd name="T9" fmla="*/ 1585 h 1585"/>
                <a:gd name="T10" fmla="*/ 2744 w 2752"/>
                <a:gd name="T11" fmla="*/ 1585 h 1585"/>
                <a:gd name="T12" fmla="*/ 2545 w 2752"/>
                <a:gd name="T13" fmla="*/ 944 h 1585"/>
              </a:gdLst>
              <a:ahLst/>
              <a:cxnLst>
                <a:cxn ang="0">
                  <a:pos x="T0" y="T1"/>
                </a:cxn>
                <a:cxn ang="0">
                  <a:pos x="T2" y="T3"/>
                </a:cxn>
                <a:cxn ang="0">
                  <a:pos x="T4" y="T5"/>
                </a:cxn>
                <a:cxn ang="0">
                  <a:pos x="T6" y="T7"/>
                </a:cxn>
                <a:cxn ang="0">
                  <a:pos x="T8" y="T9"/>
                </a:cxn>
                <a:cxn ang="0">
                  <a:pos x="T10" y="T11"/>
                </a:cxn>
                <a:cxn ang="0">
                  <a:pos x="T12" y="T13"/>
                </a:cxn>
              </a:cxnLst>
              <a:rect l="0" t="0" r="r" b="b"/>
              <a:pathLst>
                <a:path w="2752" h="1585">
                  <a:moveTo>
                    <a:pt x="2545" y="944"/>
                  </a:moveTo>
                  <a:cubicBezTo>
                    <a:pt x="2295" y="510"/>
                    <a:pt x="1551" y="716"/>
                    <a:pt x="1030" y="944"/>
                  </a:cubicBezTo>
                  <a:cubicBezTo>
                    <a:pt x="509" y="1172"/>
                    <a:pt x="648" y="748"/>
                    <a:pt x="426" y="327"/>
                  </a:cubicBezTo>
                  <a:cubicBezTo>
                    <a:pt x="253" y="0"/>
                    <a:pt x="73" y="81"/>
                    <a:pt x="0" y="134"/>
                  </a:cubicBezTo>
                  <a:cubicBezTo>
                    <a:pt x="0" y="1585"/>
                    <a:pt x="0" y="1585"/>
                    <a:pt x="0" y="1585"/>
                  </a:cubicBezTo>
                  <a:cubicBezTo>
                    <a:pt x="2744" y="1585"/>
                    <a:pt x="2744" y="1585"/>
                    <a:pt x="2744" y="1585"/>
                  </a:cubicBezTo>
                  <a:cubicBezTo>
                    <a:pt x="2319" y="1449"/>
                    <a:pt x="2752" y="1302"/>
                    <a:pt x="2545" y="944"/>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7200000" scaled="0"/>
            </a:gradFill>
            <a:ln>
              <a:noFill/>
            </a:ln>
          </p:spPr>
          <p:txBody>
            <a:bodyPr vert="horz" wrap="square" lIns="91440" tIns="45720" rIns="91440" bIns="45720" numCol="1" anchor="t" anchorCtr="0" compatLnSpc="1"/>
            <a:lstStyle/>
            <a:p>
              <a:endParaRPr lang="zh-CN" altLang="en-US"/>
            </a:p>
          </p:txBody>
        </p:sp>
        <p:sp>
          <p:nvSpPr>
            <p:cNvPr id="4" name="任意多边形 3"/>
            <p:cNvSpPr/>
            <p:nvPr/>
          </p:nvSpPr>
          <p:spPr bwMode="auto">
            <a:xfrm>
              <a:off x="9390026" y="0"/>
              <a:ext cx="2800388" cy="1476422"/>
            </a:xfrm>
            <a:custGeom>
              <a:avLst/>
              <a:gdLst>
                <a:gd name="T0" fmla="*/ 354 w 2444"/>
                <a:gd name="T1" fmla="*/ 526 h 1288"/>
                <a:gd name="T2" fmla="*/ 1598 w 2444"/>
                <a:gd name="T3" fmla="*/ 526 h 1288"/>
                <a:gd name="T4" fmla="*/ 2094 w 2444"/>
                <a:gd name="T5" fmla="*/ 1033 h 1288"/>
                <a:gd name="T6" fmla="*/ 2444 w 2444"/>
                <a:gd name="T7" fmla="*/ 1192 h 1288"/>
                <a:gd name="T8" fmla="*/ 2444 w 2444"/>
                <a:gd name="T9" fmla="*/ 0 h 1288"/>
                <a:gd name="T10" fmla="*/ 0 w 2444"/>
                <a:gd name="T11" fmla="*/ 0 h 1288"/>
                <a:gd name="T12" fmla="*/ 354 w 2444"/>
                <a:gd name="T13" fmla="*/ 526 h 1288"/>
              </a:gdLst>
              <a:ahLst/>
              <a:cxnLst>
                <a:cxn ang="0">
                  <a:pos x="T0" y="T1"/>
                </a:cxn>
                <a:cxn ang="0">
                  <a:pos x="T2" y="T3"/>
                </a:cxn>
                <a:cxn ang="0">
                  <a:pos x="T4" y="T5"/>
                </a:cxn>
                <a:cxn ang="0">
                  <a:pos x="T6" y="T7"/>
                </a:cxn>
                <a:cxn ang="0">
                  <a:pos x="T8" y="T9"/>
                </a:cxn>
                <a:cxn ang="0">
                  <a:pos x="T10" y="T11"/>
                </a:cxn>
                <a:cxn ang="0">
                  <a:pos x="T12" y="T13"/>
                </a:cxn>
              </a:cxnLst>
              <a:rect l="0" t="0" r="r" b="b"/>
              <a:pathLst>
                <a:path w="2444" h="1288">
                  <a:moveTo>
                    <a:pt x="354" y="526"/>
                  </a:moveTo>
                  <a:cubicBezTo>
                    <a:pt x="516" y="764"/>
                    <a:pt x="1170" y="714"/>
                    <a:pt x="1598" y="526"/>
                  </a:cubicBezTo>
                  <a:cubicBezTo>
                    <a:pt x="2026" y="339"/>
                    <a:pt x="1981" y="659"/>
                    <a:pt x="2094" y="1033"/>
                  </a:cubicBezTo>
                  <a:cubicBezTo>
                    <a:pt x="2172" y="1288"/>
                    <a:pt x="2400" y="1272"/>
                    <a:pt x="2444" y="1192"/>
                  </a:cubicBezTo>
                  <a:cubicBezTo>
                    <a:pt x="2444" y="0"/>
                    <a:pt x="2444" y="0"/>
                    <a:pt x="2444" y="0"/>
                  </a:cubicBezTo>
                  <a:cubicBezTo>
                    <a:pt x="0" y="0"/>
                    <a:pt x="0" y="0"/>
                    <a:pt x="0" y="0"/>
                  </a:cubicBezTo>
                  <a:cubicBezTo>
                    <a:pt x="565" y="116"/>
                    <a:pt x="163" y="246"/>
                    <a:pt x="354" y="526"/>
                  </a:cubicBezTo>
                  <a:close/>
                </a:path>
              </a:pathLst>
            </a:custGeom>
            <a:gradFill>
              <a:gsLst>
                <a:gs pos="0">
                  <a:schemeClr val="accent3">
                    <a:lumMod val="20000"/>
                    <a:lumOff val="80000"/>
                    <a:alpha val="0"/>
                  </a:schemeClr>
                </a:gs>
                <a:gs pos="60000">
                  <a:schemeClr val="accent3">
                    <a:lumMod val="60000"/>
                    <a:lumOff val="40000"/>
                    <a:alpha val="40000"/>
                  </a:schemeClr>
                </a:gs>
                <a:gs pos="100000">
                  <a:schemeClr val="accent3"/>
                </a:gs>
              </a:gsLst>
              <a:lin ang="16800000" scaled="0"/>
            </a:gradFill>
            <a:ln>
              <a:noFill/>
            </a:ln>
          </p:spPr>
          <p:txBody>
            <a:bodyPr vert="horz" wrap="square" lIns="91440" tIns="45720" rIns="91440" bIns="45720" numCol="1" anchor="t" anchorCtr="0" compatLnSpc="1"/>
            <a:lstStyle/>
            <a:p>
              <a:endParaRPr lang="zh-CN" altLang="en-US"/>
            </a:p>
          </p:txBody>
        </p:sp>
        <p:sp>
          <p:nvSpPr>
            <p:cNvPr id="5" name="椭圆 4"/>
            <p:cNvSpPr/>
            <p:nvPr/>
          </p:nvSpPr>
          <p:spPr>
            <a:xfrm rot="17100000">
              <a:off x="10372245" y="4964984"/>
              <a:ext cx="1076440" cy="1076440"/>
            </a:xfrm>
            <a:prstGeom prst="ellipse">
              <a:avLst/>
            </a:prstGeom>
            <a:gradFill>
              <a:gsLst>
                <a:gs pos="0">
                  <a:schemeClr val="accent3">
                    <a:lumMod val="20000"/>
                    <a:lumOff val="80000"/>
                    <a:alpha val="0"/>
                  </a:schemeClr>
                </a:gs>
                <a:gs pos="60000">
                  <a:schemeClr val="accent3">
                    <a:lumMod val="60000"/>
                    <a:lumOff val="40000"/>
                    <a:alpha val="25000"/>
                  </a:schemeClr>
                </a:gs>
                <a:gs pos="100000">
                  <a:schemeClr val="accent3">
                    <a:alpha val="30000"/>
                  </a:schemeClr>
                </a:gs>
              </a:gsLst>
              <a:lin ang="7200000" scaled="0"/>
            </a:gradFill>
            <a:ln>
              <a:noFill/>
            </a:ln>
          </p:spPr>
          <p:txBody>
            <a:bodyPr vert="horz" wrap="square" lIns="91440" tIns="45720" rIns="91440" bIns="45720" numCol="1" anchor="t" anchorCtr="0" compatLnSpc="1"/>
            <a:lstStyle/>
            <a:p>
              <a:endParaRPr lang="zh-CN" altLang="en-US" dirty="0"/>
            </a:p>
          </p:txBody>
        </p:sp>
        <p:sp>
          <p:nvSpPr>
            <p:cNvPr id="6" name="椭圆 5"/>
            <p:cNvSpPr/>
            <p:nvPr/>
          </p:nvSpPr>
          <p:spPr>
            <a:xfrm rot="17100000">
              <a:off x="9295183" y="6000563"/>
              <a:ext cx="470273" cy="470273"/>
            </a:xfrm>
            <a:prstGeom prst="ellipse">
              <a:avLst/>
            </a:prstGeom>
            <a:gradFill>
              <a:gsLst>
                <a:gs pos="0">
                  <a:schemeClr val="accent3">
                    <a:lumMod val="20000"/>
                    <a:lumOff val="80000"/>
                    <a:alpha val="0"/>
                  </a:schemeClr>
                </a:gs>
                <a:gs pos="60000">
                  <a:schemeClr val="accent3">
                    <a:lumMod val="60000"/>
                    <a:lumOff val="40000"/>
                    <a:alpha val="25000"/>
                  </a:schemeClr>
                </a:gs>
                <a:gs pos="100000">
                  <a:schemeClr val="accent3">
                    <a:alpha val="30000"/>
                  </a:schemeClr>
                </a:gs>
              </a:gsLst>
              <a:lin ang="7200000" scaled="0"/>
            </a:gradFill>
            <a:ln>
              <a:noFill/>
            </a:ln>
          </p:spPr>
          <p:txBody>
            <a:bodyPr vert="horz" wrap="square" lIns="91440" tIns="45720" rIns="91440" bIns="45720" numCol="1" anchor="t" anchorCtr="0" compatLnSpc="1"/>
            <a:lstStyle/>
            <a:p>
              <a:endParaRPr lang="zh-CN" altLang="en-US">
                <a:solidFill>
                  <a:schemeClr val="tx1"/>
                </a:solidFill>
              </a:endParaRPr>
            </a:p>
          </p:txBody>
        </p:sp>
      </p:grpSp>
      <p:sp>
        <p:nvSpPr>
          <p:cNvPr id="11" name="文本框 10"/>
          <p:cNvSpPr txBox="1"/>
          <p:nvPr/>
        </p:nvSpPr>
        <p:spPr>
          <a:xfrm>
            <a:off x="427990" y="698500"/>
            <a:ext cx="7920990" cy="5015865"/>
          </a:xfrm>
          <a:prstGeom prst="rect">
            <a:avLst/>
          </a:prstGeom>
          <a:noFill/>
        </p:spPr>
        <p:txBody>
          <a:bodyPr wrap="square" rtlCol="0">
            <a:spAutoFit/>
          </a:bodyPr>
          <a:p>
            <a:pPr algn="just"/>
            <a:r>
              <a:rPr lang="en-US" altLang="zh-CN" sz="20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Giant pandas have been living on Earth for at least 8 million years and are known as "living fossils" and "national treasures of China". They are the ambassador of the World Wildlife Fund and the flagship species of biodiversity conservation in the world. As of January 2024, the wild population of giant pandas in China has increased to nearly 1900. As of October 2023, the total number of giant pandas living abroad in China has reached 63.</a:t>
            </a:r>
            <a:endParaRPr lang="zh-CN" altLang="en-US" sz="3200">
              <a:latin typeface="Times New Roman" panose="02020603050405020304" charset="0"/>
              <a:cs typeface="Times New Roman" panose="02020603050405020304" charset="0"/>
            </a:endParaRPr>
          </a:p>
        </p:txBody>
      </p:sp>
      <p:pic>
        <p:nvPicPr>
          <p:cNvPr id="13" name="图片 12"/>
          <p:cNvPicPr>
            <a:picLocks noChangeAspect="1"/>
          </p:cNvPicPr>
          <p:nvPr/>
        </p:nvPicPr>
        <p:blipFill>
          <a:blip r:embed="rId1"/>
          <a:stretch>
            <a:fillRect/>
          </a:stretch>
        </p:blipFill>
        <p:spPr>
          <a:xfrm>
            <a:off x="8623300" y="1055370"/>
            <a:ext cx="2946619" cy="3600000"/>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6673850" y="953770"/>
            <a:ext cx="5400000" cy="3600000"/>
          </a:xfrm>
          <a:prstGeom prst="rect">
            <a:avLst/>
          </a:prstGeom>
        </p:spPr>
      </p:pic>
      <p:sp>
        <p:nvSpPr>
          <p:cNvPr id="62" name="Title 61"/>
          <p:cNvSpPr>
            <a:spLocks noGrp="1"/>
          </p:cNvSpPr>
          <p:nvPr>
            <p:ph type="title"/>
          </p:nvPr>
        </p:nvSpPr>
        <p:spPr/>
        <p:txBody>
          <a:bodyPr wrap="square">
            <a:normAutofit/>
          </a:bodyPr>
          <a:lstStyle/>
          <a:p>
            <a:pPr lvl="0"/>
            <a:r>
              <a:rPr lang="en-US" dirty="0"/>
              <a:t>Why pandas are national treasures</a:t>
            </a:r>
            <a:endParaRPr lang="en-US" dirty="0"/>
          </a:p>
        </p:txBody>
      </p:sp>
      <p:sp>
        <p:nvSpPr>
          <p:cNvPr id="18" name="文本框 17"/>
          <p:cNvSpPr txBox="1"/>
          <p:nvPr/>
        </p:nvSpPr>
        <p:spPr>
          <a:xfrm>
            <a:off x="376555" y="1115060"/>
            <a:ext cx="6014085" cy="1630045"/>
          </a:xfrm>
          <a:prstGeom prst="rect">
            <a:avLst/>
          </a:prstGeom>
          <a:noFill/>
        </p:spPr>
        <p:txBody>
          <a:bodyPr wrap="square" rtlCol="0">
            <a:spAutoFit/>
          </a:bodyPr>
          <a:p>
            <a:r>
              <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Unique evolutionary history. </a:t>
            </a:r>
            <a:endPar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Pandas have lived on Earth for about 8 million years and are known as "living fossils", which have important scientific value for studying and protecting biodiversity as well as environmental changes on Earth.</a:t>
            </a:r>
            <a:endParaRPr lang="zh-CN" altLang="en-US" sz="2000">
              <a:latin typeface="Times New Roman" panose="02020603050405020304" charset="0"/>
              <a:cs typeface="Times New Roman" panose="02020603050405020304" charset="0"/>
            </a:endParaRPr>
          </a:p>
        </p:txBody>
      </p:sp>
      <p:sp>
        <p:nvSpPr>
          <p:cNvPr id="22" name="文本框 21"/>
          <p:cNvSpPr txBox="1"/>
          <p:nvPr/>
        </p:nvSpPr>
        <p:spPr>
          <a:xfrm>
            <a:off x="271780" y="2987675"/>
            <a:ext cx="6402070" cy="1322070"/>
          </a:xfrm>
          <a:prstGeom prst="rect">
            <a:avLst/>
          </a:prstGeom>
          <a:noFill/>
        </p:spPr>
        <p:txBody>
          <a:bodyPr wrap="square" rtlCol="0">
            <a:spAutoFit/>
          </a:bodyPr>
          <a:p>
            <a:r>
              <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Rarity.</a:t>
            </a:r>
            <a:endPar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Pandas are a rare and endangered species unique to China. This rarity, combined with its unique appearance and behavior, has made pandas a global focus of attention.</a:t>
            </a:r>
            <a:endParaRPr lang="zh-CN" altLang="en-US" sz="2000">
              <a:latin typeface="Times New Roman" panose="02020603050405020304" charset="0"/>
              <a:cs typeface="Times New Roman" panose="02020603050405020304" charset="0"/>
            </a:endParaRPr>
          </a:p>
        </p:txBody>
      </p:sp>
      <p:sp>
        <p:nvSpPr>
          <p:cNvPr id="23" name="文本框 22"/>
          <p:cNvSpPr txBox="1"/>
          <p:nvPr/>
        </p:nvSpPr>
        <p:spPr>
          <a:xfrm>
            <a:off x="893445" y="4909185"/>
            <a:ext cx="2005965" cy="398780"/>
          </a:xfrm>
          <a:prstGeom prst="rect">
            <a:avLst/>
          </a:prstGeom>
          <a:noFill/>
        </p:spPr>
        <p:txBody>
          <a:bodyPr wrap="square" rtlCol="0">
            <a:spAutoFit/>
          </a:bodyPr>
          <a:p>
            <a:r>
              <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Cultural symbols.</a:t>
            </a:r>
            <a:endPar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4" name="文本框 23"/>
          <p:cNvSpPr txBox="1"/>
          <p:nvPr/>
        </p:nvSpPr>
        <p:spPr>
          <a:xfrm>
            <a:off x="3679190" y="4780915"/>
            <a:ext cx="7718425" cy="1630045"/>
          </a:xfrm>
          <a:prstGeom prst="rect">
            <a:avLst/>
          </a:prstGeom>
          <a:noFill/>
        </p:spPr>
        <p:txBody>
          <a:bodyPr wrap="square" rtlCol="0">
            <a:spAutoFit/>
          </a:bodyPr>
          <a:p>
            <a:r>
              <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Diplomatic symbols. </a:t>
            </a:r>
            <a:endParaRPr lang="zh-CN" altLang="en-US" sz="2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From 1957 to 1982, China presented 23 pandas as national gifts to 9 countries, expressing a signal of peace and friendship. Pandas have played an important role in the friendship between China and foreign peoples.</a:t>
            </a:r>
            <a:endParaRPr lang="zh-CN" altLang="en-US" sz="2000">
              <a:latin typeface="Times New Roman" panose="02020603050405020304" charset="0"/>
              <a:cs typeface="Times New Roman" panose="02020603050405020304" charset="0"/>
            </a:endParaRPr>
          </a:p>
        </p:txBody>
      </p:sp>
    </p:spTree>
    <p:custDataLst>
      <p:tags r:id="rId2"/>
    </p:custDataLst>
  </p:cSld>
  <p:clrMapOvr>
    <a:masterClrMapping/>
  </p:clrMapOvr>
</p:sld>
</file>

<file path=ppt/tags/tag1.xml><?xml version="1.0" encoding="utf-8"?>
<p:tagLst xmlns:p="http://schemas.openxmlformats.org/presentationml/2006/main">
  <p:tag name="OFFICEPLUS.TAG" val="03a12446-4040-4dad-8d54-bb681f108928"/>
</p:tagLst>
</file>

<file path=ppt/tags/tag10.xml><?xml version="1.0" encoding="utf-8"?>
<p:tagLst xmlns:p="http://schemas.openxmlformats.org/presentationml/2006/main">
  <p:tag name="OFFICEPLUS.TEMPLATE" val="0c6f357f-2ddd-4c44-beae-141770945204.pptx"/>
  <p:tag name="OFFICEPLUS.TAG" val="9e4641ec-8dc6-4050-900b-dadf5fdb9e4c"/>
  <p:tag name="OFFICEPLUS.OUTLINECONTENT" val="11685375"/>
</p:tagLst>
</file>

<file path=ppt/tags/tag11.xml><?xml version="1.0" encoding="utf-8"?>
<p:tagLst xmlns:p="http://schemas.openxmlformats.org/presentationml/2006/main">
  <p:tag name="OFFICEPLUS.TEMPLATE" val="107cfd79-f813-45ee-aa05-50bed785ce26.pptx"/>
  <p:tag name="OFFICEPLUS.TAG" val="9e4641ec-8dc6-4050-900b-dadf5fdb9e4c"/>
  <p:tag name="OFFICEPLUS.OUTLINECONTENT" val="11685386"/>
</p:tagLst>
</file>

<file path=ppt/tags/tag12.xml><?xml version="1.0" encoding="utf-8"?>
<p:tagLst xmlns:p="http://schemas.openxmlformats.org/presentationml/2006/main">
  <p:tag name="OFFICEPLUS.TEMPLATE" val="ac1e8f46-c481-4519-ba3b-90d345b1125c.pptx"/>
  <p:tag name="OFFICEPLUS.TAG" val="9e4641ec-8dc6-4050-900b-dadf5fdb9e4c"/>
  <p:tag name="OFFICEPLUS.OUTLINECONTENT" val="11685368"/>
</p:tagLst>
</file>

<file path=ppt/tags/tag13.xml><?xml version="1.0" encoding="utf-8"?>
<p:tagLst xmlns:p="http://schemas.openxmlformats.org/presentationml/2006/main">
  <p:tag name="OFFICEPLUS.TAG" val="43779941-ebb9-4272-ab0a-451395e9a0c0"/>
  <p:tag name="OFFICEPLUS.OUTLINESECTION" val="3560109"/>
</p:tagLst>
</file>

<file path=ppt/tags/tag14.xml><?xml version="1.0" encoding="utf-8"?>
<p:tagLst xmlns:p="http://schemas.openxmlformats.org/presentationml/2006/main">
  <p:tag name="OFFICEPLUS.TEMPLATE" val="788ec3ef-e153-4247-8797-3a36c43c9e20.pptx"/>
  <p:tag name="OFFICEPLUS.TAG" val="9e4641ec-8dc6-4050-900b-dadf5fdb9e4c"/>
  <p:tag name="OFFICEPLUS.OUTLINECONTENT" val="11685381"/>
</p:tagLst>
</file>

<file path=ppt/tags/tag15.xml><?xml version="1.0" encoding="utf-8"?>
<p:tagLst xmlns:p="http://schemas.openxmlformats.org/presentationml/2006/main">
  <p:tag name="OFFICEPLUS.TAG" val="43779941-ebb9-4272-ab0a-451395e9a0c0"/>
  <p:tag name="OFFICEPLUS.OUTLINESECTION" val="3560115"/>
</p:tagLst>
</file>

<file path=ppt/tags/tag16.xml><?xml version="1.0" encoding="utf-8"?>
<p:tagLst xmlns:p="http://schemas.openxmlformats.org/presentationml/2006/main">
  <p:tag name="OFFICEPLUS.TEMPLATE" val="4ded3af6-26c3-4933-8efc-835e73da6d8d.pptx"/>
  <p:tag name="OFFICEPLUS.TAG" val="bd142c3d-b2ac-49d2-945d-a40ea7d68a02"/>
  <p:tag name="OFFICEPLUS.OUTLINECONTENT" val="11685393"/>
</p:tagLst>
</file>

<file path=ppt/tags/tag17.xml><?xml version="1.0" encoding="utf-8"?>
<p:tagLst xmlns:p="http://schemas.openxmlformats.org/presentationml/2006/main">
  <p:tag name="OFFICEPLUS.TEMPLATE" val="91c190e2-46fa-428b-8eca-8cc83121b5b6.pptx"/>
  <p:tag name="OFFICEPLUS.TAG" val="bd142c3d-b2ac-49d2-945d-a40ea7d68a02"/>
  <p:tag name="OFFICEPLUS.OUTLINECONTENT" val="11685397"/>
</p:tagLst>
</file>

<file path=ppt/tags/tag18.xml><?xml version="1.0" encoding="utf-8"?>
<p:tagLst xmlns:p="http://schemas.openxmlformats.org/presentationml/2006/main">
  <p:tag name="OFFICEPLUS.TEMPLATE" val="49309129-4b6a-4a29-ac16-a63e31664429.pptx"/>
  <p:tag name="OFFICEPLUS.TAG" val="9e4641ec-8dc6-4050-900b-dadf5fdb9e4c"/>
  <p:tag name="OFFICEPLUS.OUTLINECONTENT" val="11685401"/>
</p:tagLst>
</file>

<file path=ppt/tags/tag19.xml><?xml version="1.0" encoding="utf-8"?>
<p:tagLst xmlns:p="http://schemas.openxmlformats.org/presentationml/2006/main">
  <p:tag name="OFFICEPLUS.TAG" val="43779941-ebb9-4272-ab0a-451395e9a0c0"/>
  <p:tag name="OFFICEPLUS.OUTLINESECTION" val="3560119"/>
</p:tagLst>
</file>

<file path=ppt/tags/tag2.xml><?xml version="1.0" encoding="utf-8"?>
<p:tagLst xmlns:p="http://schemas.openxmlformats.org/presentationml/2006/main">
  <p:tag name="OFFICEPLUS.TAG" val="7bbc12ee-40ec-489f-ab8c-4fa55cf2bf59"/>
  <p:tag name="OFFICEPLUS.TEMPLATE" val="96b9ae34-36f7-4b48-95be-77dbdbcf38eb.pptx"/>
</p:tagLst>
</file>

<file path=ppt/tags/tag20.xml><?xml version="1.0" encoding="utf-8"?>
<p:tagLst xmlns:p="http://schemas.openxmlformats.org/presentationml/2006/main">
  <p:tag name="OFFICEPLUS.TEMPLATE" val="001bb9b3-f01a-4ceb-9606-5a5905b776ef.pptx"/>
  <p:tag name="OFFICEPLUS.TAG" val="9e4641ec-8dc6-4050-900b-dadf5fdb9e4c"/>
  <p:tag name="OFFICEPLUS.OUTLINECONTENT" val="11685406"/>
</p:tagLst>
</file>

<file path=ppt/tags/tag21.xml><?xml version="1.0" encoding="utf-8"?>
<p:tagLst xmlns:p="http://schemas.openxmlformats.org/presentationml/2006/main">
  <p:tag name="OFFICEPLUS.TEMPLATE" val="89a3a0b2-494d-4ab2-ade4-1c0a15d27a45.pptx"/>
  <p:tag name="OFFICEPLUS.TAG" val="9e4641ec-8dc6-4050-900b-dadf5fdb9e4c"/>
  <p:tag name="OFFICEPLUS.OUTLINECONTENT" val="11685414"/>
</p:tagLst>
</file>

<file path=ppt/tags/tag22.xml><?xml version="1.0" encoding="utf-8"?>
<p:tagLst xmlns:p="http://schemas.openxmlformats.org/presentationml/2006/main">
  <p:tag name="OFFICEPLUS.TAG" val="e69c5ac3-dafd-4b9a-bbf1-d26a1016f816"/>
</p:tagLst>
</file>

<file path=ppt/tags/tag23.xml><?xml version="1.0" encoding="utf-8"?>
<p:tagLst xmlns:p="http://schemas.openxmlformats.org/presentationml/2006/main">
  <p:tag name="OFFICEPLUS.IMAGE" val="Industry_Purpose_0913_2/20231122/images_object_4001_5000/4cd06449-0c58-49b8-9e12-b46293a54710-4.source.default.zh-Hans.jpg"/>
  <p:tag name="OFFICEPLUS.THEME" val="Industry_Purpose_0913_2/20231122/images_object_4001_5000/4cd06449-0c58-49b8-9e12-b46293a54710-4.source.default.zh-Hans-9.pptx"/>
  <p:tag name="OFFICEPLUS.OUTLINE" val="221160"/>
  <p:tag name="OFFICEPLUS.OUTLINEEXTERNAL" val="feca7d22-6b53-c1cd-8e87-f26a34f0b55b"/>
</p:tagLst>
</file>

<file path=ppt/tags/tag3.xml><?xml version="1.0" encoding="utf-8"?>
<p:tagLst xmlns:p="http://schemas.openxmlformats.org/presentationml/2006/main">
  <p:tag name="OFFICEPLUS.TAG" val="43779941-ebb9-4272-ab0a-451395e9a0c0"/>
  <p:tag name="OFFICEPLUS.OUTLINESECTION" val="3560100"/>
</p:tagLst>
</file>

<file path=ppt/tags/tag4.xml><?xml version="1.0" encoding="utf-8"?>
<p:tagLst xmlns:p="http://schemas.openxmlformats.org/presentationml/2006/main">
  <p:tag name="OFFICEPLUS.TEMPLATE" val="87567d3f-b623-4eba-8152-64fed7a739ba.pptx"/>
  <p:tag name="OFFICEPLUS.TAG" val="9e4641ec-8dc6-4050-900b-dadf5fdb9e4c"/>
  <p:tag name="OFFICEPLUS.OUTLINECONTENT" val="11685346"/>
</p:tagLst>
</file>

<file path=ppt/tags/tag5.xml><?xml version="1.0" encoding="utf-8"?>
<p:tagLst xmlns:p="http://schemas.openxmlformats.org/presentationml/2006/main">
  <p:tag name="OFFICEPLUS.TEMPLATE" val="fc570023-56eb-414a-8b4b-a142113c38d3.pptx"/>
  <p:tag name="OFFICEPLUS.TAG" val="9e4641ec-8dc6-4050-900b-dadf5fdb9e4c"/>
  <p:tag name="OFFICEPLUS.OUTLINECONTENT" val="11685350"/>
</p:tagLst>
</file>

<file path=ppt/tags/tag6.xml><?xml version="1.0" encoding="utf-8"?>
<p:tagLst xmlns:p="http://schemas.openxmlformats.org/presentationml/2006/main">
  <p:tag name="OFFICEPLUS.TEMPLATE" val="9a086b99-cfa0-4707-b8ca-ae0fd06874b2.pptx"/>
  <p:tag name="OFFICEPLUS.TAG" val="9e4641ec-8dc6-4050-900b-dadf5fdb9e4c"/>
  <p:tag name="OFFICEPLUS.OUTLINECONTENT" val="11685354"/>
</p:tagLst>
</file>

<file path=ppt/tags/tag7.xml><?xml version="1.0" encoding="utf-8"?>
<p:tagLst xmlns:p="http://schemas.openxmlformats.org/presentationml/2006/main">
  <p:tag name="OFFICEPLUS.TAG" val="43779941-ebb9-4272-ab0a-451395e9a0c0"/>
  <p:tag name="OFFICEPLUS.OUTLINESECTION" val="3560103"/>
</p:tagLst>
</file>

<file path=ppt/tags/tag8.xml><?xml version="1.0" encoding="utf-8"?>
<p:tagLst xmlns:p="http://schemas.openxmlformats.org/presentationml/2006/main">
  <p:tag name="OFFICEPLUS.TEMPLATE" val="077a71b5-18dc-414a-a432-204b0d6fadb4.pptx"/>
  <p:tag name="OFFICEPLUS.TAG" val="9e4641ec-8dc6-4050-900b-dadf5fdb9e4c"/>
  <p:tag name="OFFICEPLUS.OUTLINECONTENT" val="11685359"/>
</p:tagLst>
</file>

<file path=ppt/tags/tag9.xml><?xml version="1.0" encoding="utf-8"?>
<p:tagLst xmlns:p="http://schemas.openxmlformats.org/presentationml/2006/main">
  <p:tag name="OFFICEPLUS.TEMPLATE" val="282528be-c9d8-41b5-a4ac-689aeb431483.pptx"/>
  <p:tag name="OFFICEPLUS.TAG" val="9e4641ec-8dc6-4050-900b-dadf5fdb9e4c"/>
  <p:tag name="OFFICEPLUS.OUTLINECONTENT" val="11685363"/>
</p:tagLst>
</file>

<file path=ppt/theme/theme1.xml><?xml version="1.0" encoding="utf-8"?>
<a:theme xmlns:a="http://schemas.openxmlformats.org/drawingml/2006/main" name="Designed by OfficePLUS">
  <a:themeElements>
    <a:clrScheme name="OfficePLUS">
      <a:dk1>
        <a:srgbClr val="000000"/>
      </a:dk1>
      <a:lt1>
        <a:srgbClr val="FFFFFF"/>
      </a:lt1>
      <a:dk2>
        <a:srgbClr val="778495"/>
      </a:dk2>
      <a:lt2>
        <a:srgbClr val="F0F0F0"/>
      </a:lt2>
      <a:accent1>
        <a:srgbClr val="24733B"/>
      </a:accent1>
      <a:accent2>
        <a:srgbClr val="61AC7D"/>
      </a:accent2>
      <a:accent3>
        <a:srgbClr val="0E582B"/>
      </a:accent3>
      <a:accent4>
        <a:srgbClr val="B2EB0B"/>
      </a:accent4>
      <a:accent5>
        <a:srgbClr val="8CC400"/>
      </a:accent5>
      <a:accent6>
        <a:srgbClr val="6C6C6C"/>
      </a:accent6>
      <a:hlink>
        <a:srgbClr val="4472C4"/>
      </a:hlink>
      <a:folHlink>
        <a:srgbClr val="BFBFBF"/>
      </a:folHlink>
    </a:clrScheme>
    <a:fontScheme name="OfficePLUS">
      <a:majorFont>
        <a:latin typeface="Arial"/>
        <a:ea typeface="微软雅黑"/>
        <a:cs typeface=""/>
      </a:majorFont>
      <a:minorFont>
        <a:latin typeface="Arial"/>
        <a:ea typeface="微软雅黑"/>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9785</Words>
  <Application>WPS 演示</Application>
  <PresentationFormat>Widescreen</PresentationFormat>
  <Paragraphs>143</Paragraphs>
  <Slides>24</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vt:i4>
      </vt:variant>
    </vt:vector>
  </HeadingPairs>
  <TitlesOfParts>
    <vt:vector size="32" baseType="lpstr">
      <vt:lpstr>Arial</vt:lpstr>
      <vt:lpstr>宋体</vt:lpstr>
      <vt:lpstr>Wingdings</vt:lpstr>
      <vt:lpstr>微软雅黑</vt:lpstr>
      <vt:lpstr>Times New Roman</vt:lpstr>
      <vt:lpstr>Arial Unicode MS</vt:lpstr>
      <vt:lpstr>等线</vt:lpstr>
      <vt:lpstr>Designed by OfficePLUS</vt:lpstr>
      <vt:lpstr>Animals： Panda Culture</vt:lpstr>
      <vt:lpstr>PowerPoint 演示文稿</vt:lpstr>
      <vt:lpstr>01.Introduction</vt:lpstr>
      <vt:lpstr>official Introduction</vt:lpstr>
      <vt:lpstr>their living habits</vt:lpstr>
      <vt:lpstr>in my eyes</vt:lpstr>
      <vt:lpstr>02.Status and symbolism</vt:lpstr>
      <vt:lpstr>PowerPoint 演示文稿</vt:lpstr>
      <vt:lpstr>Why pandas are national treasures</vt:lpstr>
      <vt:lpstr>The symbolism of pandas as mascots</vt:lpstr>
      <vt:lpstr>PowerPoint 演示文稿</vt:lpstr>
      <vt:lpstr>PowerPoint 演示文稿</vt:lpstr>
      <vt:lpstr>PowerPoint 演示文稿</vt:lpstr>
      <vt:lpstr>PowerPoint 演示文稿</vt:lpstr>
      <vt:lpstr>03.Current situation</vt:lpstr>
      <vt:lpstr>endangered reasons</vt:lpstr>
      <vt:lpstr>04.The importance of protecting giant pandas</vt:lpstr>
      <vt:lpstr>ecological value </vt:lpstr>
      <vt:lpstr>Cultural and economic values</vt:lpstr>
      <vt:lpstr>Ecological balance value</vt:lpstr>
      <vt:lpstr>05.Actions and Contributions</vt:lpstr>
      <vt:lpstr>PowerPoint 演示文稿</vt:lpstr>
      <vt:lpstr>References</vt:lpstr>
      <vt:lpstr>Thank You</vt:lpstr>
    </vt:vector>
  </TitlesOfParts>
  <Company>OfficePLUS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OfficePLUS PowerPoint Template</dc:title>
  <dc:creator>OfficePLUS</dc:creator>
  <cp:lastModifiedBy>裴心弦</cp:lastModifiedBy>
  <cp:revision>24</cp:revision>
  <dcterms:created xsi:type="dcterms:W3CDTF">2023-07-20T03:04:00Z</dcterms:created>
  <dcterms:modified xsi:type="dcterms:W3CDTF">2024-05-04T12:45:25Z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