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7"/>
  </p:notesMasterIdLst>
  <p:sldIdLst>
    <p:sldId id="257" r:id="rId2"/>
    <p:sldId id="256" r:id="rId3"/>
    <p:sldId id="259" r:id="rId4"/>
    <p:sldId id="271" r:id="rId5"/>
    <p:sldId id="276" r:id="rId6"/>
    <p:sldId id="277" r:id="rId7"/>
    <p:sldId id="260" r:id="rId8"/>
    <p:sldId id="283" r:id="rId9"/>
    <p:sldId id="310" r:id="rId10"/>
    <p:sldId id="266" r:id="rId11"/>
    <p:sldId id="311" r:id="rId12"/>
    <p:sldId id="269" r:id="rId13"/>
    <p:sldId id="312" r:id="rId14"/>
    <p:sldId id="281" r:id="rId15"/>
    <p:sldId id="258" r:id="rId16"/>
  </p:sldIdLst>
  <p:sldSz cx="12192000" cy="6858000"/>
  <p:notesSz cx="6858000" cy="9144000"/>
  <p:custDataLst>
    <p:tags r:id="rId18"/>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581"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2AEB40-38ED-473B-8B9D-38800C28F48B}" type="datetimeFigureOut">
              <a:rPr lang="zh-CN" altLang="en-US" smtClean="0"/>
              <a:t>2022/5/5</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455C319-4C3E-482F-B747-63A15AABE92A}"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47501161-D323-4017-9933-B330A349A440}" type="datetimeFigureOut">
              <a:rPr lang="zh-CN" altLang="en-US" smtClean="0"/>
              <a:t>2022/5/5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64A370B-002E-4D4A-897C-5452154468E0}"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hasCustomPrompt="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47501161-D323-4017-9933-B330A349A440}" type="datetimeFigureOut">
              <a:rPr lang="zh-CN" altLang="en-US" smtClean="0"/>
              <a:t>2022/5/5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64A370B-002E-4D4A-897C-5452154468E0}"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hasCustomPrompt="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47501161-D323-4017-9933-B330A349A440}" type="datetimeFigureOut">
              <a:rPr lang="zh-CN" altLang="en-US" smtClean="0"/>
              <a:t>2022/5/5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64A370B-002E-4D4A-897C-5452154468E0}"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hasCustomPrompt="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47501161-D323-4017-9933-B330A349A440}" type="datetimeFigureOut">
              <a:rPr lang="zh-CN" altLang="en-US" smtClean="0"/>
              <a:t>2022/5/5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64A370B-002E-4D4A-897C-5452154468E0}"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p:cNvSpPr>
            <a:spLocks noGrp="1"/>
          </p:cNvSpPr>
          <p:nvPr>
            <p:ph type="dt" sz="half" idx="10"/>
          </p:nvPr>
        </p:nvSpPr>
        <p:spPr/>
        <p:txBody>
          <a:bodyPr/>
          <a:lstStyle/>
          <a:p>
            <a:fld id="{47501161-D323-4017-9933-B330A349A440}" type="datetimeFigureOut">
              <a:rPr lang="zh-CN" altLang="en-US" smtClean="0"/>
              <a:t>2022/5/5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64A370B-002E-4D4A-897C-5452154468E0}"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hasCustomPrompt="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hasCustomPrompt="1"/>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47501161-D323-4017-9933-B330A349A440}" type="datetimeFigureOut">
              <a:rPr lang="zh-CN" altLang="en-US" smtClean="0"/>
              <a:t>2022/5/5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664A370B-002E-4D4A-897C-5452154468E0}"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p:cNvSpPr>
            <a:spLocks noGrp="1"/>
          </p:cNvSpPr>
          <p:nvPr>
            <p:ph sz="half" idx="2" hasCustomPrompt="1"/>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p:cNvSpPr>
            <a:spLocks noGrp="1"/>
          </p:cNvSpPr>
          <p:nvPr>
            <p:ph sz="quarter" idx="4" hasCustomPrompt="1"/>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47501161-D323-4017-9933-B330A349A440}" type="datetimeFigureOut">
              <a:rPr lang="zh-CN" altLang="en-US" smtClean="0"/>
              <a:t>2022/5/5</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664A370B-002E-4D4A-897C-5452154468E0}"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47501161-D323-4017-9933-B330A349A440}" type="datetimeFigureOut">
              <a:rPr lang="zh-CN" altLang="en-US" smtClean="0"/>
              <a:t>2022/5/5</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664A370B-002E-4D4A-897C-5452154468E0}"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47501161-D323-4017-9933-B330A349A440}" type="datetimeFigureOut">
              <a:rPr lang="zh-CN" altLang="en-US" smtClean="0"/>
              <a:t>2022/5/5</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664A370B-002E-4D4A-897C-5452154468E0}"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47501161-D323-4017-9933-B330A349A440}" type="datetimeFigureOut">
              <a:rPr lang="zh-CN" altLang="en-US" smtClean="0"/>
              <a:t>2022/5/5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664A370B-002E-4D4A-897C-5452154468E0}"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47501161-D323-4017-9933-B330A349A440}" type="datetimeFigureOut">
              <a:rPr lang="zh-CN" altLang="en-US" smtClean="0"/>
              <a:t>2022/5/5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664A370B-002E-4D4A-897C-5452154468E0}"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501161-D323-4017-9933-B330A349A440}" type="datetimeFigureOut">
              <a:rPr lang="zh-CN" altLang="en-US" smtClean="0"/>
              <a:t>2022/5/5</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4A370B-002E-4D4A-897C-5452154468E0}"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17.jpeg"/></Relationships>
</file>

<file path=ppt/slides/_rels/slide13.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20.jpeg"/><Relationship Id="rId4" Type="http://schemas.openxmlformats.org/officeDocument/2006/relationships/image" Target="../media/image19.jpeg"/></Relationships>
</file>

<file path=ppt/slides/_rels/slide14.xml.rels><?xml version="1.0" encoding="UTF-8" standalone="yes"?>
<Relationships xmlns="http://schemas.openxmlformats.org/package/2006/relationships"><Relationship Id="rId3" Type="http://schemas.openxmlformats.org/officeDocument/2006/relationships/hyperlink" Target="https://b23.tv/DsqkT8Z" TargetMode="External"/><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11.jpeg"/><Relationship Id="rId4" Type="http://schemas.openxmlformats.org/officeDocument/2006/relationships/image" Target="../media/image10.jpeg"/></Relationships>
</file>

<file path=ppt/slides/_rels/slide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15.jpeg"/></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矩形 7"/>
          <p:cNvSpPr/>
          <p:nvPr/>
        </p:nvSpPr>
        <p:spPr>
          <a:xfrm>
            <a:off x="281354" y="6475550"/>
            <a:ext cx="11633981" cy="2105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4" name="图片 3"/>
          <p:cNvPicPr>
            <a:picLocks noChangeAspect="1"/>
          </p:cNvPicPr>
          <p:nvPr/>
        </p:nvPicPr>
        <p:blipFill>
          <a:blip r:embed="rId2"/>
          <a:stretch>
            <a:fillRect/>
          </a:stretch>
        </p:blipFill>
        <p:spPr>
          <a:xfrm>
            <a:off x="3456940" y="-139065"/>
            <a:ext cx="8382635" cy="6824980"/>
          </a:xfrm>
          <a:prstGeom prst="rect">
            <a:avLst/>
          </a:prstGeom>
        </p:spPr>
      </p:pic>
      <p:sp>
        <p:nvSpPr>
          <p:cNvPr id="6" name="文本框 5"/>
          <p:cNvSpPr txBox="1"/>
          <p:nvPr/>
        </p:nvSpPr>
        <p:spPr>
          <a:xfrm>
            <a:off x="2652395" y="2681605"/>
            <a:ext cx="10896600" cy="1753235"/>
          </a:xfrm>
          <a:prstGeom prst="rect">
            <a:avLst/>
          </a:prstGeom>
          <a:noFill/>
        </p:spPr>
        <p:txBody>
          <a:bodyPr wrap="square" rtlCol="0">
            <a:spAutoFit/>
          </a:bodyPr>
          <a:lstStyle/>
          <a:p>
            <a:pPr algn="ctr"/>
            <a:r>
              <a:rPr lang="en-US" altLang="zh-CN" sz="5400" b="1" dirty="0">
                <a:solidFill>
                  <a:schemeClr val="bg1"/>
                </a:solidFill>
                <a:latin typeface="Times New Roman" panose="02020603050405020304" charset="0"/>
                <a:ea typeface="文悦古典明朝体 (非商业使用) W5" pitchFamily="50" charset="-122"/>
                <a:cs typeface="Times New Roman" panose="02020603050405020304" charset="0"/>
              </a:rPr>
              <a:t>Stage Entertainment:</a:t>
            </a:r>
          </a:p>
          <a:p>
            <a:pPr algn="ctr"/>
            <a:r>
              <a:rPr lang="en-US" altLang="zh-CN" sz="5400" b="1" dirty="0">
                <a:solidFill>
                  <a:schemeClr val="bg1"/>
                </a:solidFill>
                <a:latin typeface="Times New Roman" panose="02020603050405020304" charset="0"/>
                <a:ea typeface="文悦古典明朝体 (非商业使用) W5" pitchFamily="50" charset="-122"/>
                <a:cs typeface="Times New Roman" panose="02020603050405020304" charset="0"/>
              </a:rPr>
              <a:t>              Crosstalk</a:t>
            </a:r>
          </a:p>
        </p:txBody>
      </p:sp>
      <p:sp>
        <p:nvSpPr>
          <p:cNvPr id="2" name="文本框 1"/>
          <p:cNvSpPr txBox="1"/>
          <p:nvPr/>
        </p:nvSpPr>
        <p:spPr>
          <a:xfrm>
            <a:off x="1688465" y="5417820"/>
            <a:ext cx="7339965" cy="521970"/>
          </a:xfrm>
          <a:prstGeom prst="rect">
            <a:avLst/>
          </a:prstGeom>
          <a:noFill/>
        </p:spPr>
        <p:txBody>
          <a:bodyPr wrap="square" rtlCol="0">
            <a:spAutoFit/>
          </a:bodyPr>
          <a:lstStyle/>
          <a:p>
            <a:r>
              <a:rPr lang="en-US" altLang="zh-CN" sz="2800" b="1">
                <a:latin typeface="Times New Roman" panose="02020603050405020304" charset="0"/>
                <a:ea typeface="宋体" panose="02010600030101010101" pitchFamily="2" charset="-122"/>
                <a:cs typeface="Times New Roman" panose="02020603050405020304" charset="0"/>
              </a:rPr>
              <a:t>Reported by Gao Zhihui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组合 6"/>
          <p:cNvGrpSpPr/>
          <p:nvPr/>
        </p:nvGrpSpPr>
        <p:grpSpPr>
          <a:xfrm>
            <a:off x="0" y="0"/>
            <a:ext cx="1028310" cy="2110154"/>
            <a:chOff x="702016" y="0"/>
            <a:chExt cx="2309838" cy="5673419"/>
          </a:xfrm>
        </p:grpSpPr>
        <p:cxnSp>
          <p:nvCxnSpPr>
            <p:cNvPr id="5" name="直接连接符 4"/>
            <p:cNvCxnSpPr/>
            <p:nvPr/>
          </p:nvCxnSpPr>
          <p:spPr>
            <a:xfrm>
              <a:off x="2025748" y="0"/>
              <a:ext cx="0" cy="3346236"/>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pic>
          <p:nvPicPr>
            <p:cNvPr id="6" name="图片 5"/>
            <p:cNvPicPr>
              <a:picLocks noChangeAspect="1"/>
            </p:cNvPicPr>
            <p:nvPr/>
          </p:nvPicPr>
          <p:blipFill rotWithShape="1">
            <a:blip r:embed="rId2" cstate="email">
              <a:extLst>
                <a:ext uri="{28A0092B-C50C-407E-A947-70E740481C1C}">
                  <a14:useLocalDpi xmlns:a14="http://schemas.microsoft.com/office/drawing/2010/main"/>
                </a:ext>
              </a:extLst>
            </a:blip>
            <a:srcRect l="18096" r="22290" b="37135"/>
            <a:stretch>
              <a:fillRect/>
            </a:stretch>
          </p:blipFill>
          <p:spPr>
            <a:xfrm>
              <a:off x="702016" y="2773378"/>
              <a:ext cx="2309838" cy="2900041"/>
            </a:xfrm>
            <a:prstGeom prst="rect">
              <a:avLst/>
            </a:prstGeom>
          </p:spPr>
        </p:pic>
      </p:grpSp>
      <p:sp>
        <p:nvSpPr>
          <p:cNvPr id="4" name="矩形 3"/>
          <p:cNvSpPr/>
          <p:nvPr/>
        </p:nvSpPr>
        <p:spPr>
          <a:xfrm>
            <a:off x="281354" y="196948"/>
            <a:ext cx="11633981" cy="59988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8" name="直接连接符 7"/>
          <p:cNvCxnSpPr/>
          <p:nvPr/>
        </p:nvCxnSpPr>
        <p:spPr>
          <a:xfrm>
            <a:off x="11915335" y="4417255"/>
            <a:ext cx="0" cy="2267604"/>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 name="文本框 2"/>
          <p:cNvSpPr txBox="1"/>
          <p:nvPr/>
        </p:nvSpPr>
        <p:spPr>
          <a:xfrm>
            <a:off x="1636395" y="2480945"/>
            <a:ext cx="3924300" cy="2676525"/>
          </a:xfrm>
          <a:prstGeom prst="rect">
            <a:avLst/>
          </a:prstGeom>
          <a:noFill/>
        </p:spPr>
        <p:txBody>
          <a:bodyPr wrap="square" rtlCol="0">
            <a:spAutoFit/>
          </a:bodyPr>
          <a:lstStyle/>
          <a:p>
            <a:r>
              <a:rPr lang="en-US" altLang="zh-CN" sz="2400">
                <a:latin typeface="Times New Roman" panose="02020603050405020304" charset="0"/>
                <a:cs typeface="Times New Roman" panose="02020603050405020304" charset="0"/>
              </a:rPr>
              <a:t>C</a:t>
            </a:r>
            <a:r>
              <a:rPr lang="zh-CN" altLang="en-US" sz="2400">
                <a:latin typeface="Times New Roman" panose="02020603050405020304" charset="0"/>
                <a:cs typeface="Times New Roman" panose="02020603050405020304" charset="0"/>
              </a:rPr>
              <a:t>rosstalk is the art of </a:t>
            </a:r>
            <a:r>
              <a:rPr lang="zh-CN" altLang="en-US" sz="2400" b="1">
                <a:latin typeface="Times New Roman" panose="02020603050405020304" charset="0"/>
                <a:cs typeface="Times New Roman" panose="02020603050405020304" charset="0"/>
              </a:rPr>
              <a:t>“speaking”</a:t>
            </a:r>
            <a:r>
              <a:rPr lang="zh-CN" altLang="en-US" sz="2400">
                <a:latin typeface="Times New Roman" panose="02020603050405020304" charset="0"/>
                <a:cs typeface="Times New Roman" panose="02020603050405020304" charset="0"/>
              </a:rPr>
              <a:t>, which belongs to the art of “performing with words”,  In this sense, crosstalk is a collective performance of actors and audiences.</a:t>
            </a:r>
          </a:p>
        </p:txBody>
      </p:sp>
      <p:sp>
        <p:nvSpPr>
          <p:cNvPr id="19" name="文本框 18"/>
          <p:cNvSpPr txBox="1"/>
          <p:nvPr/>
        </p:nvSpPr>
        <p:spPr>
          <a:xfrm>
            <a:off x="589280" y="236220"/>
            <a:ext cx="6099810" cy="521970"/>
          </a:xfrm>
          <a:prstGeom prst="rect">
            <a:avLst/>
          </a:prstGeom>
          <a:noFill/>
        </p:spPr>
        <p:txBody>
          <a:bodyPr wrap="square" rtlCol="0">
            <a:spAutoFit/>
          </a:bodyPr>
          <a:lstStyle/>
          <a:p>
            <a:r>
              <a:rPr lang="en-US" altLang="zh-CN" sz="2800" b="1">
                <a:latin typeface="Times New Roman" panose="02020603050405020304" charset="0"/>
                <a:ea typeface="宋体" panose="02010600030101010101" pitchFamily="2" charset="-122"/>
                <a:cs typeface="Times New Roman" panose="02020603050405020304" charset="0"/>
              </a:rPr>
              <a:t>3.</a:t>
            </a:r>
            <a:r>
              <a:rPr lang="en-US" altLang="zh-CN" sz="2800" b="1">
                <a:latin typeface="Times New Roman" panose="02020603050405020304" charset="0"/>
                <a:cs typeface="Times New Roman" panose="02020603050405020304" charset="0"/>
                <a:sym typeface="+mn-ea"/>
              </a:rPr>
              <a:t>Characteristics of Crosstalk</a:t>
            </a:r>
            <a:endParaRPr lang="en-US" altLang="zh-CN" sz="2800" b="1">
              <a:latin typeface="Times New Roman" panose="02020603050405020304" charset="0"/>
              <a:ea typeface="宋体" panose="02010600030101010101" pitchFamily="2" charset="-122"/>
              <a:cs typeface="Times New Roman" panose="02020603050405020304" charset="0"/>
            </a:endParaRPr>
          </a:p>
        </p:txBody>
      </p:sp>
      <p:sp>
        <p:nvSpPr>
          <p:cNvPr id="20" name="文本框 19"/>
          <p:cNvSpPr txBox="1"/>
          <p:nvPr/>
        </p:nvSpPr>
        <p:spPr>
          <a:xfrm>
            <a:off x="6469380" y="1975485"/>
            <a:ext cx="4537075" cy="3415030"/>
          </a:xfrm>
          <a:prstGeom prst="rect">
            <a:avLst/>
          </a:prstGeom>
          <a:noFill/>
        </p:spPr>
        <p:txBody>
          <a:bodyPr wrap="square" rtlCol="0">
            <a:spAutoFit/>
          </a:bodyPr>
          <a:lstStyle/>
          <a:p>
            <a:pPr lvl="0" algn="l">
              <a:buClrTx/>
              <a:buSzTx/>
              <a:buFontTx/>
            </a:pPr>
            <a:r>
              <a:rPr lang="en-US" sz="2400">
                <a:latin typeface="Times New Roman" panose="02020603050405020304" charset="0"/>
                <a:cs typeface="Times New Roman" panose="02020603050405020304" charset="0"/>
                <a:sym typeface="+mn-ea"/>
              </a:rPr>
              <a:t>C</a:t>
            </a:r>
            <a:r>
              <a:rPr sz="2400">
                <a:latin typeface="Times New Roman" panose="02020603050405020304" charset="0"/>
                <a:cs typeface="Times New Roman" panose="02020603050405020304" charset="0"/>
                <a:sym typeface="+mn-ea"/>
              </a:rPr>
              <a:t>rosstalk is the art of </a:t>
            </a:r>
            <a:r>
              <a:rPr sz="2400" b="1">
                <a:latin typeface="Times New Roman" panose="02020603050405020304" charset="0"/>
                <a:cs typeface="Times New Roman" panose="02020603050405020304" charset="0"/>
                <a:sym typeface="+mn-ea"/>
              </a:rPr>
              <a:t>"laughter"</a:t>
            </a:r>
            <a:r>
              <a:rPr lang="en-US" sz="2400">
                <a:latin typeface="Times New Roman" panose="02020603050405020304" charset="0"/>
                <a:cs typeface="Times New Roman" panose="02020603050405020304" charset="0"/>
                <a:sym typeface="+mn-ea"/>
              </a:rPr>
              <a:t>, </a:t>
            </a:r>
            <a:r>
              <a:rPr sz="2400">
                <a:latin typeface="Times New Roman" panose="02020603050405020304" charset="0"/>
                <a:cs typeface="Times New Roman" panose="02020603050405020304" charset="0"/>
                <a:sym typeface="+mn-ea"/>
              </a:rPr>
              <a:t>Crosstalk performers use laughter as a weapon to expose contradictions, shape characters and evaluate life.In other words, crosstalk has the characteristics </a:t>
            </a:r>
          </a:p>
          <a:p>
            <a:pPr lvl="0" algn="l">
              <a:buClrTx/>
              <a:buSzTx/>
              <a:buFontTx/>
            </a:pPr>
            <a:r>
              <a:rPr lang="zh-CN" altLang="en-US" sz="2400">
                <a:latin typeface="Times New Roman" panose="02020603050405020304" charset="0"/>
                <a:cs typeface="Times New Roman" panose="02020603050405020304" charset="0"/>
                <a:sym typeface="+mn-ea"/>
              </a:rPr>
              <a:t>of humor and satire. It reflects that life is not flat, but exaggerated and even deformed.</a:t>
            </a:r>
          </a:p>
        </p:txBody>
      </p:sp>
      <p:sp>
        <p:nvSpPr>
          <p:cNvPr id="22" name="文本框 21"/>
          <p:cNvSpPr txBox="1"/>
          <p:nvPr/>
        </p:nvSpPr>
        <p:spPr>
          <a:xfrm>
            <a:off x="645160" y="5832475"/>
            <a:ext cx="11269980" cy="829945"/>
          </a:xfrm>
          <a:prstGeom prst="rect">
            <a:avLst/>
          </a:prstGeom>
          <a:noFill/>
        </p:spPr>
        <p:txBody>
          <a:bodyPr wrap="square" rtlCol="0">
            <a:spAutoFit/>
          </a:bodyPr>
          <a:lstStyle/>
          <a:p>
            <a:r>
              <a:rPr sz="2400">
                <a:latin typeface="Times New Roman" panose="02020603050405020304" charset="0"/>
                <a:cs typeface="Times New Roman" panose="02020603050405020304" charset="0"/>
              </a:rPr>
              <a:t>Crosstalk is different from comedy. In comedy, the laughter of </a:t>
            </a:r>
            <a:r>
              <a:rPr lang="en-US" sz="2400">
                <a:latin typeface="Times New Roman" panose="02020603050405020304" charset="0"/>
                <a:cs typeface="Times New Roman" panose="02020603050405020304" charset="0"/>
              </a:rPr>
              <a:t> </a:t>
            </a:r>
            <a:r>
              <a:rPr sz="2400">
                <a:latin typeface="Times New Roman" panose="02020603050405020304" charset="0"/>
                <a:cs typeface="Times New Roman" panose="02020603050405020304" charset="0"/>
              </a:rPr>
              <a:t>audience mainly comes from</a:t>
            </a:r>
            <a:r>
              <a:rPr sz="2400" b="1">
                <a:latin typeface="Times New Roman" panose="02020603050405020304" charset="0"/>
                <a:cs typeface="Times New Roman" panose="02020603050405020304" charset="0"/>
              </a:rPr>
              <a:t> plot and comic characters</a:t>
            </a:r>
            <a:r>
              <a:rPr sz="2400">
                <a:latin typeface="Times New Roman" panose="02020603050405020304" charset="0"/>
                <a:cs typeface="Times New Roman" panose="02020603050405020304" charset="0"/>
              </a:rPr>
              <a:t>, while in crosstalk it mainly comes from </a:t>
            </a:r>
            <a:r>
              <a:rPr sz="2400" b="1">
                <a:latin typeface="Times New Roman" panose="02020603050405020304" charset="0"/>
                <a:cs typeface="Times New Roman" panose="02020603050405020304" charset="0"/>
              </a:rPr>
              <a:t>“baofu” (jokes)</a:t>
            </a:r>
          </a:p>
        </p:txBody>
      </p:sp>
      <p:sp>
        <p:nvSpPr>
          <p:cNvPr id="23" name="椭圆 22"/>
          <p:cNvSpPr/>
          <p:nvPr/>
        </p:nvSpPr>
        <p:spPr>
          <a:xfrm>
            <a:off x="997585" y="1718310"/>
            <a:ext cx="5290820" cy="3938270"/>
          </a:xfrm>
          <a:prstGeom prst="ellipse">
            <a:avLst/>
          </a:prstGeom>
          <a:noFill/>
          <a:ln w="508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椭圆 23"/>
          <p:cNvSpPr/>
          <p:nvPr/>
        </p:nvSpPr>
        <p:spPr>
          <a:xfrm>
            <a:off x="5560695" y="1431925"/>
            <a:ext cx="5777865" cy="4286885"/>
          </a:xfrm>
          <a:prstGeom prst="ellipse">
            <a:avLst/>
          </a:prstGeom>
          <a:noFill/>
          <a:ln w="508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文本框 24"/>
          <p:cNvSpPr txBox="1"/>
          <p:nvPr/>
        </p:nvSpPr>
        <p:spPr>
          <a:xfrm>
            <a:off x="2945130" y="909955"/>
            <a:ext cx="6838315" cy="521970"/>
          </a:xfrm>
          <a:prstGeom prst="rect">
            <a:avLst/>
          </a:prstGeom>
          <a:noFill/>
        </p:spPr>
        <p:txBody>
          <a:bodyPr wrap="square" rtlCol="0" anchor="t">
            <a:spAutoFit/>
          </a:bodyPr>
          <a:lstStyle/>
          <a:p>
            <a:r>
              <a:rPr lang="zh-CN" altLang="en-US" sz="2800">
                <a:latin typeface="Times New Roman" panose="02020603050405020304" charset="0"/>
                <a:cs typeface="Times New Roman" panose="02020603050405020304" charset="0"/>
              </a:rPr>
              <a:t>a language performance art with comedy style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flipH="1">
            <a:off x="4372888" y="0"/>
            <a:ext cx="5976605" cy="5132849"/>
          </a:xfrm>
          <a:prstGeom prst="rect">
            <a:avLst/>
          </a:prstGeom>
        </p:spPr>
      </p:pic>
      <p:sp>
        <p:nvSpPr>
          <p:cNvPr id="7" name="文本框 6"/>
          <p:cNvSpPr txBox="1"/>
          <p:nvPr/>
        </p:nvSpPr>
        <p:spPr>
          <a:xfrm>
            <a:off x="6769100" y="3314700"/>
            <a:ext cx="3060700" cy="768350"/>
          </a:xfrm>
          <a:prstGeom prst="rect">
            <a:avLst/>
          </a:prstGeom>
          <a:noFill/>
        </p:spPr>
        <p:txBody>
          <a:bodyPr wrap="square" rtlCol="0">
            <a:spAutoFit/>
          </a:bodyPr>
          <a:lstStyle/>
          <a:p>
            <a:r>
              <a:rPr lang="en-US" altLang="zh-CN" sz="4400" b="1" dirty="0">
                <a:solidFill>
                  <a:schemeClr val="bg1"/>
                </a:solidFill>
                <a:latin typeface="Times New Roman" panose="02020603050405020304" charset="0"/>
                <a:cs typeface="Times New Roman" panose="02020603050405020304" charset="0"/>
              </a:rPr>
              <a:t>Part Four</a:t>
            </a:r>
          </a:p>
        </p:txBody>
      </p:sp>
      <p:sp>
        <p:nvSpPr>
          <p:cNvPr id="53" name="文本框 52"/>
          <p:cNvSpPr txBox="1"/>
          <p:nvPr/>
        </p:nvSpPr>
        <p:spPr>
          <a:xfrm>
            <a:off x="1082675" y="2549525"/>
            <a:ext cx="6537325" cy="645160"/>
          </a:xfrm>
          <a:prstGeom prst="rect">
            <a:avLst/>
          </a:prstGeom>
          <a:noFill/>
        </p:spPr>
        <p:txBody>
          <a:bodyPr wrap="square" rtlCol="0" anchor="t">
            <a:spAutoFit/>
          </a:bodyPr>
          <a:lstStyle/>
          <a:p>
            <a:r>
              <a:rPr lang="zh-CN" altLang="en-US" sz="3600" b="1">
                <a:latin typeface="Times New Roman" panose="02020603050405020304" charset="0"/>
                <a:cs typeface="Times New Roman" panose="02020603050405020304" charset="0"/>
              </a:rPr>
              <a:t>Famous Artists of CrossTalk</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组合 6"/>
          <p:cNvGrpSpPr/>
          <p:nvPr/>
        </p:nvGrpSpPr>
        <p:grpSpPr>
          <a:xfrm>
            <a:off x="0" y="0"/>
            <a:ext cx="1028310" cy="2110154"/>
            <a:chOff x="702016" y="0"/>
            <a:chExt cx="2309838" cy="5673419"/>
          </a:xfrm>
        </p:grpSpPr>
        <p:cxnSp>
          <p:nvCxnSpPr>
            <p:cNvPr id="5" name="直接连接符 4"/>
            <p:cNvCxnSpPr/>
            <p:nvPr/>
          </p:nvCxnSpPr>
          <p:spPr>
            <a:xfrm>
              <a:off x="2025748" y="0"/>
              <a:ext cx="0" cy="3346236"/>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pic>
          <p:nvPicPr>
            <p:cNvPr id="6" name="图片 5"/>
            <p:cNvPicPr>
              <a:picLocks noChangeAspect="1"/>
            </p:cNvPicPr>
            <p:nvPr/>
          </p:nvPicPr>
          <p:blipFill rotWithShape="1">
            <a:blip r:embed="rId2" cstate="email">
              <a:extLst>
                <a:ext uri="{28A0092B-C50C-407E-A947-70E740481C1C}">
                  <a14:useLocalDpi xmlns:a14="http://schemas.microsoft.com/office/drawing/2010/main"/>
                </a:ext>
              </a:extLst>
            </a:blip>
            <a:srcRect l="18096" r="22290" b="37135"/>
            <a:stretch>
              <a:fillRect/>
            </a:stretch>
          </p:blipFill>
          <p:spPr>
            <a:xfrm>
              <a:off x="702016" y="2773378"/>
              <a:ext cx="2309838" cy="2900041"/>
            </a:xfrm>
            <a:prstGeom prst="rect">
              <a:avLst/>
            </a:prstGeom>
          </p:spPr>
        </p:pic>
      </p:grpSp>
      <p:sp>
        <p:nvSpPr>
          <p:cNvPr id="4" name="矩形 3"/>
          <p:cNvSpPr/>
          <p:nvPr/>
        </p:nvSpPr>
        <p:spPr>
          <a:xfrm>
            <a:off x="281354" y="196948"/>
            <a:ext cx="11633981" cy="59988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8" name="直接连接符 7"/>
          <p:cNvCxnSpPr/>
          <p:nvPr/>
        </p:nvCxnSpPr>
        <p:spPr>
          <a:xfrm>
            <a:off x="11915335" y="4417255"/>
            <a:ext cx="0" cy="2267604"/>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4" name="TextBox 13"/>
          <p:cNvSpPr txBox="1">
            <a:spLocks noChangeArrowheads="1"/>
          </p:cNvSpPr>
          <p:nvPr/>
        </p:nvSpPr>
        <p:spPr bwMode="auto">
          <a:xfrm>
            <a:off x="1398270" y="1456690"/>
            <a:ext cx="4255770" cy="16979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defTabSz="1216025" eaLnBrk="0" hangingPunct="0">
              <a:defRPr>
                <a:solidFill>
                  <a:schemeClr val="tx1"/>
                </a:solidFill>
                <a:latin typeface="Calibri" panose="020F0502020204030204" pitchFamily="34" charset="0"/>
                <a:ea typeface="宋体" panose="02010600030101010101" pitchFamily="2" charset="-122"/>
              </a:defRPr>
            </a:lvl1pPr>
            <a:lvl2pPr defTabSz="1216025" eaLnBrk="0" hangingPunct="0">
              <a:defRPr>
                <a:solidFill>
                  <a:schemeClr val="tx1"/>
                </a:solidFill>
                <a:latin typeface="Calibri" panose="020F0502020204030204" pitchFamily="34" charset="0"/>
                <a:ea typeface="宋体" panose="02010600030101010101" pitchFamily="2" charset="-122"/>
              </a:defRPr>
            </a:lvl2pPr>
            <a:lvl3pPr defTabSz="1216025" eaLnBrk="0" hangingPunct="0">
              <a:defRPr>
                <a:solidFill>
                  <a:schemeClr val="tx1"/>
                </a:solidFill>
                <a:latin typeface="Calibri" panose="020F0502020204030204" pitchFamily="34" charset="0"/>
                <a:ea typeface="宋体" panose="02010600030101010101" pitchFamily="2" charset="-122"/>
              </a:defRPr>
            </a:lvl3pPr>
            <a:lvl4pPr defTabSz="1216025" eaLnBrk="0" hangingPunct="0">
              <a:defRPr>
                <a:solidFill>
                  <a:schemeClr val="tx1"/>
                </a:solidFill>
                <a:latin typeface="Calibri" panose="020F0502020204030204" pitchFamily="34" charset="0"/>
                <a:ea typeface="宋体" panose="02010600030101010101" pitchFamily="2" charset="-122"/>
              </a:defRPr>
            </a:lvl4pPr>
            <a:lvl5pPr defTabSz="1216025" eaLnBrk="0" hangingPunct="0">
              <a:defRPr>
                <a:solidFill>
                  <a:schemeClr val="tx1"/>
                </a:solidFill>
                <a:latin typeface="Calibri" panose="020F0502020204030204" pitchFamily="34" charset="0"/>
                <a:ea typeface="宋体" panose="02010600030101010101" pitchFamily="2" charset="-122"/>
              </a:defRPr>
            </a:lvl5pPr>
            <a:lvl6pPr defTabSz="1216025"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defTabSz="1216025"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defTabSz="1216025"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defTabSz="1216025"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l" eaLnBrk="1" hangingPunct="1">
              <a:spcBef>
                <a:spcPct val="20000"/>
              </a:spcBef>
            </a:pPr>
            <a:r>
              <a:rPr lang="en-US" altLang="zh-CN" sz="2400" dirty="0">
                <a:latin typeface="Times New Roman" panose="02020603050405020304" charset="0"/>
                <a:ea typeface="楷体" panose="02010609060101010101" pitchFamily="49" charset="-122"/>
                <a:cs typeface="Times New Roman" panose="02020603050405020304" charset="0"/>
                <a:sym typeface="Arial" panose="020B0604020202020204" pitchFamily="34" charset="0"/>
              </a:rPr>
              <a:t>Zhu Shaowen </a:t>
            </a:r>
            <a:r>
              <a:rPr lang="zh-CN" altLang="en-US" sz="2400" dirty="0">
                <a:latin typeface="Times New Roman" panose="02020603050405020304" charset="0"/>
                <a:ea typeface="楷体" panose="02010609060101010101" pitchFamily="49" charset="-122"/>
                <a:cs typeface="Times New Roman" panose="02020603050405020304" charset="0"/>
                <a:sym typeface="Arial" panose="020B0604020202020204" pitchFamily="34" charset="0"/>
              </a:rPr>
              <a:t>朱绍文</a:t>
            </a:r>
            <a:endParaRPr lang="en-US" altLang="zh-CN" sz="2400" dirty="0">
              <a:latin typeface="Times New Roman" panose="02020603050405020304" charset="0"/>
              <a:ea typeface="楷体" panose="02010609060101010101" pitchFamily="49" charset="-122"/>
              <a:cs typeface="Times New Roman" panose="02020603050405020304" charset="0"/>
              <a:sym typeface="Arial" panose="020B0604020202020204" pitchFamily="34" charset="0"/>
            </a:endParaRPr>
          </a:p>
          <a:p>
            <a:pPr algn="l" eaLnBrk="1" hangingPunct="1">
              <a:spcBef>
                <a:spcPct val="20000"/>
              </a:spcBef>
            </a:pPr>
            <a:r>
              <a:rPr lang="en-US" altLang="zh-CN" sz="2400" dirty="0">
                <a:latin typeface="Times New Roman" panose="02020603050405020304" charset="0"/>
                <a:ea typeface="楷体" panose="02010609060101010101" pitchFamily="49" charset="-122"/>
                <a:cs typeface="Times New Roman" panose="02020603050405020304" charset="0"/>
                <a:sym typeface="Arial" panose="020B0604020202020204" pitchFamily="34" charset="0"/>
              </a:rPr>
              <a:t>Nickname: Qiong Bupa </a:t>
            </a:r>
          </a:p>
          <a:p>
            <a:pPr algn="l" eaLnBrk="1" hangingPunct="1">
              <a:spcBef>
                <a:spcPct val="20000"/>
              </a:spcBef>
            </a:pPr>
            <a:r>
              <a:rPr lang="zh-CN" altLang="en-US" sz="2400" dirty="0">
                <a:latin typeface="Times New Roman" panose="02020603050405020304" charset="0"/>
                <a:ea typeface="楷体" panose="02010609060101010101" pitchFamily="49" charset="-122"/>
                <a:cs typeface="Times New Roman" panose="02020603050405020304" charset="0"/>
                <a:sym typeface="Arial" panose="020B0604020202020204" pitchFamily="34" charset="0"/>
              </a:rPr>
              <a:t>（</a:t>
            </a:r>
            <a:r>
              <a:rPr lang="en-US" altLang="zh-CN" sz="2400" dirty="0">
                <a:latin typeface="Times New Roman" panose="02020603050405020304" charset="0"/>
                <a:ea typeface="楷体" panose="02010609060101010101" pitchFamily="49" charset="-122"/>
                <a:cs typeface="Times New Roman" panose="02020603050405020304" charset="0"/>
                <a:sym typeface="Arial" panose="020B0604020202020204" pitchFamily="34" charset="0"/>
              </a:rPr>
              <a:t>Fear No Poverty</a:t>
            </a:r>
            <a:r>
              <a:rPr lang="zh-CN" altLang="en-US" sz="2400" dirty="0">
                <a:latin typeface="Times New Roman" panose="02020603050405020304" charset="0"/>
                <a:ea typeface="楷体" panose="02010609060101010101" pitchFamily="49" charset="-122"/>
                <a:cs typeface="Times New Roman" panose="02020603050405020304" charset="0"/>
                <a:sym typeface="Arial" panose="020B0604020202020204" pitchFamily="34" charset="0"/>
              </a:rPr>
              <a:t>）</a:t>
            </a:r>
          </a:p>
          <a:p>
            <a:pPr algn="l" eaLnBrk="1" hangingPunct="1">
              <a:spcBef>
                <a:spcPct val="20000"/>
              </a:spcBef>
            </a:pPr>
            <a:r>
              <a:rPr lang="en-US" altLang="zh-CN" sz="2400" dirty="0">
                <a:latin typeface="Times New Roman" panose="02020603050405020304" charset="0"/>
                <a:ea typeface="楷体" panose="02010609060101010101" pitchFamily="49" charset="-122"/>
                <a:cs typeface="Times New Roman" panose="02020603050405020304" charset="0"/>
                <a:sym typeface="Arial" panose="020B0604020202020204" pitchFamily="34" charset="0"/>
              </a:rPr>
              <a:t>T</a:t>
            </a:r>
            <a:r>
              <a:rPr lang="zh-CN" altLang="en-US" sz="2400" dirty="0">
                <a:latin typeface="Times New Roman" panose="02020603050405020304" charset="0"/>
                <a:ea typeface="楷体" panose="02010609060101010101" pitchFamily="49" charset="-122"/>
                <a:cs typeface="Times New Roman" panose="02020603050405020304" charset="0"/>
                <a:sym typeface="Arial" panose="020B0604020202020204" pitchFamily="34" charset="0"/>
              </a:rPr>
              <a:t>he “ancestor”of </a:t>
            </a:r>
            <a:r>
              <a:rPr lang="en-US" altLang="zh-CN" sz="2400" dirty="0">
                <a:latin typeface="Times New Roman" panose="02020603050405020304" charset="0"/>
                <a:ea typeface="楷体" panose="02010609060101010101" pitchFamily="49" charset="-122"/>
                <a:cs typeface="Times New Roman" panose="02020603050405020304" charset="0"/>
                <a:sym typeface="Arial" panose="020B0604020202020204" pitchFamily="34" charset="0"/>
              </a:rPr>
              <a:t> </a:t>
            </a:r>
            <a:r>
              <a:rPr lang="zh-CN" altLang="en-US" sz="2400" dirty="0">
                <a:latin typeface="Times New Roman" panose="02020603050405020304" charset="0"/>
                <a:ea typeface="楷体" panose="02010609060101010101" pitchFamily="49" charset="-122"/>
                <a:cs typeface="Times New Roman" panose="02020603050405020304" charset="0"/>
                <a:sym typeface="Arial" panose="020B0604020202020204" pitchFamily="34" charset="0"/>
              </a:rPr>
              <a:t>crosstalk art.</a:t>
            </a:r>
          </a:p>
        </p:txBody>
      </p:sp>
      <p:sp>
        <p:nvSpPr>
          <p:cNvPr id="2" name="文本框 1"/>
          <p:cNvSpPr txBox="1"/>
          <p:nvPr/>
        </p:nvSpPr>
        <p:spPr>
          <a:xfrm>
            <a:off x="589280" y="250825"/>
            <a:ext cx="6099810" cy="521970"/>
          </a:xfrm>
          <a:prstGeom prst="rect">
            <a:avLst/>
          </a:prstGeom>
          <a:noFill/>
        </p:spPr>
        <p:txBody>
          <a:bodyPr wrap="square" rtlCol="0">
            <a:spAutoFit/>
          </a:bodyPr>
          <a:lstStyle/>
          <a:p>
            <a:r>
              <a:rPr lang="en-US" altLang="zh-CN" sz="2800" b="1">
                <a:latin typeface="Times New Roman" panose="02020603050405020304" charset="0"/>
                <a:ea typeface="宋体" panose="02010600030101010101" pitchFamily="2" charset="-122"/>
                <a:cs typeface="Times New Roman" panose="02020603050405020304" charset="0"/>
              </a:rPr>
              <a:t>4.</a:t>
            </a:r>
            <a:r>
              <a:rPr lang="zh-CN" altLang="en-US" sz="2800" b="1">
                <a:latin typeface="Times New Roman" panose="02020603050405020304" charset="0"/>
                <a:cs typeface="Times New Roman" panose="02020603050405020304" charset="0"/>
                <a:sym typeface="+mn-ea"/>
              </a:rPr>
              <a:t>Famous Artists of CrossTalk</a:t>
            </a:r>
            <a:endParaRPr lang="en-US" altLang="zh-CN" sz="2800" b="1">
              <a:latin typeface="Times New Roman" panose="02020603050405020304" charset="0"/>
              <a:ea typeface="宋体" panose="02010600030101010101" pitchFamily="2" charset="-122"/>
              <a:cs typeface="Times New Roman" panose="02020603050405020304" charset="0"/>
            </a:endParaRPr>
          </a:p>
        </p:txBody>
      </p:sp>
      <p:pic>
        <p:nvPicPr>
          <p:cNvPr id="3" name="图片 2" descr="4"/>
          <p:cNvPicPr>
            <a:picLocks noChangeAspect="1"/>
          </p:cNvPicPr>
          <p:nvPr/>
        </p:nvPicPr>
        <p:blipFill>
          <a:blip r:embed="rId3"/>
          <a:stretch>
            <a:fillRect/>
          </a:stretch>
        </p:blipFill>
        <p:spPr>
          <a:xfrm>
            <a:off x="1247140" y="3470275"/>
            <a:ext cx="3829685" cy="2821940"/>
          </a:xfrm>
          <a:prstGeom prst="rect">
            <a:avLst/>
          </a:prstGeom>
        </p:spPr>
      </p:pic>
      <p:pic>
        <p:nvPicPr>
          <p:cNvPr id="26" name="图片 25" descr="250px-Huo_Baolin_1960"/>
          <p:cNvPicPr>
            <a:picLocks noChangeAspect="1"/>
          </p:cNvPicPr>
          <p:nvPr/>
        </p:nvPicPr>
        <p:blipFill>
          <a:blip r:embed="rId4"/>
          <a:stretch>
            <a:fillRect/>
          </a:stretch>
        </p:blipFill>
        <p:spPr>
          <a:xfrm>
            <a:off x="7139940" y="902335"/>
            <a:ext cx="3648710" cy="2860675"/>
          </a:xfrm>
          <a:prstGeom prst="rect">
            <a:avLst/>
          </a:prstGeom>
        </p:spPr>
      </p:pic>
      <p:sp>
        <p:nvSpPr>
          <p:cNvPr id="27" name="文本框 26"/>
          <p:cNvSpPr txBox="1"/>
          <p:nvPr/>
        </p:nvSpPr>
        <p:spPr bwMode="auto">
          <a:xfrm>
            <a:off x="6255385" y="4182745"/>
            <a:ext cx="5417185" cy="2289175"/>
          </a:xfrm>
          <a:prstGeom prst="rect">
            <a:avLst/>
          </a:prstGeom>
          <a:noFill/>
          <a:ln>
            <a:noFill/>
          </a:ln>
          <a:extLst>
            <a:ext uri="{909E8E84-426E-40DD-AFC4-6F175D3DCCD1}">
              <a14:hiddenFill xmlns:a14="http://schemas.microsoft.com/office/drawing/2010/main">
                <a:solidFill>
                  <a:srgbClr val="FFFFFF"/>
                </a:solidFill>
              </a14:hiddenFill>
            </a:ext>
          </a:extLst>
        </p:spPr>
        <p:txBody>
          <a:bodyPr wrap="square" lIns="0" tIns="0" rIns="0" bIns="0" rtlCol="0" anchor="t">
            <a:spAutoFit/>
          </a:bodyPr>
          <a:lstStyle>
            <a:lvl1pPr defTabSz="1216025" eaLnBrk="0" hangingPunct="0">
              <a:defRPr>
                <a:solidFill>
                  <a:schemeClr val="tx1"/>
                </a:solidFill>
                <a:latin typeface="Calibri" panose="020F0502020204030204" pitchFamily="34" charset="0"/>
                <a:ea typeface="宋体" panose="02010600030101010101" pitchFamily="2" charset="-122"/>
              </a:defRPr>
            </a:lvl1pPr>
            <a:lvl2pPr defTabSz="1216025" eaLnBrk="0" hangingPunct="0">
              <a:defRPr>
                <a:solidFill>
                  <a:schemeClr val="tx1"/>
                </a:solidFill>
                <a:latin typeface="Calibri" panose="020F0502020204030204" pitchFamily="34" charset="0"/>
                <a:ea typeface="宋体" panose="02010600030101010101" pitchFamily="2" charset="-122"/>
              </a:defRPr>
            </a:lvl2pPr>
            <a:lvl3pPr defTabSz="1216025" eaLnBrk="0" hangingPunct="0">
              <a:defRPr>
                <a:solidFill>
                  <a:schemeClr val="tx1"/>
                </a:solidFill>
                <a:latin typeface="Calibri" panose="020F0502020204030204" pitchFamily="34" charset="0"/>
                <a:ea typeface="宋体" panose="02010600030101010101" pitchFamily="2" charset="-122"/>
              </a:defRPr>
            </a:lvl3pPr>
            <a:lvl4pPr defTabSz="1216025" eaLnBrk="0" hangingPunct="0">
              <a:defRPr>
                <a:solidFill>
                  <a:schemeClr val="tx1"/>
                </a:solidFill>
                <a:latin typeface="Calibri" panose="020F0502020204030204" pitchFamily="34" charset="0"/>
                <a:ea typeface="宋体" panose="02010600030101010101" pitchFamily="2" charset="-122"/>
              </a:defRPr>
            </a:lvl4pPr>
            <a:lvl5pPr defTabSz="1216025" eaLnBrk="0" hangingPunct="0">
              <a:defRPr>
                <a:solidFill>
                  <a:schemeClr val="tx1"/>
                </a:solidFill>
                <a:latin typeface="Calibri" panose="020F0502020204030204" pitchFamily="34" charset="0"/>
                <a:ea typeface="宋体" panose="02010600030101010101" pitchFamily="2" charset="-122"/>
              </a:defRPr>
            </a:lvl5pPr>
            <a:lvl6pPr defTabSz="1216025"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defTabSz="1216025"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defTabSz="1216025"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defTabSz="1216025"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lvl="0" algn="l" eaLnBrk="1" hangingPunct="1">
              <a:spcBef>
                <a:spcPct val="20000"/>
              </a:spcBef>
              <a:buClrTx/>
              <a:buSzTx/>
              <a:buFontTx/>
            </a:pPr>
            <a:r>
              <a:rPr lang="en-US" altLang="zh-CN" sz="2400" dirty="0">
                <a:latin typeface="Times New Roman" panose="02020603050405020304" charset="0"/>
                <a:ea typeface="楷体" panose="02010609060101010101" pitchFamily="49" charset="-122"/>
                <a:cs typeface="Times New Roman" panose="02020603050405020304" charset="0"/>
                <a:sym typeface="+mn-ea"/>
              </a:rPr>
              <a:t>Hou Baolin 侯宝林</a:t>
            </a:r>
          </a:p>
          <a:p>
            <a:pPr lvl="0" algn="l" eaLnBrk="1" hangingPunct="1">
              <a:spcBef>
                <a:spcPct val="20000"/>
              </a:spcBef>
              <a:buClrTx/>
              <a:buSzTx/>
              <a:buFontTx/>
            </a:pPr>
            <a:r>
              <a:rPr lang="en-US" altLang="zh-CN" sz="2400" dirty="0">
                <a:latin typeface="Times New Roman" panose="02020603050405020304" charset="0"/>
                <a:ea typeface="楷体" panose="02010609060101010101" pitchFamily="49" charset="-122"/>
                <a:cs typeface="Times New Roman" panose="02020603050405020304" charset="0"/>
                <a:sym typeface="+mn-ea"/>
              </a:rPr>
              <a:t>Under his leadership and promotion, crosstalk art has really entered thousands of households and reached a remarkable artistic peak. His crosstalk works including Drama Talks, Drunkenness and etc.</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组合 6"/>
          <p:cNvGrpSpPr/>
          <p:nvPr/>
        </p:nvGrpSpPr>
        <p:grpSpPr>
          <a:xfrm>
            <a:off x="0" y="0"/>
            <a:ext cx="1028310" cy="2110154"/>
            <a:chOff x="702016" y="0"/>
            <a:chExt cx="2309838" cy="5673419"/>
          </a:xfrm>
        </p:grpSpPr>
        <p:cxnSp>
          <p:nvCxnSpPr>
            <p:cNvPr id="5" name="直接连接符 4"/>
            <p:cNvCxnSpPr/>
            <p:nvPr/>
          </p:nvCxnSpPr>
          <p:spPr>
            <a:xfrm>
              <a:off x="2025748" y="0"/>
              <a:ext cx="0" cy="3346236"/>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pic>
          <p:nvPicPr>
            <p:cNvPr id="6" name="图片 5"/>
            <p:cNvPicPr>
              <a:picLocks noChangeAspect="1"/>
            </p:cNvPicPr>
            <p:nvPr/>
          </p:nvPicPr>
          <p:blipFill rotWithShape="1">
            <a:blip r:embed="rId2" cstate="email">
              <a:extLst>
                <a:ext uri="{28A0092B-C50C-407E-A947-70E740481C1C}">
                  <a14:useLocalDpi xmlns:a14="http://schemas.microsoft.com/office/drawing/2010/main"/>
                </a:ext>
              </a:extLst>
            </a:blip>
            <a:srcRect l="18096" r="22290" b="37135"/>
            <a:stretch>
              <a:fillRect/>
            </a:stretch>
          </p:blipFill>
          <p:spPr>
            <a:xfrm>
              <a:off x="702016" y="2773378"/>
              <a:ext cx="2309838" cy="2900041"/>
            </a:xfrm>
            <a:prstGeom prst="rect">
              <a:avLst/>
            </a:prstGeom>
          </p:spPr>
        </p:pic>
      </p:grpSp>
      <p:sp>
        <p:nvSpPr>
          <p:cNvPr id="4" name="矩形 3"/>
          <p:cNvSpPr/>
          <p:nvPr/>
        </p:nvSpPr>
        <p:spPr>
          <a:xfrm>
            <a:off x="281354" y="196948"/>
            <a:ext cx="11633981" cy="59988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8" name="直接连接符 7"/>
          <p:cNvCxnSpPr/>
          <p:nvPr/>
        </p:nvCxnSpPr>
        <p:spPr>
          <a:xfrm>
            <a:off x="11915335" y="4417255"/>
            <a:ext cx="0" cy="2267604"/>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4" name="TextBox 13"/>
          <p:cNvSpPr txBox="1">
            <a:spLocks noChangeArrowheads="1"/>
          </p:cNvSpPr>
          <p:nvPr/>
        </p:nvSpPr>
        <p:spPr bwMode="auto">
          <a:xfrm>
            <a:off x="922655" y="1019175"/>
            <a:ext cx="5584190" cy="26587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defTabSz="1216025" eaLnBrk="0" hangingPunct="0">
              <a:defRPr>
                <a:solidFill>
                  <a:schemeClr val="tx1"/>
                </a:solidFill>
                <a:latin typeface="Calibri" panose="020F0502020204030204" pitchFamily="34" charset="0"/>
                <a:ea typeface="宋体" panose="02010600030101010101" pitchFamily="2" charset="-122"/>
              </a:defRPr>
            </a:lvl1pPr>
            <a:lvl2pPr defTabSz="1216025" eaLnBrk="0" hangingPunct="0">
              <a:defRPr>
                <a:solidFill>
                  <a:schemeClr val="tx1"/>
                </a:solidFill>
                <a:latin typeface="Calibri" panose="020F0502020204030204" pitchFamily="34" charset="0"/>
                <a:ea typeface="宋体" panose="02010600030101010101" pitchFamily="2" charset="-122"/>
              </a:defRPr>
            </a:lvl2pPr>
            <a:lvl3pPr defTabSz="1216025" eaLnBrk="0" hangingPunct="0">
              <a:defRPr>
                <a:solidFill>
                  <a:schemeClr val="tx1"/>
                </a:solidFill>
                <a:latin typeface="Calibri" panose="020F0502020204030204" pitchFamily="34" charset="0"/>
                <a:ea typeface="宋体" panose="02010600030101010101" pitchFamily="2" charset="-122"/>
              </a:defRPr>
            </a:lvl3pPr>
            <a:lvl4pPr defTabSz="1216025" eaLnBrk="0" hangingPunct="0">
              <a:defRPr>
                <a:solidFill>
                  <a:schemeClr val="tx1"/>
                </a:solidFill>
                <a:latin typeface="Calibri" panose="020F0502020204030204" pitchFamily="34" charset="0"/>
                <a:ea typeface="宋体" panose="02010600030101010101" pitchFamily="2" charset="-122"/>
              </a:defRPr>
            </a:lvl4pPr>
            <a:lvl5pPr defTabSz="1216025" eaLnBrk="0" hangingPunct="0">
              <a:defRPr>
                <a:solidFill>
                  <a:schemeClr val="tx1"/>
                </a:solidFill>
                <a:latin typeface="Calibri" panose="020F0502020204030204" pitchFamily="34" charset="0"/>
                <a:ea typeface="宋体" panose="02010600030101010101" pitchFamily="2" charset="-122"/>
              </a:defRPr>
            </a:lvl5pPr>
            <a:lvl6pPr defTabSz="1216025"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defTabSz="1216025"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defTabSz="1216025"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defTabSz="1216025"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l" eaLnBrk="1" hangingPunct="1">
              <a:spcBef>
                <a:spcPct val="20000"/>
              </a:spcBef>
            </a:pPr>
            <a:r>
              <a:rPr sz="2400" dirty="0">
                <a:latin typeface="Times New Roman" panose="02020603050405020304" charset="0"/>
                <a:ea typeface="楷体" panose="02010609060101010101" pitchFamily="49" charset="-122"/>
                <a:cs typeface="Times New Roman" panose="02020603050405020304" charset="0"/>
                <a:sym typeface="Arial" panose="020B0604020202020204" pitchFamily="34" charset="0"/>
              </a:rPr>
              <a:t> Ma Sanli</a:t>
            </a:r>
            <a:r>
              <a:rPr lang="en-US" sz="2400" dirty="0">
                <a:latin typeface="Times New Roman" panose="02020603050405020304" charset="0"/>
                <a:ea typeface="楷体" panose="02010609060101010101" pitchFamily="49" charset="-122"/>
                <a:cs typeface="Times New Roman" panose="02020603050405020304" charset="0"/>
                <a:sym typeface="Arial" panose="020B0604020202020204" pitchFamily="34" charset="0"/>
              </a:rPr>
              <a:t> </a:t>
            </a:r>
            <a:r>
              <a:rPr lang="zh-CN" altLang="en-US" sz="2400" dirty="0">
                <a:latin typeface="Times New Roman" panose="02020603050405020304" charset="0"/>
                <a:ea typeface="楷体" panose="02010609060101010101" pitchFamily="49" charset="-122"/>
                <a:cs typeface="Times New Roman" panose="02020603050405020304" charset="0"/>
                <a:sym typeface="Arial" panose="020B0604020202020204" pitchFamily="34" charset="0"/>
              </a:rPr>
              <a:t>马三立</a:t>
            </a:r>
            <a:endParaRPr lang="en-US" sz="2400" dirty="0">
              <a:latin typeface="Times New Roman" panose="02020603050405020304" charset="0"/>
              <a:ea typeface="楷体" panose="02010609060101010101" pitchFamily="49" charset="-122"/>
              <a:cs typeface="Times New Roman" panose="02020603050405020304" charset="0"/>
              <a:sym typeface="Arial" panose="020B0604020202020204" pitchFamily="34" charset="0"/>
            </a:endParaRPr>
          </a:p>
          <a:p>
            <a:pPr algn="l" eaLnBrk="1" hangingPunct="1">
              <a:spcBef>
                <a:spcPct val="20000"/>
              </a:spcBef>
            </a:pPr>
            <a:r>
              <a:rPr lang="en-US" altLang="zh-CN" sz="2400" dirty="0">
                <a:latin typeface="Times New Roman" panose="02020603050405020304" charset="0"/>
                <a:ea typeface="楷体" panose="02010609060101010101" pitchFamily="49" charset="-122"/>
                <a:cs typeface="Times New Roman" panose="02020603050405020304" charset="0"/>
                <a:sym typeface="Arial" panose="020B0604020202020204" pitchFamily="34" charset="0"/>
              </a:rPr>
              <a:t>Ma Sanli devoted himself to the exploration of long-term artistic practice, and created the unique “Ma’s Style of Crosstalk”.His representative works including “Eating Yuanxiao(dumpling)”, “Selling Tickets” and “the Yellow Crane Tower”.</a:t>
            </a:r>
          </a:p>
        </p:txBody>
      </p:sp>
      <p:sp>
        <p:nvSpPr>
          <p:cNvPr id="2" name="文本框 1"/>
          <p:cNvSpPr txBox="1"/>
          <p:nvPr/>
        </p:nvSpPr>
        <p:spPr>
          <a:xfrm>
            <a:off x="589280" y="250825"/>
            <a:ext cx="6099810" cy="521970"/>
          </a:xfrm>
          <a:prstGeom prst="rect">
            <a:avLst/>
          </a:prstGeom>
          <a:noFill/>
        </p:spPr>
        <p:txBody>
          <a:bodyPr wrap="square" rtlCol="0">
            <a:spAutoFit/>
          </a:bodyPr>
          <a:lstStyle/>
          <a:p>
            <a:r>
              <a:rPr lang="en-US" altLang="zh-CN" sz="2800" b="1">
                <a:latin typeface="Times New Roman" panose="02020603050405020304" charset="0"/>
                <a:ea typeface="宋体" panose="02010600030101010101" pitchFamily="2" charset="-122"/>
                <a:cs typeface="Times New Roman" panose="02020603050405020304" charset="0"/>
              </a:rPr>
              <a:t>4.</a:t>
            </a:r>
            <a:r>
              <a:rPr lang="zh-CN" altLang="en-US" sz="2800" b="1">
                <a:latin typeface="Times New Roman" panose="02020603050405020304" charset="0"/>
                <a:cs typeface="Times New Roman" panose="02020603050405020304" charset="0"/>
                <a:sym typeface="+mn-ea"/>
              </a:rPr>
              <a:t>Famous Artists of CrossTalk</a:t>
            </a:r>
            <a:endParaRPr lang="en-US" altLang="zh-CN" sz="2800" b="1">
              <a:latin typeface="Times New Roman" panose="02020603050405020304" charset="0"/>
              <a:ea typeface="宋体" panose="02010600030101010101" pitchFamily="2" charset="-122"/>
              <a:cs typeface="Times New Roman" panose="02020603050405020304" charset="0"/>
            </a:endParaRPr>
          </a:p>
        </p:txBody>
      </p:sp>
      <p:sp>
        <p:nvSpPr>
          <p:cNvPr id="27" name="文本框 26"/>
          <p:cNvSpPr txBox="1"/>
          <p:nvPr/>
        </p:nvSpPr>
        <p:spPr bwMode="auto">
          <a:xfrm>
            <a:off x="7011670" y="5050790"/>
            <a:ext cx="4027805" cy="1255395"/>
          </a:xfrm>
          <a:prstGeom prst="rect">
            <a:avLst/>
          </a:prstGeom>
          <a:noFill/>
          <a:ln>
            <a:noFill/>
          </a:ln>
          <a:extLst>
            <a:ext uri="{909E8E84-426E-40DD-AFC4-6F175D3DCCD1}">
              <a14:hiddenFill xmlns:a14="http://schemas.microsoft.com/office/drawing/2010/main">
                <a:solidFill>
                  <a:srgbClr val="FFFFFF"/>
                </a:solidFill>
              </a14:hiddenFill>
            </a:ext>
          </a:extLst>
        </p:spPr>
        <p:txBody>
          <a:bodyPr wrap="square" lIns="0" tIns="0" rIns="0" bIns="0" rtlCol="0" anchor="t">
            <a:spAutoFit/>
          </a:bodyPr>
          <a:lstStyle>
            <a:lvl1pPr defTabSz="1216025" eaLnBrk="0" hangingPunct="0">
              <a:defRPr>
                <a:solidFill>
                  <a:schemeClr val="tx1"/>
                </a:solidFill>
                <a:latin typeface="Calibri" panose="020F0502020204030204" pitchFamily="34" charset="0"/>
                <a:ea typeface="宋体" panose="02010600030101010101" pitchFamily="2" charset="-122"/>
              </a:defRPr>
            </a:lvl1pPr>
            <a:lvl2pPr defTabSz="1216025" eaLnBrk="0" hangingPunct="0">
              <a:defRPr>
                <a:solidFill>
                  <a:schemeClr val="tx1"/>
                </a:solidFill>
                <a:latin typeface="Calibri" panose="020F0502020204030204" pitchFamily="34" charset="0"/>
                <a:ea typeface="宋体" panose="02010600030101010101" pitchFamily="2" charset="-122"/>
              </a:defRPr>
            </a:lvl2pPr>
            <a:lvl3pPr defTabSz="1216025" eaLnBrk="0" hangingPunct="0">
              <a:defRPr>
                <a:solidFill>
                  <a:schemeClr val="tx1"/>
                </a:solidFill>
                <a:latin typeface="Calibri" panose="020F0502020204030204" pitchFamily="34" charset="0"/>
                <a:ea typeface="宋体" panose="02010600030101010101" pitchFamily="2" charset="-122"/>
              </a:defRPr>
            </a:lvl3pPr>
            <a:lvl4pPr defTabSz="1216025" eaLnBrk="0" hangingPunct="0">
              <a:defRPr>
                <a:solidFill>
                  <a:schemeClr val="tx1"/>
                </a:solidFill>
                <a:latin typeface="Calibri" panose="020F0502020204030204" pitchFamily="34" charset="0"/>
                <a:ea typeface="宋体" panose="02010600030101010101" pitchFamily="2" charset="-122"/>
              </a:defRPr>
            </a:lvl4pPr>
            <a:lvl5pPr defTabSz="1216025" eaLnBrk="0" hangingPunct="0">
              <a:defRPr>
                <a:solidFill>
                  <a:schemeClr val="tx1"/>
                </a:solidFill>
                <a:latin typeface="Calibri" panose="020F0502020204030204" pitchFamily="34" charset="0"/>
                <a:ea typeface="宋体" panose="02010600030101010101" pitchFamily="2" charset="-122"/>
              </a:defRPr>
            </a:lvl5pPr>
            <a:lvl6pPr defTabSz="1216025"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defTabSz="1216025"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defTabSz="1216025"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defTabSz="1216025"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lvl="0" algn="l" eaLnBrk="1" hangingPunct="1">
              <a:spcBef>
                <a:spcPct val="20000"/>
              </a:spcBef>
              <a:buClrTx/>
              <a:buSzTx/>
              <a:buFontTx/>
            </a:pPr>
            <a:r>
              <a:rPr lang="en-US" altLang="zh-CN" sz="2400" dirty="0">
                <a:latin typeface="Times New Roman" panose="02020603050405020304" charset="0"/>
                <a:ea typeface="楷体" panose="02010609060101010101" pitchFamily="49" charset="-122"/>
                <a:cs typeface="Times New Roman" panose="02020603050405020304" charset="0"/>
                <a:sym typeface="+mn-ea"/>
              </a:rPr>
              <a:t>Feng Gong </a:t>
            </a:r>
            <a:r>
              <a:rPr lang="zh-CN" altLang="en-US" sz="2400" dirty="0">
                <a:latin typeface="Times New Roman" panose="02020603050405020304" charset="0"/>
                <a:ea typeface="楷体" panose="02010609060101010101" pitchFamily="49" charset="-122"/>
                <a:cs typeface="Times New Roman" panose="02020603050405020304" charset="0"/>
                <a:sym typeface="+mn-ea"/>
              </a:rPr>
              <a:t>冯巩</a:t>
            </a:r>
          </a:p>
          <a:p>
            <a:pPr lvl="0" algn="l" eaLnBrk="1" hangingPunct="1">
              <a:spcBef>
                <a:spcPct val="20000"/>
              </a:spcBef>
              <a:buClrTx/>
              <a:buSzTx/>
              <a:buFontTx/>
            </a:pPr>
            <a:r>
              <a:rPr lang="en-US" altLang="zh-CN" sz="2400" dirty="0">
                <a:latin typeface="Times New Roman" panose="02020603050405020304" charset="0"/>
                <a:ea typeface="楷体" panose="02010609060101010101" pitchFamily="49" charset="-122"/>
                <a:cs typeface="Times New Roman" panose="02020603050405020304" charset="0"/>
                <a:sym typeface="+mn-ea"/>
              </a:rPr>
              <a:t>Guo Degang </a:t>
            </a:r>
            <a:r>
              <a:rPr lang="zh-CN" altLang="en-US" sz="2400" dirty="0">
                <a:latin typeface="Times New Roman" panose="02020603050405020304" charset="0"/>
                <a:ea typeface="楷体" panose="02010609060101010101" pitchFamily="49" charset="-122"/>
                <a:cs typeface="Times New Roman" panose="02020603050405020304" charset="0"/>
                <a:sym typeface="+mn-ea"/>
              </a:rPr>
              <a:t>郭德纲</a:t>
            </a:r>
          </a:p>
          <a:p>
            <a:pPr lvl="0" algn="l" eaLnBrk="1" hangingPunct="1">
              <a:spcBef>
                <a:spcPct val="20000"/>
              </a:spcBef>
              <a:buClrTx/>
              <a:buSzTx/>
              <a:buFontTx/>
            </a:pPr>
            <a:r>
              <a:rPr lang="en-US" altLang="zh-CN" sz="2400" dirty="0">
                <a:latin typeface="Times New Roman" panose="02020603050405020304" charset="0"/>
                <a:ea typeface="楷体" panose="02010609060101010101" pitchFamily="49" charset="-122"/>
                <a:cs typeface="Times New Roman" panose="02020603050405020304" charset="0"/>
                <a:sym typeface="+mn-ea"/>
              </a:rPr>
              <a:t>Yu Qian </a:t>
            </a:r>
            <a:r>
              <a:rPr lang="zh-CN" altLang="en-US" sz="2400" dirty="0">
                <a:latin typeface="Times New Roman" panose="02020603050405020304" charset="0"/>
                <a:ea typeface="楷体" panose="02010609060101010101" pitchFamily="49" charset="-122"/>
                <a:cs typeface="Times New Roman" panose="02020603050405020304" charset="0"/>
                <a:sym typeface="+mn-ea"/>
              </a:rPr>
              <a:t>于谦</a:t>
            </a:r>
            <a:r>
              <a:rPr lang="en-US" altLang="zh-CN" sz="2400" dirty="0">
                <a:latin typeface="Times New Roman" panose="02020603050405020304" charset="0"/>
                <a:ea typeface="楷体" panose="02010609060101010101" pitchFamily="49" charset="-122"/>
                <a:cs typeface="Times New Roman" panose="02020603050405020304" charset="0"/>
                <a:sym typeface="+mn-ea"/>
              </a:rPr>
              <a:t>......</a:t>
            </a:r>
          </a:p>
        </p:txBody>
      </p:sp>
      <p:pic>
        <p:nvPicPr>
          <p:cNvPr id="9" name="图片 8" descr="hqdefault"/>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28065" y="3763010"/>
            <a:ext cx="3671570" cy="2753995"/>
          </a:xfrm>
          <a:prstGeom prst="rect">
            <a:avLst/>
          </a:prstGeom>
        </p:spPr>
      </p:pic>
      <p:pic>
        <p:nvPicPr>
          <p:cNvPr id="10" name="图片 9" descr="9af5bb38b05981dc"/>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011670" y="1019175"/>
            <a:ext cx="3903980" cy="3607435"/>
          </a:xfrm>
          <a:prstGeom prst="rect">
            <a:avLst/>
          </a:prstGeom>
        </p:spPr>
      </p:pic>
      <p:pic>
        <p:nvPicPr>
          <p:cNvPr id="11" name="图片 10" descr="images (1)"/>
          <p:cNvPicPr>
            <a:picLocks noChangeAspect="1"/>
          </p:cNvPicPr>
          <p:nvPr/>
        </p:nvPicPr>
        <p:blipFill>
          <a:blip r:embed="rId5"/>
          <a:stretch>
            <a:fillRect/>
          </a:stretch>
        </p:blipFill>
        <p:spPr>
          <a:xfrm>
            <a:off x="6964680" y="925195"/>
            <a:ext cx="3997325" cy="399732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组合 3"/>
          <p:cNvGrpSpPr/>
          <p:nvPr/>
        </p:nvGrpSpPr>
        <p:grpSpPr>
          <a:xfrm>
            <a:off x="0" y="0"/>
            <a:ext cx="1028310" cy="2110154"/>
            <a:chOff x="702016" y="0"/>
            <a:chExt cx="2309838" cy="5673419"/>
          </a:xfrm>
        </p:grpSpPr>
        <p:cxnSp>
          <p:nvCxnSpPr>
            <p:cNvPr id="5" name="直接连接符 4"/>
            <p:cNvCxnSpPr/>
            <p:nvPr/>
          </p:nvCxnSpPr>
          <p:spPr>
            <a:xfrm>
              <a:off x="2025748" y="0"/>
              <a:ext cx="0" cy="3346236"/>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pic>
          <p:nvPicPr>
            <p:cNvPr id="6" name="图片 5"/>
            <p:cNvPicPr>
              <a:picLocks noChangeAspect="1"/>
            </p:cNvPicPr>
            <p:nvPr/>
          </p:nvPicPr>
          <p:blipFill rotWithShape="1">
            <a:blip r:embed="rId2" cstate="email">
              <a:extLst>
                <a:ext uri="{28A0092B-C50C-407E-A947-70E740481C1C}">
                  <a14:useLocalDpi xmlns:a14="http://schemas.microsoft.com/office/drawing/2010/main"/>
                </a:ext>
              </a:extLst>
            </a:blip>
            <a:srcRect l="18096" r="22290" b="37135"/>
            <a:stretch>
              <a:fillRect/>
            </a:stretch>
          </p:blipFill>
          <p:spPr>
            <a:xfrm>
              <a:off x="702016" y="2773378"/>
              <a:ext cx="2309838" cy="2900041"/>
            </a:xfrm>
            <a:prstGeom prst="rect">
              <a:avLst/>
            </a:prstGeom>
          </p:spPr>
        </p:pic>
      </p:grpSp>
      <p:sp>
        <p:nvSpPr>
          <p:cNvPr id="7" name="矩形 6"/>
          <p:cNvSpPr/>
          <p:nvPr/>
        </p:nvSpPr>
        <p:spPr>
          <a:xfrm>
            <a:off x="278814" y="196948"/>
            <a:ext cx="11633981" cy="59988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8" name="直接连接符 7"/>
          <p:cNvCxnSpPr/>
          <p:nvPr/>
        </p:nvCxnSpPr>
        <p:spPr>
          <a:xfrm>
            <a:off x="11915335" y="4417255"/>
            <a:ext cx="0" cy="2267604"/>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9" name="文本框 18"/>
          <p:cNvSpPr txBox="1"/>
          <p:nvPr/>
        </p:nvSpPr>
        <p:spPr>
          <a:xfrm>
            <a:off x="704850" y="196850"/>
            <a:ext cx="6099810" cy="645160"/>
          </a:xfrm>
          <a:prstGeom prst="rect">
            <a:avLst/>
          </a:prstGeom>
          <a:noFill/>
        </p:spPr>
        <p:txBody>
          <a:bodyPr wrap="square" rtlCol="0">
            <a:spAutoFit/>
          </a:bodyPr>
          <a:lstStyle/>
          <a:p>
            <a:r>
              <a:rPr lang="en-US" altLang="zh-CN" sz="3600" b="1">
                <a:latin typeface="Times New Roman" panose="02020603050405020304" charset="0"/>
                <a:ea typeface="宋体" panose="02010600030101010101" pitchFamily="2" charset="-122"/>
                <a:cs typeface="Times New Roman" panose="02020603050405020304" charset="0"/>
              </a:rPr>
              <a:t>Bonus</a:t>
            </a:r>
            <a:r>
              <a:rPr lang="zh-CN" altLang="en-US" sz="3600" b="1">
                <a:latin typeface="Times New Roman" panose="02020603050405020304" charset="0"/>
                <a:ea typeface="宋体" panose="02010600030101010101" pitchFamily="2" charset="-122"/>
                <a:cs typeface="Times New Roman" panose="02020603050405020304" charset="0"/>
              </a:rPr>
              <a:t>！</a:t>
            </a:r>
          </a:p>
        </p:txBody>
      </p:sp>
      <p:sp>
        <p:nvSpPr>
          <p:cNvPr id="3" name="文本框 2">
            <a:extLst>
              <a:ext uri="{FF2B5EF4-FFF2-40B4-BE49-F238E27FC236}">
                <a16:creationId xmlns:a16="http://schemas.microsoft.com/office/drawing/2014/main" id="{76312C22-34F5-4827-AEFE-8ABACCFE13C6}"/>
              </a:ext>
            </a:extLst>
          </p:cNvPr>
          <p:cNvSpPr txBox="1"/>
          <p:nvPr/>
        </p:nvSpPr>
        <p:spPr>
          <a:xfrm>
            <a:off x="3431357" y="2905780"/>
            <a:ext cx="6240544" cy="523220"/>
          </a:xfrm>
          <a:prstGeom prst="rect">
            <a:avLst/>
          </a:prstGeom>
          <a:noFill/>
        </p:spPr>
        <p:txBody>
          <a:bodyPr wrap="square" rtlCol="0">
            <a:spAutoFit/>
          </a:bodyPr>
          <a:lstStyle/>
          <a:p>
            <a:r>
              <a:rPr lang="en-US" altLang="zh-CN" sz="2800" dirty="0">
                <a:latin typeface="Times New Roman" panose="02020603050405020304" pitchFamily="18" charset="0"/>
                <a:cs typeface="Times New Roman" panose="02020603050405020304" pitchFamily="18" charset="0"/>
              </a:rPr>
              <a:t>Video link: </a:t>
            </a:r>
            <a:r>
              <a:rPr lang="en-US" altLang="zh-CN" sz="2800" dirty="0">
                <a:latin typeface="Times New Roman" panose="02020603050405020304" pitchFamily="18" charset="0"/>
                <a:cs typeface="Times New Roman" panose="02020603050405020304" pitchFamily="18" charset="0"/>
                <a:hlinkClick r:id="rId3"/>
              </a:rPr>
              <a:t>https://</a:t>
            </a:r>
            <a:r>
              <a:rPr lang="en-US" altLang="zh-CN" sz="2800" dirty="0" err="1">
                <a:latin typeface="Times New Roman" panose="02020603050405020304" pitchFamily="18" charset="0"/>
                <a:cs typeface="Times New Roman" panose="02020603050405020304" pitchFamily="18" charset="0"/>
                <a:hlinkClick r:id="rId3"/>
              </a:rPr>
              <a:t>b23.tv</a:t>
            </a:r>
            <a:r>
              <a:rPr lang="en-US" altLang="zh-CN" sz="2800" dirty="0">
                <a:latin typeface="Times New Roman" panose="02020603050405020304" pitchFamily="18" charset="0"/>
                <a:cs typeface="Times New Roman" panose="02020603050405020304" pitchFamily="18" charset="0"/>
                <a:hlinkClick r:id="rId3"/>
              </a:rPr>
              <a:t>/</a:t>
            </a:r>
            <a:r>
              <a:rPr lang="en-US" altLang="zh-CN" sz="2800" dirty="0" err="1">
                <a:latin typeface="Times New Roman" panose="02020603050405020304" pitchFamily="18" charset="0"/>
                <a:cs typeface="Times New Roman" panose="02020603050405020304" pitchFamily="18" charset="0"/>
                <a:hlinkClick r:id="rId3"/>
              </a:rPr>
              <a:t>DsqkT8Z</a:t>
            </a:r>
            <a:endParaRPr lang="zh-CN" altLang="en-US" sz="28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矩形 7"/>
          <p:cNvSpPr/>
          <p:nvPr/>
        </p:nvSpPr>
        <p:spPr>
          <a:xfrm>
            <a:off x="281354" y="6475550"/>
            <a:ext cx="11633981" cy="2105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4" name="图片 3"/>
          <p:cNvPicPr>
            <a:picLocks noChangeAspect="1"/>
          </p:cNvPicPr>
          <p:nvPr/>
        </p:nvPicPr>
        <p:blipFill>
          <a:blip r:embed="rId2"/>
          <a:stretch>
            <a:fillRect/>
          </a:stretch>
        </p:blipFill>
        <p:spPr>
          <a:xfrm>
            <a:off x="3455564" y="-181592"/>
            <a:ext cx="7854861" cy="6395754"/>
          </a:xfrm>
          <a:prstGeom prst="rect">
            <a:avLst/>
          </a:prstGeom>
        </p:spPr>
      </p:pic>
      <p:sp>
        <p:nvSpPr>
          <p:cNvPr id="2" name="文本框 1"/>
          <p:cNvSpPr txBox="1"/>
          <p:nvPr/>
        </p:nvSpPr>
        <p:spPr>
          <a:xfrm>
            <a:off x="5740400" y="2632075"/>
            <a:ext cx="5260340" cy="1106805"/>
          </a:xfrm>
          <a:prstGeom prst="rect">
            <a:avLst/>
          </a:prstGeom>
          <a:noFill/>
        </p:spPr>
        <p:txBody>
          <a:bodyPr wrap="square" rtlCol="0">
            <a:spAutoFit/>
          </a:bodyPr>
          <a:lstStyle/>
          <a:p>
            <a:r>
              <a:rPr lang="en-US" altLang="zh-CN" sz="6600" b="1">
                <a:solidFill>
                  <a:schemeClr val="bg1"/>
                </a:solidFill>
                <a:latin typeface="Times New Roman" panose="02020603050405020304" charset="0"/>
                <a:cs typeface="Times New Roman" panose="02020603050405020304" charset="0"/>
              </a:rPr>
              <a:t>Thank you!</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直接连接符 4"/>
          <p:cNvCxnSpPr/>
          <p:nvPr/>
        </p:nvCxnSpPr>
        <p:spPr>
          <a:xfrm>
            <a:off x="2025748" y="0"/>
            <a:ext cx="0" cy="3346236"/>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pic>
        <p:nvPicPr>
          <p:cNvPr id="2" name="图片 1"/>
          <p:cNvPicPr>
            <a:picLocks noChangeAspect="1"/>
          </p:cNvPicPr>
          <p:nvPr/>
        </p:nvPicPr>
        <p:blipFill rotWithShape="1">
          <a:blip r:embed="rId2" cstate="email">
            <a:extLst>
              <a:ext uri="{28A0092B-C50C-407E-A947-70E740481C1C}">
                <a14:useLocalDpi xmlns:a14="http://schemas.microsoft.com/office/drawing/2010/main"/>
              </a:ext>
            </a:extLst>
          </a:blip>
          <a:srcRect l="18096" r="22290" b="37135"/>
          <a:stretch>
            <a:fillRect/>
          </a:stretch>
        </p:blipFill>
        <p:spPr>
          <a:xfrm>
            <a:off x="702016" y="2773378"/>
            <a:ext cx="2309838" cy="2900041"/>
          </a:xfrm>
          <a:prstGeom prst="rect">
            <a:avLst/>
          </a:prstGeom>
        </p:spPr>
      </p:pic>
      <p:sp>
        <p:nvSpPr>
          <p:cNvPr id="3" name="文本框 2"/>
          <p:cNvSpPr txBox="1"/>
          <p:nvPr/>
        </p:nvSpPr>
        <p:spPr>
          <a:xfrm>
            <a:off x="517768" y="2469073"/>
            <a:ext cx="1339167" cy="1754326"/>
          </a:xfrm>
          <a:prstGeom prst="rect">
            <a:avLst/>
          </a:prstGeom>
          <a:noFill/>
          <a:ln w="19050">
            <a:noFill/>
            <a:prstDash val="dash"/>
          </a:ln>
          <a:effectLst>
            <a:outerShdw blurRad="50800" dist="38100" dir="5400000" algn="ctr" rotWithShape="0">
              <a:srgbClr val="000000">
                <a:alpha val="43137"/>
              </a:srgbClr>
            </a:outerShdw>
          </a:effectLst>
        </p:spPr>
        <p:txBody>
          <a:bodyPr wrap="square" rtlCol="0">
            <a:spAutoFit/>
          </a:bodyPr>
          <a:lstStyle/>
          <a:p>
            <a:pPr algn="ctr"/>
            <a:r>
              <a:rPr lang="zh-CN" altLang="en-US" sz="5400" dirty="0">
                <a:latin typeface="文悦古典明朝体 (非商业使用) W5" pitchFamily="50" charset="-122"/>
                <a:ea typeface="文悦古典明朝体 (非商业使用) W5" pitchFamily="50" charset="-122"/>
              </a:rPr>
              <a:t>目 录</a:t>
            </a:r>
          </a:p>
        </p:txBody>
      </p:sp>
      <p:grpSp>
        <p:nvGrpSpPr>
          <p:cNvPr id="6" name="组合 5"/>
          <p:cNvGrpSpPr/>
          <p:nvPr/>
        </p:nvGrpSpPr>
        <p:grpSpPr>
          <a:xfrm>
            <a:off x="2194284" y="1036970"/>
            <a:ext cx="429598" cy="434606"/>
            <a:chOff x="11165226" y="552020"/>
            <a:chExt cx="583862" cy="590668"/>
          </a:xfrm>
        </p:grpSpPr>
        <p:sp>
          <p:nvSpPr>
            <p:cNvPr id="7" name="Freeform 5"/>
            <p:cNvSpPr/>
            <p:nvPr/>
          </p:nvSpPr>
          <p:spPr bwMode="auto">
            <a:xfrm>
              <a:off x="11175884" y="552138"/>
              <a:ext cx="573204" cy="590550"/>
            </a:xfrm>
            <a:custGeom>
              <a:avLst/>
              <a:gdLst>
                <a:gd name="T0" fmla="*/ 279 w 291"/>
                <a:gd name="T1" fmla="*/ 117 h 300"/>
                <a:gd name="T2" fmla="*/ 274 w 291"/>
                <a:gd name="T3" fmla="*/ 101 h 300"/>
                <a:gd name="T4" fmla="*/ 269 w 291"/>
                <a:gd name="T5" fmla="*/ 84 h 300"/>
                <a:gd name="T6" fmla="*/ 254 w 291"/>
                <a:gd name="T7" fmla="*/ 63 h 300"/>
                <a:gd name="T8" fmla="*/ 227 w 291"/>
                <a:gd name="T9" fmla="*/ 37 h 300"/>
                <a:gd name="T10" fmla="*/ 229 w 291"/>
                <a:gd name="T11" fmla="*/ 34 h 300"/>
                <a:gd name="T12" fmla="*/ 218 w 291"/>
                <a:gd name="T13" fmla="*/ 23 h 300"/>
                <a:gd name="T14" fmla="*/ 191 w 291"/>
                <a:gd name="T15" fmla="*/ 20 h 300"/>
                <a:gd name="T16" fmla="*/ 174 w 291"/>
                <a:gd name="T17" fmla="*/ 9 h 300"/>
                <a:gd name="T18" fmla="*/ 157 w 291"/>
                <a:gd name="T19" fmla="*/ 4 h 300"/>
                <a:gd name="T20" fmla="*/ 135 w 291"/>
                <a:gd name="T21" fmla="*/ 6 h 300"/>
                <a:gd name="T22" fmla="*/ 118 w 291"/>
                <a:gd name="T23" fmla="*/ 6 h 300"/>
                <a:gd name="T24" fmla="*/ 89 w 291"/>
                <a:gd name="T25" fmla="*/ 14 h 300"/>
                <a:gd name="T26" fmla="*/ 58 w 291"/>
                <a:gd name="T27" fmla="*/ 31 h 300"/>
                <a:gd name="T28" fmla="*/ 46 w 291"/>
                <a:gd name="T29" fmla="*/ 40 h 300"/>
                <a:gd name="T30" fmla="*/ 35 w 291"/>
                <a:gd name="T31" fmla="*/ 45 h 300"/>
                <a:gd name="T32" fmla="*/ 22 w 291"/>
                <a:gd name="T33" fmla="*/ 65 h 300"/>
                <a:gd name="T34" fmla="*/ 10 w 291"/>
                <a:gd name="T35" fmla="*/ 93 h 300"/>
                <a:gd name="T36" fmla="*/ 5 w 291"/>
                <a:gd name="T37" fmla="*/ 103 h 300"/>
                <a:gd name="T38" fmla="*/ 4 w 291"/>
                <a:gd name="T39" fmla="*/ 133 h 300"/>
                <a:gd name="T40" fmla="*/ 16 w 291"/>
                <a:gd name="T41" fmla="*/ 172 h 300"/>
                <a:gd name="T42" fmla="*/ 17 w 291"/>
                <a:gd name="T43" fmla="*/ 182 h 300"/>
                <a:gd name="T44" fmla="*/ 18 w 291"/>
                <a:gd name="T45" fmla="*/ 187 h 300"/>
                <a:gd name="T46" fmla="*/ 21 w 291"/>
                <a:gd name="T47" fmla="*/ 193 h 300"/>
                <a:gd name="T48" fmla="*/ 54 w 291"/>
                <a:gd name="T49" fmla="*/ 227 h 300"/>
                <a:gd name="T50" fmla="*/ 83 w 291"/>
                <a:gd name="T51" fmla="*/ 244 h 300"/>
                <a:gd name="T52" fmla="*/ 107 w 291"/>
                <a:gd name="T53" fmla="*/ 263 h 300"/>
                <a:gd name="T54" fmla="*/ 116 w 291"/>
                <a:gd name="T55" fmla="*/ 265 h 300"/>
                <a:gd name="T56" fmla="*/ 113 w 291"/>
                <a:gd name="T57" fmla="*/ 273 h 300"/>
                <a:gd name="T58" fmla="*/ 130 w 291"/>
                <a:gd name="T59" fmla="*/ 281 h 300"/>
                <a:gd name="T60" fmla="*/ 124 w 291"/>
                <a:gd name="T61" fmla="*/ 287 h 300"/>
                <a:gd name="T62" fmla="*/ 150 w 291"/>
                <a:gd name="T63" fmla="*/ 293 h 300"/>
                <a:gd name="T64" fmla="*/ 185 w 291"/>
                <a:gd name="T65" fmla="*/ 289 h 300"/>
                <a:gd name="T66" fmla="*/ 210 w 291"/>
                <a:gd name="T67" fmla="*/ 273 h 300"/>
                <a:gd name="T68" fmla="*/ 246 w 291"/>
                <a:gd name="T69" fmla="*/ 252 h 300"/>
                <a:gd name="T70" fmla="*/ 268 w 291"/>
                <a:gd name="T71" fmla="*/ 223 h 300"/>
                <a:gd name="T72" fmla="*/ 274 w 291"/>
                <a:gd name="T73" fmla="*/ 196 h 300"/>
                <a:gd name="T74" fmla="*/ 280 w 291"/>
                <a:gd name="T75" fmla="*/ 183 h 300"/>
                <a:gd name="T76" fmla="*/ 284 w 291"/>
                <a:gd name="T77" fmla="*/ 159 h 3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91" h="300">
                  <a:moveTo>
                    <a:pt x="284" y="135"/>
                  </a:moveTo>
                  <a:cubicBezTo>
                    <a:pt x="285" y="127"/>
                    <a:pt x="282" y="123"/>
                    <a:pt x="279" y="117"/>
                  </a:cubicBezTo>
                  <a:cubicBezTo>
                    <a:pt x="285" y="110"/>
                    <a:pt x="273" y="107"/>
                    <a:pt x="274" y="100"/>
                  </a:cubicBezTo>
                  <a:cubicBezTo>
                    <a:pt x="274" y="101"/>
                    <a:pt x="274" y="101"/>
                    <a:pt x="274" y="101"/>
                  </a:cubicBezTo>
                  <a:cubicBezTo>
                    <a:pt x="272" y="99"/>
                    <a:pt x="272" y="99"/>
                    <a:pt x="272" y="99"/>
                  </a:cubicBezTo>
                  <a:cubicBezTo>
                    <a:pt x="278" y="93"/>
                    <a:pt x="269" y="89"/>
                    <a:pt x="269" y="84"/>
                  </a:cubicBezTo>
                  <a:cubicBezTo>
                    <a:pt x="266" y="81"/>
                    <a:pt x="268" y="71"/>
                    <a:pt x="260" y="73"/>
                  </a:cubicBezTo>
                  <a:cubicBezTo>
                    <a:pt x="260" y="68"/>
                    <a:pt x="258" y="66"/>
                    <a:pt x="254" y="63"/>
                  </a:cubicBezTo>
                  <a:cubicBezTo>
                    <a:pt x="246" y="57"/>
                    <a:pt x="241" y="41"/>
                    <a:pt x="229" y="40"/>
                  </a:cubicBezTo>
                  <a:cubicBezTo>
                    <a:pt x="228" y="39"/>
                    <a:pt x="227" y="38"/>
                    <a:pt x="227" y="37"/>
                  </a:cubicBezTo>
                  <a:cubicBezTo>
                    <a:pt x="228" y="37"/>
                    <a:pt x="228" y="36"/>
                    <a:pt x="229" y="36"/>
                  </a:cubicBezTo>
                  <a:cubicBezTo>
                    <a:pt x="229" y="34"/>
                    <a:pt x="229" y="34"/>
                    <a:pt x="229" y="34"/>
                  </a:cubicBezTo>
                  <a:cubicBezTo>
                    <a:pt x="226" y="33"/>
                    <a:pt x="224" y="32"/>
                    <a:pt x="221" y="31"/>
                  </a:cubicBezTo>
                  <a:cubicBezTo>
                    <a:pt x="223" y="29"/>
                    <a:pt x="221" y="24"/>
                    <a:pt x="218" y="23"/>
                  </a:cubicBezTo>
                  <a:cubicBezTo>
                    <a:pt x="213" y="22"/>
                    <a:pt x="212" y="22"/>
                    <a:pt x="206" y="21"/>
                  </a:cubicBezTo>
                  <a:cubicBezTo>
                    <a:pt x="202" y="17"/>
                    <a:pt x="196" y="19"/>
                    <a:pt x="191" y="20"/>
                  </a:cubicBezTo>
                  <a:cubicBezTo>
                    <a:pt x="189" y="14"/>
                    <a:pt x="182" y="16"/>
                    <a:pt x="178" y="14"/>
                  </a:cubicBezTo>
                  <a:cubicBezTo>
                    <a:pt x="176" y="12"/>
                    <a:pt x="174" y="11"/>
                    <a:pt x="174" y="9"/>
                  </a:cubicBezTo>
                  <a:cubicBezTo>
                    <a:pt x="168" y="9"/>
                    <a:pt x="164" y="6"/>
                    <a:pt x="157" y="7"/>
                  </a:cubicBezTo>
                  <a:cubicBezTo>
                    <a:pt x="157" y="4"/>
                    <a:pt x="157" y="4"/>
                    <a:pt x="157" y="4"/>
                  </a:cubicBezTo>
                  <a:cubicBezTo>
                    <a:pt x="153" y="0"/>
                    <a:pt x="148" y="6"/>
                    <a:pt x="144" y="1"/>
                  </a:cubicBezTo>
                  <a:cubicBezTo>
                    <a:pt x="140" y="2"/>
                    <a:pt x="139" y="5"/>
                    <a:pt x="135" y="6"/>
                  </a:cubicBezTo>
                  <a:cubicBezTo>
                    <a:pt x="132" y="7"/>
                    <a:pt x="126" y="9"/>
                    <a:pt x="124" y="4"/>
                  </a:cubicBezTo>
                  <a:cubicBezTo>
                    <a:pt x="122" y="4"/>
                    <a:pt x="119" y="4"/>
                    <a:pt x="118" y="6"/>
                  </a:cubicBezTo>
                  <a:cubicBezTo>
                    <a:pt x="114" y="2"/>
                    <a:pt x="112" y="11"/>
                    <a:pt x="107" y="6"/>
                  </a:cubicBezTo>
                  <a:cubicBezTo>
                    <a:pt x="103" y="16"/>
                    <a:pt x="96" y="9"/>
                    <a:pt x="89" y="14"/>
                  </a:cubicBezTo>
                  <a:cubicBezTo>
                    <a:pt x="84" y="23"/>
                    <a:pt x="74" y="15"/>
                    <a:pt x="69" y="25"/>
                  </a:cubicBezTo>
                  <a:cubicBezTo>
                    <a:pt x="64" y="22"/>
                    <a:pt x="63" y="35"/>
                    <a:pt x="58" y="31"/>
                  </a:cubicBezTo>
                  <a:cubicBezTo>
                    <a:pt x="58" y="32"/>
                    <a:pt x="58" y="32"/>
                    <a:pt x="58" y="32"/>
                  </a:cubicBezTo>
                  <a:cubicBezTo>
                    <a:pt x="56" y="38"/>
                    <a:pt x="47" y="32"/>
                    <a:pt x="46" y="40"/>
                  </a:cubicBezTo>
                  <a:cubicBezTo>
                    <a:pt x="40" y="40"/>
                    <a:pt x="38" y="39"/>
                    <a:pt x="34" y="43"/>
                  </a:cubicBezTo>
                  <a:cubicBezTo>
                    <a:pt x="35" y="45"/>
                    <a:pt x="35" y="45"/>
                    <a:pt x="35" y="45"/>
                  </a:cubicBezTo>
                  <a:cubicBezTo>
                    <a:pt x="32" y="49"/>
                    <a:pt x="32" y="53"/>
                    <a:pt x="27" y="53"/>
                  </a:cubicBezTo>
                  <a:cubicBezTo>
                    <a:pt x="24" y="57"/>
                    <a:pt x="20" y="61"/>
                    <a:pt x="22" y="65"/>
                  </a:cubicBezTo>
                  <a:cubicBezTo>
                    <a:pt x="9" y="69"/>
                    <a:pt x="20" y="87"/>
                    <a:pt x="8" y="92"/>
                  </a:cubicBezTo>
                  <a:cubicBezTo>
                    <a:pt x="10" y="93"/>
                    <a:pt x="10" y="93"/>
                    <a:pt x="10" y="93"/>
                  </a:cubicBezTo>
                  <a:cubicBezTo>
                    <a:pt x="8" y="96"/>
                    <a:pt x="8" y="102"/>
                    <a:pt x="3" y="99"/>
                  </a:cubicBezTo>
                  <a:cubicBezTo>
                    <a:pt x="2" y="101"/>
                    <a:pt x="4" y="102"/>
                    <a:pt x="5" y="103"/>
                  </a:cubicBezTo>
                  <a:cubicBezTo>
                    <a:pt x="2" y="109"/>
                    <a:pt x="6" y="114"/>
                    <a:pt x="8" y="121"/>
                  </a:cubicBezTo>
                  <a:cubicBezTo>
                    <a:pt x="5" y="124"/>
                    <a:pt x="0" y="128"/>
                    <a:pt x="4" y="133"/>
                  </a:cubicBezTo>
                  <a:cubicBezTo>
                    <a:pt x="12" y="137"/>
                    <a:pt x="0" y="147"/>
                    <a:pt x="8" y="149"/>
                  </a:cubicBezTo>
                  <a:cubicBezTo>
                    <a:pt x="5" y="159"/>
                    <a:pt x="14" y="166"/>
                    <a:pt x="16" y="172"/>
                  </a:cubicBezTo>
                  <a:cubicBezTo>
                    <a:pt x="13" y="175"/>
                    <a:pt x="17" y="180"/>
                    <a:pt x="16" y="183"/>
                  </a:cubicBezTo>
                  <a:cubicBezTo>
                    <a:pt x="17" y="182"/>
                    <a:pt x="17" y="182"/>
                    <a:pt x="17" y="182"/>
                  </a:cubicBezTo>
                  <a:cubicBezTo>
                    <a:pt x="19" y="184"/>
                    <a:pt x="19" y="184"/>
                    <a:pt x="19" y="184"/>
                  </a:cubicBezTo>
                  <a:cubicBezTo>
                    <a:pt x="19" y="185"/>
                    <a:pt x="19" y="186"/>
                    <a:pt x="18" y="187"/>
                  </a:cubicBezTo>
                  <a:cubicBezTo>
                    <a:pt x="26" y="191"/>
                    <a:pt x="26" y="191"/>
                    <a:pt x="26" y="191"/>
                  </a:cubicBezTo>
                  <a:cubicBezTo>
                    <a:pt x="21" y="193"/>
                    <a:pt x="21" y="193"/>
                    <a:pt x="21" y="193"/>
                  </a:cubicBezTo>
                  <a:cubicBezTo>
                    <a:pt x="26" y="202"/>
                    <a:pt x="38" y="205"/>
                    <a:pt x="43" y="215"/>
                  </a:cubicBezTo>
                  <a:cubicBezTo>
                    <a:pt x="51" y="215"/>
                    <a:pt x="47" y="225"/>
                    <a:pt x="54" y="227"/>
                  </a:cubicBezTo>
                  <a:cubicBezTo>
                    <a:pt x="64" y="224"/>
                    <a:pt x="62" y="237"/>
                    <a:pt x="71" y="236"/>
                  </a:cubicBezTo>
                  <a:cubicBezTo>
                    <a:pt x="72" y="243"/>
                    <a:pt x="83" y="237"/>
                    <a:pt x="83" y="244"/>
                  </a:cubicBezTo>
                  <a:cubicBezTo>
                    <a:pt x="86" y="244"/>
                    <a:pt x="86" y="244"/>
                    <a:pt x="86" y="244"/>
                  </a:cubicBezTo>
                  <a:cubicBezTo>
                    <a:pt x="92" y="253"/>
                    <a:pt x="104" y="253"/>
                    <a:pt x="107" y="263"/>
                  </a:cubicBezTo>
                  <a:cubicBezTo>
                    <a:pt x="110" y="261"/>
                    <a:pt x="115" y="259"/>
                    <a:pt x="117" y="263"/>
                  </a:cubicBezTo>
                  <a:cubicBezTo>
                    <a:pt x="116" y="265"/>
                    <a:pt x="116" y="265"/>
                    <a:pt x="116" y="265"/>
                  </a:cubicBezTo>
                  <a:cubicBezTo>
                    <a:pt x="120" y="269"/>
                    <a:pt x="120" y="269"/>
                    <a:pt x="120" y="269"/>
                  </a:cubicBezTo>
                  <a:cubicBezTo>
                    <a:pt x="119" y="273"/>
                    <a:pt x="114" y="269"/>
                    <a:pt x="113" y="273"/>
                  </a:cubicBezTo>
                  <a:cubicBezTo>
                    <a:pt x="116" y="275"/>
                    <a:pt x="120" y="278"/>
                    <a:pt x="122" y="275"/>
                  </a:cubicBezTo>
                  <a:cubicBezTo>
                    <a:pt x="124" y="278"/>
                    <a:pt x="127" y="278"/>
                    <a:pt x="130" y="281"/>
                  </a:cubicBezTo>
                  <a:cubicBezTo>
                    <a:pt x="132" y="283"/>
                    <a:pt x="135" y="277"/>
                    <a:pt x="137" y="282"/>
                  </a:cubicBezTo>
                  <a:cubicBezTo>
                    <a:pt x="133" y="285"/>
                    <a:pt x="130" y="285"/>
                    <a:pt x="124" y="287"/>
                  </a:cubicBezTo>
                  <a:cubicBezTo>
                    <a:pt x="126" y="287"/>
                    <a:pt x="130" y="289"/>
                    <a:pt x="130" y="287"/>
                  </a:cubicBezTo>
                  <a:cubicBezTo>
                    <a:pt x="135" y="291"/>
                    <a:pt x="145" y="288"/>
                    <a:pt x="150" y="293"/>
                  </a:cubicBezTo>
                  <a:cubicBezTo>
                    <a:pt x="154" y="294"/>
                    <a:pt x="156" y="293"/>
                    <a:pt x="157" y="290"/>
                  </a:cubicBezTo>
                  <a:cubicBezTo>
                    <a:pt x="168" y="300"/>
                    <a:pt x="174" y="285"/>
                    <a:pt x="185" y="289"/>
                  </a:cubicBezTo>
                  <a:cubicBezTo>
                    <a:pt x="195" y="289"/>
                    <a:pt x="191" y="272"/>
                    <a:pt x="202" y="279"/>
                  </a:cubicBezTo>
                  <a:cubicBezTo>
                    <a:pt x="205" y="274"/>
                    <a:pt x="211" y="281"/>
                    <a:pt x="210" y="273"/>
                  </a:cubicBezTo>
                  <a:cubicBezTo>
                    <a:pt x="212" y="269"/>
                    <a:pt x="216" y="270"/>
                    <a:pt x="219" y="270"/>
                  </a:cubicBezTo>
                  <a:cubicBezTo>
                    <a:pt x="225" y="260"/>
                    <a:pt x="237" y="259"/>
                    <a:pt x="246" y="252"/>
                  </a:cubicBezTo>
                  <a:cubicBezTo>
                    <a:pt x="245" y="245"/>
                    <a:pt x="253" y="244"/>
                    <a:pt x="253" y="237"/>
                  </a:cubicBezTo>
                  <a:cubicBezTo>
                    <a:pt x="260" y="234"/>
                    <a:pt x="260" y="225"/>
                    <a:pt x="268" y="223"/>
                  </a:cubicBezTo>
                  <a:cubicBezTo>
                    <a:pt x="267" y="218"/>
                    <a:pt x="269" y="210"/>
                    <a:pt x="270" y="205"/>
                  </a:cubicBezTo>
                  <a:cubicBezTo>
                    <a:pt x="273" y="203"/>
                    <a:pt x="270" y="197"/>
                    <a:pt x="274" y="196"/>
                  </a:cubicBezTo>
                  <a:cubicBezTo>
                    <a:pt x="274" y="195"/>
                    <a:pt x="274" y="195"/>
                    <a:pt x="274" y="195"/>
                  </a:cubicBezTo>
                  <a:cubicBezTo>
                    <a:pt x="281" y="194"/>
                    <a:pt x="274" y="185"/>
                    <a:pt x="280" y="183"/>
                  </a:cubicBezTo>
                  <a:cubicBezTo>
                    <a:pt x="280" y="179"/>
                    <a:pt x="280" y="171"/>
                    <a:pt x="284" y="169"/>
                  </a:cubicBezTo>
                  <a:cubicBezTo>
                    <a:pt x="284" y="159"/>
                    <a:pt x="284" y="159"/>
                    <a:pt x="284" y="159"/>
                  </a:cubicBezTo>
                  <a:cubicBezTo>
                    <a:pt x="279" y="151"/>
                    <a:pt x="291" y="143"/>
                    <a:pt x="284" y="135"/>
                  </a:cubicBezTo>
                  <a:close/>
                </a:path>
              </a:pathLst>
            </a:custGeom>
            <a:solidFill>
              <a:srgbClr val="4C1B15"/>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sz="1600">
                <a:latin typeface="汉仪良品线简" panose="00020600040101010101" pitchFamily="18" charset="-122"/>
                <a:ea typeface="汉仪良品线简" panose="00020600040101010101" pitchFamily="18" charset="-122"/>
              </a:endParaRPr>
            </a:p>
          </p:txBody>
        </p:sp>
        <p:sp>
          <p:nvSpPr>
            <p:cNvPr id="8" name="文本框 7"/>
            <p:cNvSpPr txBox="1"/>
            <p:nvPr/>
          </p:nvSpPr>
          <p:spPr>
            <a:xfrm>
              <a:off x="11165226" y="552020"/>
              <a:ext cx="582540" cy="457200"/>
            </a:xfrm>
            <a:prstGeom prst="rect">
              <a:avLst/>
            </a:prstGeom>
            <a:noFill/>
          </p:spPr>
          <p:txBody>
            <a:bodyPr vert="eaVert" wrap="square" rtlCol="0">
              <a:spAutoFit/>
            </a:bodyPr>
            <a:lstStyle/>
            <a:p>
              <a:pPr algn="ctr"/>
              <a:endParaRPr lang="en-US" altLang="zh-CN" sz="1600" dirty="0">
                <a:solidFill>
                  <a:schemeClr val="bg1"/>
                </a:solidFill>
                <a:latin typeface="汉仪良品线简" panose="00020600040101010101" pitchFamily="18" charset="-122"/>
                <a:ea typeface="汉仪良品线简" panose="00020600040101010101" pitchFamily="18" charset="-122"/>
              </a:endParaRPr>
            </a:p>
          </p:txBody>
        </p:sp>
      </p:grpSp>
      <p:grpSp>
        <p:nvGrpSpPr>
          <p:cNvPr id="17" name="组合 16"/>
          <p:cNvGrpSpPr/>
          <p:nvPr/>
        </p:nvGrpSpPr>
        <p:grpSpPr>
          <a:xfrm>
            <a:off x="4638321" y="1777908"/>
            <a:ext cx="428625" cy="434519"/>
            <a:chOff x="11168678" y="552138"/>
            <a:chExt cx="582540" cy="590550"/>
          </a:xfrm>
        </p:grpSpPr>
        <p:sp>
          <p:nvSpPr>
            <p:cNvPr id="18" name="Freeform 5"/>
            <p:cNvSpPr/>
            <p:nvPr/>
          </p:nvSpPr>
          <p:spPr bwMode="auto">
            <a:xfrm>
              <a:off x="11175884" y="552138"/>
              <a:ext cx="573204" cy="590550"/>
            </a:xfrm>
            <a:custGeom>
              <a:avLst/>
              <a:gdLst>
                <a:gd name="T0" fmla="*/ 279 w 291"/>
                <a:gd name="T1" fmla="*/ 117 h 300"/>
                <a:gd name="T2" fmla="*/ 274 w 291"/>
                <a:gd name="T3" fmla="*/ 101 h 300"/>
                <a:gd name="T4" fmla="*/ 269 w 291"/>
                <a:gd name="T5" fmla="*/ 84 h 300"/>
                <a:gd name="T6" fmla="*/ 254 w 291"/>
                <a:gd name="T7" fmla="*/ 63 h 300"/>
                <a:gd name="T8" fmla="*/ 227 w 291"/>
                <a:gd name="T9" fmla="*/ 37 h 300"/>
                <a:gd name="T10" fmla="*/ 229 w 291"/>
                <a:gd name="T11" fmla="*/ 34 h 300"/>
                <a:gd name="T12" fmla="*/ 218 w 291"/>
                <a:gd name="T13" fmla="*/ 23 h 300"/>
                <a:gd name="T14" fmla="*/ 191 w 291"/>
                <a:gd name="T15" fmla="*/ 20 h 300"/>
                <a:gd name="T16" fmla="*/ 174 w 291"/>
                <a:gd name="T17" fmla="*/ 9 h 300"/>
                <a:gd name="T18" fmla="*/ 157 w 291"/>
                <a:gd name="T19" fmla="*/ 4 h 300"/>
                <a:gd name="T20" fmla="*/ 135 w 291"/>
                <a:gd name="T21" fmla="*/ 6 h 300"/>
                <a:gd name="T22" fmla="*/ 118 w 291"/>
                <a:gd name="T23" fmla="*/ 6 h 300"/>
                <a:gd name="T24" fmla="*/ 89 w 291"/>
                <a:gd name="T25" fmla="*/ 14 h 300"/>
                <a:gd name="T26" fmla="*/ 58 w 291"/>
                <a:gd name="T27" fmla="*/ 31 h 300"/>
                <a:gd name="T28" fmla="*/ 46 w 291"/>
                <a:gd name="T29" fmla="*/ 40 h 300"/>
                <a:gd name="T30" fmla="*/ 35 w 291"/>
                <a:gd name="T31" fmla="*/ 45 h 300"/>
                <a:gd name="T32" fmla="*/ 22 w 291"/>
                <a:gd name="T33" fmla="*/ 65 h 300"/>
                <a:gd name="T34" fmla="*/ 10 w 291"/>
                <a:gd name="T35" fmla="*/ 93 h 300"/>
                <a:gd name="T36" fmla="*/ 5 w 291"/>
                <a:gd name="T37" fmla="*/ 103 h 300"/>
                <a:gd name="T38" fmla="*/ 4 w 291"/>
                <a:gd name="T39" fmla="*/ 133 h 300"/>
                <a:gd name="T40" fmla="*/ 16 w 291"/>
                <a:gd name="T41" fmla="*/ 172 h 300"/>
                <a:gd name="T42" fmla="*/ 17 w 291"/>
                <a:gd name="T43" fmla="*/ 182 h 300"/>
                <a:gd name="T44" fmla="*/ 18 w 291"/>
                <a:gd name="T45" fmla="*/ 187 h 300"/>
                <a:gd name="T46" fmla="*/ 21 w 291"/>
                <a:gd name="T47" fmla="*/ 193 h 300"/>
                <a:gd name="T48" fmla="*/ 54 w 291"/>
                <a:gd name="T49" fmla="*/ 227 h 300"/>
                <a:gd name="T50" fmla="*/ 83 w 291"/>
                <a:gd name="T51" fmla="*/ 244 h 300"/>
                <a:gd name="T52" fmla="*/ 107 w 291"/>
                <a:gd name="T53" fmla="*/ 263 h 300"/>
                <a:gd name="T54" fmla="*/ 116 w 291"/>
                <a:gd name="T55" fmla="*/ 265 h 300"/>
                <a:gd name="T56" fmla="*/ 113 w 291"/>
                <a:gd name="T57" fmla="*/ 273 h 300"/>
                <a:gd name="T58" fmla="*/ 130 w 291"/>
                <a:gd name="T59" fmla="*/ 281 h 300"/>
                <a:gd name="T60" fmla="*/ 124 w 291"/>
                <a:gd name="T61" fmla="*/ 287 h 300"/>
                <a:gd name="T62" fmla="*/ 150 w 291"/>
                <a:gd name="T63" fmla="*/ 293 h 300"/>
                <a:gd name="T64" fmla="*/ 185 w 291"/>
                <a:gd name="T65" fmla="*/ 289 h 300"/>
                <a:gd name="T66" fmla="*/ 210 w 291"/>
                <a:gd name="T67" fmla="*/ 273 h 300"/>
                <a:gd name="T68" fmla="*/ 246 w 291"/>
                <a:gd name="T69" fmla="*/ 252 h 300"/>
                <a:gd name="T70" fmla="*/ 268 w 291"/>
                <a:gd name="T71" fmla="*/ 223 h 300"/>
                <a:gd name="T72" fmla="*/ 274 w 291"/>
                <a:gd name="T73" fmla="*/ 196 h 300"/>
                <a:gd name="T74" fmla="*/ 280 w 291"/>
                <a:gd name="T75" fmla="*/ 183 h 300"/>
                <a:gd name="T76" fmla="*/ 284 w 291"/>
                <a:gd name="T77" fmla="*/ 159 h 3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91" h="300">
                  <a:moveTo>
                    <a:pt x="284" y="135"/>
                  </a:moveTo>
                  <a:cubicBezTo>
                    <a:pt x="285" y="127"/>
                    <a:pt x="282" y="123"/>
                    <a:pt x="279" y="117"/>
                  </a:cubicBezTo>
                  <a:cubicBezTo>
                    <a:pt x="285" y="110"/>
                    <a:pt x="273" y="107"/>
                    <a:pt x="274" y="100"/>
                  </a:cubicBezTo>
                  <a:cubicBezTo>
                    <a:pt x="274" y="101"/>
                    <a:pt x="274" y="101"/>
                    <a:pt x="274" y="101"/>
                  </a:cubicBezTo>
                  <a:cubicBezTo>
                    <a:pt x="272" y="99"/>
                    <a:pt x="272" y="99"/>
                    <a:pt x="272" y="99"/>
                  </a:cubicBezTo>
                  <a:cubicBezTo>
                    <a:pt x="278" y="93"/>
                    <a:pt x="269" y="89"/>
                    <a:pt x="269" y="84"/>
                  </a:cubicBezTo>
                  <a:cubicBezTo>
                    <a:pt x="266" y="81"/>
                    <a:pt x="268" y="71"/>
                    <a:pt x="260" y="73"/>
                  </a:cubicBezTo>
                  <a:cubicBezTo>
                    <a:pt x="260" y="68"/>
                    <a:pt x="258" y="66"/>
                    <a:pt x="254" y="63"/>
                  </a:cubicBezTo>
                  <a:cubicBezTo>
                    <a:pt x="246" y="57"/>
                    <a:pt x="241" y="41"/>
                    <a:pt x="229" y="40"/>
                  </a:cubicBezTo>
                  <a:cubicBezTo>
                    <a:pt x="228" y="39"/>
                    <a:pt x="227" y="38"/>
                    <a:pt x="227" y="37"/>
                  </a:cubicBezTo>
                  <a:cubicBezTo>
                    <a:pt x="228" y="37"/>
                    <a:pt x="228" y="36"/>
                    <a:pt x="229" y="36"/>
                  </a:cubicBezTo>
                  <a:cubicBezTo>
                    <a:pt x="229" y="34"/>
                    <a:pt x="229" y="34"/>
                    <a:pt x="229" y="34"/>
                  </a:cubicBezTo>
                  <a:cubicBezTo>
                    <a:pt x="226" y="33"/>
                    <a:pt x="224" y="32"/>
                    <a:pt x="221" y="31"/>
                  </a:cubicBezTo>
                  <a:cubicBezTo>
                    <a:pt x="223" y="29"/>
                    <a:pt x="221" y="24"/>
                    <a:pt x="218" y="23"/>
                  </a:cubicBezTo>
                  <a:cubicBezTo>
                    <a:pt x="213" y="22"/>
                    <a:pt x="212" y="22"/>
                    <a:pt x="206" y="21"/>
                  </a:cubicBezTo>
                  <a:cubicBezTo>
                    <a:pt x="202" y="17"/>
                    <a:pt x="196" y="19"/>
                    <a:pt x="191" y="20"/>
                  </a:cubicBezTo>
                  <a:cubicBezTo>
                    <a:pt x="189" y="14"/>
                    <a:pt x="182" y="16"/>
                    <a:pt x="178" y="14"/>
                  </a:cubicBezTo>
                  <a:cubicBezTo>
                    <a:pt x="176" y="12"/>
                    <a:pt x="174" y="11"/>
                    <a:pt x="174" y="9"/>
                  </a:cubicBezTo>
                  <a:cubicBezTo>
                    <a:pt x="168" y="9"/>
                    <a:pt x="164" y="6"/>
                    <a:pt x="157" y="7"/>
                  </a:cubicBezTo>
                  <a:cubicBezTo>
                    <a:pt x="157" y="4"/>
                    <a:pt x="157" y="4"/>
                    <a:pt x="157" y="4"/>
                  </a:cubicBezTo>
                  <a:cubicBezTo>
                    <a:pt x="153" y="0"/>
                    <a:pt x="148" y="6"/>
                    <a:pt x="144" y="1"/>
                  </a:cubicBezTo>
                  <a:cubicBezTo>
                    <a:pt x="140" y="2"/>
                    <a:pt x="139" y="5"/>
                    <a:pt x="135" y="6"/>
                  </a:cubicBezTo>
                  <a:cubicBezTo>
                    <a:pt x="132" y="7"/>
                    <a:pt x="126" y="9"/>
                    <a:pt x="124" y="4"/>
                  </a:cubicBezTo>
                  <a:cubicBezTo>
                    <a:pt x="122" y="4"/>
                    <a:pt x="119" y="4"/>
                    <a:pt x="118" y="6"/>
                  </a:cubicBezTo>
                  <a:cubicBezTo>
                    <a:pt x="114" y="2"/>
                    <a:pt x="112" y="11"/>
                    <a:pt x="107" y="6"/>
                  </a:cubicBezTo>
                  <a:cubicBezTo>
                    <a:pt x="103" y="16"/>
                    <a:pt x="96" y="9"/>
                    <a:pt x="89" y="14"/>
                  </a:cubicBezTo>
                  <a:cubicBezTo>
                    <a:pt x="84" y="23"/>
                    <a:pt x="74" y="15"/>
                    <a:pt x="69" y="25"/>
                  </a:cubicBezTo>
                  <a:cubicBezTo>
                    <a:pt x="64" y="22"/>
                    <a:pt x="63" y="35"/>
                    <a:pt x="58" y="31"/>
                  </a:cubicBezTo>
                  <a:cubicBezTo>
                    <a:pt x="58" y="32"/>
                    <a:pt x="58" y="32"/>
                    <a:pt x="58" y="32"/>
                  </a:cubicBezTo>
                  <a:cubicBezTo>
                    <a:pt x="56" y="38"/>
                    <a:pt x="47" y="32"/>
                    <a:pt x="46" y="40"/>
                  </a:cubicBezTo>
                  <a:cubicBezTo>
                    <a:pt x="40" y="40"/>
                    <a:pt x="38" y="39"/>
                    <a:pt x="34" y="43"/>
                  </a:cubicBezTo>
                  <a:cubicBezTo>
                    <a:pt x="35" y="45"/>
                    <a:pt x="35" y="45"/>
                    <a:pt x="35" y="45"/>
                  </a:cubicBezTo>
                  <a:cubicBezTo>
                    <a:pt x="32" y="49"/>
                    <a:pt x="32" y="53"/>
                    <a:pt x="27" y="53"/>
                  </a:cubicBezTo>
                  <a:cubicBezTo>
                    <a:pt x="24" y="57"/>
                    <a:pt x="20" y="61"/>
                    <a:pt x="22" y="65"/>
                  </a:cubicBezTo>
                  <a:cubicBezTo>
                    <a:pt x="9" y="69"/>
                    <a:pt x="20" y="87"/>
                    <a:pt x="8" y="92"/>
                  </a:cubicBezTo>
                  <a:cubicBezTo>
                    <a:pt x="10" y="93"/>
                    <a:pt x="10" y="93"/>
                    <a:pt x="10" y="93"/>
                  </a:cubicBezTo>
                  <a:cubicBezTo>
                    <a:pt x="8" y="96"/>
                    <a:pt x="8" y="102"/>
                    <a:pt x="3" y="99"/>
                  </a:cubicBezTo>
                  <a:cubicBezTo>
                    <a:pt x="2" y="101"/>
                    <a:pt x="4" y="102"/>
                    <a:pt x="5" y="103"/>
                  </a:cubicBezTo>
                  <a:cubicBezTo>
                    <a:pt x="2" y="109"/>
                    <a:pt x="6" y="114"/>
                    <a:pt x="8" y="121"/>
                  </a:cubicBezTo>
                  <a:cubicBezTo>
                    <a:pt x="5" y="124"/>
                    <a:pt x="0" y="128"/>
                    <a:pt x="4" y="133"/>
                  </a:cubicBezTo>
                  <a:cubicBezTo>
                    <a:pt x="12" y="137"/>
                    <a:pt x="0" y="147"/>
                    <a:pt x="8" y="149"/>
                  </a:cubicBezTo>
                  <a:cubicBezTo>
                    <a:pt x="5" y="159"/>
                    <a:pt x="14" y="166"/>
                    <a:pt x="16" y="172"/>
                  </a:cubicBezTo>
                  <a:cubicBezTo>
                    <a:pt x="13" y="175"/>
                    <a:pt x="17" y="180"/>
                    <a:pt x="16" y="183"/>
                  </a:cubicBezTo>
                  <a:cubicBezTo>
                    <a:pt x="17" y="182"/>
                    <a:pt x="17" y="182"/>
                    <a:pt x="17" y="182"/>
                  </a:cubicBezTo>
                  <a:cubicBezTo>
                    <a:pt x="19" y="184"/>
                    <a:pt x="19" y="184"/>
                    <a:pt x="19" y="184"/>
                  </a:cubicBezTo>
                  <a:cubicBezTo>
                    <a:pt x="19" y="185"/>
                    <a:pt x="19" y="186"/>
                    <a:pt x="18" y="187"/>
                  </a:cubicBezTo>
                  <a:cubicBezTo>
                    <a:pt x="26" y="191"/>
                    <a:pt x="26" y="191"/>
                    <a:pt x="26" y="191"/>
                  </a:cubicBezTo>
                  <a:cubicBezTo>
                    <a:pt x="21" y="193"/>
                    <a:pt x="21" y="193"/>
                    <a:pt x="21" y="193"/>
                  </a:cubicBezTo>
                  <a:cubicBezTo>
                    <a:pt x="26" y="202"/>
                    <a:pt x="38" y="205"/>
                    <a:pt x="43" y="215"/>
                  </a:cubicBezTo>
                  <a:cubicBezTo>
                    <a:pt x="51" y="215"/>
                    <a:pt x="47" y="225"/>
                    <a:pt x="54" y="227"/>
                  </a:cubicBezTo>
                  <a:cubicBezTo>
                    <a:pt x="64" y="224"/>
                    <a:pt x="62" y="237"/>
                    <a:pt x="71" y="236"/>
                  </a:cubicBezTo>
                  <a:cubicBezTo>
                    <a:pt x="72" y="243"/>
                    <a:pt x="83" y="237"/>
                    <a:pt x="83" y="244"/>
                  </a:cubicBezTo>
                  <a:cubicBezTo>
                    <a:pt x="86" y="244"/>
                    <a:pt x="86" y="244"/>
                    <a:pt x="86" y="244"/>
                  </a:cubicBezTo>
                  <a:cubicBezTo>
                    <a:pt x="92" y="253"/>
                    <a:pt x="104" y="253"/>
                    <a:pt x="107" y="263"/>
                  </a:cubicBezTo>
                  <a:cubicBezTo>
                    <a:pt x="110" y="261"/>
                    <a:pt x="115" y="259"/>
                    <a:pt x="117" y="263"/>
                  </a:cubicBezTo>
                  <a:cubicBezTo>
                    <a:pt x="116" y="265"/>
                    <a:pt x="116" y="265"/>
                    <a:pt x="116" y="265"/>
                  </a:cubicBezTo>
                  <a:cubicBezTo>
                    <a:pt x="120" y="269"/>
                    <a:pt x="120" y="269"/>
                    <a:pt x="120" y="269"/>
                  </a:cubicBezTo>
                  <a:cubicBezTo>
                    <a:pt x="119" y="273"/>
                    <a:pt x="114" y="269"/>
                    <a:pt x="113" y="273"/>
                  </a:cubicBezTo>
                  <a:cubicBezTo>
                    <a:pt x="116" y="275"/>
                    <a:pt x="120" y="278"/>
                    <a:pt x="122" y="275"/>
                  </a:cubicBezTo>
                  <a:cubicBezTo>
                    <a:pt x="124" y="278"/>
                    <a:pt x="127" y="278"/>
                    <a:pt x="130" y="281"/>
                  </a:cubicBezTo>
                  <a:cubicBezTo>
                    <a:pt x="132" y="283"/>
                    <a:pt x="135" y="277"/>
                    <a:pt x="137" y="282"/>
                  </a:cubicBezTo>
                  <a:cubicBezTo>
                    <a:pt x="133" y="285"/>
                    <a:pt x="130" y="285"/>
                    <a:pt x="124" y="287"/>
                  </a:cubicBezTo>
                  <a:cubicBezTo>
                    <a:pt x="126" y="287"/>
                    <a:pt x="130" y="289"/>
                    <a:pt x="130" y="287"/>
                  </a:cubicBezTo>
                  <a:cubicBezTo>
                    <a:pt x="135" y="291"/>
                    <a:pt x="145" y="288"/>
                    <a:pt x="150" y="293"/>
                  </a:cubicBezTo>
                  <a:cubicBezTo>
                    <a:pt x="154" y="294"/>
                    <a:pt x="156" y="293"/>
                    <a:pt x="157" y="290"/>
                  </a:cubicBezTo>
                  <a:cubicBezTo>
                    <a:pt x="168" y="300"/>
                    <a:pt x="174" y="285"/>
                    <a:pt x="185" y="289"/>
                  </a:cubicBezTo>
                  <a:cubicBezTo>
                    <a:pt x="195" y="289"/>
                    <a:pt x="191" y="272"/>
                    <a:pt x="202" y="279"/>
                  </a:cubicBezTo>
                  <a:cubicBezTo>
                    <a:pt x="205" y="274"/>
                    <a:pt x="211" y="281"/>
                    <a:pt x="210" y="273"/>
                  </a:cubicBezTo>
                  <a:cubicBezTo>
                    <a:pt x="212" y="269"/>
                    <a:pt x="216" y="270"/>
                    <a:pt x="219" y="270"/>
                  </a:cubicBezTo>
                  <a:cubicBezTo>
                    <a:pt x="225" y="260"/>
                    <a:pt x="237" y="259"/>
                    <a:pt x="246" y="252"/>
                  </a:cubicBezTo>
                  <a:cubicBezTo>
                    <a:pt x="245" y="245"/>
                    <a:pt x="253" y="244"/>
                    <a:pt x="253" y="237"/>
                  </a:cubicBezTo>
                  <a:cubicBezTo>
                    <a:pt x="260" y="234"/>
                    <a:pt x="260" y="225"/>
                    <a:pt x="268" y="223"/>
                  </a:cubicBezTo>
                  <a:cubicBezTo>
                    <a:pt x="267" y="218"/>
                    <a:pt x="269" y="210"/>
                    <a:pt x="270" y="205"/>
                  </a:cubicBezTo>
                  <a:cubicBezTo>
                    <a:pt x="273" y="203"/>
                    <a:pt x="270" y="197"/>
                    <a:pt x="274" y="196"/>
                  </a:cubicBezTo>
                  <a:cubicBezTo>
                    <a:pt x="274" y="195"/>
                    <a:pt x="274" y="195"/>
                    <a:pt x="274" y="195"/>
                  </a:cubicBezTo>
                  <a:cubicBezTo>
                    <a:pt x="281" y="194"/>
                    <a:pt x="274" y="185"/>
                    <a:pt x="280" y="183"/>
                  </a:cubicBezTo>
                  <a:cubicBezTo>
                    <a:pt x="280" y="179"/>
                    <a:pt x="280" y="171"/>
                    <a:pt x="284" y="169"/>
                  </a:cubicBezTo>
                  <a:cubicBezTo>
                    <a:pt x="284" y="159"/>
                    <a:pt x="284" y="159"/>
                    <a:pt x="284" y="159"/>
                  </a:cubicBezTo>
                  <a:cubicBezTo>
                    <a:pt x="279" y="151"/>
                    <a:pt x="291" y="143"/>
                    <a:pt x="284" y="135"/>
                  </a:cubicBezTo>
                  <a:close/>
                </a:path>
              </a:pathLst>
            </a:custGeom>
            <a:solidFill>
              <a:srgbClr val="4C1B15"/>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sz="1600">
                <a:latin typeface="汉仪良品线简" panose="00020600040101010101" pitchFamily="18" charset="-122"/>
                <a:ea typeface="汉仪良品线简" panose="00020600040101010101" pitchFamily="18" charset="-122"/>
              </a:endParaRPr>
            </a:p>
          </p:txBody>
        </p:sp>
        <p:sp>
          <p:nvSpPr>
            <p:cNvPr id="19" name="文本框 18"/>
            <p:cNvSpPr txBox="1"/>
            <p:nvPr/>
          </p:nvSpPr>
          <p:spPr>
            <a:xfrm>
              <a:off x="11168678" y="602938"/>
              <a:ext cx="582540" cy="457200"/>
            </a:xfrm>
            <a:prstGeom prst="rect">
              <a:avLst/>
            </a:prstGeom>
            <a:noFill/>
          </p:spPr>
          <p:txBody>
            <a:bodyPr vert="eaVert" wrap="square" rtlCol="0">
              <a:spAutoFit/>
            </a:bodyPr>
            <a:lstStyle/>
            <a:p>
              <a:pPr algn="ctr"/>
              <a:endParaRPr lang="zh-CN" altLang="en-US" sz="1600" dirty="0">
                <a:solidFill>
                  <a:schemeClr val="bg1"/>
                </a:solidFill>
                <a:latin typeface="汉仪良品线简" panose="00020600040101010101" pitchFamily="18" charset="-122"/>
                <a:ea typeface="汉仪良品线简" panose="00020600040101010101" pitchFamily="18" charset="-122"/>
              </a:endParaRPr>
            </a:p>
          </p:txBody>
        </p:sp>
      </p:grpSp>
      <p:grpSp>
        <p:nvGrpSpPr>
          <p:cNvPr id="28" name="组合 27"/>
          <p:cNvGrpSpPr/>
          <p:nvPr/>
        </p:nvGrpSpPr>
        <p:grpSpPr>
          <a:xfrm>
            <a:off x="7079818" y="2518759"/>
            <a:ext cx="428625" cy="434519"/>
            <a:chOff x="11168678" y="552138"/>
            <a:chExt cx="582540" cy="590550"/>
          </a:xfrm>
        </p:grpSpPr>
        <p:sp>
          <p:nvSpPr>
            <p:cNvPr id="29" name="Freeform 5"/>
            <p:cNvSpPr/>
            <p:nvPr/>
          </p:nvSpPr>
          <p:spPr bwMode="auto">
            <a:xfrm>
              <a:off x="11175884" y="552138"/>
              <a:ext cx="573204" cy="590550"/>
            </a:xfrm>
            <a:custGeom>
              <a:avLst/>
              <a:gdLst>
                <a:gd name="T0" fmla="*/ 279 w 291"/>
                <a:gd name="T1" fmla="*/ 117 h 300"/>
                <a:gd name="T2" fmla="*/ 274 w 291"/>
                <a:gd name="T3" fmla="*/ 101 h 300"/>
                <a:gd name="T4" fmla="*/ 269 w 291"/>
                <a:gd name="T5" fmla="*/ 84 h 300"/>
                <a:gd name="T6" fmla="*/ 254 w 291"/>
                <a:gd name="T7" fmla="*/ 63 h 300"/>
                <a:gd name="T8" fmla="*/ 227 w 291"/>
                <a:gd name="T9" fmla="*/ 37 h 300"/>
                <a:gd name="T10" fmla="*/ 229 w 291"/>
                <a:gd name="T11" fmla="*/ 34 h 300"/>
                <a:gd name="T12" fmla="*/ 218 w 291"/>
                <a:gd name="T13" fmla="*/ 23 h 300"/>
                <a:gd name="T14" fmla="*/ 191 w 291"/>
                <a:gd name="T15" fmla="*/ 20 h 300"/>
                <a:gd name="T16" fmla="*/ 174 w 291"/>
                <a:gd name="T17" fmla="*/ 9 h 300"/>
                <a:gd name="T18" fmla="*/ 157 w 291"/>
                <a:gd name="T19" fmla="*/ 4 h 300"/>
                <a:gd name="T20" fmla="*/ 135 w 291"/>
                <a:gd name="T21" fmla="*/ 6 h 300"/>
                <a:gd name="T22" fmla="*/ 118 w 291"/>
                <a:gd name="T23" fmla="*/ 6 h 300"/>
                <a:gd name="T24" fmla="*/ 89 w 291"/>
                <a:gd name="T25" fmla="*/ 14 h 300"/>
                <a:gd name="T26" fmla="*/ 58 w 291"/>
                <a:gd name="T27" fmla="*/ 31 h 300"/>
                <a:gd name="T28" fmla="*/ 46 w 291"/>
                <a:gd name="T29" fmla="*/ 40 h 300"/>
                <a:gd name="T30" fmla="*/ 35 w 291"/>
                <a:gd name="T31" fmla="*/ 45 h 300"/>
                <a:gd name="T32" fmla="*/ 22 w 291"/>
                <a:gd name="T33" fmla="*/ 65 h 300"/>
                <a:gd name="T34" fmla="*/ 10 w 291"/>
                <a:gd name="T35" fmla="*/ 93 h 300"/>
                <a:gd name="T36" fmla="*/ 5 w 291"/>
                <a:gd name="T37" fmla="*/ 103 h 300"/>
                <a:gd name="T38" fmla="*/ 4 w 291"/>
                <a:gd name="T39" fmla="*/ 133 h 300"/>
                <a:gd name="T40" fmla="*/ 16 w 291"/>
                <a:gd name="T41" fmla="*/ 172 h 300"/>
                <a:gd name="T42" fmla="*/ 17 w 291"/>
                <a:gd name="T43" fmla="*/ 182 h 300"/>
                <a:gd name="T44" fmla="*/ 18 w 291"/>
                <a:gd name="T45" fmla="*/ 187 h 300"/>
                <a:gd name="T46" fmla="*/ 21 w 291"/>
                <a:gd name="T47" fmla="*/ 193 h 300"/>
                <a:gd name="T48" fmla="*/ 54 w 291"/>
                <a:gd name="T49" fmla="*/ 227 h 300"/>
                <a:gd name="T50" fmla="*/ 83 w 291"/>
                <a:gd name="T51" fmla="*/ 244 h 300"/>
                <a:gd name="T52" fmla="*/ 107 w 291"/>
                <a:gd name="T53" fmla="*/ 263 h 300"/>
                <a:gd name="T54" fmla="*/ 116 w 291"/>
                <a:gd name="T55" fmla="*/ 265 h 300"/>
                <a:gd name="T56" fmla="*/ 113 w 291"/>
                <a:gd name="T57" fmla="*/ 273 h 300"/>
                <a:gd name="T58" fmla="*/ 130 w 291"/>
                <a:gd name="T59" fmla="*/ 281 h 300"/>
                <a:gd name="T60" fmla="*/ 124 w 291"/>
                <a:gd name="T61" fmla="*/ 287 h 300"/>
                <a:gd name="T62" fmla="*/ 150 w 291"/>
                <a:gd name="T63" fmla="*/ 293 h 300"/>
                <a:gd name="T64" fmla="*/ 185 w 291"/>
                <a:gd name="T65" fmla="*/ 289 h 300"/>
                <a:gd name="T66" fmla="*/ 210 w 291"/>
                <a:gd name="T67" fmla="*/ 273 h 300"/>
                <a:gd name="T68" fmla="*/ 246 w 291"/>
                <a:gd name="T69" fmla="*/ 252 h 300"/>
                <a:gd name="T70" fmla="*/ 268 w 291"/>
                <a:gd name="T71" fmla="*/ 223 h 300"/>
                <a:gd name="T72" fmla="*/ 274 w 291"/>
                <a:gd name="T73" fmla="*/ 196 h 300"/>
                <a:gd name="T74" fmla="*/ 280 w 291"/>
                <a:gd name="T75" fmla="*/ 183 h 300"/>
                <a:gd name="T76" fmla="*/ 284 w 291"/>
                <a:gd name="T77" fmla="*/ 159 h 3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91" h="300">
                  <a:moveTo>
                    <a:pt x="284" y="135"/>
                  </a:moveTo>
                  <a:cubicBezTo>
                    <a:pt x="285" y="127"/>
                    <a:pt x="282" y="123"/>
                    <a:pt x="279" y="117"/>
                  </a:cubicBezTo>
                  <a:cubicBezTo>
                    <a:pt x="285" y="110"/>
                    <a:pt x="273" y="107"/>
                    <a:pt x="274" y="100"/>
                  </a:cubicBezTo>
                  <a:cubicBezTo>
                    <a:pt x="274" y="101"/>
                    <a:pt x="274" y="101"/>
                    <a:pt x="274" y="101"/>
                  </a:cubicBezTo>
                  <a:cubicBezTo>
                    <a:pt x="272" y="99"/>
                    <a:pt x="272" y="99"/>
                    <a:pt x="272" y="99"/>
                  </a:cubicBezTo>
                  <a:cubicBezTo>
                    <a:pt x="278" y="93"/>
                    <a:pt x="269" y="89"/>
                    <a:pt x="269" y="84"/>
                  </a:cubicBezTo>
                  <a:cubicBezTo>
                    <a:pt x="266" y="81"/>
                    <a:pt x="268" y="71"/>
                    <a:pt x="260" y="73"/>
                  </a:cubicBezTo>
                  <a:cubicBezTo>
                    <a:pt x="260" y="68"/>
                    <a:pt x="258" y="66"/>
                    <a:pt x="254" y="63"/>
                  </a:cubicBezTo>
                  <a:cubicBezTo>
                    <a:pt x="246" y="57"/>
                    <a:pt x="241" y="41"/>
                    <a:pt x="229" y="40"/>
                  </a:cubicBezTo>
                  <a:cubicBezTo>
                    <a:pt x="228" y="39"/>
                    <a:pt x="227" y="38"/>
                    <a:pt x="227" y="37"/>
                  </a:cubicBezTo>
                  <a:cubicBezTo>
                    <a:pt x="228" y="37"/>
                    <a:pt x="228" y="36"/>
                    <a:pt x="229" y="36"/>
                  </a:cubicBezTo>
                  <a:cubicBezTo>
                    <a:pt x="229" y="34"/>
                    <a:pt x="229" y="34"/>
                    <a:pt x="229" y="34"/>
                  </a:cubicBezTo>
                  <a:cubicBezTo>
                    <a:pt x="226" y="33"/>
                    <a:pt x="224" y="32"/>
                    <a:pt x="221" y="31"/>
                  </a:cubicBezTo>
                  <a:cubicBezTo>
                    <a:pt x="223" y="29"/>
                    <a:pt x="221" y="24"/>
                    <a:pt x="218" y="23"/>
                  </a:cubicBezTo>
                  <a:cubicBezTo>
                    <a:pt x="213" y="22"/>
                    <a:pt x="212" y="22"/>
                    <a:pt x="206" y="21"/>
                  </a:cubicBezTo>
                  <a:cubicBezTo>
                    <a:pt x="202" y="17"/>
                    <a:pt x="196" y="19"/>
                    <a:pt x="191" y="20"/>
                  </a:cubicBezTo>
                  <a:cubicBezTo>
                    <a:pt x="189" y="14"/>
                    <a:pt x="182" y="16"/>
                    <a:pt x="178" y="14"/>
                  </a:cubicBezTo>
                  <a:cubicBezTo>
                    <a:pt x="176" y="12"/>
                    <a:pt x="174" y="11"/>
                    <a:pt x="174" y="9"/>
                  </a:cubicBezTo>
                  <a:cubicBezTo>
                    <a:pt x="168" y="9"/>
                    <a:pt x="164" y="6"/>
                    <a:pt x="157" y="7"/>
                  </a:cubicBezTo>
                  <a:cubicBezTo>
                    <a:pt x="157" y="4"/>
                    <a:pt x="157" y="4"/>
                    <a:pt x="157" y="4"/>
                  </a:cubicBezTo>
                  <a:cubicBezTo>
                    <a:pt x="153" y="0"/>
                    <a:pt x="148" y="6"/>
                    <a:pt x="144" y="1"/>
                  </a:cubicBezTo>
                  <a:cubicBezTo>
                    <a:pt x="140" y="2"/>
                    <a:pt x="139" y="5"/>
                    <a:pt x="135" y="6"/>
                  </a:cubicBezTo>
                  <a:cubicBezTo>
                    <a:pt x="132" y="7"/>
                    <a:pt x="126" y="9"/>
                    <a:pt x="124" y="4"/>
                  </a:cubicBezTo>
                  <a:cubicBezTo>
                    <a:pt x="122" y="4"/>
                    <a:pt x="119" y="4"/>
                    <a:pt x="118" y="6"/>
                  </a:cubicBezTo>
                  <a:cubicBezTo>
                    <a:pt x="114" y="2"/>
                    <a:pt x="112" y="11"/>
                    <a:pt x="107" y="6"/>
                  </a:cubicBezTo>
                  <a:cubicBezTo>
                    <a:pt x="103" y="16"/>
                    <a:pt x="96" y="9"/>
                    <a:pt x="89" y="14"/>
                  </a:cubicBezTo>
                  <a:cubicBezTo>
                    <a:pt x="84" y="23"/>
                    <a:pt x="74" y="15"/>
                    <a:pt x="69" y="25"/>
                  </a:cubicBezTo>
                  <a:cubicBezTo>
                    <a:pt x="64" y="22"/>
                    <a:pt x="63" y="35"/>
                    <a:pt x="58" y="31"/>
                  </a:cubicBezTo>
                  <a:cubicBezTo>
                    <a:pt x="58" y="32"/>
                    <a:pt x="58" y="32"/>
                    <a:pt x="58" y="32"/>
                  </a:cubicBezTo>
                  <a:cubicBezTo>
                    <a:pt x="56" y="38"/>
                    <a:pt x="47" y="32"/>
                    <a:pt x="46" y="40"/>
                  </a:cubicBezTo>
                  <a:cubicBezTo>
                    <a:pt x="40" y="40"/>
                    <a:pt x="38" y="39"/>
                    <a:pt x="34" y="43"/>
                  </a:cubicBezTo>
                  <a:cubicBezTo>
                    <a:pt x="35" y="45"/>
                    <a:pt x="35" y="45"/>
                    <a:pt x="35" y="45"/>
                  </a:cubicBezTo>
                  <a:cubicBezTo>
                    <a:pt x="32" y="49"/>
                    <a:pt x="32" y="53"/>
                    <a:pt x="27" y="53"/>
                  </a:cubicBezTo>
                  <a:cubicBezTo>
                    <a:pt x="24" y="57"/>
                    <a:pt x="20" y="61"/>
                    <a:pt x="22" y="65"/>
                  </a:cubicBezTo>
                  <a:cubicBezTo>
                    <a:pt x="9" y="69"/>
                    <a:pt x="20" y="87"/>
                    <a:pt x="8" y="92"/>
                  </a:cubicBezTo>
                  <a:cubicBezTo>
                    <a:pt x="10" y="93"/>
                    <a:pt x="10" y="93"/>
                    <a:pt x="10" y="93"/>
                  </a:cubicBezTo>
                  <a:cubicBezTo>
                    <a:pt x="8" y="96"/>
                    <a:pt x="8" y="102"/>
                    <a:pt x="3" y="99"/>
                  </a:cubicBezTo>
                  <a:cubicBezTo>
                    <a:pt x="2" y="101"/>
                    <a:pt x="4" y="102"/>
                    <a:pt x="5" y="103"/>
                  </a:cubicBezTo>
                  <a:cubicBezTo>
                    <a:pt x="2" y="109"/>
                    <a:pt x="6" y="114"/>
                    <a:pt x="8" y="121"/>
                  </a:cubicBezTo>
                  <a:cubicBezTo>
                    <a:pt x="5" y="124"/>
                    <a:pt x="0" y="128"/>
                    <a:pt x="4" y="133"/>
                  </a:cubicBezTo>
                  <a:cubicBezTo>
                    <a:pt x="12" y="137"/>
                    <a:pt x="0" y="147"/>
                    <a:pt x="8" y="149"/>
                  </a:cubicBezTo>
                  <a:cubicBezTo>
                    <a:pt x="5" y="159"/>
                    <a:pt x="14" y="166"/>
                    <a:pt x="16" y="172"/>
                  </a:cubicBezTo>
                  <a:cubicBezTo>
                    <a:pt x="13" y="175"/>
                    <a:pt x="17" y="180"/>
                    <a:pt x="16" y="183"/>
                  </a:cubicBezTo>
                  <a:cubicBezTo>
                    <a:pt x="17" y="182"/>
                    <a:pt x="17" y="182"/>
                    <a:pt x="17" y="182"/>
                  </a:cubicBezTo>
                  <a:cubicBezTo>
                    <a:pt x="19" y="184"/>
                    <a:pt x="19" y="184"/>
                    <a:pt x="19" y="184"/>
                  </a:cubicBezTo>
                  <a:cubicBezTo>
                    <a:pt x="19" y="185"/>
                    <a:pt x="19" y="186"/>
                    <a:pt x="18" y="187"/>
                  </a:cubicBezTo>
                  <a:cubicBezTo>
                    <a:pt x="26" y="191"/>
                    <a:pt x="26" y="191"/>
                    <a:pt x="26" y="191"/>
                  </a:cubicBezTo>
                  <a:cubicBezTo>
                    <a:pt x="21" y="193"/>
                    <a:pt x="21" y="193"/>
                    <a:pt x="21" y="193"/>
                  </a:cubicBezTo>
                  <a:cubicBezTo>
                    <a:pt x="26" y="202"/>
                    <a:pt x="38" y="205"/>
                    <a:pt x="43" y="215"/>
                  </a:cubicBezTo>
                  <a:cubicBezTo>
                    <a:pt x="51" y="215"/>
                    <a:pt x="47" y="225"/>
                    <a:pt x="54" y="227"/>
                  </a:cubicBezTo>
                  <a:cubicBezTo>
                    <a:pt x="64" y="224"/>
                    <a:pt x="62" y="237"/>
                    <a:pt x="71" y="236"/>
                  </a:cubicBezTo>
                  <a:cubicBezTo>
                    <a:pt x="72" y="243"/>
                    <a:pt x="83" y="237"/>
                    <a:pt x="83" y="244"/>
                  </a:cubicBezTo>
                  <a:cubicBezTo>
                    <a:pt x="86" y="244"/>
                    <a:pt x="86" y="244"/>
                    <a:pt x="86" y="244"/>
                  </a:cubicBezTo>
                  <a:cubicBezTo>
                    <a:pt x="92" y="253"/>
                    <a:pt x="104" y="253"/>
                    <a:pt x="107" y="263"/>
                  </a:cubicBezTo>
                  <a:cubicBezTo>
                    <a:pt x="110" y="261"/>
                    <a:pt x="115" y="259"/>
                    <a:pt x="117" y="263"/>
                  </a:cubicBezTo>
                  <a:cubicBezTo>
                    <a:pt x="116" y="265"/>
                    <a:pt x="116" y="265"/>
                    <a:pt x="116" y="265"/>
                  </a:cubicBezTo>
                  <a:cubicBezTo>
                    <a:pt x="120" y="269"/>
                    <a:pt x="120" y="269"/>
                    <a:pt x="120" y="269"/>
                  </a:cubicBezTo>
                  <a:cubicBezTo>
                    <a:pt x="119" y="273"/>
                    <a:pt x="114" y="269"/>
                    <a:pt x="113" y="273"/>
                  </a:cubicBezTo>
                  <a:cubicBezTo>
                    <a:pt x="116" y="275"/>
                    <a:pt x="120" y="278"/>
                    <a:pt x="122" y="275"/>
                  </a:cubicBezTo>
                  <a:cubicBezTo>
                    <a:pt x="124" y="278"/>
                    <a:pt x="127" y="278"/>
                    <a:pt x="130" y="281"/>
                  </a:cubicBezTo>
                  <a:cubicBezTo>
                    <a:pt x="132" y="283"/>
                    <a:pt x="135" y="277"/>
                    <a:pt x="137" y="282"/>
                  </a:cubicBezTo>
                  <a:cubicBezTo>
                    <a:pt x="133" y="285"/>
                    <a:pt x="130" y="285"/>
                    <a:pt x="124" y="287"/>
                  </a:cubicBezTo>
                  <a:cubicBezTo>
                    <a:pt x="126" y="287"/>
                    <a:pt x="130" y="289"/>
                    <a:pt x="130" y="287"/>
                  </a:cubicBezTo>
                  <a:cubicBezTo>
                    <a:pt x="135" y="291"/>
                    <a:pt x="145" y="288"/>
                    <a:pt x="150" y="293"/>
                  </a:cubicBezTo>
                  <a:cubicBezTo>
                    <a:pt x="154" y="294"/>
                    <a:pt x="156" y="293"/>
                    <a:pt x="157" y="290"/>
                  </a:cubicBezTo>
                  <a:cubicBezTo>
                    <a:pt x="168" y="300"/>
                    <a:pt x="174" y="285"/>
                    <a:pt x="185" y="289"/>
                  </a:cubicBezTo>
                  <a:cubicBezTo>
                    <a:pt x="195" y="289"/>
                    <a:pt x="191" y="272"/>
                    <a:pt x="202" y="279"/>
                  </a:cubicBezTo>
                  <a:cubicBezTo>
                    <a:pt x="205" y="274"/>
                    <a:pt x="211" y="281"/>
                    <a:pt x="210" y="273"/>
                  </a:cubicBezTo>
                  <a:cubicBezTo>
                    <a:pt x="212" y="269"/>
                    <a:pt x="216" y="270"/>
                    <a:pt x="219" y="270"/>
                  </a:cubicBezTo>
                  <a:cubicBezTo>
                    <a:pt x="225" y="260"/>
                    <a:pt x="237" y="259"/>
                    <a:pt x="246" y="252"/>
                  </a:cubicBezTo>
                  <a:cubicBezTo>
                    <a:pt x="245" y="245"/>
                    <a:pt x="253" y="244"/>
                    <a:pt x="253" y="237"/>
                  </a:cubicBezTo>
                  <a:cubicBezTo>
                    <a:pt x="260" y="234"/>
                    <a:pt x="260" y="225"/>
                    <a:pt x="268" y="223"/>
                  </a:cubicBezTo>
                  <a:cubicBezTo>
                    <a:pt x="267" y="218"/>
                    <a:pt x="269" y="210"/>
                    <a:pt x="270" y="205"/>
                  </a:cubicBezTo>
                  <a:cubicBezTo>
                    <a:pt x="273" y="203"/>
                    <a:pt x="270" y="197"/>
                    <a:pt x="274" y="196"/>
                  </a:cubicBezTo>
                  <a:cubicBezTo>
                    <a:pt x="274" y="195"/>
                    <a:pt x="274" y="195"/>
                    <a:pt x="274" y="195"/>
                  </a:cubicBezTo>
                  <a:cubicBezTo>
                    <a:pt x="281" y="194"/>
                    <a:pt x="274" y="185"/>
                    <a:pt x="280" y="183"/>
                  </a:cubicBezTo>
                  <a:cubicBezTo>
                    <a:pt x="280" y="179"/>
                    <a:pt x="280" y="171"/>
                    <a:pt x="284" y="169"/>
                  </a:cubicBezTo>
                  <a:cubicBezTo>
                    <a:pt x="284" y="159"/>
                    <a:pt x="284" y="159"/>
                    <a:pt x="284" y="159"/>
                  </a:cubicBezTo>
                  <a:cubicBezTo>
                    <a:pt x="279" y="151"/>
                    <a:pt x="291" y="143"/>
                    <a:pt x="284" y="135"/>
                  </a:cubicBezTo>
                  <a:close/>
                </a:path>
              </a:pathLst>
            </a:custGeom>
            <a:solidFill>
              <a:srgbClr val="4C1B15"/>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sz="1600">
                <a:latin typeface="汉仪良品线简" panose="00020600040101010101" pitchFamily="18" charset="-122"/>
                <a:ea typeface="汉仪良品线简" panose="00020600040101010101" pitchFamily="18" charset="-122"/>
              </a:endParaRPr>
            </a:p>
          </p:txBody>
        </p:sp>
        <p:sp>
          <p:nvSpPr>
            <p:cNvPr id="30" name="文本框 29"/>
            <p:cNvSpPr txBox="1"/>
            <p:nvPr/>
          </p:nvSpPr>
          <p:spPr>
            <a:xfrm>
              <a:off x="11168678" y="602938"/>
              <a:ext cx="582540" cy="457200"/>
            </a:xfrm>
            <a:prstGeom prst="rect">
              <a:avLst/>
            </a:prstGeom>
            <a:noFill/>
          </p:spPr>
          <p:txBody>
            <a:bodyPr vert="eaVert" wrap="square" rtlCol="0">
              <a:spAutoFit/>
            </a:bodyPr>
            <a:lstStyle/>
            <a:p>
              <a:pPr algn="ctr"/>
              <a:endParaRPr lang="zh-CN" altLang="en-US" sz="1600" dirty="0">
                <a:solidFill>
                  <a:schemeClr val="bg1"/>
                </a:solidFill>
                <a:latin typeface="汉仪良品线简" panose="00020600040101010101" pitchFamily="18" charset="-122"/>
                <a:ea typeface="汉仪良品线简" panose="00020600040101010101" pitchFamily="18" charset="-122"/>
              </a:endParaRPr>
            </a:p>
          </p:txBody>
        </p:sp>
      </p:grpSp>
      <p:grpSp>
        <p:nvGrpSpPr>
          <p:cNvPr id="39" name="组合 38"/>
          <p:cNvGrpSpPr/>
          <p:nvPr/>
        </p:nvGrpSpPr>
        <p:grpSpPr>
          <a:xfrm>
            <a:off x="9439987" y="3507157"/>
            <a:ext cx="428625" cy="434519"/>
            <a:chOff x="11168678" y="552138"/>
            <a:chExt cx="582540" cy="590550"/>
          </a:xfrm>
        </p:grpSpPr>
        <p:sp>
          <p:nvSpPr>
            <p:cNvPr id="40" name="Freeform 5"/>
            <p:cNvSpPr/>
            <p:nvPr/>
          </p:nvSpPr>
          <p:spPr bwMode="auto">
            <a:xfrm>
              <a:off x="11175884" y="552138"/>
              <a:ext cx="573204" cy="590550"/>
            </a:xfrm>
            <a:custGeom>
              <a:avLst/>
              <a:gdLst>
                <a:gd name="T0" fmla="*/ 279 w 291"/>
                <a:gd name="T1" fmla="*/ 117 h 300"/>
                <a:gd name="T2" fmla="*/ 274 w 291"/>
                <a:gd name="T3" fmla="*/ 101 h 300"/>
                <a:gd name="T4" fmla="*/ 269 w 291"/>
                <a:gd name="T5" fmla="*/ 84 h 300"/>
                <a:gd name="T6" fmla="*/ 254 w 291"/>
                <a:gd name="T7" fmla="*/ 63 h 300"/>
                <a:gd name="T8" fmla="*/ 227 w 291"/>
                <a:gd name="T9" fmla="*/ 37 h 300"/>
                <a:gd name="T10" fmla="*/ 229 w 291"/>
                <a:gd name="T11" fmla="*/ 34 h 300"/>
                <a:gd name="T12" fmla="*/ 218 w 291"/>
                <a:gd name="T13" fmla="*/ 23 h 300"/>
                <a:gd name="T14" fmla="*/ 191 w 291"/>
                <a:gd name="T15" fmla="*/ 20 h 300"/>
                <a:gd name="T16" fmla="*/ 174 w 291"/>
                <a:gd name="T17" fmla="*/ 9 h 300"/>
                <a:gd name="T18" fmla="*/ 157 w 291"/>
                <a:gd name="T19" fmla="*/ 4 h 300"/>
                <a:gd name="T20" fmla="*/ 135 w 291"/>
                <a:gd name="T21" fmla="*/ 6 h 300"/>
                <a:gd name="T22" fmla="*/ 118 w 291"/>
                <a:gd name="T23" fmla="*/ 6 h 300"/>
                <a:gd name="T24" fmla="*/ 89 w 291"/>
                <a:gd name="T25" fmla="*/ 14 h 300"/>
                <a:gd name="T26" fmla="*/ 58 w 291"/>
                <a:gd name="T27" fmla="*/ 31 h 300"/>
                <a:gd name="T28" fmla="*/ 46 w 291"/>
                <a:gd name="T29" fmla="*/ 40 h 300"/>
                <a:gd name="T30" fmla="*/ 35 w 291"/>
                <a:gd name="T31" fmla="*/ 45 h 300"/>
                <a:gd name="T32" fmla="*/ 22 w 291"/>
                <a:gd name="T33" fmla="*/ 65 h 300"/>
                <a:gd name="T34" fmla="*/ 10 w 291"/>
                <a:gd name="T35" fmla="*/ 93 h 300"/>
                <a:gd name="T36" fmla="*/ 5 w 291"/>
                <a:gd name="T37" fmla="*/ 103 h 300"/>
                <a:gd name="T38" fmla="*/ 4 w 291"/>
                <a:gd name="T39" fmla="*/ 133 h 300"/>
                <a:gd name="T40" fmla="*/ 16 w 291"/>
                <a:gd name="T41" fmla="*/ 172 h 300"/>
                <a:gd name="T42" fmla="*/ 17 w 291"/>
                <a:gd name="T43" fmla="*/ 182 h 300"/>
                <a:gd name="T44" fmla="*/ 18 w 291"/>
                <a:gd name="T45" fmla="*/ 187 h 300"/>
                <a:gd name="T46" fmla="*/ 21 w 291"/>
                <a:gd name="T47" fmla="*/ 193 h 300"/>
                <a:gd name="T48" fmla="*/ 54 w 291"/>
                <a:gd name="T49" fmla="*/ 227 h 300"/>
                <a:gd name="T50" fmla="*/ 83 w 291"/>
                <a:gd name="T51" fmla="*/ 244 h 300"/>
                <a:gd name="T52" fmla="*/ 107 w 291"/>
                <a:gd name="T53" fmla="*/ 263 h 300"/>
                <a:gd name="T54" fmla="*/ 116 w 291"/>
                <a:gd name="T55" fmla="*/ 265 h 300"/>
                <a:gd name="T56" fmla="*/ 113 w 291"/>
                <a:gd name="T57" fmla="*/ 273 h 300"/>
                <a:gd name="T58" fmla="*/ 130 w 291"/>
                <a:gd name="T59" fmla="*/ 281 h 300"/>
                <a:gd name="T60" fmla="*/ 124 w 291"/>
                <a:gd name="T61" fmla="*/ 287 h 300"/>
                <a:gd name="T62" fmla="*/ 150 w 291"/>
                <a:gd name="T63" fmla="*/ 293 h 300"/>
                <a:gd name="T64" fmla="*/ 185 w 291"/>
                <a:gd name="T65" fmla="*/ 289 h 300"/>
                <a:gd name="T66" fmla="*/ 210 w 291"/>
                <a:gd name="T67" fmla="*/ 273 h 300"/>
                <a:gd name="T68" fmla="*/ 246 w 291"/>
                <a:gd name="T69" fmla="*/ 252 h 300"/>
                <a:gd name="T70" fmla="*/ 268 w 291"/>
                <a:gd name="T71" fmla="*/ 223 h 300"/>
                <a:gd name="T72" fmla="*/ 274 w 291"/>
                <a:gd name="T73" fmla="*/ 196 h 300"/>
                <a:gd name="T74" fmla="*/ 280 w 291"/>
                <a:gd name="T75" fmla="*/ 183 h 300"/>
                <a:gd name="T76" fmla="*/ 284 w 291"/>
                <a:gd name="T77" fmla="*/ 159 h 3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91" h="300">
                  <a:moveTo>
                    <a:pt x="284" y="135"/>
                  </a:moveTo>
                  <a:cubicBezTo>
                    <a:pt x="285" y="127"/>
                    <a:pt x="282" y="123"/>
                    <a:pt x="279" y="117"/>
                  </a:cubicBezTo>
                  <a:cubicBezTo>
                    <a:pt x="285" y="110"/>
                    <a:pt x="273" y="107"/>
                    <a:pt x="274" y="100"/>
                  </a:cubicBezTo>
                  <a:cubicBezTo>
                    <a:pt x="274" y="101"/>
                    <a:pt x="274" y="101"/>
                    <a:pt x="274" y="101"/>
                  </a:cubicBezTo>
                  <a:cubicBezTo>
                    <a:pt x="272" y="99"/>
                    <a:pt x="272" y="99"/>
                    <a:pt x="272" y="99"/>
                  </a:cubicBezTo>
                  <a:cubicBezTo>
                    <a:pt x="278" y="93"/>
                    <a:pt x="269" y="89"/>
                    <a:pt x="269" y="84"/>
                  </a:cubicBezTo>
                  <a:cubicBezTo>
                    <a:pt x="266" y="81"/>
                    <a:pt x="268" y="71"/>
                    <a:pt x="260" y="73"/>
                  </a:cubicBezTo>
                  <a:cubicBezTo>
                    <a:pt x="260" y="68"/>
                    <a:pt x="258" y="66"/>
                    <a:pt x="254" y="63"/>
                  </a:cubicBezTo>
                  <a:cubicBezTo>
                    <a:pt x="246" y="57"/>
                    <a:pt x="241" y="41"/>
                    <a:pt x="229" y="40"/>
                  </a:cubicBezTo>
                  <a:cubicBezTo>
                    <a:pt x="228" y="39"/>
                    <a:pt x="227" y="38"/>
                    <a:pt x="227" y="37"/>
                  </a:cubicBezTo>
                  <a:cubicBezTo>
                    <a:pt x="228" y="37"/>
                    <a:pt x="228" y="36"/>
                    <a:pt x="229" y="36"/>
                  </a:cubicBezTo>
                  <a:cubicBezTo>
                    <a:pt x="229" y="34"/>
                    <a:pt x="229" y="34"/>
                    <a:pt x="229" y="34"/>
                  </a:cubicBezTo>
                  <a:cubicBezTo>
                    <a:pt x="226" y="33"/>
                    <a:pt x="224" y="32"/>
                    <a:pt x="221" y="31"/>
                  </a:cubicBezTo>
                  <a:cubicBezTo>
                    <a:pt x="223" y="29"/>
                    <a:pt x="221" y="24"/>
                    <a:pt x="218" y="23"/>
                  </a:cubicBezTo>
                  <a:cubicBezTo>
                    <a:pt x="213" y="22"/>
                    <a:pt x="212" y="22"/>
                    <a:pt x="206" y="21"/>
                  </a:cubicBezTo>
                  <a:cubicBezTo>
                    <a:pt x="202" y="17"/>
                    <a:pt x="196" y="19"/>
                    <a:pt x="191" y="20"/>
                  </a:cubicBezTo>
                  <a:cubicBezTo>
                    <a:pt x="189" y="14"/>
                    <a:pt x="182" y="16"/>
                    <a:pt x="178" y="14"/>
                  </a:cubicBezTo>
                  <a:cubicBezTo>
                    <a:pt x="176" y="12"/>
                    <a:pt x="174" y="11"/>
                    <a:pt x="174" y="9"/>
                  </a:cubicBezTo>
                  <a:cubicBezTo>
                    <a:pt x="168" y="9"/>
                    <a:pt x="164" y="6"/>
                    <a:pt x="157" y="7"/>
                  </a:cubicBezTo>
                  <a:cubicBezTo>
                    <a:pt x="157" y="4"/>
                    <a:pt x="157" y="4"/>
                    <a:pt x="157" y="4"/>
                  </a:cubicBezTo>
                  <a:cubicBezTo>
                    <a:pt x="153" y="0"/>
                    <a:pt x="148" y="6"/>
                    <a:pt x="144" y="1"/>
                  </a:cubicBezTo>
                  <a:cubicBezTo>
                    <a:pt x="140" y="2"/>
                    <a:pt x="139" y="5"/>
                    <a:pt x="135" y="6"/>
                  </a:cubicBezTo>
                  <a:cubicBezTo>
                    <a:pt x="132" y="7"/>
                    <a:pt x="126" y="9"/>
                    <a:pt x="124" y="4"/>
                  </a:cubicBezTo>
                  <a:cubicBezTo>
                    <a:pt x="122" y="4"/>
                    <a:pt x="119" y="4"/>
                    <a:pt x="118" y="6"/>
                  </a:cubicBezTo>
                  <a:cubicBezTo>
                    <a:pt x="114" y="2"/>
                    <a:pt x="112" y="11"/>
                    <a:pt x="107" y="6"/>
                  </a:cubicBezTo>
                  <a:cubicBezTo>
                    <a:pt x="103" y="16"/>
                    <a:pt x="96" y="9"/>
                    <a:pt x="89" y="14"/>
                  </a:cubicBezTo>
                  <a:cubicBezTo>
                    <a:pt x="84" y="23"/>
                    <a:pt x="74" y="15"/>
                    <a:pt x="69" y="25"/>
                  </a:cubicBezTo>
                  <a:cubicBezTo>
                    <a:pt x="64" y="22"/>
                    <a:pt x="63" y="35"/>
                    <a:pt x="58" y="31"/>
                  </a:cubicBezTo>
                  <a:cubicBezTo>
                    <a:pt x="58" y="32"/>
                    <a:pt x="58" y="32"/>
                    <a:pt x="58" y="32"/>
                  </a:cubicBezTo>
                  <a:cubicBezTo>
                    <a:pt x="56" y="38"/>
                    <a:pt x="47" y="32"/>
                    <a:pt x="46" y="40"/>
                  </a:cubicBezTo>
                  <a:cubicBezTo>
                    <a:pt x="40" y="40"/>
                    <a:pt x="38" y="39"/>
                    <a:pt x="34" y="43"/>
                  </a:cubicBezTo>
                  <a:cubicBezTo>
                    <a:pt x="35" y="45"/>
                    <a:pt x="35" y="45"/>
                    <a:pt x="35" y="45"/>
                  </a:cubicBezTo>
                  <a:cubicBezTo>
                    <a:pt x="32" y="49"/>
                    <a:pt x="32" y="53"/>
                    <a:pt x="27" y="53"/>
                  </a:cubicBezTo>
                  <a:cubicBezTo>
                    <a:pt x="24" y="57"/>
                    <a:pt x="20" y="61"/>
                    <a:pt x="22" y="65"/>
                  </a:cubicBezTo>
                  <a:cubicBezTo>
                    <a:pt x="9" y="69"/>
                    <a:pt x="20" y="87"/>
                    <a:pt x="8" y="92"/>
                  </a:cubicBezTo>
                  <a:cubicBezTo>
                    <a:pt x="10" y="93"/>
                    <a:pt x="10" y="93"/>
                    <a:pt x="10" y="93"/>
                  </a:cubicBezTo>
                  <a:cubicBezTo>
                    <a:pt x="8" y="96"/>
                    <a:pt x="8" y="102"/>
                    <a:pt x="3" y="99"/>
                  </a:cubicBezTo>
                  <a:cubicBezTo>
                    <a:pt x="2" y="101"/>
                    <a:pt x="4" y="102"/>
                    <a:pt x="5" y="103"/>
                  </a:cubicBezTo>
                  <a:cubicBezTo>
                    <a:pt x="2" y="109"/>
                    <a:pt x="6" y="114"/>
                    <a:pt x="8" y="121"/>
                  </a:cubicBezTo>
                  <a:cubicBezTo>
                    <a:pt x="5" y="124"/>
                    <a:pt x="0" y="128"/>
                    <a:pt x="4" y="133"/>
                  </a:cubicBezTo>
                  <a:cubicBezTo>
                    <a:pt x="12" y="137"/>
                    <a:pt x="0" y="147"/>
                    <a:pt x="8" y="149"/>
                  </a:cubicBezTo>
                  <a:cubicBezTo>
                    <a:pt x="5" y="159"/>
                    <a:pt x="14" y="166"/>
                    <a:pt x="16" y="172"/>
                  </a:cubicBezTo>
                  <a:cubicBezTo>
                    <a:pt x="13" y="175"/>
                    <a:pt x="17" y="180"/>
                    <a:pt x="16" y="183"/>
                  </a:cubicBezTo>
                  <a:cubicBezTo>
                    <a:pt x="17" y="182"/>
                    <a:pt x="17" y="182"/>
                    <a:pt x="17" y="182"/>
                  </a:cubicBezTo>
                  <a:cubicBezTo>
                    <a:pt x="19" y="184"/>
                    <a:pt x="19" y="184"/>
                    <a:pt x="19" y="184"/>
                  </a:cubicBezTo>
                  <a:cubicBezTo>
                    <a:pt x="19" y="185"/>
                    <a:pt x="19" y="186"/>
                    <a:pt x="18" y="187"/>
                  </a:cubicBezTo>
                  <a:cubicBezTo>
                    <a:pt x="26" y="191"/>
                    <a:pt x="26" y="191"/>
                    <a:pt x="26" y="191"/>
                  </a:cubicBezTo>
                  <a:cubicBezTo>
                    <a:pt x="21" y="193"/>
                    <a:pt x="21" y="193"/>
                    <a:pt x="21" y="193"/>
                  </a:cubicBezTo>
                  <a:cubicBezTo>
                    <a:pt x="26" y="202"/>
                    <a:pt x="38" y="205"/>
                    <a:pt x="43" y="215"/>
                  </a:cubicBezTo>
                  <a:cubicBezTo>
                    <a:pt x="51" y="215"/>
                    <a:pt x="47" y="225"/>
                    <a:pt x="54" y="227"/>
                  </a:cubicBezTo>
                  <a:cubicBezTo>
                    <a:pt x="64" y="224"/>
                    <a:pt x="62" y="237"/>
                    <a:pt x="71" y="236"/>
                  </a:cubicBezTo>
                  <a:cubicBezTo>
                    <a:pt x="72" y="243"/>
                    <a:pt x="83" y="237"/>
                    <a:pt x="83" y="244"/>
                  </a:cubicBezTo>
                  <a:cubicBezTo>
                    <a:pt x="86" y="244"/>
                    <a:pt x="86" y="244"/>
                    <a:pt x="86" y="244"/>
                  </a:cubicBezTo>
                  <a:cubicBezTo>
                    <a:pt x="92" y="253"/>
                    <a:pt x="104" y="253"/>
                    <a:pt x="107" y="263"/>
                  </a:cubicBezTo>
                  <a:cubicBezTo>
                    <a:pt x="110" y="261"/>
                    <a:pt x="115" y="259"/>
                    <a:pt x="117" y="263"/>
                  </a:cubicBezTo>
                  <a:cubicBezTo>
                    <a:pt x="116" y="265"/>
                    <a:pt x="116" y="265"/>
                    <a:pt x="116" y="265"/>
                  </a:cubicBezTo>
                  <a:cubicBezTo>
                    <a:pt x="120" y="269"/>
                    <a:pt x="120" y="269"/>
                    <a:pt x="120" y="269"/>
                  </a:cubicBezTo>
                  <a:cubicBezTo>
                    <a:pt x="119" y="273"/>
                    <a:pt x="114" y="269"/>
                    <a:pt x="113" y="273"/>
                  </a:cubicBezTo>
                  <a:cubicBezTo>
                    <a:pt x="116" y="275"/>
                    <a:pt x="120" y="278"/>
                    <a:pt x="122" y="275"/>
                  </a:cubicBezTo>
                  <a:cubicBezTo>
                    <a:pt x="124" y="278"/>
                    <a:pt x="127" y="278"/>
                    <a:pt x="130" y="281"/>
                  </a:cubicBezTo>
                  <a:cubicBezTo>
                    <a:pt x="132" y="283"/>
                    <a:pt x="135" y="277"/>
                    <a:pt x="137" y="282"/>
                  </a:cubicBezTo>
                  <a:cubicBezTo>
                    <a:pt x="133" y="285"/>
                    <a:pt x="130" y="285"/>
                    <a:pt x="124" y="287"/>
                  </a:cubicBezTo>
                  <a:cubicBezTo>
                    <a:pt x="126" y="287"/>
                    <a:pt x="130" y="289"/>
                    <a:pt x="130" y="287"/>
                  </a:cubicBezTo>
                  <a:cubicBezTo>
                    <a:pt x="135" y="291"/>
                    <a:pt x="145" y="288"/>
                    <a:pt x="150" y="293"/>
                  </a:cubicBezTo>
                  <a:cubicBezTo>
                    <a:pt x="154" y="294"/>
                    <a:pt x="156" y="293"/>
                    <a:pt x="157" y="290"/>
                  </a:cubicBezTo>
                  <a:cubicBezTo>
                    <a:pt x="168" y="300"/>
                    <a:pt x="174" y="285"/>
                    <a:pt x="185" y="289"/>
                  </a:cubicBezTo>
                  <a:cubicBezTo>
                    <a:pt x="195" y="289"/>
                    <a:pt x="191" y="272"/>
                    <a:pt x="202" y="279"/>
                  </a:cubicBezTo>
                  <a:cubicBezTo>
                    <a:pt x="205" y="274"/>
                    <a:pt x="211" y="281"/>
                    <a:pt x="210" y="273"/>
                  </a:cubicBezTo>
                  <a:cubicBezTo>
                    <a:pt x="212" y="269"/>
                    <a:pt x="216" y="270"/>
                    <a:pt x="219" y="270"/>
                  </a:cubicBezTo>
                  <a:cubicBezTo>
                    <a:pt x="225" y="260"/>
                    <a:pt x="237" y="259"/>
                    <a:pt x="246" y="252"/>
                  </a:cubicBezTo>
                  <a:cubicBezTo>
                    <a:pt x="245" y="245"/>
                    <a:pt x="253" y="244"/>
                    <a:pt x="253" y="237"/>
                  </a:cubicBezTo>
                  <a:cubicBezTo>
                    <a:pt x="260" y="234"/>
                    <a:pt x="260" y="225"/>
                    <a:pt x="268" y="223"/>
                  </a:cubicBezTo>
                  <a:cubicBezTo>
                    <a:pt x="267" y="218"/>
                    <a:pt x="269" y="210"/>
                    <a:pt x="270" y="205"/>
                  </a:cubicBezTo>
                  <a:cubicBezTo>
                    <a:pt x="273" y="203"/>
                    <a:pt x="270" y="197"/>
                    <a:pt x="274" y="196"/>
                  </a:cubicBezTo>
                  <a:cubicBezTo>
                    <a:pt x="274" y="195"/>
                    <a:pt x="274" y="195"/>
                    <a:pt x="274" y="195"/>
                  </a:cubicBezTo>
                  <a:cubicBezTo>
                    <a:pt x="281" y="194"/>
                    <a:pt x="274" y="185"/>
                    <a:pt x="280" y="183"/>
                  </a:cubicBezTo>
                  <a:cubicBezTo>
                    <a:pt x="280" y="179"/>
                    <a:pt x="280" y="171"/>
                    <a:pt x="284" y="169"/>
                  </a:cubicBezTo>
                  <a:cubicBezTo>
                    <a:pt x="284" y="159"/>
                    <a:pt x="284" y="159"/>
                    <a:pt x="284" y="159"/>
                  </a:cubicBezTo>
                  <a:cubicBezTo>
                    <a:pt x="279" y="151"/>
                    <a:pt x="291" y="143"/>
                    <a:pt x="284" y="135"/>
                  </a:cubicBezTo>
                  <a:close/>
                </a:path>
              </a:pathLst>
            </a:custGeom>
            <a:solidFill>
              <a:srgbClr val="4C1B15"/>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sz="1600">
                <a:latin typeface="汉仪良品线简" panose="00020600040101010101" pitchFamily="18" charset="-122"/>
                <a:ea typeface="汉仪良品线简" panose="00020600040101010101" pitchFamily="18" charset="-122"/>
              </a:endParaRPr>
            </a:p>
          </p:txBody>
        </p:sp>
        <p:sp>
          <p:nvSpPr>
            <p:cNvPr id="41" name="文本框 40"/>
            <p:cNvSpPr txBox="1"/>
            <p:nvPr/>
          </p:nvSpPr>
          <p:spPr>
            <a:xfrm>
              <a:off x="11168678" y="602938"/>
              <a:ext cx="582540" cy="457200"/>
            </a:xfrm>
            <a:prstGeom prst="rect">
              <a:avLst/>
            </a:prstGeom>
            <a:noFill/>
          </p:spPr>
          <p:txBody>
            <a:bodyPr vert="eaVert" wrap="square" rtlCol="0">
              <a:spAutoFit/>
            </a:bodyPr>
            <a:lstStyle/>
            <a:p>
              <a:pPr algn="ctr"/>
              <a:endParaRPr lang="zh-CN" altLang="en-US" sz="1600" dirty="0">
                <a:solidFill>
                  <a:schemeClr val="bg1"/>
                </a:solidFill>
                <a:latin typeface="汉仪良品线简" panose="00020600040101010101" pitchFamily="18" charset="-122"/>
                <a:ea typeface="汉仪良品线简" panose="00020600040101010101" pitchFamily="18" charset="-122"/>
              </a:endParaRPr>
            </a:p>
          </p:txBody>
        </p:sp>
      </p:grpSp>
      <p:sp>
        <p:nvSpPr>
          <p:cNvPr id="50" name="矩形 49"/>
          <p:cNvSpPr/>
          <p:nvPr/>
        </p:nvSpPr>
        <p:spPr>
          <a:xfrm>
            <a:off x="281354" y="196948"/>
            <a:ext cx="11633981" cy="59988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2275840" y="1546860"/>
            <a:ext cx="2122170" cy="1198880"/>
          </a:xfrm>
          <a:prstGeom prst="rect">
            <a:avLst/>
          </a:prstGeom>
          <a:noFill/>
        </p:spPr>
        <p:txBody>
          <a:bodyPr wrap="square" rtlCol="0">
            <a:spAutoFit/>
          </a:bodyPr>
          <a:lstStyle/>
          <a:p>
            <a:r>
              <a:rPr lang="en-US" altLang="zh-CN" sz="2400" b="1">
                <a:latin typeface="Times New Roman" panose="02020603050405020304" charset="0"/>
                <a:cs typeface="Times New Roman" panose="02020603050405020304" charset="0"/>
              </a:rPr>
              <a:t>The Development of Crosstalk</a:t>
            </a:r>
          </a:p>
        </p:txBody>
      </p:sp>
      <p:sp>
        <p:nvSpPr>
          <p:cNvPr id="51" name="文本框 50"/>
          <p:cNvSpPr txBox="1"/>
          <p:nvPr/>
        </p:nvSpPr>
        <p:spPr>
          <a:xfrm>
            <a:off x="4798695" y="2212340"/>
            <a:ext cx="1595120" cy="1198880"/>
          </a:xfrm>
          <a:prstGeom prst="rect">
            <a:avLst/>
          </a:prstGeom>
          <a:noFill/>
        </p:spPr>
        <p:txBody>
          <a:bodyPr wrap="square" rtlCol="0">
            <a:spAutoFit/>
          </a:bodyPr>
          <a:lstStyle/>
          <a:p>
            <a:r>
              <a:rPr lang="en-US" altLang="zh-CN" sz="2400" b="1">
                <a:latin typeface="Times New Roman" panose="02020603050405020304" charset="0"/>
                <a:cs typeface="Times New Roman" panose="02020603050405020304" charset="0"/>
              </a:rPr>
              <a:t>Four Basic Skills in Crosstalk</a:t>
            </a:r>
          </a:p>
        </p:txBody>
      </p:sp>
      <p:sp>
        <p:nvSpPr>
          <p:cNvPr id="52" name="文本框 51"/>
          <p:cNvSpPr txBox="1"/>
          <p:nvPr/>
        </p:nvSpPr>
        <p:spPr>
          <a:xfrm>
            <a:off x="7157085" y="2953385"/>
            <a:ext cx="2281555" cy="829945"/>
          </a:xfrm>
          <a:prstGeom prst="rect">
            <a:avLst/>
          </a:prstGeom>
          <a:noFill/>
        </p:spPr>
        <p:txBody>
          <a:bodyPr wrap="square" rtlCol="0">
            <a:spAutoFit/>
          </a:bodyPr>
          <a:lstStyle/>
          <a:p>
            <a:r>
              <a:rPr lang="en-US" altLang="zh-CN" sz="2400" b="1">
                <a:latin typeface="Times New Roman" panose="02020603050405020304" charset="0"/>
                <a:cs typeface="Times New Roman" panose="02020603050405020304" charset="0"/>
              </a:rPr>
              <a:t>Characteristics of Crosstalk</a:t>
            </a:r>
          </a:p>
        </p:txBody>
      </p:sp>
      <p:sp>
        <p:nvSpPr>
          <p:cNvPr id="53" name="文本框 52"/>
          <p:cNvSpPr txBox="1"/>
          <p:nvPr/>
        </p:nvSpPr>
        <p:spPr>
          <a:xfrm>
            <a:off x="9438005" y="3941445"/>
            <a:ext cx="2258695" cy="829945"/>
          </a:xfrm>
          <a:prstGeom prst="rect">
            <a:avLst/>
          </a:prstGeom>
          <a:noFill/>
        </p:spPr>
        <p:txBody>
          <a:bodyPr wrap="square" rtlCol="0" anchor="t">
            <a:spAutoFit/>
          </a:bodyPr>
          <a:lstStyle/>
          <a:p>
            <a:r>
              <a:rPr lang="zh-CN" altLang="en-US" sz="2400" b="1">
                <a:latin typeface="Times New Roman" panose="02020603050405020304" charset="0"/>
                <a:cs typeface="Times New Roman" panose="02020603050405020304" charset="0"/>
              </a:rPr>
              <a:t>Famous Artists of CrossTalk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anim calcmode="lin" valueType="num">
                                      <p:cBhvr>
                                        <p:cTn id="8" dur="500" fill="hold"/>
                                        <p:tgtEl>
                                          <p:spTgt spid="3"/>
                                        </p:tgtEl>
                                        <p:attrNameLst>
                                          <p:attrName>ppt_x</p:attrName>
                                        </p:attrNameLst>
                                      </p:cBhvr>
                                      <p:tavLst>
                                        <p:tav tm="0">
                                          <p:val>
                                            <p:strVal val="#ppt_x"/>
                                          </p:val>
                                        </p:tav>
                                        <p:tav tm="100000">
                                          <p:val>
                                            <p:strVal val="#ppt_x"/>
                                          </p:val>
                                        </p:tav>
                                      </p:tavLst>
                                    </p:anim>
                                    <p:anim calcmode="lin" valueType="num">
                                      <p:cBhvr>
                                        <p:cTn id="9" dur="500" fill="hold"/>
                                        <p:tgtEl>
                                          <p:spTgt spid="3"/>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6" presetClass="entr" presetSubtype="32" fill="hold" nodeType="after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circle(out)">
                                      <p:cBhvr>
                                        <p:cTn id="13" dur="1000"/>
                                        <p:tgtEl>
                                          <p:spTgt spid="6"/>
                                        </p:tgtEl>
                                      </p:cBhvr>
                                    </p:animEffect>
                                  </p:childTnLst>
                                </p:cTn>
                              </p:par>
                            </p:childTnLst>
                          </p:cTn>
                        </p:par>
                        <p:par>
                          <p:cTn id="14" fill="hold">
                            <p:stCondLst>
                              <p:cond delay="1500"/>
                            </p:stCondLst>
                            <p:childTnLst>
                              <p:par>
                                <p:cTn id="15" presetID="6" presetClass="entr" presetSubtype="32" fill="hold" nodeType="after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circle(out)">
                                      <p:cBhvr>
                                        <p:cTn id="17" dur="1000"/>
                                        <p:tgtEl>
                                          <p:spTgt spid="17"/>
                                        </p:tgtEl>
                                      </p:cBhvr>
                                    </p:animEffect>
                                  </p:childTnLst>
                                </p:cTn>
                              </p:par>
                            </p:childTnLst>
                          </p:cTn>
                        </p:par>
                        <p:par>
                          <p:cTn id="18" fill="hold">
                            <p:stCondLst>
                              <p:cond delay="2500"/>
                            </p:stCondLst>
                            <p:childTnLst>
                              <p:par>
                                <p:cTn id="19" presetID="6" presetClass="entr" presetSubtype="32" fill="hold" nodeType="afterEffect">
                                  <p:stCondLst>
                                    <p:cond delay="0"/>
                                  </p:stCondLst>
                                  <p:childTnLst>
                                    <p:set>
                                      <p:cBhvr>
                                        <p:cTn id="20" dur="1" fill="hold">
                                          <p:stCondLst>
                                            <p:cond delay="0"/>
                                          </p:stCondLst>
                                        </p:cTn>
                                        <p:tgtEl>
                                          <p:spTgt spid="28"/>
                                        </p:tgtEl>
                                        <p:attrNameLst>
                                          <p:attrName>style.visibility</p:attrName>
                                        </p:attrNameLst>
                                      </p:cBhvr>
                                      <p:to>
                                        <p:strVal val="visible"/>
                                      </p:to>
                                    </p:set>
                                    <p:animEffect transition="in" filter="circle(out)">
                                      <p:cBhvr>
                                        <p:cTn id="21" dur="1000"/>
                                        <p:tgtEl>
                                          <p:spTgt spid="28"/>
                                        </p:tgtEl>
                                      </p:cBhvr>
                                    </p:animEffect>
                                  </p:childTnLst>
                                </p:cTn>
                              </p:par>
                            </p:childTnLst>
                          </p:cTn>
                        </p:par>
                        <p:par>
                          <p:cTn id="22" fill="hold">
                            <p:stCondLst>
                              <p:cond delay="3500"/>
                            </p:stCondLst>
                            <p:childTnLst>
                              <p:par>
                                <p:cTn id="23" presetID="6" presetClass="entr" presetSubtype="32" fill="hold" nodeType="afterEffect">
                                  <p:stCondLst>
                                    <p:cond delay="0"/>
                                  </p:stCondLst>
                                  <p:childTnLst>
                                    <p:set>
                                      <p:cBhvr>
                                        <p:cTn id="24" dur="1" fill="hold">
                                          <p:stCondLst>
                                            <p:cond delay="0"/>
                                          </p:stCondLst>
                                        </p:cTn>
                                        <p:tgtEl>
                                          <p:spTgt spid="39"/>
                                        </p:tgtEl>
                                        <p:attrNameLst>
                                          <p:attrName>style.visibility</p:attrName>
                                        </p:attrNameLst>
                                      </p:cBhvr>
                                      <p:to>
                                        <p:strVal val="visible"/>
                                      </p:to>
                                    </p:set>
                                    <p:animEffect transition="in" filter="circle(out)">
                                      <p:cBhvr>
                                        <p:cTn id="25" dur="10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flipH="1">
            <a:off x="4372888" y="0"/>
            <a:ext cx="5976605" cy="5132849"/>
          </a:xfrm>
          <a:prstGeom prst="rect">
            <a:avLst/>
          </a:prstGeom>
        </p:spPr>
      </p:pic>
      <p:sp>
        <p:nvSpPr>
          <p:cNvPr id="3" name="文本框 2"/>
          <p:cNvSpPr txBox="1"/>
          <p:nvPr/>
        </p:nvSpPr>
        <p:spPr>
          <a:xfrm>
            <a:off x="1079500" y="2829560"/>
            <a:ext cx="6250305" cy="583565"/>
          </a:xfrm>
          <a:prstGeom prst="rect">
            <a:avLst/>
          </a:prstGeom>
          <a:noFill/>
        </p:spPr>
        <p:txBody>
          <a:bodyPr wrap="square" rtlCol="0">
            <a:spAutoFit/>
          </a:bodyPr>
          <a:lstStyle/>
          <a:p>
            <a:r>
              <a:rPr lang="en-US" altLang="zh-CN" sz="3200" b="1">
                <a:latin typeface="Times New Roman" panose="02020603050405020304" charset="0"/>
                <a:cs typeface="Times New Roman" panose="02020603050405020304" charset="0"/>
              </a:rPr>
              <a:t>The Development of Crosstalk</a:t>
            </a:r>
          </a:p>
        </p:txBody>
      </p:sp>
      <p:sp>
        <p:nvSpPr>
          <p:cNvPr id="7" name="文本框 6"/>
          <p:cNvSpPr txBox="1"/>
          <p:nvPr/>
        </p:nvSpPr>
        <p:spPr>
          <a:xfrm>
            <a:off x="7103110" y="3303905"/>
            <a:ext cx="3060700" cy="768350"/>
          </a:xfrm>
          <a:prstGeom prst="rect">
            <a:avLst/>
          </a:prstGeom>
          <a:noFill/>
        </p:spPr>
        <p:txBody>
          <a:bodyPr wrap="square" rtlCol="0">
            <a:spAutoFit/>
          </a:bodyPr>
          <a:lstStyle/>
          <a:p>
            <a:r>
              <a:rPr lang="en-US" altLang="zh-CN" sz="4400" b="1">
                <a:solidFill>
                  <a:schemeClr val="bg1"/>
                </a:solidFill>
                <a:latin typeface="Times New Roman" panose="02020603050405020304" charset="0"/>
                <a:cs typeface="Times New Roman" panose="02020603050405020304" charset="0"/>
              </a:rPr>
              <a:t>Part One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组合 6"/>
          <p:cNvGrpSpPr/>
          <p:nvPr/>
        </p:nvGrpSpPr>
        <p:grpSpPr>
          <a:xfrm>
            <a:off x="0" y="0"/>
            <a:ext cx="1028310" cy="2110154"/>
            <a:chOff x="702016" y="0"/>
            <a:chExt cx="2309838" cy="5673419"/>
          </a:xfrm>
        </p:grpSpPr>
        <p:cxnSp>
          <p:nvCxnSpPr>
            <p:cNvPr id="5" name="直接连接符 4"/>
            <p:cNvCxnSpPr/>
            <p:nvPr/>
          </p:nvCxnSpPr>
          <p:spPr>
            <a:xfrm>
              <a:off x="2025748" y="0"/>
              <a:ext cx="0" cy="3346236"/>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pic>
          <p:nvPicPr>
            <p:cNvPr id="6" name="图片 5"/>
            <p:cNvPicPr>
              <a:picLocks noChangeAspect="1"/>
            </p:cNvPicPr>
            <p:nvPr/>
          </p:nvPicPr>
          <p:blipFill rotWithShape="1">
            <a:blip r:embed="rId2" cstate="email">
              <a:extLst>
                <a:ext uri="{28A0092B-C50C-407E-A947-70E740481C1C}">
                  <a14:useLocalDpi xmlns:a14="http://schemas.microsoft.com/office/drawing/2010/main"/>
                </a:ext>
              </a:extLst>
            </a:blip>
            <a:srcRect l="18096" r="22290" b="37135"/>
            <a:stretch>
              <a:fillRect/>
            </a:stretch>
          </p:blipFill>
          <p:spPr>
            <a:xfrm>
              <a:off x="702016" y="2773378"/>
              <a:ext cx="2309838" cy="2900041"/>
            </a:xfrm>
            <a:prstGeom prst="rect">
              <a:avLst/>
            </a:prstGeom>
          </p:spPr>
        </p:pic>
      </p:grpSp>
      <p:sp>
        <p:nvSpPr>
          <p:cNvPr id="4" name="矩形 3"/>
          <p:cNvSpPr/>
          <p:nvPr/>
        </p:nvSpPr>
        <p:spPr>
          <a:xfrm>
            <a:off x="281354" y="196948"/>
            <a:ext cx="11633981" cy="59988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800">
              <a:latin typeface="Times New Roman" panose="02020603050405020304" charset="0"/>
              <a:ea typeface="宋体" panose="02010600030101010101" pitchFamily="2" charset="-122"/>
            </a:endParaRPr>
          </a:p>
        </p:txBody>
      </p:sp>
      <p:cxnSp>
        <p:nvCxnSpPr>
          <p:cNvPr id="8" name="直接连接符 7"/>
          <p:cNvCxnSpPr/>
          <p:nvPr/>
        </p:nvCxnSpPr>
        <p:spPr>
          <a:xfrm>
            <a:off x="11915335" y="4417255"/>
            <a:ext cx="0" cy="2267604"/>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9" name="组合 8"/>
          <p:cNvGrpSpPr/>
          <p:nvPr/>
        </p:nvGrpSpPr>
        <p:grpSpPr>
          <a:xfrm>
            <a:off x="890269" y="3231292"/>
            <a:ext cx="11574781" cy="1486787"/>
            <a:chOff x="430190" y="2118776"/>
            <a:chExt cx="8549651" cy="1080208"/>
          </a:xfrm>
        </p:grpSpPr>
        <p:pic>
          <p:nvPicPr>
            <p:cNvPr id="11" name="图片 10"/>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2588710" y="2428343"/>
              <a:ext cx="820350" cy="284193"/>
            </a:xfrm>
            <a:prstGeom prst="rect">
              <a:avLst/>
            </a:prstGeom>
          </p:spPr>
        </p:pic>
        <p:pic>
          <p:nvPicPr>
            <p:cNvPr id="13" name="图片 12"/>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438594" y="2431572"/>
              <a:ext cx="817536" cy="282809"/>
            </a:xfrm>
            <a:prstGeom prst="rect">
              <a:avLst/>
            </a:prstGeom>
          </p:spPr>
        </p:pic>
        <p:sp>
          <p:nvSpPr>
            <p:cNvPr id="32" name="TextBox 6"/>
            <p:cNvSpPr txBox="1"/>
            <p:nvPr/>
          </p:nvSpPr>
          <p:spPr>
            <a:xfrm>
              <a:off x="3612743" y="2134574"/>
              <a:ext cx="2023436" cy="626054"/>
            </a:xfrm>
            <a:prstGeom prst="rect">
              <a:avLst/>
            </a:prstGeom>
            <a:noFill/>
          </p:spPr>
          <p:txBody>
            <a:bodyPr wrap="square" lIns="0" tIns="0" rIns="0" bIns="0" rtlCol="0" anchor="ctr">
              <a:spAutoFit/>
            </a:bodyPr>
            <a:lstStyle/>
            <a:p>
              <a:r>
                <a:rPr lang="en-US" sz="2800" b="1" dirty="0">
                  <a:latin typeface="Times New Roman" panose="02020603050405020304" charset="0"/>
                  <a:ea typeface="宋体" panose="02010600030101010101" pitchFamily="2" charset="-122"/>
                </a:rPr>
                <a:t>One person stand-up talk </a:t>
              </a:r>
            </a:p>
          </p:txBody>
        </p:sp>
        <p:sp>
          <p:nvSpPr>
            <p:cNvPr id="30" name="TextBox 6"/>
            <p:cNvSpPr txBox="1"/>
            <p:nvPr/>
          </p:nvSpPr>
          <p:spPr>
            <a:xfrm>
              <a:off x="6374327" y="2260133"/>
              <a:ext cx="2605514" cy="938851"/>
            </a:xfrm>
            <a:prstGeom prst="rect">
              <a:avLst/>
            </a:prstGeom>
            <a:noFill/>
          </p:spPr>
          <p:txBody>
            <a:bodyPr wrap="square" lIns="0" tIns="0" rIns="0" bIns="0" rtlCol="0" anchor="ctr">
              <a:spAutoFit/>
            </a:bodyPr>
            <a:lstStyle/>
            <a:p>
              <a:r>
                <a:rPr lang="en-US" altLang="zh-CN" sz="2800" b="1" dirty="0">
                  <a:latin typeface="Times New Roman" panose="02020603050405020304" charset="0"/>
                  <a:ea typeface="宋体" panose="02010600030101010101" pitchFamily="2" charset="-122"/>
                </a:rPr>
                <a:t>S</a:t>
              </a:r>
              <a:r>
                <a:rPr lang="zh-CN" altLang="en-US" sz="2800" b="1" dirty="0">
                  <a:latin typeface="Times New Roman" panose="02020603050405020304" charset="0"/>
                  <a:ea typeface="宋体" panose="02010600030101010101" pitchFamily="2" charset="-122"/>
                </a:rPr>
                <a:t>tand-up crosstalk, </a:t>
              </a:r>
            </a:p>
            <a:p>
              <a:r>
                <a:rPr lang="en-US" altLang="zh-CN" sz="2800" b="1" dirty="0">
                  <a:latin typeface="Times New Roman" panose="02020603050405020304" charset="0"/>
                  <a:ea typeface="宋体" panose="02010600030101010101" pitchFamily="2" charset="-122"/>
                </a:rPr>
                <a:t>D</a:t>
              </a:r>
              <a:r>
                <a:rPr lang="zh-CN" altLang="en-US" sz="2800" b="1" dirty="0">
                  <a:latin typeface="Times New Roman" panose="02020603050405020304" charset="0"/>
                  <a:ea typeface="宋体" panose="02010600030101010101" pitchFamily="2" charset="-122"/>
                </a:rPr>
                <a:t>ual crosstalk, </a:t>
              </a:r>
            </a:p>
            <a:p>
              <a:r>
                <a:rPr lang="en-US" altLang="zh-CN" sz="2800" b="1" dirty="0">
                  <a:latin typeface="Times New Roman" panose="02020603050405020304" charset="0"/>
                  <a:ea typeface="宋体" panose="02010600030101010101" pitchFamily="2" charset="-122"/>
                </a:rPr>
                <a:t>G</a:t>
              </a:r>
              <a:r>
                <a:rPr lang="zh-CN" altLang="en-US" sz="2800" b="1" dirty="0">
                  <a:latin typeface="Times New Roman" panose="02020603050405020304" charset="0"/>
                  <a:ea typeface="宋体" panose="02010600030101010101" pitchFamily="2" charset="-122"/>
                </a:rPr>
                <a:t>roup crosstalk</a:t>
              </a:r>
            </a:p>
          </p:txBody>
        </p:sp>
        <p:sp>
          <p:nvSpPr>
            <p:cNvPr id="26" name="TextBox 6"/>
            <p:cNvSpPr txBox="1"/>
            <p:nvPr/>
          </p:nvSpPr>
          <p:spPr>
            <a:xfrm>
              <a:off x="430190" y="2118776"/>
              <a:ext cx="1681506" cy="312797"/>
            </a:xfrm>
            <a:prstGeom prst="rect">
              <a:avLst/>
            </a:prstGeom>
            <a:noFill/>
          </p:spPr>
          <p:txBody>
            <a:bodyPr wrap="square" lIns="0" tIns="0" rIns="0" bIns="0" rtlCol="0" anchor="ctr">
              <a:spAutoFit/>
            </a:bodyPr>
            <a:lstStyle/>
            <a:p>
              <a:r>
                <a:rPr lang="en-US" sz="2800" b="1" dirty="0">
                  <a:solidFill>
                    <a:schemeClr val="tx1"/>
                  </a:solidFill>
                  <a:uFillTx/>
                  <a:latin typeface="Times New Roman" panose="02020603050405020304" charset="0"/>
                  <a:ea typeface="宋体" panose="02010600030101010101" pitchFamily="2" charset="-122"/>
                </a:rPr>
                <a:t>Onomatopoeia</a:t>
              </a:r>
            </a:p>
          </p:txBody>
        </p:sp>
      </p:grpSp>
      <p:pic>
        <p:nvPicPr>
          <p:cNvPr id="2" name="图片 1" descr="口技"/>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890270" y="1021080"/>
            <a:ext cx="3137535" cy="2103120"/>
          </a:xfrm>
          <a:prstGeom prst="rect">
            <a:avLst/>
          </a:prstGeom>
        </p:spPr>
      </p:pic>
      <p:pic>
        <p:nvPicPr>
          <p:cNvPr id="34" name="图片 33" descr="下载"/>
          <p:cNvPicPr>
            <a:picLocks noChangeAspect="1"/>
          </p:cNvPicPr>
          <p:nvPr/>
        </p:nvPicPr>
        <p:blipFill>
          <a:blip r:embed="rId5"/>
          <a:srcRect r="10692"/>
          <a:stretch>
            <a:fillRect/>
          </a:stretch>
        </p:blipFill>
        <p:spPr>
          <a:xfrm>
            <a:off x="5050155" y="1080135"/>
            <a:ext cx="2705100" cy="2059940"/>
          </a:xfrm>
          <a:prstGeom prst="rect">
            <a:avLst/>
          </a:prstGeom>
        </p:spPr>
      </p:pic>
      <p:pic>
        <p:nvPicPr>
          <p:cNvPr id="36" name="图片 35" descr="c0c1e5baa3714e71bd26e23c7b2afd8a"/>
          <p:cNvPicPr>
            <a:picLocks noChangeAspect="1"/>
          </p:cNvPicPr>
          <p:nvPr/>
        </p:nvPicPr>
        <p:blipFill>
          <a:blip r:embed="rId6" cstate="email">
            <a:extLst>
              <a:ext uri="{28A0092B-C50C-407E-A947-70E740481C1C}">
                <a14:useLocalDpi xmlns:a14="http://schemas.microsoft.com/office/drawing/2010/main"/>
              </a:ext>
            </a:extLst>
          </a:blip>
          <a:srcRect r="18785"/>
          <a:stretch>
            <a:fillRect/>
          </a:stretch>
        </p:blipFill>
        <p:spPr>
          <a:xfrm>
            <a:off x="8777605" y="1134110"/>
            <a:ext cx="2883535" cy="2005965"/>
          </a:xfrm>
          <a:prstGeom prst="rect">
            <a:avLst/>
          </a:prstGeom>
        </p:spPr>
      </p:pic>
      <p:sp>
        <p:nvSpPr>
          <p:cNvPr id="10" name="文本框 9"/>
          <p:cNvSpPr txBox="1"/>
          <p:nvPr/>
        </p:nvSpPr>
        <p:spPr>
          <a:xfrm>
            <a:off x="589280" y="250825"/>
            <a:ext cx="6003290" cy="521970"/>
          </a:xfrm>
          <a:prstGeom prst="rect">
            <a:avLst/>
          </a:prstGeom>
          <a:noFill/>
        </p:spPr>
        <p:txBody>
          <a:bodyPr wrap="square" rtlCol="0">
            <a:spAutoFit/>
          </a:bodyPr>
          <a:lstStyle/>
          <a:p>
            <a:r>
              <a:rPr lang="en-US" altLang="zh-CN" sz="2800" b="1">
                <a:latin typeface="Times New Roman" panose="02020603050405020304" charset="0"/>
                <a:ea typeface="宋体" panose="02010600030101010101" pitchFamily="2" charset="-122"/>
                <a:cs typeface="Times New Roman" panose="02020603050405020304" charset="0"/>
              </a:rPr>
              <a:t>1.The Development of Crosstalk</a:t>
            </a:r>
          </a:p>
        </p:txBody>
      </p:sp>
      <p:sp>
        <p:nvSpPr>
          <p:cNvPr id="15" name="文本框 14"/>
          <p:cNvSpPr txBox="1"/>
          <p:nvPr/>
        </p:nvSpPr>
        <p:spPr>
          <a:xfrm>
            <a:off x="681990" y="3859530"/>
            <a:ext cx="3943350" cy="2676525"/>
          </a:xfrm>
          <a:prstGeom prst="rect">
            <a:avLst/>
          </a:prstGeom>
          <a:noFill/>
        </p:spPr>
        <p:txBody>
          <a:bodyPr wrap="square" rtlCol="0" anchor="t">
            <a:spAutoFit/>
          </a:bodyPr>
          <a:lstStyle/>
          <a:p>
            <a:pPr lvl="0" algn="l">
              <a:buClrTx/>
              <a:buSzTx/>
              <a:buFontTx/>
            </a:pPr>
            <a:r>
              <a:rPr lang="en-US" altLang="zh-CN" sz="2400">
                <a:latin typeface="Times New Roman" panose="02020603050405020304" charset="0"/>
                <a:cs typeface="Times New Roman" panose="02020603050405020304" charset="0"/>
                <a:sym typeface="+mn-ea"/>
              </a:rPr>
              <a:t>O</a:t>
            </a:r>
            <a:r>
              <a:rPr lang="zh-CN" altLang="en-US" sz="2400">
                <a:latin typeface="Times New Roman" panose="02020603050405020304" charset="0"/>
                <a:cs typeface="Times New Roman" panose="02020603050405020304" charset="0"/>
                <a:sym typeface="+mn-ea"/>
              </a:rPr>
              <a:t>riginally refers to imitate others’ voices. It was evolved and further developed from the folk opera in North China, and integrated with imitating oral skills and other folk art forms.</a:t>
            </a:r>
          </a:p>
        </p:txBody>
      </p:sp>
      <p:sp>
        <p:nvSpPr>
          <p:cNvPr id="17" name="文本框 16"/>
          <p:cNvSpPr txBox="1"/>
          <p:nvPr/>
        </p:nvSpPr>
        <p:spPr>
          <a:xfrm>
            <a:off x="5050155" y="4227830"/>
            <a:ext cx="3486150" cy="1938020"/>
          </a:xfrm>
          <a:prstGeom prst="rect">
            <a:avLst/>
          </a:prstGeom>
          <a:noFill/>
        </p:spPr>
        <p:txBody>
          <a:bodyPr wrap="square" rtlCol="0" anchor="t">
            <a:spAutoFit/>
          </a:bodyPr>
          <a:lstStyle/>
          <a:p>
            <a:r>
              <a:rPr lang="zh-CN" altLang="en-US" sz="2400">
                <a:latin typeface="Times New Roman" panose="02020603050405020304" charset="0"/>
                <a:cs typeface="Times New Roman" panose="02020603050405020304" charset="0"/>
              </a:rPr>
              <a:t>It’s a folk vocal art that uses jokes or funny questioning and answering to make the audience laugh.</a:t>
            </a:r>
          </a:p>
        </p:txBody>
      </p:sp>
      <p:sp>
        <p:nvSpPr>
          <p:cNvPr id="18" name="文本框 17"/>
          <p:cNvSpPr txBox="1"/>
          <p:nvPr/>
        </p:nvSpPr>
        <p:spPr>
          <a:xfrm>
            <a:off x="8961120" y="5003800"/>
            <a:ext cx="2967990" cy="829945"/>
          </a:xfrm>
          <a:prstGeom prst="rect">
            <a:avLst/>
          </a:prstGeom>
          <a:noFill/>
        </p:spPr>
        <p:txBody>
          <a:bodyPr wrap="square" rtlCol="0" anchor="t">
            <a:spAutoFit/>
          </a:bodyPr>
          <a:lstStyle/>
          <a:p>
            <a:pPr lvl="0" algn="l">
              <a:buClrTx/>
              <a:buSzTx/>
              <a:buFontTx/>
            </a:pPr>
            <a:r>
              <a:rPr lang="zh-CN" altLang="en-US" sz="2400">
                <a:latin typeface="Times New Roman" panose="02020603050405020304" charset="0"/>
                <a:cs typeface="Times New Roman" panose="02020603050405020304" charset="0"/>
                <a:sym typeface="+mn-ea"/>
              </a:rPr>
              <a:t> </a:t>
            </a:r>
            <a:r>
              <a:rPr lang="en-US" altLang="zh-CN" sz="2400">
                <a:latin typeface="Times New Roman" panose="02020603050405020304" charset="0"/>
                <a:cs typeface="Times New Roman" panose="02020603050405020304" charset="0"/>
                <a:sym typeface="+mn-ea"/>
              </a:rPr>
              <a:t>Finally, </a:t>
            </a:r>
            <a:r>
              <a:rPr lang="zh-CN" altLang="en-US" sz="2400">
                <a:latin typeface="Times New Roman" panose="02020603050405020304" charset="0"/>
                <a:cs typeface="Times New Roman" panose="02020603050405020304" charset="0"/>
                <a:sym typeface="+mn-ea"/>
              </a:rPr>
              <a:t>it becomes a </a:t>
            </a:r>
          </a:p>
          <a:p>
            <a:pPr lvl="0" algn="l">
              <a:buClrTx/>
              <a:buSzTx/>
              <a:buFontTx/>
            </a:pPr>
            <a:r>
              <a:rPr lang="zh-CN" altLang="en-US" sz="2400">
                <a:latin typeface="Times New Roman" panose="02020603050405020304" charset="0"/>
                <a:cs typeface="Times New Roman" panose="02020603050405020304" charset="0"/>
                <a:sym typeface="+mn-ea"/>
              </a:rPr>
              <a:t>veritable form of art.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组合 6"/>
          <p:cNvGrpSpPr/>
          <p:nvPr/>
        </p:nvGrpSpPr>
        <p:grpSpPr>
          <a:xfrm>
            <a:off x="0" y="-12065"/>
            <a:ext cx="1028310" cy="2110154"/>
            <a:chOff x="702016" y="0"/>
            <a:chExt cx="2309838" cy="5673419"/>
          </a:xfrm>
        </p:grpSpPr>
        <p:cxnSp>
          <p:nvCxnSpPr>
            <p:cNvPr id="5" name="直接连接符 4"/>
            <p:cNvCxnSpPr/>
            <p:nvPr/>
          </p:nvCxnSpPr>
          <p:spPr>
            <a:xfrm>
              <a:off x="2025748" y="0"/>
              <a:ext cx="0" cy="3346236"/>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pic>
          <p:nvPicPr>
            <p:cNvPr id="6" name="图片 5"/>
            <p:cNvPicPr>
              <a:picLocks noChangeAspect="1"/>
            </p:cNvPicPr>
            <p:nvPr/>
          </p:nvPicPr>
          <p:blipFill rotWithShape="1">
            <a:blip r:embed="rId2" cstate="email">
              <a:extLst>
                <a:ext uri="{28A0092B-C50C-407E-A947-70E740481C1C}">
                  <a14:useLocalDpi xmlns:a14="http://schemas.microsoft.com/office/drawing/2010/main"/>
                </a:ext>
              </a:extLst>
            </a:blip>
            <a:srcRect l="18096" r="22290" b="37135"/>
            <a:stretch>
              <a:fillRect/>
            </a:stretch>
          </p:blipFill>
          <p:spPr>
            <a:xfrm>
              <a:off x="702016" y="2773378"/>
              <a:ext cx="2309838" cy="2900041"/>
            </a:xfrm>
            <a:prstGeom prst="rect">
              <a:avLst/>
            </a:prstGeom>
          </p:spPr>
        </p:pic>
      </p:grpSp>
      <p:sp>
        <p:nvSpPr>
          <p:cNvPr id="4" name="矩形 3"/>
          <p:cNvSpPr/>
          <p:nvPr/>
        </p:nvSpPr>
        <p:spPr>
          <a:xfrm>
            <a:off x="281354" y="196948"/>
            <a:ext cx="11633981" cy="59988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8" name="直接连接符 7"/>
          <p:cNvCxnSpPr/>
          <p:nvPr/>
        </p:nvCxnSpPr>
        <p:spPr>
          <a:xfrm>
            <a:off x="11915335" y="4417255"/>
            <a:ext cx="0" cy="2267604"/>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589280" y="250825"/>
            <a:ext cx="6003290" cy="521970"/>
          </a:xfrm>
          <a:prstGeom prst="rect">
            <a:avLst/>
          </a:prstGeom>
          <a:noFill/>
        </p:spPr>
        <p:txBody>
          <a:bodyPr wrap="square" rtlCol="0">
            <a:spAutoFit/>
          </a:bodyPr>
          <a:lstStyle/>
          <a:p>
            <a:r>
              <a:rPr lang="en-US" altLang="zh-CN" sz="2800" b="1">
                <a:latin typeface="Times New Roman" panose="02020603050405020304" charset="0"/>
                <a:ea typeface="宋体" panose="02010600030101010101" pitchFamily="2" charset="-122"/>
                <a:cs typeface="Times New Roman" panose="02020603050405020304" charset="0"/>
              </a:rPr>
              <a:t>1.The Development of Crosstalk</a:t>
            </a:r>
          </a:p>
        </p:txBody>
      </p:sp>
      <p:pic>
        <p:nvPicPr>
          <p:cNvPr id="3" name="图片 2" descr="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67155" y="1453515"/>
            <a:ext cx="1758315" cy="1386205"/>
          </a:xfrm>
          <a:prstGeom prst="ellipse">
            <a:avLst/>
          </a:prstGeom>
        </p:spPr>
      </p:pic>
      <p:pic>
        <p:nvPicPr>
          <p:cNvPr id="64" name="图片 63" descr="下载 (2)"/>
          <p:cNvPicPr>
            <a:picLocks noChangeAspect="1"/>
          </p:cNvPicPr>
          <p:nvPr/>
        </p:nvPicPr>
        <p:blipFill>
          <a:blip r:embed="rId4" cstate="email">
            <a:extLst>
              <a:ext uri="{28A0092B-C50C-407E-A947-70E740481C1C}">
                <a14:useLocalDpi xmlns:a14="http://schemas.microsoft.com/office/drawing/2010/main"/>
              </a:ext>
            </a:extLst>
          </a:blip>
          <a:srcRect l="-2086" t="8004" b="12780"/>
          <a:stretch>
            <a:fillRect/>
          </a:stretch>
        </p:blipFill>
        <p:spPr>
          <a:xfrm>
            <a:off x="6915785" y="684530"/>
            <a:ext cx="1656715" cy="1940560"/>
          </a:xfrm>
          <a:prstGeom prst="roundRect">
            <a:avLst/>
          </a:prstGeom>
        </p:spPr>
      </p:pic>
      <p:grpSp>
        <p:nvGrpSpPr>
          <p:cNvPr id="68" name="组合 67"/>
          <p:cNvGrpSpPr/>
          <p:nvPr/>
        </p:nvGrpSpPr>
        <p:grpSpPr>
          <a:xfrm>
            <a:off x="1418364" y="1371600"/>
            <a:ext cx="9615396" cy="2166357"/>
            <a:chOff x="1050" y="4593"/>
            <a:chExt cx="18149" cy="4249"/>
          </a:xfrm>
        </p:grpSpPr>
        <p:sp>
          <p:nvSpPr>
            <p:cNvPr id="9" name="椭圆 8"/>
            <p:cNvSpPr/>
            <p:nvPr/>
          </p:nvSpPr>
          <p:spPr bwMode="auto">
            <a:xfrm rot="351052">
              <a:off x="2144" y="7608"/>
              <a:ext cx="455" cy="465"/>
            </a:xfrm>
            <a:prstGeom prst="ellips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latin typeface="楷体" panose="02010609060101010101" pitchFamily="49" charset="-122"/>
                <a:ea typeface="楷体" panose="02010609060101010101" pitchFamily="49" charset="-122"/>
              </a:endParaRPr>
            </a:p>
          </p:txBody>
        </p:sp>
        <p:sp>
          <p:nvSpPr>
            <p:cNvPr id="11" name="椭圆 10"/>
            <p:cNvSpPr/>
            <p:nvPr/>
          </p:nvSpPr>
          <p:spPr bwMode="auto">
            <a:xfrm rot="20925770">
              <a:off x="6276" y="5327"/>
              <a:ext cx="453" cy="465"/>
            </a:xfrm>
            <a:prstGeom prst="ellips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latin typeface="楷体" panose="02010609060101010101" pitchFamily="49" charset="-122"/>
                <a:ea typeface="楷体" panose="02010609060101010101" pitchFamily="49" charset="-122"/>
              </a:endParaRPr>
            </a:p>
          </p:txBody>
        </p:sp>
        <p:sp>
          <p:nvSpPr>
            <p:cNvPr id="13" name="椭圆 12"/>
            <p:cNvSpPr/>
            <p:nvPr/>
          </p:nvSpPr>
          <p:spPr bwMode="auto">
            <a:xfrm rot="372077">
              <a:off x="9608" y="4616"/>
              <a:ext cx="453" cy="465"/>
            </a:xfrm>
            <a:prstGeom prst="ellips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latin typeface="楷体" panose="02010609060101010101" pitchFamily="49" charset="-122"/>
                <a:ea typeface="楷体" panose="02010609060101010101" pitchFamily="49" charset="-122"/>
              </a:endParaRPr>
            </a:p>
          </p:txBody>
        </p:sp>
        <p:sp>
          <p:nvSpPr>
            <p:cNvPr id="28" name="文本框 27"/>
            <p:cNvSpPr txBox="1">
              <a:spLocks noChangeArrowheads="1"/>
            </p:cNvSpPr>
            <p:nvPr/>
          </p:nvSpPr>
          <p:spPr bwMode="auto">
            <a:xfrm>
              <a:off x="1050" y="7940"/>
              <a:ext cx="4058" cy="782"/>
            </a:xfrm>
            <a:prstGeom prst="rect">
              <a:avLst/>
            </a:prstGeom>
            <a:noFill/>
            <a:ln w="9525">
              <a:noFill/>
              <a:miter lim="800000"/>
            </a:ln>
          </p:spPr>
          <p:txBody>
            <a:bodyPr wrap="square">
              <a:spAutoFit/>
            </a:bodyPr>
            <a:lstStyle/>
            <a:p>
              <a:r>
                <a:rPr lang="en-US" altLang="zh-CN" sz="2000" dirty="0">
                  <a:solidFill>
                    <a:schemeClr val="tx1">
                      <a:lumMod val="75000"/>
                      <a:lumOff val="25000"/>
                    </a:schemeClr>
                  </a:solidFill>
                  <a:latin typeface="Times New Roman" panose="02020603050405020304" charset="0"/>
                  <a:ea typeface="楷体" panose="02010609060101010101" pitchFamily="49" charset="-122"/>
                  <a:cs typeface="Times New Roman" panose="02020603050405020304" charset="0"/>
                </a:rPr>
                <a:t>Qing Dynasty</a:t>
              </a:r>
            </a:p>
          </p:txBody>
        </p:sp>
        <p:sp>
          <p:nvSpPr>
            <p:cNvPr id="29" name="文本框 28"/>
            <p:cNvSpPr txBox="1">
              <a:spLocks noChangeArrowheads="1"/>
            </p:cNvSpPr>
            <p:nvPr/>
          </p:nvSpPr>
          <p:spPr bwMode="auto">
            <a:xfrm>
              <a:off x="5989" y="4593"/>
              <a:ext cx="1944" cy="782"/>
            </a:xfrm>
            <a:prstGeom prst="rect">
              <a:avLst/>
            </a:prstGeom>
            <a:noFill/>
            <a:ln w="9525">
              <a:noFill/>
              <a:miter lim="800000"/>
            </a:ln>
          </p:spPr>
          <p:txBody>
            <a:bodyPr wrap="square">
              <a:spAutoFit/>
            </a:bodyPr>
            <a:lstStyle/>
            <a:p>
              <a:r>
                <a:rPr lang="en-US" altLang="zh-CN" sz="2000" dirty="0">
                  <a:solidFill>
                    <a:schemeClr val="tx1">
                      <a:lumMod val="75000"/>
                      <a:lumOff val="25000"/>
                    </a:schemeClr>
                  </a:solidFill>
                  <a:latin typeface="宋体" panose="02010600030101010101" pitchFamily="2" charset="-122"/>
                  <a:ea typeface="宋体" panose="02010600030101010101" pitchFamily="2" charset="-122"/>
                </a:rPr>
                <a:t>1949</a:t>
              </a:r>
            </a:p>
          </p:txBody>
        </p:sp>
        <p:sp>
          <p:nvSpPr>
            <p:cNvPr id="31" name="文本框 30"/>
            <p:cNvSpPr txBox="1">
              <a:spLocks noChangeArrowheads="1"/>
            </p:cNvSpPr>
            <p:nvPr/>
          </p:nvSpPr>
          <p:spPr bwMode="auto">
            <a:xfrm>
              <a:off x="12379" y="7273"/>
              <a:ext cx="2025" cy="782"/>
            </a:xfrm>
            <a:prstGeom prst="rect">
              <a:avLst/>
            </a:prstGeom>
            <a:noFill/>
            <a:ln w="9525">
              <a:noFill/>
              <a:miter lim="800000"/>
            </a:ln>
          </p:spPr>
          <p:txBody>
            <a:bodyPr wrap="square">
              <a:spAutoFit/>
            </a:bodyPr>
            <a:lstStyle/>
            <a:p>
              <a:r>
                <a:rPr lang="en-US" altLang="zh-CN" sz="2000" dirty="0">
                  <a:solidFill>
                    <a:schemeClr val="tx1">
                      <a:lumMod val="75000"/>
                      <a:lumOff val="25000"/>
                    </a:schemeClr>
                  </a:solidFill>
                  <a:latin typeface="宋体" panose="02010600030101010101" pitchFamily="2" charset="-122"/>
                  <a:ea typeface="宋体" panose="02010600030101010101" pitchFamily="2" charset="-122"/>
                </a:rPr>
                <a:t>2005</a:t>
              </a:r>
            </a:p>
          </p:txBody>
        </p:sp>
        <p:cxnSp>
          <p:nvCxnSpPr>
            <p:cNvPr id="35" name="直接连接符 34"/>
            <p:cNvCxnSpPr>
              <a:stCxn id="9" idx="7"/>
              <a:endCxn id="11" idx="3"/>
            </p:cNvCxnSpPr>
            <p:nvPr/>
          </p:nvCxnSpPr>
          <p:spPr>
            <a:xfrm flipV="1">
              <a:off x="2548" y="5752"/>
              <a:ext cx="3829" cy="1942"/>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37" name="直接连接符 36"/>
            <p:cNvCxnSpPr/>
            <p:nvPr/>
          </p:nvCxnSpPr>
          <p:spPr>
            <a:xfrm flipV="1">
              <a:off x="6646" y="4890"/>
              <a:ext cx="3131" cy="679"/>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8" name="椭圆 37"/>
            <p:cNvSpPr/>
            <p:nvPr/>
          </p:nvSpPr>
          <p:spPr bwMode="auto">
            <a:xfrm rot="827460">
              <a:off x="12679" y="6981"/>
              <a:ext cx="455" cy="465"/>
            </a:xfrm>
            <a:prstGeom prst="ellips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latin typeface="楷体" panose="02010609060101010101" pitchFamily="49" charset="-122"/>
                <a:ea typeface="楷体" panose="02010609060101010101" pitchFamily="49" charset="-122"/>
              </a:endParaRPr>
            </a:p>
          </p:txBody>
        </p:sp>
        <p:cxnSp>
          <p:nvCxnSpPr>
            <p:cNvPr id="40" name="直接连接符 39"/>
            <p:cNvCxnSpPr/>
            <p:nvPr/>
          </p:nvCxnSpPr>
          <p:spPr>
            <a:xfrm flipH="1" flipV="1">
              <a:off x="9959" y="4890"/>
              <a:ext cx="2908" cy="2139"/>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43" name="直接连接符 42"/>
            <p:cNvCxnSpPr/>
            <p:nvPr/>
          </p:nvCxnSpPr>
          <p:spPr>
            <a:xfrm flipV="1">
              <a:off x="12885" y="5212"/>
              <a:ext cx="4515" cy="1997"/>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pic>
          <p:nvPicPr>
            <p:cNvPr id="61" name="图片 60" descr="下载 (1)"/>
            <p:cNvPicPr>
              <a:picLocks noChangeAspect="1"/>
            </p:cNvPicPr>
            <p:nvPr/>
          </p:nvPicPr>
          <p:blipFill>
            <a:blip r:embed="rId5" cstate="email">
              <a:extLst>
                <a:ext uri="{28A0092B-C50C-407E-A947-70E740481C1C}">
                  <a14:useLocalDpi xmlns:a14="http://schemas.microsoft.com/office/drawing/2010/main"/>
                </a:ext>
              </a:extLst>
            </a:blip>
            <a:srcRect r="30425"/>
            <a:stretch>
              <a:fillRect/>
            </a:stretch>
          </p:blipFill>
          <p:spPr>
            <a:xfrm>
              <a:off x="4912" y="5995"/>
              <a:ext cx="3117" cy="2847"/>
            </a:xfrm>
            <a:prstGeom prst="ellipse">
              <a:avLst/>
            </a:prstGeom>
          </p:spPr>
        </p:pic>
        <p:sp>
          <p:nvSpPr>
            <p:cNvPr id="62" name="文本框 61"/>
            <p:cNvSpPr txBox="1">
              <a:spLocks noChangeArrowheads="1"/>
            </p:cNvSpPr>
            <p:nvPr/>
          </p:nvSpPr>
          <p:spPr bwMode="auto">
            <a:xfrm>
              <a:off x="9183" y="5174"/>
              <a:ext cx="1709" cy="782"/>
            </a:xfrm>
            <a:prstGeom prst="rect">
              <a:avLst/>
            </a:prstGeom>
            <a:noFill/>
            <a:ln w="9525">
              <a:noFill/>
              <a:miter lim="800000"/>
            </a:ln>
          </p:spPr>
          <p:txBody>
            <a:bodyPr wrap="square">
              <a:spAutoFit/>
            </a:bodyPr>
            <a:lstStyle/>
            <a:p>
              <a:r>
                <a:rPr lang="en-US" altLang="zh-CN" sz="2000" dirty="0">
                  <a:solidFill>
                    <a:schemeClr val="tx1">
                      <a:lumMod val="75000"/>
                      <a:lumOff val="25000"/>
                    </a:schemeClr>
                  </a:solidFill>
                  <a:latin typeface="宋体" panose="02010600030101010101" pitchFamily="2" charset="-122"/>
                  <a:ea typeface="宋体" panose="02010600030101010101" pitchFamily="2" charset="-122"/>
                </a:rPr>
                <a:t>1978</a:t>
              </a:r>
            </a:p>
          </p:txBody>
        </p:sp>
        <p:sp>
          <p:nvSpPr>
            <p:cNvPr id="65" name="椭圆 64"/>
            <p:cNvSpPr/>
            <p:nvPr/>
          </p:nvSpPr>
          <p:spPr bwMode="auto">
            <a:xfrm rot="372077">
              <a:off x="17209" y="4997"/>
              <a:ext cx="453" cy="465"/>
            </a:xfrm>
            <a:prstGeom prst="ellips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latin typeface="楷体" panose="02010609060101010101" pitchFamily="49" charset="-122"/>
                <a:ea typeface="楷体" panose="02010609060101010101" pitchFamily="49" charset="-122"/>
              </a:endParaRPr>
            </a:p>
          </p:txBody>
        </p:sp>
        <p:sp>
          <p:nvSpPr>
            <p:cNvPr id="66" name="文本框 65"/>
            <p:cNvSpPr txBox="1">
              <a:spLocks noChangeArrowheads="1"/>
            </p:cNvSpPr>
            <p:nvPr/>
          </p:nvSpPr>
          <p:spPr bwMode="auto">
            <a:xfrm>
              <a:off x="16772" y="5569"/>
              <a:ext cx="1852" cy="782"/>
            </a:xfrm>
            <a:prstGeom prst="rect">
              <a:avLst/>
            </a:prstGeom>
            <a:noFill/>
            <a:ln w="9525">
              <a:noFill/>
              <a:miter lim="800000"/>
            </a:ln>
          </p:spPr>
          <p:txBody>
            <a:bodyPr wrap="square">
              <a:spAutoFit/>
            </a:bodyPr>
            <a:lstStyle/>
            <a:p>
              <a:r>
                <a:rPr lang="en-US" altLang="zh-CN" sz="2000" dirty="0">
                  <a:solidFill>
                    <a:schemeClr val="tx1">
                      <a:lumMod val="75000"/>
                      <a:lumOff val="25000"/>
                    </a:schemeClr>
                  </a:solidFill>
                  <a:latin typeface="宋体" panose="02010600030101010101" pitchFamily="2" charset="-122"/>
                  <a:ea typeface="宋体" panose="02010600030101010101" pitchFamily="2" charset="-122"/>
                </a:rPr>
                <a:t>2022</a:t>
              </a:r>
            </a:p>
          </p:txBody>
        </p:sp>
        <p:cxnSp>
          <p:nvCxnSpPr>
            <p:cNvPr id="67" name="直接连接符 66"/>
            <p:cNvCxnSpPr/>
            <p:nvPr/>
          </p:nvCxnSpPr>
          <p:spPr>
            <a:xfrm flipV="1">
              <a:off x="17552" y="4754"/>
              <a:ext cx="1647" cy="420"/>
            </a:xfrm>
            <a:prstGeom prst="line">
              <a:avLst/>
            </a:prstGeom>
            <a:ln w="12700" cmpd="sng">
              <a:solidFill>
                <a:schemeClr val="tx1"/>
              </a:solidFill>
              <a:prstDash val="lgDash"/>
            </a:ln>
          </p:spPr>
          <p:style>
            <a:lnRef idx="1">
              <a:schemeClr val="accent1"/>
            </a:lnRef>
            <a:fillRef idx="0">
              <a:schemeClr val="accent1"/>
            </a:fillRef>
            <a:effectRef idx="0">
              <a:schemeClr val="accent1"/>
            </a:effectRef>
            <a:fontRef idx="minor">
              <a:schemeClr val="tx1"/>
            </a:fontRef>
          </p:style>
        </p:cxnSp>
      </p:grpSp>
      <p:sp>
        <p:nvSpPr>
          <p:cNvPr id="69" name="文本框 68"/>
          <p:cNvSpPr txBox="1"/>
          <p:nvPr/>
        </p:nvSpPr>
        <p:spPr>
          <a:xfrm>
            <a:off x="130175" y="3620770"/>
            <a:ext cx="11936095" cy="3046095"/>
          </a:xfrm>
          <a:prstGeom prst="rect">
            <a:avLst/>
          </a:prstGeom>
          <a:noFill/>
        </p:spPr>
        <p:txBody>
          <a:bodyPr wrap="square" rtlCol="0" anchor="t">
            <a:spAutoFit/>
          </a:bodyPr>
          <a:lstStyle/>
          <a:p>
            <a:pPr marL="342900" indent="-342900">
              <a:buFont typeface="Arial" panose="020B0604020202020204" pitchFamily="34" charset="0"/>
              <a:buChar char="•"/>
            </a:pPr>
            <a:r>
              <a:rPr lang="zh-CN" altLang="en-US" sz="2400">
                <a:latin typeface="Times New Roman" panose="02020603050405020304" charset="0"/>
                <a:cs typeface="Times New Roman" panose="02020603050405020304" charset="0"/>
              </a:rPr>
              <a:t> It is generally believed to be formed during the Emperor Xianfeng  and Emperor Tongzhi period in Qing dynasty.</a:t>
            </a:r>
          </a:p>
          <a:p>
            <a:pPr marL="342900" indent="-342900">
              <a:buFont typeface="Arial" panose="020B0604020202020204" pitchFamily="34" charset="0"/>
              <a:buChar char="•"/>
            </a:pPr>
            <a:r>
              <a:rPr lang="zh-CN" altLang="en-US" sz="2400">
                <a:latin typeface="Times New Roman" panose="02020603050405020304" charset="0"/>
                <a:cs typeface="Times New Roman" panose="02020603050405020304" charset="0"/>
              </a:rPr>
              <a:t>After 1949, a lot of crosstalk performers who began their career transformed the content of the crosstalk, got rid of many pornographic contents and those segment</a:t>
            </a:r>
            <a:r>
              <a:rPr lang="en-US" altLang="zh-CN" sz="2400">
                <a:latin typeface="Times New Roman" panose="02020603050405020304" charset="0"/>
                <a:cs typeface="Times New Roman" panose="02020603050405020304" charset="0"/>
              </a:rPr>
              <a:t>s</a:t>
            </a:r>
            <a:r>
              <a:rPr lang="zh-CN" altLang="en-US" sz="2400">
                <a:latin typeface="Times New Roman" panose="02020603050405020304" charset="0"/>
                <a:cs typeface="Times New Roman" panose="02020603050405020304" charset="0"/>
              </a:rPr>
              <a:t> which play jokes on people’s physical defects.</a:t>
            </a:r>
          </a:p>
          <a:p>
            <a:pPr marL="342900" indent="-342900">
              <a:buFont typeface="Arial" panose="020B0604020202020204" pitchFamily="34" charset="0"/>
              <a:buChar char="•"/>
            </a:pPr>
            <a:r>
              <a:rPr lang="en-US" altLang="zh-CN" sz="2400">
                <a:latin typeface="Times New Roman" panose="02020603050405020304" charset="0"/>
                <a:cs typeface="Times New Roman" panose="02020603050405020304" charset="0"/>
                <a:sym typeface="+mn-ea"/>
              </a:rPr>
              <a:t>D</a:t>
            </a:r>
            <a:r>
              <a:rPr lang="zh-CN" altLang="en-US" sz="2400">
                <a:latin typeface="Times New Roman" panose="02020603050405020304" charset="0"/>
                <a:cs typeface="Times New Roman" panose="02020603050405020304" charset="0"/>
                <a:sym typeface="+mn-ea"/>
              </a:rPr>
              <a:t>uring the Cultural</a:t>
            </a:r>
            <a:r>
              <a:rPr lang="en-US" altLang="zh-CN" sz="2400">
                <a:latin typeface="Times New Roman" panose="02020603050405020304" charset="0"/>
                <a:cs typeface="Times New Roman" panose="02020603050405020304" charset="0"/>
                <a:sym typeface="+mn-ea"/>
              </a:rPr>
              <a:t> </a:t>
            </a:r>
            <a:r>
              <a:rPr lang="zh-CN" altLang="en-US" sz="2400">
                <a:latin typeface="Times New Roman" panose="02020603050405020304" charset="0"/>
                <a:cs typeface="Times New Roman" panose="02020603050405020304" charset="0"/>
                <a:sym typeface="+mn-ea"/>
              </a:rPr>
              <a:t>Revolution</a:t>
            </a:r>
            <a:r>
              <a:rPr lang="en-US" altLang="zh-CN" sz="2400">
                <a:latin typeface="Times New Roman" panose="02020603050405020304" charset="0"/>
                <a:cs typeface="Times New Roman" panose="02020603050405020304" charset="0"/>
                <a:sym typeface="+mn-ea"/>
              </a:rPr>
              <a:t>, o</a:t>
            </a:r>
            <a:r>
              <a:rPr lang="zh-CN" altLang="en-US" sz="2400">
                <a:latin typeface="Times New Roman" panose="02020603050405020304" charset="0"/>
                <a:cs typeface="Times New Roman" panose="02020603050405020304" charset="0"/>
              </a:rPr>
              <a:t>nly some type of praise-type crosstalk </a:t>
            </a:r>
            <a:r>
              <a:rPr lang="en-US" altLang="zh-CN" sz="2400">
                <a:latin typeface="Times New Roman" panose="02020603050405020304" charset="0"/>
                <a:cs typeface="Times New Roman" panose="02020603050405020304" charset="0"/>
              </a:rPr>
              <a:t>were</a:t>
            </a:r>
            <a:r>
              <a:rPr lang="zh-CN" altLang="en-US" sz="2400">
                <a:latin typeface="Times New Roman" panose="02020603050405020304" charset="0"/>
                <a:cs typeface="Times New Roman" panose="02020603050405020304" charset="0"/>
              </a:rPr>
              <a:t> able to perform</a:t>
            </a:r>
            <a:r>
              <a:rPr lang="en-US" altLang="zh-CN" sz="2400">
                <a:latin typeface="Times New Roman" panose="02020603050405020304" charset="0"/>
                <a:cs typeface="Times New Roman" panose="02020603050405020304" charset="0"/>
              </a:rPr>
              <a:t>.</a:t>
            </a:r>
          </a:p>
          <a:p>
            <a:pPr marL="342900" indent="-342900">
              <a:buFont typeface="Arial" panose="020B0604020202020204" pitchFamily="34" charset="0"/>
              <a:buChar char="•"/>
            </a:pPr>
            <a:r>
              <a:rPr lang="zh-CN" altLang="en-US" sz="2400">
                <a:latin typeface="Times New Roman" panose="02020603050405020304" charset="0"/>
                <a:cs typeface="Times New Roman" panose="02020603050405020304" charset="0"/>
              </a:rPr>
              <a:t> </a:t>
            </a:r>
            <a:r>
              <a:rPr lang="en-US" altLang="zh-CN" sz="2400">
                <a:latin typeface="Times New Roman" panose="02020603050405020304" charset="0"/>
                <a:cs typeface="Times New Roman" panose="02020603050405020304" charset="0"/>
              </a:rPr>
              <a:t>With the spread of </a:t>
            </a:r>
            <a:r>
              <a:rPr lang="zh-CN" altLang="en-US" sz="2400">
                <a:latin typeface="Times New Roman" panose="02020603050405020304" charset="0"/>
                <a:cs typeface="Times New Roman" panose="02020603050405020304" charset="0"/>
              </a:rPr>
              <a:t>online video sites and other new media, </a:t>
            </a:r>
            <a:r>
              <a:rPr lang="en-US" altLang="zh-CN" sz="2400">
                <a:latin typeface="Times New Roman" panose="02020603050405020304" charset="0"/>
                <a:cs typeface="Times New Roman" panose="02020603050405020304" charset="0"/>
              </a:rPr>
              <a:t>and the advent of </a:t>
            </a:r>
            <a:r>
              <a:rPr lang="zh-CN" altLang="en-US" sz="2400">
                <a:latin typeface="Times New Roman" panose="02020603050405020304" charset="0"/>
                <a:cs typeface="Times New Roman" panose="02020603050405020304" charset="0"/>
              </a:rPr>
              <a:t> DeYun Community</a:t>
            </a:r>
            <a:r>
              <a:rPr lang="en-US" altLang="zh-CN" sz="2400">
                <a:latin typeface="Times New Roman" panose="02020603050405020304" charset="0"/>
                <a:cs typeface="Times New Roman" panose="02020603050405020304" charset="0"/>
              </a:rPr>
              <a:t>, </a:t>
            </a:r>
            <a:r>
              <a:rPr lang="zh-CN" altLang="en-US" sz="2400">
                <a:latin typeface="Times New Roman" panose="02020603050405020304" charset="0"/>
                <a:cs typeface="Times New Roman" panose="02020603050405020304" charset="0"/>
              </a:rPr>
              <a:t>crosstalk achieved the second renaissance.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组合 6"/>
          <p:cNvGrpSpPr/>
          <p:nvPr/>
        </p:nvGrpSpPr>
        <p:grpSpPr>
          <a:xfrm>
            <a:off x="0" y="0"/>
            <a:ext cx="1028310" cy="2110154"/>
            <a:chOff x="702016" y="0"/>
            <a:chExt cx="2309838" cy="5673419"/>
          </a:xfrm>
        </p:grpSpPr>
        <p:cxnSp>
          <p:nvCxnSpPr>
            <p:cNvPr id="5" name="直接连接符 4"/>
            <p:cNvCxnSpPr/>
            <p:nvPr/>
          </p:nvCxnSpPr>
          <p:spPr>
            <a:xfrm>
              <a:off x="2025748" y="0"/>
              <a:ext cx="0" cy="3346236"/>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pic>
          <p:nvPicPr>
            <p:cNvPr id="6" name="图片 5"/>
            <p:cNvPicPr>
              <a:picLocks noChangeAspect="1"/>
            </p:cNvPicPr>
            <p:nvPr/>
          </p:nvPicPr>
          <p:blipFill rotWithShape="1">
            <a:blip r:embed="rId2" cstate="email">
              <a:extLst>
                <a:ext uri="{28A0092B-C50C-407E-A947-70E740481C1C}">
                  <a14:useLocalDpi xmlns:a14="http://schemas.microsoft.com/office/drawing/2010/main"/>
                </a:ext>
              </a:extLst>
            </a:blip>
            <a:srcRect l="18096" r="22290" b="37135"/>
            <a:stretch>
              <a:fillRect/>
            </a:stretch>
          </p:blipFill>
          <p:spPr>
            <a:xfrm>
              <a:off x="702016" y="2773378"/>
              <a:ext cx="2309838" cy="2900041"/>
            </a:xfrm>
            <a:prstGeom prst="rect">
              <a:avLst/>
            </a:prstGeom>
          </p:spPr>
        </p:pic>
      </p:grpSp>
      <p:sp>
        <p:nvSpPr>
          <p:cNvPr id="4" name="矩形 3"/>
          <p:cNvSpPr/>
          <p:nvPr/>
        </p:nvSpPr>
        <p:spPr>
          <a:xfrm>
            <a:off x="278814" y="196948"/>
            <a:ext cx="11633981" cy="59988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8" name="直接连接符 7"/>
          <p:cNvCxnSpPr/>
          <p:nvPr/>
        </p:nvCxnSpPr>
        <p:spPr>
          <a:xfrm>
            <a:off x="11915335" y="4417255"/>
            <a:ext cx="0" cy="2267604"/>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5372100" y="1492250"/>
            <a:ext cx="6050280" cy="4831080"/>
          </a:xfrm>
          <a:prstGeom prst="rect">
            <a:avLst/>
          </a:prstGeom>
          <a:noFill/>
        </p:spPr>
        <p:txBody>
          <a:bodyPr wrap="square" rtlCol="0" anchor="t">
            <a:spAutoFit/>
          </a:bodyPr>
          <a:lstStyle/>
          <a:p>
            <a:r>
              <a:rPr lang="zh-CN" altLang="en-US" sz="2800">
                <a:latin typeface="Times New Roman" panose="02020603050405020304" charset="0"/>
                <a:cs typeface="Times New Roman" panose="02020603050405020304" charset="0"/>
              </a:rPr>
              <a:t>Crosstalk mainly use the </a:t>
            </a:r>
            <a:r>
              <a:rPr lang="zh-CN" altLang="en-US" sz="2800" b="1">
                <a:latin typeface="Times New Roman" panose="02020603050405020304" charset="0"/>
                <a:cs typeface="Times New Roman" panose="02020603050405020304" charset="0"/>
              </a:rPr>
              <a:t>Beijing dialect</a:t>
            </a:r>
            <a:r>
              <a:rPr lang="zh-CN" altLang="en-US" sz="2800">
                <a:latin typeface="Times New Roman" panose="02020603050405020304" charset="0"/>
                <a:cs typeface="Times New Roman" panose="02020603050405020304" charset="0"/>
              </a:rPr>
              <a:t>. However, there are also some</a:t>
            </a:r>
            <a:r>
              <a:rPr lang="zh-CN" altLang="en-US" sz="2800" b="1">
                <a:latin typeface="Times New Roman" panose="02020603050405020304" charset="0"/>
                <a:cs typeface="Times New Roman" panose="02020603050405020304" charset="0"/>
              </a:rPr>
              <a:t> dialect crosstalk</a:t>
            </a:r>
            <a:r>
              <a:rPr lang="zh-CN" altLang="en-US" sz="2800">
                <a:latin typeface="Times New Roman" panose="02020603050405020304" charset="0"/>
                <a:cs typeface="Times New Roman" panose="02020603050405020304" charset="0"/>
              </a:rPr>
              <a:t> in different regions.</a:t>
            </a:r>
            <a:r>
              <a:rPr lang="en-US" altLang="zh-CN" sz="2800">
                <a:latin typeface="Times New Roman" panose="02020603050405020304" charset="0"/>
                <a:cs typeface="Times New Roman" panose="02020603050405020304" charset="0"/>
              </a:rPr>
              <a:t> Crosstalk is an original folk art with a long history in China, which is deeply loved by the majority of the people. It is </a:t>
            </a:r>
            <a:r>
              <a:rPr lang="zh-CN" altLang="en-US" sz="2800">
                <a:latin typeface="Times New Roman" panose="02020603050405020304" charset="0"/>
                <a:cs typeface="Times New Roman" panose="02020603050405020304" charset="0"/>
              </a:rPr>
              <a:t>no longer only palys in several cities in the north, nor spread only within the citizens, but also spread from the north to the whole country, and from the city to the countryside</a:t>
            </a:r>
            <a:r>
              <a:rPr lang="en-US" altLang="zh-CN" sz="2800">
                <a:latin typeface="Times New Roman" panose="02020603050405020304" charset="0"/>
                <a:cs typeface="Times New Roman" panose="02020603050405020304" charset="0"/>
              </a:rPr>
              <a:t>.</a:t>
            </a:r>
          </a:p>
        </p:txBody>
      </p:sp>
      <p:sp>
        <p:nvSpPr>
          <p:cNvPr id="3" name="文本框 2"/>
          <p:cNvSpPr txBox="1"/>
          <p:nvPr/>
        </p:nvSpPr>
        <p:spPr>
          <a:xfrm>
            <a:off x="589280" y="250825"/>
            <a:ext cx="6003290" cy="521970"/>
          </a:xfrm>
          <a:prstGeom prst="rect">
            <a:avLst/>
          </a:prstGeom>
          <a:noFill/>
        </p:spPr>
        <p:txBody>
          <a:bodyPr wrap="square" rtlCol="0">
            <a:spAutoFit/>
          </a:bodyPr>
          <a:lstStyle/>
          <a:p>
            <a:r>
              <a:rPr lang="en-US" altLang="zh-CN" sz="2800" b="1">
                <a:latin typeface="Times New Roman" panose="02020603050405020304" charset="0"/>
                <a:ea typeface="宋体" panose="02010600030101010101" pitchFamily="2" charset="-122"/>
                <a:cs typeface="Times New Roman" panose="02020603050405020304" charset="0"/>
              </a:rPr>
              <a:t>1.The Development of Crosstalk</a:t>
            </a:r>
          </a:p>
        </p:txBody>
      </p:sp>
      <p:pic>
        <p:nvPicPr>
          <p:cNvPr id="17" name="图片 16" descr="da0b2d64e09e2180"/>
          <p:cNvPicPr>
            <a:picLocks noChangeAspect="1"/>
          </p:cNvPicPr>
          <p:nvPr/>
        </p:nvPicPr>
        <p:blipFill>
          <a:blip r:embed="rId3" cstate="email">
            <a:extLst>
              <a:ext uri="{28A0092B-C50C-407E-A947-70E740481C1C}">
                <a14:useLocalDpi xmlns:a14="http://schemas.microsoft.com/office/drawing/2010/main"/>
              </a:ext>
            </a:extLst>
          </a:blip>
          <a:srcRect l="7818" r="6436"/>
          <a:stretch>
            <a:fillRect/>
          </a:stretch>
        </p:blipFill>
        <p:spPr>
          <a:xfrm>
            <a:off x="861060" y="2368550"/>
            <a:ext cx="4018280" cy="254635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flipH="1">
            <a:off x="4372888" y="0"/>
            <a:ext cx="5976605" cy="5132849"/>
          </a:xfrm>
          <a:prstGeom prst="rect">
            <a:avLst/>
          </a:prstGeom>
        </p:spPr>
      </p:pic>
      <p:sp>
        <p:nvSpPr>
          <p:cNvPr id="7" name="文本框 6"/>
          <p:cNvSpPr txBox="1"/>
          <p:nvPr/>
        </p:nvSpPr>
        <p:spPr>
          <a:xfrm>
            <a:off x="7103110" y="3303905"/>
            <a:ext cx="3060700" cy="768350"/>
          </a:xfrm>
          <a:prstGeom prst="rect">
            <a:avLst/>
          </a:prstGeom>
          <a:noFill/>
        </p:spPr>
        <p:txBody>
          <a:bodyPr wrap="square" rtlCol="0">
            <a:spAutoFit/>
          </a:bodyPr>
          <a:lstStyle/>
          <a:p>
            <a:r>
              <a:rPr lang="en-US" altLang="zh-CN" sz="4400" b="1">
                <a:solidFill>
                  <a:schemeClr val="bg1"/>
                </a:solidFill>
                <a:latin typeface="Times New Roman" panose="02020603050405020304" charset="0"/>
                <a:cs typeface="Times New Roman" panose="02020603050405020304" charset="0"/>
              </a:rPr>
              <a:t>Part Two</a:t>
            </a:r>
          </a:p>
        </p:txBody>
      </p:sp>
      <p:sp>
        <p:nvSpPr>
          <p:cNvPr id="51" name="文本框 50"/>
          <p:cNvSpPr txBox="1"/>
          <p:nvPr/>
        </p:nvSpPr>
        <p:spPr>
          <a:xfrm>
            <a:off x="1111885" y="2978785"/>
            <a:ext cx="5668010" cy="583565"/>
          </a:xfrm>
          <a:prstGeom prst="rect">
            <a:avLst/>
          </a:prstGeom>
          <a:noFill/>
        </p:spPr>
        <p:txBody>
          <a:bodyPr wrap="square" rtlCol="0">
            <a:spAutoFit/>
          </a:bodyPr>
          <a:lstStyle/>
          <a:p>
            <a:r>
              <a:rPr lang="en-US" altLang="zh-CN" sz="3200" b="1">
                <a:latin typeface="Times New Roman" panose="02020603050405020304" charset="0"/>
                <a:cs typeface="Times New Roman" panose="02020603050405020304" charset="0"/>
              </a:rPr>
              <a:t>Four Basic Skills in Crosstalk</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组合 3"/>
          <p:cNvGrpSpPr/>
          <p:nvPr/>
        </p:nvGrpSpPr>
        <p:grpSpPr>
          <a:xfrm>
            <a:off x="0" y="0"/>
            <a:ext cx="1028310" cy="2110154"/>
            <a:chOff x="702016" y="0"/>
            <a:chExt cx="2309838" cy="5673419"/>
          </a:xfrm>
        </p:grpSpPr>
        <p:cxnSp>
          <p:nvCxnSpPr>
            <p:cNvPr id="5" name="直接连接符 4"/>
            <p:cNvCxnSpPr/>
            <p:nvPr/>
          </p:nvCxnSpPr>
          <p:spPr>
            <a:xfrm>
              <a:off x="2025748" y="0"/>
              <a:ext cx="0" cy="3346236"/>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pic>
          <p:nvPicPr>
            <p:cNvPr id="6" name="图片 5"/>
            <p:cNvPicPr>
              <a:picLocks noChangeAspect="1"/>
            </p:cNvPicPr>
            <p:nvPr/>
          </p:nvPicPr>
          <p:blipFill rotWithShape="1">
            <a:blip r:embed="rId2" cstate="email">
              <a:extLst>
                <a:ext uri="{28A0092B-C50C-407E-A947-70E740481C1C}">
                  <a14:useLocalDpi xmlns:a14="http://schemas.microsoft.com/office/drawing/2010/main"/>
                </a:ext>
              </a:extLst>
            </a:blip>
            <a:srcRect l="18096" r="22290" b="37135"/>
            <a:stretch>
              <a:fillRect/>
            </a:stretch>
          </p:blipFill>
          <p:spPr>
            <a:xfrm>
              <a:off x="702016" y="2773378"/>
              <a:ext cx="2309838" cy="2900041"/>
            </a:xfrm>
            <a:prstGeom prst="rect">
              <a:avLst/>
            </a:prstGeom>
          </p:spPr>
        </p:pic>
      </p:grpSp>
      <p:sp>
        <p:nvSpPr>
          <p:cNvPr id="7" name="矩形 6"/>
          <p:cNvSpPr/>
          <p:nvPr/>
        </p:nvSpPr>
        <p:spPr>
          <a:xfrm>
            <a:off x="281354" y="197583"/>
            <a:ext cx="11633981" cy="59988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8" name="直接连接符 7"/>
          <p:cNvCxnSpPr/>
          <p:nvPr/>
        </p:nvCxnSpPr>
        <p:spPr>
          <a:xfrm>
            <a:off x="11915335" y="4417255"/>
            <a:ext cx="0" cy="2267604"/>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589280" y="250825"/>
            <a:ext cx="6003290" cy="521970"/>
          </a:xfrm>
          <a:prstGeom prst="rect">
            <a:avLst/>
          </a:prstGeom>
          <a:noFill/>
        </p:spPr>
        <p:txBody>
          <a:bodyPr wrap="square" rtlCol="0">
            <a:spAutoFit/>
          </a:bodyPr>
          <a:lstStyle/>
          <a:p>
            <a:r>
              <a:rPr lang="en-US" altLang="zh-CN" sz="2800" b="1">
                <a:latin typeface="Times New Roman" panose="02020603050405020304" charset="0"/>
                <a:ea typeface="宋体" panose="02010600030101010101" pitchFamily="2" charset="-122"/>
                <a:cs typeface="Times New Roman" panose="02020603050405020304" charset="0"/>
              </a:rPr>
              <a:t>2.Four Basic Skills of Crosstalk</a:t>
            </a:r>
          </a:p>
        </p:txBody>
      </p:sp>
      <p:sp>
        <p:nvSpPr>
          <p:cNvPr id="13" name="文本框 12"/>
          <p:cNvSpPr txBox="1"/>
          <p:nvPr/>
        </p:nvSpPr>
        <p:spPr>
          <a:xfrm>
            <a:off x="1271270" y="1908810"/>
            <a:ext cx="10643870" cy="953135"/>
          </a:xfrm>
          <a:prstGeom prst="rect">
            <a:avLst/>
          </a:prstGeom>
          <a:noFill/>
        </p:spPr>
        <p:txBody>
          <a:bodyPr wrap="square" rtlCol="0">
            <a:spAutoFit/>
          </a:bodyPr>
          <a:lstStyle/>
          <a:p>
            <a:r>
              <a:rPr lang="en-US" altLang="zh-CN" sz="2800" b="1">
                <a:latin typeface="Times New Roman" panose="02020603050405020304" charset="0"/>
                <a:cs typeface="Times New Roman" panose="02020603050405020304" charset="0"/>
              </a:rPr>
              <a:t>Imitating: </a:t>
            </a:r>
            <a:r>
              <a:rPr lang="en-US" altLang="zh-CN" sz="2800">
                <a:latin typeface="Times New Roman" panose="02020603050405020304" charset="0"/>
                <a:cs typeface="Times New Roman" panose="02020603050405020304" charset="0"/>
                <a:sym typeface="+mn-ea"/>
              </a:rPr>
              <a:t>to imitate all kinds of birds and animals, hawking, singing and the sound of different languages</a:t>
            </a:r>
          </a:p>
        </p:txBody>
      </p:sp>
      <p:sp>
        <p:nvSpPr>
          <p:cNvPr id="14" name="文本框 13"/>
          <p:cNvSpPr txBox="1"/>
          <p:nvPr/>
        </p:nvSpPr>
        <p:spPr>
          <a:xfrm>
            <a:off x="1240790" y="1244600"/>
            <a:ext cx="10951210" cy="521970"/>
          </a:xfrm>
          <a:prstGeom prst="rect">
            <a:avLst/>
          </a:prstGeom>
          <a:noFill/>
        </p:spPr>
        <p:txBody>
          <a:bodyPr wrap="square" rtlCol="0">
            <a:spAutoFit/>
          </a:bodyPr>
          <a:lstStyle/>
          <a:p>
            <a:r>
              <a:rPr lang="en-US" altLang="zh-CN" sz="2800" b="1">
                <a:latin typeface="Times New Roman" panose="02020603050405020304" charset="0"/>
                <a:cs typeface="Times New Roman" panose="02020603050405020304" charset="0"/>
              </a:rPr>
              <a:t>Speaking:</a:t>
            </a:r>
            <a:r>
              <a:rPr lang="en-US" altLang="zh-CN" sz="2800">
                <a:latin typeface="Times New Roman" panose="02020603050405020304" charset="0"/>
                <a:cs typeface="Times New Roman" panose="02020603050405020304" charset="0"/>
              </a:rPr>
              <a:t> to tell jokes, stories, lantern riddles, drinking games</a:t>
            </a:r>
          </a:p>
        </p:txBody>
      </p:sp>
      <p:sp>
        <p:nvSpPr>
          <p:cNvPr id="15" name="文本框 14"/>
          <p:cNvSpPr txBox="1"/>
          <p:nvPr/>
        </p:nvSpPr>
        <p:spPr>
          <a:xfrm>
            <a:off x="1271270" y="2971165"/>
            <a:ext cx="10427970" cy="521970"/>
          </a:xfrm>
          <a:prstGeom prst="rect">
            <a:avLst/>
          </a:prstGeom>
          <a:noFill/>
        </p:spPr>
        <p:txBody>
          <a:bodyPr wrap="square" rtlCol="0">
            <a:spAutoFit/>
          </a:bodyPr>
          <a:lstStyle/>
          <a:p>
            <a:r>
              <a:rPr lang="en-US" altLang="zh-CN" sz="2800" b="1">
                <a:latin typeface="Times New Roman" panose="02020603050405020304" charset="0"/>
                <a:cs typeface="Times New Roman" panose="02020603050405020304" charset="0"/>
              </a:rPr>
              <a:t>Teasing: </a:t>
            </a:r>
            <a:r>
              <a:rPr lang="en-US" altLang="zh-CN" sz="2800">
                <a:latin typeface="Times New Roman" panose="02020603050405020304" charset="0"/>
                <a:cs typeface="Times New Roman" panose="02020603050405020304" charset="0"/>
                <a:sym typeface="+mn-ea"/>
              </a:rPr>
              <a:t>to gag and tease</a:t>
            </a:r>
          </a:p>
        </p:txBody>
      </p:sp>
      <p:sp>
        <p:nvSpPr>
          <p:cNvPr id="17" name="文本框 16"/>
          <p:cNvSpPr txBox="1"/>
          <p:nvPr/>
        </p:nvSpPr>
        <p:spPr>
          <a:xfrm>
            <a:off x="1271270" y="3554730"/>
            <a:ext cx="10643870" cy="953135"/>
          </a:xfrm>
          <a:prstGeom prst="rect">
            <a:avLst/>
          </a:prstGeom>
          <a:noFill/>
        </p:spPr>
        <p:txBody>
          <a:bodyPr wrap="square" rtlCol="0">
            <a:spAutoFit/>
          </a:bodyPr>
          <a:lstStyle/>
          <a:p>
            <a:r>
              <a:rPr lang="en-US" altLang="zh-CN" sz="2800" b="1">
                <a:latin typeface="Times New Roman" panose="02020603050405020304" charset="0"/>
                <a:cs typeface="Times New Roman" panose="02020603050405020304" charset="0"/>
              </a:rPr>
              <a:t>Singing: </a:t>
            </a:r>
            <a:r>
              <a:rPr lang="en-US" altLang="zh-CN" sz="2800">
                <a:latin typeface="Times New Roman" panose="02020603050405020304" charset="0"/>
                <a:cs typeface="Times New Roman" panose="02020603050405020304" charset="0"/>
                <a:sym typeface="+mn-ea"/>
              </a:rPr>
              <a:t>to sing Taiping Lyrics((most of which contain the meaning of peace and prosperity, so they are called Taiping), opera lyrics and songs.</a:t>
            </a:r>
          </a:p>
        </p:txBody>
      </p:sp>
      <p:pic>
        <p:nvPicPr>
          <p:cNvPr id="18" name="图片 17" descr="O1CN016OEF3f1oYavHXaXtq_!!388955237"/>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397875" y="727710"/>
            <a:ext cx="3517265" cy="3517265"/>
          </a:xfrm>
          <a:prstGeom prst="rect">
            <a:avLst/>
          </a:prstGeom>
        </p:spPr>
      </p:pic>
      <p:pic>
        <p:nvPicPr>
          <p:cNvPr id="19" name="图片 18" descr="maxresdefault (1)"/>
          <p:cNvPicPr>
            <a:picLocks noChangeAspect="1"/>
          </p:cNvPicPr>
          <p:nvPr/>
        </p:nvPicPr>
        <p:blipFill>
          <a:blip r:embed="rId4" cstate="email">
            <a:extLst>
              <a:ext uri="{28A0092B-C50C-407E-A947-70E740481C1C}">
                <a14:useLocalDpi xmlns:a14="http://schemas.microsoft.com/office/drawing/2010/main"/>
              </a:ext>
            </a:extLst>
          </a:blip>
          <a:srcRect l="20804" r="17492"/>
          <a:stretch>
            <a:fillRect/>
          </a:stretch>
        </p:blipFill>
        <p:spPr>
          <a:xfrm>
            <a:off x="7777480" y="463550"/>
            <a:ext cx="4057015" cy="3698875"/>
          </a:xfrm>
          <a:prstGeom prst="rect">
            <a:avLst/>
          </a:prstGeom>
        </p:spPr>
      </p:pic>
      <p:sp>
        <p:nvSpPr>
          <p:cNvPr id="20" name="文本框 19"/>
          <p:cNvSpPr txBox="1"/>
          <p:nvPr/>
        </p:nvSpPr>
        <p:spPr>
          <a:xfrm>
            <a:off x="867410" y="4788535"/>
            <a:ext cx="10662285" cy="1814830"/>
          </a:xfrm>
          <a:prstGeom prst="rect">
            <a:avLst/>
          </a:prstGeom>
          <a:noFill/>
        </p:spPr>
        <p:txBody>
          <a:bodyPr wrap="square" rtlCol="0" anchor="t">
            <a:spAutoFit/>
          </a:bodyPr>
          <a:lstStyle/>
          <a:p>
            <a:r>
              <a:rPr lang="zh-CN" altLang="en-US" sz="2800">
                <a:latin typeface="Times New Roman" panose="02020603050405020304" charset="0"/>
                <a:cs typeface="Times New Roman" panose="02020603050405020304" charset="0"/>
              </a:rPr>
              <a:t>Crosstalk artists regard “speaking, imitating, teasing and singing” as </a:t>
            </a:r>
          </a:p>
          <a:p>
            <a:r>
              <a:rPr lang="zh-CN" altLang="en-US" sz="2800">
                <a:latin typeface="Times New Roman" panose="02020603050405020304" charset="0"/>
                <a:cs typeface="Times New Roman" panose="02020603050405020304" charset="0"/>
              </a:rPr>
              <a:t>their "</a:t>
            </a:r>
            <a:r>
              <a:rPr lang="en-US" altLang="zh-CN" sz="2800">
                <a:latin typeface="Times New Roman" panose="02020603050405020304" charset="0"/>
                <a:cs typeface="Times New Roman" panose="02020603050405020304" charset="0"/>
              </a:rPr>
              <a:t>four </a:t>
            </a:r>
            <a:r>
              <a:rPr lang="zh-CN" altLang="en-US" sz="2800">
                <a:latin typeface="Times New Roman" panose="02020603050405020304" charset="0"/>
                <a:cs typeface="Times New Roman" panose="02020603050405020304" charset="0"/>
              </a:rPr>
              <a:t>compulsory lessons". For example, the artists grasp the </a:t>
            </a:r>
          </a:p>
          <a:p>
            <a:r>
              <a:rPr lang="zh-CN" altLang="en-US" sz="2800">
                <a:latin typeface="Times New Roman" panose="02020603050405020304" charset="0"/>
                <a:cs typeface="Times New Roman" panose="02020603050405020304" charset="0"/>
              </a:rPr>
              <a:t>rhythm in language and correct their pronunciations by “saying tongue twisters" or "reciting classical repertoires".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subTnLst>
                                    <p:set>
                                      <p:cBhvr override="childStyle">
                                        <p:cTn dur="65" fill="hold" display="1" masterRel="nextClick" afterEffect="1"/>
                                        <p:tgtEl>
                                          <p:spTgt spid="18"/>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seq concurrent="1" nextAc="seek">
              <p:cTn id="7" restart="whenNotActive" fill="hold" evtFilter="cancelBubble" nodeType="interactiveSeq">
                <p:stCondLst>
                  <p:cond evt="onClick" delay="0">
                    <p:tgtEl>
                      <p:spTgt spid="17"/>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nodeType="afterEffect">
                                  <p:stCondLst>
                                    <p:cond delay="0"/>
                                  </p:stCondLst>
                                  <p:childTnLst>
                                    <p:set>
                                      <p:cBhvr>
                                        <p:cTn id="11" dur="1" fill="hold">
                                          <p:stCondLst>
                                            <p:cond delay="0"/>
                                          </p:stCondLst>
                                        </p:cTn>
                                        <p:tgtEl>
                                          <p:spTgt spid="19"/>
                                        </p:tgtEl>
                                        <p:attrNameLst>
                                          <p:attrName>style.visibility</p:attrName>
                                        </p:attrNameLst>
                                      </p:cBhvr>
                                      <p:to>
                                        <p:strVal val="visible"/>
                                      </p:to>
                                    </p:set>
                                  </p:childTnLst>
                                  <p:subTnLst>
                                    <p:set>
                                      <p:cBhvr override="childStyle">
                                        <p:cTn dur="65" fill="hold" display="1" masterRel="nextClick" afterEffect="1"/>
                                        <p:tgtEl>
                                          <p:spTgt spid="19"/>
                                        </p:tgtEl>
                                        <p:attrNameLst>
                                          <p:attrName>style.visibility</p:attrName>
                                        </p:attrNameLst>
                                      </p:cBhvr>
                                      <p:to>
                                        <p:strVal val="hidden"/>
                                      </p:to>
                                    </p:set>
                                  </p:subTnLst>
                                </p:cTn>
                              </p:par>
                            </p:childTnLst>
                          </p:cTn>
                        </p:par>
                      </p:childTnLst>
                    </p:cTn>
                  </p:par>
                </p:childTnLst>
              </p:cTn>
              <p:nextCondLst>
                <p:cond evt="onClick" delay="0">
                  <p:tgtEl>
                    <p:spTgt spid="17"/>
                  </p:tgtEl>
                </p:cond>
              </p:nextCondLst>
            </p:seq>
          </p:childTnLst>
        </p:cTn>
      </p:par>
    </p:tnLst>
    <p:bldLst>
      <p:bldP spid="17" grpId="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flipH="1">
            <a:off x="4372888" y="0"/>
            <a:ext cx="5976605" cy="5132849"/>
          </a:xfrm>
          <a:prstGeom prst="rect">
            <a:avLst/>
          </a:prstGeom>
        </p:spPr>
      </p:pic>
      <p:sp>
        <p:nvSpPr>
          <p:cNvPr id="7" name="文本框 6"/>
          <p:cNvSpPr txBox="1"/>
          <p:nvPr/>
        </p:nvSpPr>
        <p:spPr>
          <a:xfrm>
            <a:off x="6682740" y="3314700"/>
            <a:ext cx="3060700" cy="768350"/>
          </a:xfrm>
          <a:prstGeom prst="rect">
            <a:avLst/>
          </a:prstGeom>
          <a:noFill/>
        </p:spPr>
        <p:txBody>
          <a:bodyPr wrap="square" rtlCol="0">
            <a:spAutoFit/>
          </a:bodyPr>
          <a:lstStyle/>
          <a:p>
            <a:r>
              <a:rPr lang="en-US" altLang="zh-CN" sz="4400" b="1">
                <a:solidFill>
                  <a:schemeClr val="bg1"/>
                </a:solidFill>
                <a:latin typeface="Times New Roman" panose="02020603050405020304" charset="0"/>
                <a:cs typeface="Times New Roman" panose="02020603050405020304" charset="0"/>
              </a:rPr>
              <a:t>Part Three</a:t>
            </a:r>
          </a:p>
        </p:txBody>
      </p:sp>
      <p:sp>
        <p:nvSpPr>
          <p:cNvPr id="52" name="文本框 51"/>
          <p:cNvSpPr txBox="1"/>
          <p:nvPr/>
        </p:nvSpPr>
        <p:spPr>
          <a:xfrm>
            <a:off x="1034415" y="2543810"/>
            <a:ext cx="6032500" cy="645160"/>
          </a:xfrm>
          <a:prstGeom prst="rect">
            <a:avLst/>
          </a:prstGeom>
          <a:noFill/>
        </p:spPr>
        <p:txBody>
          <a:bodyPr wrap="square" rtlCol="0">
            <a:spAutoFit/>
          </a:bodyPr>
          <a:lstStyle/>
          <a:p>
            <a:r>
              <a:rPr lang="en-US" altLang="zh-CN" sz="3600" b="1">
                <a:latin typeface="Times New Roman" panose="02020603050405020304" charset="0"/>
                <a:cs typeface="Times New Roman" panose="02020603050405020304" charset="0"/>
              </a:rPr>
              <a:t>Characteristics of Crosstalk</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COMMONDATA" val="eyJoZGlkIjoiNDFmMDZmNTYyMGIwZWI2YjNlYmFlY2JkZjIzYzBlNGQifQ=="/>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TotalTime>
  <Words>741</Words>
  <Application>Microsoft Office PowerPoint</Application>
  <PresentationFormat>宽屏</PresentationFormat>
  <Paragraphs>68</Paragraphs>
  <Slides>15</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15</vt:i4>
      </vt:variant>
    </vt:vector>
  </HeadingPairs>
  <TitlesOfParts>
    <vt:vector size="25" baseType="lpstr">
      <vt:lpstr>等线</vt:lpstr>
      <vt:lpstr>等线 Light</vt:lpstr>
      <vt:lpstr>汉仪良品线简</vt:lpstr>
      <vt:lpstr>楷体</vt:lpstr>
      <vt:lpstr>宋体</vt:lpstr>
      <vt:lpstr>文悦古典明朝体 (非商业使用) W5</vt:lpstr>
      <vt:lpstr>Arial</vt:lpstr>
      <vt:lpstr>Calibri</vt:lpstr>
      <vt:lpstr>Times New Roman</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优品PPT</dc:creator>
  <dc:description>http://www.ypppt.com/</dc:description>
  <cp:lastModifiedBy>旻丰 张</cp:lastModifiedBy>
  <cp:revision>27</cp:revision>
  <dcterms:created xsi:type="dcterms:W3CDTF">2017-11-01T04:21:00Z</dcterms:created>
  <dcterms:modified xsi:type="dcterms:W3CDTF">2022-05-04T16:38:32Z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0865B87D8301453693EFAAD0AD9D01D0</vt:lpwstr>
  </property>
  <property fmtid="{D5CDD505-2E9C-101B-9397-08002B2CF9AE}" pid="3" name="KSOProductBuildVer">
    <vt:lpwstr>2052-11.1.0.11636</vt:lpwstr>
  </property>
</Properties>
</file>