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539" r:id="rId4"/>
    <p:sldId id="490" r:id="rId5"/>
    <p:sldId id="433" r:id="rId6"/>
    <p:sldId id="456" r:id="rId7"/>
    <p:sldId id="468" r:id="rId8"/>
    <p:sldId id="471" r:id="rId9"/>
    <p:sldId id="466" r:id="rId10"/>
    <p:sldId id="537" r:id="rId11"/>
    <p:sldId id="531" r:id="rId12"/>
    <p:sldId id="469" r:id="rId13"/>
    <p:sldId id="541" r:id="rId14"/>
    <p:sldId id="401" r:id="rId15"/>
    <p:sldId id="506" r:id="rId16"/>
    <p:sldId id="408" r:id="rId17"/>
    <p:sldId id="402" r:id="rId18"/>
    <p:sldId id="507" r:id="rId19"/>
    <p:sldId id="404" r:id="rId20"/>
    <p:sldId id="410" r:id="rId21"/>
    <p:sldId id="405" r:id="rId22"/>
    <p:sldId id="406" r:id="rId23"/>
    <p:sldId id="395" r:id="rId24"/>
    <p:sldId id="355" r:id="rId25"/>
    <p:sldId id="356" r:id="rId26"/>
    <p:sldId id="357" r:id="rId27"/>
    <p:sldId id="358" r:id="rId28"/>
    <p:sldId id="359" r:id="rId29"/>
    <p:sldId id="508" r:id="rId30"/>
    <p:sldId id="360" r:id="rId31"/>
    <p:sldId id="361" r:id="rId32"/>
    <p:sldId id="509" r:id="rId33"/>
    <p:sldId id="352" r:id="rId34"/>
    <p:sldId id="54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8053-3A50-4757-830A-AA38C390E9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93BC1E04-7B19-48E9-A6C0-7A520F56A27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9A907F71-90BE-41AC-90AA-98C432435FA9}" type="parTrans" cxnId="{14FE4B57-C1E4-408A-BD8B-868A3193A6D8}">
      <dgm:prSet/>
      <dgm:spPr/>
      <dgm:t>
        <a:bodyPr/>
        <a:lstStyle/>
        <a:p>
          <a:endParaRPr lang="de-DE"/>
        </a:p>
      </dgm:t>
    </dgm:pt>
    <dgm:pt modelId="{2CF2B054-AE52-411E-BF1F-654B96C829A9}" type="sibTrans" cxnId="{14FE4B57-C1E4-408A-BD8B-868A3193A6D8}">
      <dgm:prSet/>
      <dgm:spPr/>
      <dgm:t>
        <a:bodyPr/>
        <a:lstStyle/>
        <a:p>
          <a:endParaRPr lang="de-DE"/>
        </a:p>
      </dgm:t>
    </dgm:pt>
    <dgm:pt modelId="{67B15DC4-AF0D-4ABB-A4FF-58E12FC770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6E522A74-37BA-4711-B6DD-EEDD03D9811C}" type="parTrans" cxnId="{EF369382-E139-4845-9ADC-CCC56F940F99}">
      <dgm:prSet/>
      <dgm:spPr/>
      <dgm:t>
        <a:bodyPr/>
        <a:lstStyle/>
        <a:p>
          <a:endParaRPr lang="de-DE"/>
        </a:p>
      </dgm:t>
    </dgm:pt>
    <dgm:pt modelId="{547522E2-6047-4619-9F73-48E487A0DF77}" type="sibTrans" cxnId="{EF369382-E139-4845-9ADC-CCC56F940F99}">
      <dgm:prSet/>
      <dgm:spPr/>
      <dgm:t>
        <a:bodyPr/>
        <a:lstStyle/>
        <a:p>
          <a:endParaRPr lang="de-DE"/>
        </a:p>
      </dgm:t>
    </dgm:pt>
    <dgm:pt modelId="{E4624297-6DC5-42DD-8717-076EA2A28C7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76632450-9BCA-4546-B613-5739A9AB7D95}" type="parTrans" cxnId="{95650180-E34B-4E90-AEDC-CA19223B72D0}">
      <dgm:prSet/>
      <dgm:spPr/>
      <dgm:t>
        <a:bodyPr/>
        <a:lstStyle/>
        <a:p>
          <a:endParaRPr lang="de-DE"/>
        </a:p>
      </dgm:t>
    </dgm:pt>
    <dgm:pt modelId="{290C07A1-D890-4B7E-8569-C6193260017A}" type="sibTrans" cxnId="{95650180-E34B-4E90-AEDC-CA19223B72D0}">
      <dgm:prSet/>
      <dgm:spPr/>
      <dgm:t>
        <a:bodyPr/>
        <a:lstStyle/>
        <a:p>
          <a:endParaRPr lang="de-DE"/>
        </a:p>
      </dgm:t>
    </dgm:pt>
    <dgm:pt modelId="{0D4C13CB-69E6-4193-8D54-0E77A88B300B}" type="pres">
      <dgm:prSet presAssocID="{B90F8053-3A50-4757-830A-AA38C390E964}" presName="composite" presStyleCnt="0">
        <dgm:presLayoutVars>
          <dgm:chMax val="5"/>
          <dgm:dir/>
          <dgm:resizeHandles val="exact"/>
        </dgm:presLayoutVars>
      </dgm:prSet>
      <dgm:spPr/>
    </dgm:pt>
    <dgm:pt modelId="{52A9B78B-A54F-42CF-B053-F8441EB38C1B}" type="pres">
      <dgm:prSet presAssocID="{93BC1E04-7B19-48E9-A6C0-7A520F56A27B}" presName="circle1" presStyleLbl="lnNode1" presStyleIdx="0" presStyleCnt="3"/>
      <dgm:spPr>
        <a:solidFill>
          <a:schemeClr val="bg1"/>
        </a:solidFill>
      </dgm:spPr>
    </dgm:pt>
    <dgm:pt modelId="{EE8E3229-4E6C-48F5-B116-BA134B52CED2}" type="pres">
      <dgm:prSet presAssocID="{93BC1E04-7B19-48E9-A6C0-7A520F56A27B}" presName="text1" presStyleLbl="revTx" presStyleIdx="0" presStyleCnt="3">
        <dgm:presLayoutVars>
          <dgm:bulletEnabled val="1"/>
        </dgm:presLayoutVars>
      </dgm:prSet>
      <dgm:spPr/>
    </dgm:pt>
    <dgm:pt modelId="{08074CB9-451D-42FD-9A6C-9F4A15CC4D67}" type="pres">
      <dgm:prSet presAssocID="{93BC1E04-7B19-48E9-A6C0-7A520F56A27B}" presName="line1" presStyleLbl="callout" presStyleIdx="0" presStyleCnt="6"/>
      <dgm:spPr/>
    </dgm:pt>
    <dgm:pt modelId="{B27D4342-24DE-4289-92CA-2FD8BFE336AE}" type="pres">
      <dgm:prSet presAssocID="{93BC1E04-7B19-48E9-A6C0-7A520F56A27B}" presName="d1" presStyleLbl="callout" presStyleIdx="1" presStyleCnt="6"/>
      <dgm:spPr/>
    </dgm:pt>
    <dgm:pt modelId="{3663E5A8-B50B-416A-8504-9C773F71A12D}" type="pres">
      <dgm:prSet presAssocID="{67B15DC4-AF0D-4ABB-A4FF-58E12FC7704E}" presName="circle2" presStyleLbl="lnNode1" presStyleIdx="1" presStyleCnt="3"/>
      <dgm:spPr>
        <a:solidFill>
          <a:schemeClr val="accent1">
            <a:lumMod val="50000"/>
          </a:schemeClr>
        </a:solidFill>
      </dgm:spPr>
    </dgm:pt>
    <dgm:pt modelId="{2D2CAE69-6A78-46B5-BAD4-94062B62B552}" type="pres">
      <dgm:prSet presAssocID="{67B15DC4-AF0D-4ABB-A4FF-58E12FC7704E}" presName="text2" presStyleLbl="revTx" presStyleIdx="1" presStyleCnt="3">
        <dgm:presLayoutVars>
          <dgm:bulletEnabled val="1"/>
        </dgm:presLayoutVars>
      </dgm:prSet>
      <dgm:spPr/>
    </dgm:pt>
    <dgm:pt modelId="{E5C4D207-3051-443D-9526-255AFD021D49}" type="pres">
      <dgm:prSet presAssocID="{67B15DC4-AF0D-4ABB-A4FF-58E12FC7704E}" presName="line2" presStyleLbl="callout" presStyleIdx="2" presStyleCnt="6"/>
      <dgm:spPr/>
    </dgm:pt>
    <dgm:pt modelId="{4A563F12-2AE8-40DE-976C-D4C7C1D020F5}" type="pres">
      <dgm:prSet presAssocID="{67B15DC4-AF0D-4ABB-A4FF-58E12FC7704E}" presName="d2" presStyleLbl="callout" presStyleIdx="3" presStyleCnt="6"/>
      <dgm:spPr/>
    </dgm:pt>
    <dgm:pt modelId="{0B94BC6B-54E2-4035-AB35-A9F499C736B6}" type="pres">
      <dgm:prSet presAssocID="{E4624297-6DC5-42DD-8717-076EA2A28C76}" presName="circle3" presStyleLbl="lnNode1" presStyleIdx="2" presStyleCnt="3"/>
      <dgm:spPr/>
    </dgm:pt>
    <dgm:pt modelId="{C0509B35-6682-4310-913E-09990A5C3F55}" type="pres">
      <dgm:prSet presAssocID="{E4624297-6DC5-42DD-8717-076EA2A28C76}" presName="text3" presStyleLbl="revTx" presStyleIdx="2" presStyleCnt="3">
        <dgm:presLayoutVars>
          <dgm:bulletEnabled val="1"/>
        </dgm:presLayoutVars>
      </dgm:prSet>
      <dgm:spPr/>
    </dgm:pt>
    <dgm:pt modelId="{619A7D20-B1FE-46BF-B17A-5FC14789FF42}" type="pres">
      <dgm:prSet presAssocID="{E4624297-6DC5-42DD-8717-076EA2A28C76}" presName="line3" presStyleLbl="callout" presStyleIdx="4" presStyleCnt="6"/>
      <dgm:spPr/>
    </dgm:pt>
    <dgm:pt modelId="{91A64835-FF62-4547-8DFA-C24CCEE6CACC}" type="pres">
      <dgm:prSet presAssocID="{E4624297-6DC5-42DD-8717-076EA2A28C76}" presName="d3" presStyleLbl="callout" presStyleIdx="5" presStyleCnt="6"/>
      <dgm:spPr/>
    </dgm:pt>
  </dgm:ptLst>
  <dgm:cxnLst>
    <dgm:cxn modelId="{1912C923-A6E3-4EA1-8274-74A361A5951D}" type="presOf" srcId="{67B15DC4-AF0D-4ABB-A4FF-58E12FC7704E}" destId="{2D2CAE69-6A78-46B5-BAD4-94062B62B552}" srcOrd="0" destOrd="0" presId="urn:microsoft.com/office/officeart/2005/8/layout/target1"/>
    <dgm:cxn modelId="{14FE4B57-C1E4-408A-BD8B-868A3193A6D8}" srcId="{B90F8053-3A50-4757-830A-AA38C390E964}" destId="{93BC1E04-7B19-48E9-A6C0-7A520F56A27B}" srcOrd="0" destOrd="0" parTransId="{9A907F71-90BE-41AC-90AA-98C432435FA9}" sibTransId="{2CF2B054-AE52-411E-BF1F-654B96C829A9}"/>
    <dgm:cxn modelId="{95650180-E34B-4E90-AEDC-CA19223B72D0}" srcId="{B90F8053-3A50-4757-830A-AA38C390E964}" destId="{E4624297-6DC5-42DD-8717-076EA2A28C76}" srcOrd="2" destOrd="0" parTransId="{76632450-9BCA-4546-B613-5739A9AB7D95}" sibTransId="{290C07A1-D890-4B7E-8569-C6193260017A}"/>
    <dgm:cxn modelId="{EF369382-E139-4845-9ADC-CCC56F940F99}" srcId="{B90F8053-3A50-4757-830A-AA38C390E964}" destId="{67B15DC4-AF0D-4ABB-A4FF-58E12FC7704E}" srcOrd="1" destOrd="0" parTransId="{6E522A74-37BA-4711-B6DD-EEDD03D9811C}" sibTransId="{547522E2-6047-4619-9F73-48E487A0DF77}"/>
    <dgm:cxn modelId="{03A8B6B4-0864-493A-ADA8-740248211F9C}" type="presOf" srcId="{93BC1E04-7B19-48E9-A6C0-7A520F56A27B}" destId="{EE8E3229-4E6C-48F5-B116-BA134B52CED2}" srcOrd="0" destOrd="0" presId="urn:microsoft.com/office/officeart/2005/8/layout/target1"/>
    <dgm:cxn modelId="{C59C2CBA-C339-435B-AF46-17B5D78BDE3A}" type="presOf" srcId="{B90F8053-3A50-4757-830A-AA38C390E964}" destId="{0D4C13CB-69E6-4193-8D54-0E77A88B300B}" srcOrd="0" destOrd="0" presId="urn:microsoft.com/office/officeart/2005/8/layout/target1"/>
    <dgm:cxn modelId="{3EF32CEC-203B-44E2-A24A-25F1E53FA0C4}" type="presOf" srcId="{E4624297-6DC5-42DD-8717-076EA2A28C76}" destId="{C0509B35-6682-4310-913E-09990A5C3F55}" srcOrd="0" destOrd="0" presId="urn:microsoft.com/office/officeart/2005/8/layout/target1"/>
    <dgm:cxn modelId="{305C942E-ACDD-4B20-85EF-E3B29C677E0F}" type="presParOf" srcId="{0D4C13CB-69E6-4193-8D54-0E77A88B300B}" destId="{52A9B78B-A54F-42CF-B053-F8441EB38C1B}" srcOrd="0" destOrd="0" presId="urn:microsoft.com/office/officeart/2005/8/layout/target1"/>
    <dgm:cxn modelId="{675FD7C2-B269-4F4E-AE8C-E33A2D96469A}" type="presParOf" srcId="{0D4C13CB-69E6-4193-8D54-0E77A88B300B}" destId="{EE8E3229-4E6C-48F5-B116-BA134B52CED2}" srcOrd="1" destOrd="0" presId="urn:microsoft.com/office/officeart/2005/8/layout/target1"/>
    <dgm:cxn modelId="{A8D32042-1C62-4FCD-85D2-BA97437A2C0D}" type="presParOf" srcId="{0D4C13CB-69E6-4193-8D54-0E77A88B300B}" destId="{08074CB9-451D-42FD-9A6C-9F4A15CC4D67}" srcOrd="2" destOrd="0" presId="urn:microsoft.com/office/officeart/2005/8/layout/target1"/>
    <dgm:cxn modelId="{06413D30-5364-44FB-AE80-5593BF6FAEBD}" type="presParOf" srcId="{0D4C13CB-69E6-4193-8D54-0E77A88B300B}" destId="{B27D4342-24DE-4289-92CA-2FD8BFE336AE}" srcOrd="3" destOrd="0" presId="urn:microsoft.com/office/officeart/2005/8/layout/target1"/>
    <dgm:cxn modelId="{F392BB48-5EA8-42FB-B06C-BA557F9514DF}" type="presParOf" srcId="{0D4C13CB-69E6-4193-8D54-0E77A88B300B}" destId="{3663E5A8-B50B-416A-8504-9C773F71A12D}" srcOrd="4" destOrd="0" presId="urn:microsoft.com/office/officeart/2005/8/layout/target1"/>
    <dgm:cxn modelId="{6B1E4DE3-3292-4DA7-A83F-5BDF2EDBB559}" type="presParOf" srcId="{0D4C13CB-69E6-4193-8D54-0E77A88B300B}" destId="{2D2CAE69-6A78-46B5-BAD4-94062B62B552}" srcOrd="5" destOrd="0" presId="urn:microsoft.com/office/officeart/2005/8/layout/target1"/>
    <dgm:cxn modelId="{13B06C7A-F0AC-4AAD-81F0-82CDB8D0F32E}" type="presParOf" srcId="{0D4C13CB-69E6-4193-8D54-0E77A88B300B}" destId="{E5C4D207-3051-443D-9526-255AFD021D49}" srcOrd="6" destOrd="0" presId="urn:microsoft.com/office/officeart/2005/8/layout/target1"/>
    <dgm:cxn modelId="{06857BBD-B3B7-46EA-B79B-22B2BD68312E}" type="presParOf" srcId="{0D4C13CB-69E6-4193-8D54-0E77A88B300B}" destId="{4A563F12-2AE8-40DE-976C-D4C7C1D020F5}" srcOrd="7" destOrd="0" presId="urn:microsoft.com/office/officeart/2005/8/layout/target1"/>
    <dgm:cxn modelId="{00915583-72C2-4694-BD1E-B3A7EB6372D8}" type="presParOf" srcId="{0D4C13CB-69E6-4193-8D54-0E77A88B300B}" destId="{0B94BC6B-54E2-4035-AB35-A9F499C736B6}" srcOrd="8" destOrd="0" presId="urn:microsoft.com/office/officeart/2005/8/layout/target1"/>
    <dgm:cxn modelId="{7775A40D-34C8-4CF5-9FDE-B9B5FD1F90C0}" type="presParOf" srcId="{0D4C13CB-69E6-4193-8D54-0E77A88B300B}" destId="{C0509B35-6682-4310-913E-09990A5C3F55}" srcOrd="9" destOrd="0" presId="urn:microsoft.com/office/officeart/2005/8/layout/target1"/>
    <dgm:cxn modelId="{9736FC2D-568A-4D0C-B287-D263F11566FB}" type="presParOf" srcId="{0D4C13CB-69E6-4193-8D54-0E77A88B300B}" destId="{619A7D20-B1FE-46BF-B17A-5FC14789FF42}" srcOrd="10" destOrd="0" presId="urn:microsoft.com/office/officeart/2005/8/layout/target1"/>
    <dgm:cxn modelId="{507571A6-52D0-4B90-B955-43F45AF738A4}" type="presParOf" srcId="{0D4C13CB-69E6-4193-8D54-0E77A88B300B}" destId="{91A64835-FF62-4547-8DFA-C24CCEE6CA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BC6B-54E2-4035-AB35-A9F499C736B6}">
      <dsp:nvSpPr>
        <dsp:cNvPr id="0" name=""/>
        <dsp:cNvSpPr/>
      </dsp:nvSpPr>
      <dsp:spPr>
        <a:xfrm>
          <a:off x="0" y="1786303"/>
          <a:ext cx="4580425" cy="458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5A8-B50B-416A-8504-9C773F71A12D}">
      <dsp:nvSpPr>
        <dsp:cNvPr id="0" name=""/>
        <dsp:cNvSpPr/>
      </dsp:nvSpPr>
      <dsp:spPr>
        <a:xfrm>
          <a:off x="916085" y="2702389"/>
          <a:ext cx="2748255" cy="27482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B78B-A54F-42CF-B053-F8441EB38C1B}">
      <dsp:nvSpPr>
        <dsp:cNvPr id="0" name=""/>
        <dsp:cNvSpPr/>
      </dsp:nvSpPr>
      <dsp:spPr>
        <a:xfrm>
          <a:off x="1832170" y="3618474"/>
          <a:ext cx="916085" cy="9160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3229-4E6C-48F5-B116-BA134B52CED2}">
      <dsp:nvSpPr>
        <dsp:cNvPr id="0" name=""/>
        <dsp:cNvSpPr/>
      </dsp:nvSpPr>
      <dsp:spPr>
        <a:xfrm>
          <a:off x="5343830" y="259495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sz="3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259495"/>
        <a:ext cx="2290212" cy="1335957"/>
      </dsp:txXfrm>
    </dsp:sp>
    <dsp:sp modelId="{08074CB9-451D-42FD-9A6C-9F4A15CC4D67}">
      <dsp:nvSpPr>
        <dsp:cNvPr id="0" name=""/>
        <dsp:cNvSpPr/>
      </dsp:nvSpPr>
      <dsp:spPr>
        <a:xfrm>
          <a:off x="4771276" y="927474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4342-24DE-4289-92CA-2FD8BFE336AE}">
      <dsp:nvSpPr>
        <dsp:cNvPr id="0" name=""/>
        <dsp:cNvSpPr/>
      </dsp:nvSpPr>
      <dsp:spPr>
        <a:xfrm rot="5400000">
          <a:off x="1955460" y="1262990"/>
          <a:ext cx="3148279" cy="24787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AE69-6A78-46B5-BAD4-94062B62B552}">
      <dsp:nvSpPr>
        <dsp:cNvPr id="0" name=""/>
        <dsp:cNvSpPr/>
      </dsp:nvSpPr>
      <dsp:spPr>
        <a:xfrm>
          <a:off x="5343830" y="1595452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sz="3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1595452"/>
        <a:ext cx="2290212" cy="1335957"/>
      </dsp:txXfrm>
    </dsp:sp>
    <dsp:sp modelId="{E5C4D207-3051-443D-9526-255AFD021D49}">
      <dsp:nvSpPr>
        <dsp:cNvPr id="0" name=""/>
        <dsp:cNvSpPr/>
      </dsp:nvSpPr>
      <dsp:spPr>
        <a:xfrm>
          <a:off x="4771276" y="2263431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12-2AE8-40DE-976C-D4C7C1D020F5}">
      <dsp:nvSpPr>
        <dsp:cNvPr id="0" name=""/>
        <dsp:cNvSpPr/>
      </dsp:nvSpPr>
      <dsp:spPr>
        <a:xfrm rot="5400000">
          <a:off x="2631225" y="2578106"/>
          <a:ext cx="2453276" cy="18222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9B35-6682-4310-913E-09990A5C3F55}">
      <dsp:nvSpPr>
        <dsp:cNvPr id="0" name=""/>
        <dsp:cNvSpPr/>
      </dsp:nvSpPr>
      <dsp:spPr>
        <a:xfrm>
          <a:off x="5343830" y="2931410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sz="3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2931410"/>
        <a:ext cx="2290212" cy="1335957"/>
      </dsp:txXfrm>
    </dsp:sp>
    <dsp:sp modelId="{619A7D20-B1FE-46BF-B17A-5FC14789FF42}">
      <dsp:nvSpPr>
        <dsp:cNvPr id="0" name=""/>
        <dsp:cNvSpPr/>
      </dsp:nvSpPr>
      <dsp:spPr>
        <a:xfrm>
          <a:off x="4771276" y="3599389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4835-FF62-4547-8DFA-C24CCEE6CACC}">
      <dsp:nvSpPr>
        <dsp:cNvPr id="0" name=""/>
        <dsp:cNvSpPr/>
      </dsp:nvSpPr>
      <dsp:spPr>
        <a:xfrm rot="5400000">
          <a:off x="3307830" y="3892154"/>
          <a:ext cx="1752776" cy="11657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6B533BE-C5A7-4E0C-9026-D7A8DAF58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CED7E3D-17B8-45EA-9B8B-A8C29C65E5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90A24F6-5CCA-4F1A-908A-629927B1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C22EF9E-5684-4AD9-9125-8B3C2800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B946A3E-CD1A-47E5-8965-D08EC98C8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1FA0395-264B-48FC-84F0-D123F4A847C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7A62A-E7F9-4DFB-9485-C7D36AA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495DA85-16C2-4E78-BD0B-71A544DD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AC66EB8-D1E3-4BF2-99FF-BB19DDC2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361A023-7BD6-41D3-AF7D-12C5D562C25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5A6E167-6BA8-45B0-945E-F5CCF99BE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2B25057-13F5-4926-BD03-24581F09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8365C14-7EC7-4A69-9839-625E42C9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FED449A-74B4-45FC-8E38-7A81313C1C75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D56A3DE-D674-4502-B21B-7F0E7FAF3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7AF7DB6-EFE6-43A2-9423-312C597B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64C5A6A-F6A1-4717-8601-60E543B4D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62D9D12-E095-4899-8BDF-D674F38A0F5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C57A335-BFEE-4BFD-AA32-D4B942F65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0E85D0F-A2D5-40ED-A5DE-BC195579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95264FF-0C29-441E-AC40-090363C19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675800-F024-467D-B1B6-242FB10D304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1455684-D127-437E-9912-D771A95B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C10097C-1602-4799-B2B5-D7C8BA1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330104-54E9-4C73-A327-24C9CD3F4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EC5DF60-3472-430D-A8F5-4F3DCC9654B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EFAB631-2AF6-4047-90B4-059F1585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BCE5C-C49D-4A38-A49B-9A8F0BF6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>
            <a:extLst>
              <a:ext uri="{FF2B5EF4-FFF2-40B4-BE49-F238E27FC236}">
                <a16:creationId xmlns:a16="http://schemas.microsoft.com/office/drawing/2014/main" id="{FF83FDEB-0C66-4F13-9076-8BB03D6F1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>
            <a:extLst>
              <a:ext uri="{FF2B5EF4-FFF2-40B4-BE49-F238E27FC236}">
                <a16:creationId xmlns:a16="http://schemas.microsoft.com/office/drawing/2014/main" id="{7BD9E5C4-B35C-47BA-A51C-CA1C167A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04" name="Foliennummernplatzhalter 3">
            <a:extLst>
              <a:ext uri="{FF2B5EF4-FFF2-40B4-BE49-F238E27FC236}">
                <a16:creationId xmlns:a16="http://schemas.microsoft.com/office/drawing/2014/main" id="{7AE3175F-1A15-4156-A2DC-CB43B2143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D5DCE0D-D640-4DB5-9827-5E0EB98D8395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CEED9E3-5337-46FA-99D3-B019B5322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4F6C355-9DED-4E40-92F1-8439206734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8BE1FAA-F8E6-419D-85E6-52BE685D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9BD53E5-66B9-410C-BC43-23FB8431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4F2F38-1320-4C4B-9577-E7466081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0F8C777A-3ECA-40B0-8A43-7513C150E03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11C5290-C2AC-4EA1-A072-0E6F1ACDB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258F82-E373-47F6-BCC1-1BBF06C2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EBAECF0-D919-4A3B-B575-B43514193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EAA10AF-8878-4D27-A836-E5132C5694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94B0CF-AC37-4E14-AE7C-CF77F846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90139F3-CDAC-4490-8A9B-9B9E0985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DDA5FD-F94A-448B-AC0F-21A87252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C32208-3927-47F3-8476-3D84BF2138E7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0A5354-2457-40F1-93E6-3359F78B3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F24C36B-533E-4EB0-9722-E2100E534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69A1D-6C2A-4C40-BF48-1D0DE96A8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EAE0F4-C4CD-47D0-A932-050477475E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70CE69-40C1-4B59-8BDE-629F3F97A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8AE5F0-906F-4294-8FDB-EE5AB3283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9F3310C-C00B-4D0D-899B-8473DFB6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53CFFFA-ED65-4F75-82B0-605D41D85C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5715F7D-16AC-41B2-8E85-13B81A0EB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2264E0C-59A9-4EF6-AC3D-F9C52A71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82249-83C7-4A6B-AEDF-F349B5F3C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0050AB-0CAD-47D1-8B33-F516F03939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6EC3A3C-8D64-4E9B-9E49-FB63AD54C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7A972F-28A8-40AC-BC1C-555802BD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AAC9E4-285D-4507-8B63-21D671228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F44081C-C0E7-4D86-94FE-3E979D00126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40E8DEF-D677-49F1-84DC-4C45AB664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5E61CA0-AAC3-479A-B139-33664D150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A26BB3-8D1C-4BC7-9D79-3224F0F9A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B51636B-60FF-4EED-88E9-7329F6CD55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FB93FE9-ACDC-4195-B738-124059E1D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A6C2E6E-45A6-4666-8252-EAF7CDF7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6EEA579-67D4-4A6D-92F2-7C9538D8E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D9D216F0-DD2D-4A03-9508-6AF83E4D2D9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0158D21-1A16-48B4-89A3-FF6051329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112060F-8F77-4671-9573-F46ECF8B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CC62282-DEBF-441D-9D01-DC493DD5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DB3DC94-D263-4485-A604-B3B07F69CC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2E51F35-9CE3-4842-969F-7D7CD64E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DAE65CC-F8DD-4DE4-AB1F-906FF348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864318-C191-4B01-BD1A-F845886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DF1DCDF-D433-4FAB-BE36-4CEF72E80B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632EF3B-B1AC-46B0-9268-2547D864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FF2B1C8-CE4D-4BA6-A094-C3279C4E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14400" y="557214"/>
            <a:ext cx="10363200" cy="55387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EE452-2049-4F83-A634-F76E6046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4AAEC-FF8E-423C-A04D-4C2E293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E36C3-3C78-4889-A76E-35DA7535D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C214-3B98-437D-B8D1-ABE57825895A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992447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xue.glgoo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Work\070308.23\freude.mp3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WIKIR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中國語言文化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Session 1, Friday February 21, 2025, </a:t>
            </a:r>
            <a:r>
              <a:rPr lang="de-DE" dirty="0" err="1"/>
              <a:t>room</a:t>
            </a:r>
            <a:r>
              <a:rPr lang="de-DE" dirty="0"/>
              <a:t> 613</a:t>
            </a:r>
          </a:p>
          <a:p>
            <a:r>
              <a:rPr lang="de-DE" altLang="zh-CN" dirty="0"/>
              <a:t>Martin Woesler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 </a:t>
            </a:r>
            <a:r>
              <a:rPr kumimoji="1" lang="zh-CN"/>
              <a:t>关于成绩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2516190"/>
            <a:ext cx="7543800" cy="3932237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 for grades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对成绩的期许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en-US" altLang="zh-CN" sz="125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r"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Requirements from the curriculum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课程要求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0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096000" y="113743"/>
            <a:ext cx="4208585" cy="1293028"/>
          </a:xfrm>
        </p:spPr>
        <p:txBody>
          <a:bodyPr/>
          <a:lstStyle/>
          <a:p>
            <a:r>
              <a:rPr kumimoji="1" altLang="zh-CN" dirty="0"/>
              <a:t>About</a:t>
            </a:r>
            <a:r>
              <a:rPr kumimoji="1" lang="zh-CN" altLang="en-US" dirty="0"/>
              <a:t> </a:t>
            </a:r>
            <a:r>
              <a:rPr kumimoji="1" altLang="zh-CN" dirty="0"/>
              <a:t>grades</a:t>
            </a:r>
            <a:endParaRPr kumimoji="1" lang="zh-CN" altLang="en-US" dirty="0"/>
          </a:p>
        </p:txBody>
      </p:sp>
      <p:graphicFrame>
        <p:nvGraphicFramePr>
          <p:cNvPr id="13315" name="Diagramm 4"/>
          <p:cNvGraphicFramePr/>
          <p:nvPr>
            <p:extLst>
              <p:ext uri="{D42A27DB-BD31-4B8C-83A1-F6EECF244321}">
                <p14:modId xmlns:p14="http://schemas.microsoft.com/office/powerpoint/2010/main" val="577009509"/>
              </p:ext>
            </p:extLst>
          </p:nvPr>
        </p:nvGraphicFramePr>
        <p:xfrm>
          <a:off x="114300" y="1306391"/>
          <a:ext cx="12159762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39145" imgH="5629310" progId="Excel.Sheet.8">
                  <p:embed/>
                </p:oleObj>
              </mc:Choice>
              <mc:Fallback>
                <p:oleObj name="Worksheet" r:id="rId2" imgW="8439145" imgH="5629310" progId="Excel.Sheet.8">
                  <p:embed/>
                  <p:pic>
                    <p:nvPicPr>
                      <p:cNvPr id="13315" name="Diagramm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06391"/>
                        <a:ext cx="12159762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A55136-30E9-44B2-92D8-776295813523}"/>
              </a:ext>
            </a:extLst>
          </p:cNvPr>
          <p:cNvSpPr txBox="1"/>
          <p:nvPr/>
        </p:nvSpPr>
        <p:spPr>
          <a:xfrm>
            <a:off x="2423592" y="2060849"/>
            <a:ext cx="766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3600" dirty="0"/>
              <a:t>学期论文（结合学期所学，撰写一篇</a:t>
            </a:r>
            <a:br>
              <a:rPr lang="de-DE" sz="3600" dirty="0"/>
            </a:br>
            <a:r>
              <a:rPr lang="zh-CN" altLang="de-DE" sz="3600" dirty="0"/>
              <a:t>以上汉字或单词的论文）成绩占</a:t>
            </a:r>
            <a:r>
              <a:rPr lang="de-DE" sz="3600" dirty="0"/>
              <a:t>70%</a:t>
            </a:r>
            <a:r>
              <a:rPr lang="zh-CN" altLang="de-DE" sz="3600" dirty="0"/>
              <a:t>。</a:t>
            </a:r>
            <a:endParaRPr lang="de-DE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de-DE" altLang="zh-CN" dirty="0" err="1"/>
              <a:t>How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to</a:t>
            </a:r>
            <a:r>
              <a:rPr kumimoji="1" lang="de-DE" altLang="zh-CN" dirty="0"/>
              <a:t> find </a:t>
            </a:r>
            <a:r>
              <a:rPr kumimoji="1" lang="de-DE" altLang="zh-CN" dirty="0" err="1"/>
              <a:t>resources</a:t>
            </a:r>
            <a:r>
              <a:rPr kumimoji="1" altLang="zh-CN" dirty="0"/>
              <a:t> </a:t>
            </a:r>
            <a:br>
              <a:rPr kumimoji="1" lang="de-DE" altLang="zh-CN" dirty="0"/>
            </a:br>
            <a:r>
              <a:rPr kumimoji="1" lang="zh-CN" altLang="de-DE" dirty="0"/>
              <a:t>怎麽能找到參考資料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3209193"/>
            <a:ext cx="7543800" cy="3239234"/>
          </a:xfrm>
        </p:spPr>
        <p:txBody>
          <a:bodyPr/>
          <a:lstStyle/>
          <a:p>
            <a:r>
              <a:rPr kumimoji="1" lang="zh-CN" altLang="de-DE" dirty="0">
                <a:cs typeface="Arial" panose="020B0604020202020204" pitchFamily="34" charset="0"/>
              </a:rPr>
              <a:t>百科百度（起點，要看文章用的參考資料）</a:t>
            </a:r>
            <a:endParaRPr kumimoji="1" lang="de-DE" altLang="zh-CN" dirty="0">
              <a:cs typeface="Arial" panose="020B0604020202020204" pitchFamily="34" charset="0"/>
            </a:endParaRPr>
          </a:p>
          <a:p>
            <a:r>
              <a:rPr lang="de-DE" dirty="0">
                <a:hlinkClick r:id="rId2"/>
              </a:rPr>
              <a:t>https://xue.glgoo.org</a:t>
            </a:r>
            <a:r>
              <a:rPr lang="de-DE" dirty="0"/>
              <a:t> </a:t>
            </a:r>
            <a:r>
              <a:rPr lang="en-US" dirty="0"/>
              <a:t>(</a:t>
            </a:r>
            <a:r>
              <a:rPr lang="de-DE" altLang="zh-CN" dirty="0"/>
              <a:t>MLA</a:t>
            </a:r>
            <a:r>
              <a:rPr lang="zh-CN" altLang="de-DE" dirty="0"/>
              <a:t>標準</a:t>
            </a:r>
            <a:r>
              <a:rPr lang="en-US" dirty="0"/>
              <a:t>)</a:t>
            </a:r>
          </a:p>
          <a:p>
            <a:r>
              <a:rPr lang="de-DE" altLang="zh-CN" dirty="0"/>
              <a:t>CNKI</a:t>
            </a:r>
          </a:p>
          <a:p>
            <a:r>
              <a:rPr lang="zh-CN" altLang="de-DE" dirty="0"/>
              <a:t>圖書館</a:t>
            </a:r>
            <a:endParaRPr lang="de-DE" altLang="zh-CN" dirty="0"/>
          </a:p>
          <a:p>
            <a:r>
              <a:rPr lang="de-DE" altLang="zh-CN" dirty="0"/>
              <a:t>tupian.baidu.com</a:t>
            </a:r>
            <a:r>
              <a:rPr lang="zh-CN" altLang="de-DE" dirty="0"/>
              <a:t>、</a:t>
            </a:r>
            <a:r>
              <a:rPr lang="de-DE" altLang="zh-CN" dirty="0" err="1"/>
              <a:t>ppt</a:t>
            </a:r>
            <a:r>
              <a:rPr lang="de-DE" altLang="zh-CN" dirty="0"/>
              <a:t> on </a:t>
            </a:r>
            <a:r>
              <a:rPr lang="de-DE" altLang="zh-CN" dirty="0" err="1"/>
              <a:t>baidu</a:t>
            </a:r>
            <a:endParaRPr lang="de-DE" altLang="zh-CN" dirty="0"/>
          </a:p>
          <a:p>
            <a:r>
              <a:rPr lang="de-DE" dirty="0" err="1"/>
              <a:t>Ishare</a:t>
            </a:r>
            <a:r>
              <a:rPr lang="de-DE" dirty="0"/>
              <a:t>? </a:t>
            </a:r>
            <a:r>
              <a:rPr lang="de-DE" dirty="0" err="1"/>
              <a:t>Douban</a:t>
            </a:r>
            <a:r>
              <a:rPr lang="de-DE" dirty="0"/>
              <a:t>? books.google.de?</a:t>
            </a:r>
          </a:p>
          <a:p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7DDD5-321F-7C85-422E-D407C861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7DAAB718-C707-125F-E24F-CD7C3EA1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de-DE" altLang="zh-CN" dirty="0"/>
              <a:t>A </a:t>
            </a:r>
            <a:r>
              <a:rPr kumimoji="1" lang="de-DE" altLang="zh-CN" dirty="0" err="1"/>
              <a:t>note</a:t>
            </a:r>
            <a:r>
              <a:rPr kumimoji="1" lang="de-DE" altLang="zh-CN" dirty="0"/>
              <a:t> on AI</a:t>
            </a:r>
            <a:br>
              <a:rPr kumimoji="1" lang="de-DE" altLang="zh-CN" dirty="0"/>
            </a:br>
            <a:r>
              <a:rPr kumimoji="1" lang="zh-CN" altLang="de-DE" dirty="0"/>
              <a:t>人工智能规则</a:t>
            </a:r>
            <a:endParaRPr kumimoji="1" lang="zh-CN" dirty="0"/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BD0BE944-ECC4-68D2-EF23-0C4BE842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0" y="3209193"/>
            <a:ext cx="7543800" cy="3239234"/>
          </a:xfrm>
        </p:spPr>
        <p:txBody>
          <a:bodyPr/>
          <a:lstStyle/>
          <a:p>
            <a:r>
              <a:rPr kumimoji="1" lang="de-DE" altLang="zh-CN" dirty="0" err="1">
                <a:cs typeface="Arial" panose="020B0604020202020204" pitchFamily="34" charset="0"/>
              </a:rPr>
              <a:t>If</a:t>
            </a:r>
            <a:r>
              <a:rPr kumimoji="1" lang="de-DE" altLang="zh-CN" dirty="0">
                <a:cs typeface="Arial" panose="020B0604020202020204" pitchFamily="34" charset="0"/>
              </a:rPr>
              <a:t>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 AI, you </a:t>
            </a:r>
            <a:r>
              <a:rPr kumimoji="1" lang="de-DE" altLang="zh-CN" dirty="0" err="1">
                <a:cs typeface="Arial" panose="020B0604020202020204" pitchFamily="34" charset="0"/>
              </a:rPr>
              <a:t>need</a:t>
            </a:r>
            <a:r>
              <a:rPr kumimoji="1" lang="de-DE" altLang="zh-CN" dirty="0">
                <a:cs typeface="Arial" panose="020B0604020202020204" pitchFamily="34" charset="0"/>
              </a:rPr>
              <a:t> to make an AI </a:t>
            </a:r>
            <a:r>
              <a:rPr kumimoji="1" lang="de-DE" altLang="zh-CN" dirty="0" err="1">
                <a:cs typeface="Arial" panose="020B0604020202020204" pitchFamily="34" charset="0"/>
              </a:rPr>
              <a:t>statement</a:t>
            </a:r>
            <a:r>
              <a:rPr kumimoji="1" lang="de-DE" altLang="zh-CN" dirty="0">
                <a:cs typeface="Arial" panose="020B0604020202020204" pitchFamily="34" charset="0"/>
              </a:rPr>
              <a:t> at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end </a:t>
            </a:r>
            <a:r>
              <a:rPr kumimoji="1" lang="de-DE" altLang="zh-CN" dirty="0" err="1">
                <a:cs typeface="Arial" panose="020B0604020202020204" pitchFamily="34" charset="0"/>
              </a:rPr>
              <a:t>of</a:t>
            </a:r>
            <a:r>
              <a:rPr kumimoji="1" lang="de-DE" altLang="zh-CN" dirty="0">
                <a:cs typeface="Arial" panose="020B0604020202020204" pitchFamily="34" charset="0"/>
              </a:rPr>
              <a:t> your </a:t>
            </a:r>
            <a:r>
              <a:rPr kumimoji="1" lang="de-DE" altLang="zh-CN" dirty="0" err="1">
                <a:cs typeface="Arial" panose="020B0604020202020204" pitchFamily="34" charset="0"/>
              </a:rPr>
              <a:t>contribution</a:t>
            </a:r>
            <a:r>
              <a:rPr kumimoji="1" lang="de-DE" altLang="zh-CN" dirty="0">
                <a:cs typeface="Arial" panose="020B0604020202020204" pitchFamily="34" charset="0"/>
              </a:rPr>
              <a:t> (ppt </a:t>
            </a:r>
            <a:r>
              <a:rPr kumimoji="1" lang="de-DE" altLang="zh-CN" dirty="0" err="1">
                <a:cs typeface="Arial" panose="020B0604020202020204" pitchFamily="34" charset="0"/>
              </a:rPr>
              <a:t>or</a:t>
            </a:r>
            <a:r>
              <a:rPr kumimoji="1" lang="de-DE" altLang="zh-CN" dirty="0">
                <a:cs typeface="Arial" panose="020B0604020202020204" pitchFamily="34" charset="0"/>
              </a:rPr>
              <a:t> final exam </a:t>
            </a:r>
            <a:r>
              <a:rPr kumimoji="1" lang="de-DE" altLang="zh-CN" dirty="0" err="1">
                <a:cs typeface="Arial" panose="020B0604020202020204" pitchFamily="34" charset="0"/>
              </a:rPr>
              <a:t>paper</a:t>
            </a:r>
            <a:r>
              <a:rPr kumimoji="1" lang="de-DE" altLang="zh-CN" dirty="0">
                <a:cs typeface="Arial" panose="020B0604020202020204" pitchFamily="34" charset="0"/>
              </a:rPr>
              <a:t>). </a:t>
            </a:r>
            <a:r>
              <a:rPr kumimoji="1" lang="de-DE" altLang="zh-CN" dirty="0" err="1">
                <a:cs typeface="Arial" panose="020B0604020202020204" pitchFamily="34" charset="0"/>
              </a:rPr>
              <a:t>Of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course</a:t>
            </a:r>
            <a:r>
              <a:rPr kumimoji="1" lang="de-DE" altLang="zh-CN" dirty="0">
                <a:cs typeface="Arial" panose="020B0604020202020204" pitchFamily="34" charset="0"/>
              </a:rPr>
              <a:t>, you also </a:t>
            </a:r>
            <a:r>
              <a:rPr kumimoji="1" lang="de-DE" altLang="zh-CN" dirty="0" err="1">
                <a:cs typeface="Arial" panose="020B0604020202020204" pitchFamily="34" charset="0"/>
              </a:rPr>
              <a:t>need</a:t>
            </a:r>
            <a:r>
              <a:rPr kumimoji="1" lang="de-DE" altLang="zh-CN" dirty="0">
                <a:cs typeface="Arial" panose="020B0604020202020204" pitchFamily="34" charset="0"/>
              </a:rPr>
              <a:t> to indicate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References.</a:t>
            </a:r>
          </a:p>
          <a:p>
            <a:r>
              <a:rPr kumimoji="1" lang="de-DE" altLang="zh-CN" dirty="0">
                <a:cs typeface="Arial" panose="020B0604020202020204" pitchFamily="34" charset="0"/>
              </a:rPr>
              <a:t>The AI </a:t>
            </a:r>
            <a:r>
              <a:rPr kumimoji="1" lang="de-DE" altLang="zh-CN" dirty="0" err="1">
                <a:cs typeface="Arial" panose="020B0604020202020204" pitchFamily="34" charset="0"/>
              </a:rPr>
              <a:t>statement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describes</a:t>
            </a:r>
            <a:r>
              <a:rPr kumimoji="1" lang="de-DE" altLang="zh-CN" dirty="0">
                <a:cs typeface="Arial" panose="020B0604020202020204" pitchFamily="34" charset="0"/>
              </a:rPr>
              <a:t>: Which AI </a:t>
            </a:r>
            <a:r>
              <a:rPr kumimoji="1" lang="de-DE" altLang="zh-CN" dirty="0" err="1">
                <a:cs typeface="Arial" panose="020B0604020202020204" pitchFamily="34" charset="0"/>
              </a:rPr>
              <a:t>programs</a:t>
            </a:r>
            <a:r>
              <a:rPr kumimoji="1" lang="de-DE" altLang="zh-CN" dirty="0">
                <a:cs typeface="Arial" panose="020B0604020202020204" pitchFamily="34" charset="0"/>
              </a:rPr>
              <a:t> did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it</a:t>
            </a:r>
            <a:r>
              <a:rPr kumimoji="1" lang="de-DE" altLang="zh-CN" dirty="0">
                <a:cs typeface="Arial" panose="020B0604020202020204" pitchFamily="34" charset="0"/>
              </a:rPr>
              <a:t>/them, did you </a:t>
            </a:r>
            <a:r>
              <a:rPr kumimoji="1" lang="de-DE" altLang="zh-CN" dirty="0" err="1">
                <a:cs typeface="Arial" panose="020B0604020202020204" pitchFamily="34" charset="0"/>
              </a:rPr>
              <a:t>start</a:t>
            </a:r>
            <a:r>
              <a:rPr kumimoji="1" lang="de-DE" altLang="zh-CN" dirty="0">
                <a:cs typeface="Arial" panose="020B0604020202020204" pitchFamily="34" charset="0"/>
              </a:rPr>
              <a:t> with </a:t>
            </a:r>
            <a:r>
              <a:rPr kumimoji="1" lang="de-DE" altLang="zh-CN" dirty="0" err="1">
                <a:cs typeface="Arial" panose="020B0604020202020204" pitchFamily="34" charset="0"/>
              </a:rPr>
              <a:t>writing</a:t>
            </a:r>
            <a:r>
              <a:rPr kumimoji="1" lang="de-DE" altLang="zh-CN" dirty="0">
                <a:cs typeface="Arial" panose="020B0604020202020204" pitchFamily="34" charset="0"/>
              </a:rPr>
              <a:t> a draft </a:t>
            </a:r>
            <a:r>
              <a:rPr kumimoji="1" lang="de-DE" altLang="zh-CN" dirty="0" err="1">
                <a:cs typeface="Arial" panose="020B0604020202020204" pitchFamily="34" charset="0"/>
              </a:rPr>
              <a:t>by</a:t>
            </a:r>
            <a:r>
              <a:rPr kumimoji="1" lang="de-DE" altLang="zh-CN" dirty="0">
                <a:cs typeface="Arial" panose="020B0604020202020204" pitchFamily="34" charset="0"/>
              </a:rPr>
              <a:t> yourself </a:t>
            </a:r>
            <a:r>
              <a:rPr kumimoji="1" lang="de-DE" altLang="zh-CN" dirty="0" err="1">
                <a:cs typeface="Arial" panose="020B0604020202020204" pitchFamily="34" charset="0"/>
              </a:rPr>
              <a:t>or</a:t>
            </a:r>
            <a:r>
              <a:rPr kumimoji="1" lang="de-DE" altLang="zh-CN" dirty="0">
                <a:cs typeface="Arial" panose="020B0604020202020204" pitchFamily="34" charset="0"/>
              </a:rPr>
              <a:t> did you </a:t>
            </a:r>
            <a:r>
              <a:rPr kumimoji="1" lang="de-DE" altLang="zh-CN" dirty="0" err="1">
                <a:cs typeface="Arial" panose="020B0604020202020204" pitchFamily="34" charset="0"/>
              </a:rPr>
              <a:t>start</a:t>
            </a:r>
            <a:r>
              <a:rPr kumimoji="1" lang="de-DE" altLang="zh-CN" dirty="0">
                <a:cs typeface="Arial" panose="020B0604020202020204" pitchFamily="34" charset="0"/>
              </a:rPr>
              <a:t> with AI,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evaluate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AI results, what </a:t>
            </a:r>
            <a:r>
              <a:rPr kumimoji="1" lang="de-DE" altLang="zh-CN" dirty="0" err="1">
                <a:cs typeface="Arial" panose="020B0604020202020204" pitchFamily="34" charset="0"/>
              </a:rPr>
              <a:t>problems</a:t>
            </a:r>
            <a:r>
              <a:rPr kumimoji="1" lang="de-DE" altLang="zh-CN" dirty="0">
                <a:cs typeface="Arial" panose="020B0604020202020204" pitchFamily="34" charset="0"/>
              </a:rPr>
              <a:t> did you find,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improve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AI results?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9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838B4-6969-4560-966E-533E86FE6E79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BEF255CE-00B3-4B6D-B957-8FD4596E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DD81A1-0DFE-4CC5-AFD9-B43B9A1717D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78F4754-A4DF-4786-A923-8A74187B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 b="1">
                <a:latin typeface="SimHei" panose="02010609060101010101" pitchFamily="49" charset="-122"/>
              </a:rPr>
              <a:t>1, </a:t>
            </a:r>
            <a:r>
              <a:rPr lang="zh-CN" altLang="de-DE" sz="2500" b="1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Oval 2">
            <a:extLst>
              <a:ext uri="{FF2B5EF4-FFF2-40B4-BE49-F238E27FC236}">
                <a16:creationId xmlns:a16="http://schemas.microsoft.com/office/drawing/2014/main" id="{014C79FA-C49A-49A2-9A76-3855CB4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51991-010D-48C7-8B04-11513E7165CC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传统的文化比较模块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48797972-8AC2-4B31-BE2D-A069C0D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08D7BFA4-EC01-4C22-BDA7-E8997B20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2205039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C29AFB6D-CCE1-4333-AEF4-7D6BB25E6E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08439" y="4941889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9F4D1"/>
              </a:gs>
              <a:gs pos="100000">
                <a:srgbClr val="FF0000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88C5C4E-E0D8-41F8-941A-6C75956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81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sz="2800" dirty="0">
                <a:latin typeface="SimHei" panose="02010609060101010101" pitchFamily="49" charset="-122"/>
              </a:rPr>
              <a:t>1.</a:t>
            </a:r>
            <a:r>
              <a:rPr lang="zh-CN" altLang="de-DE" sz="2800" dirty="0">
                <a:latin typeface="SimHei" panose="02010609060101010101" pitchFamily="49" charset="-122"/>
              </a:rPr>
              <a:t> 种族</a:t>
            </a:r>
            <a:r>
              <a:rPr lang="de-DE" altLang="zh-CN" sz="2800" dirty="0">
                <a:latin typeface="SimHei" panose="02010609060101010101" pitchFamily="49" charset="-122"/>
              </a:rPr>
              <a:t>/</a:t>
            </a:r>
            <a:r>
              <a:rPr lang="zh-CN" altLang="de-DE" sz="2800" dirty="0">
                <a:latin typeface="SimHei" panose="02010609060101010101" pitchFamily="49" charset="-122"/>
              </a:rPr>
              <a:t>民族中心主义的观点持续了上千年：自我文化主观定义外来文化。</a:t>
            </a:r>
            <a:r>
              <a:rPr lang="de-DE" altLang="zh-CN" sz="2800" b="1" dirty="0">
                <a:latin typeface="Avenir 45" pitchFamily="2" charset="0"/>
              </a:rPr>
              <a:t>Perlmutter (1965)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22FFD43-A359-4500-9AEC-8CD79A5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1695450"/>
            <a:ext cx="1835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b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被翻译为</a:t>
            </a:r>
          </a:p>
          <a:p>
            <a:pPr eaLnBrk="1" hangingPunct="1"/>
            <a:r>
              <a:rPr lang="zh-CN" altLang="de-DE" sz="2000">
                <a:latin typeface="Avenir 45" pitchFamily="2" charset="0"/>
                <a:cs typeface="Arial" panose="020B0604020202020204" pitchFamily="34" charset="0"/>
              </a:rPr>
              <a:t>“</a:t>
            </a: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中心王国</a:t>
            </a:r>
            <a:r>
              <a:rPr lang="zh-CN" altLang="de-DE" sz="2000">
                <a:latin typeface="Avenir 45" pitchFamily="2" charset="0"/>
                <a:cs typeface="Arial" panose="020B0604020202020204" pitchFamily="34" charset="0"/>
              </a:rPr>
              <a:t>”</a:t>
            </a: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罗马帝国，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拿破仑，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帝国主义，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殖民主义，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基督教化，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法西斯。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相近的：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伊斯兰教</a:t>
            </a:r>
            <a:endParaRPr lang="de-DE" altLang="zh-CN" sz="2000" b="1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F81879-371A-DCEB-C21C-6611B84D33D1}"/>
              </a:ext>
            </a:extLst>
          </p:cNvPr>
          <p:cNvSpPr txBox="1"/>
          <p:nvPr/>
        </p:nvSpPr>
        <p:spPr>
          <a:xfrm>
            <a:off x="517236" y="1819564"/>
            <a:ext cx="160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 err="1"/>
              <a:t>Ethnocentric</a:t>
            </a:r>
            <a:endParaRPr lang="de-DE" altLang="zh-CN" dirty="0"/>
          </a:p>
          <a:p>
            <a:r>
              <a:rPr lang="de-DE" dirty="0" err="1"/>
              <a:t>Racist</a:t>
            </a:r>
            <a:endParaRPr lang="de-DE" dirty="0"/>
          </a:p>
          <a:p>
            <a:r>
              <a:rPr lang="de-DE" dirty="0" err="1"/>
              <a:t>ideological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31747" grpId="0"/>
      <p:bldP spid="294917" grpId="0" animBg="1"/>
      <p:bldP spid="294918" grpId="0" animBg="1"/>
      <p:bldP spid="2949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>
            <a:extLst>
              <a:ext uri="{FF2B5EF4-FFF2-40B4-BE49-F238E27FC236}">
                <a16:creationId xmlns:a16="http://schemas.microsoft.com/office/drawing/2014/main" id="{9844B82E-1BE7-45F2-9D4F-F10FC596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3" name="Oval 4">
            <a:extLst>
              <a:ext uri="{FF2B5EF4-FFF2-40B4-BE49-F238E27FC236}">
                <a16:creationId xmlns:a16="http://schemas.microsoft.com/office/drawing/2014/main" id="{4463C870-87BA-4DA0-BC4A-593B6263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      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A3DBCCF5-4CBD-492C-9A6E-71C6180A640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4295775" y="4221164"/>
            <a:ext cx="34559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9E3F5DEA-A2CF-4FF6-AC89-7EFE1391ED0E}"/>
              </a:ext>
            </a:extLst>
          </p:cNvPr>
          <p:cNvSpPr>
            <a:spLocks noChangeArrowheads="1"/>
          </p:cNvSpPr>
          <p:nvPr/>
        </p:nvSpPr>
        <p:spPr bwMode="auto">
          <a:xfrm rot="-1320000">
            <a:off x="4295775" y="2854325"/>
            <a:ext cx="3455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29D491CE-323A-41EC-97A4-AC230FE9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2.</a:t>
            </a:r>
            <a:r>
              <a:rPr lang="zh-CN" altLang="de-DE">
                <a:latin typeface="SimHei" panose="02010609060101010101" pitchFamily="49" charset="-122"/>
              </a:rPr>
              <a:t>通过文化</a:t>
            </a:r>
            <a:r>
              <a:rPr lang="de-DE" altLang="zh-CN">
                <a:latin typeface="SimHei" panose="02010609060101010101" pitchFamily="49" charset="-122"/>
              </a:rPr>
              <a:t>A</a:t>
            </a:r>
            <a:r>
              <a:rPr lang="zh-CN" altLang="de-DE">
                <a:latin typeface="SimHei" panose="02010609060101010101" pitchFamily="49" charset="-122"/>
              </a:rPr>
              <a:t>里的科学家的解释来了解文化</a:t>
            </a:r>
            <a:r>
              <a:rPr lang="de-DE" altLang="zh-CN">
                <a:latin typeface="SimHei" panose="02010609060101010101" pitchFamily="49" charset="-122"/>
              </a:rPr>
              <a:t>B,</a:t>
            </a:r>
            <a:r>
              <a:rPr lang="zh-CN" altLang="de-DE">
                <a:latin typeface="SimHei" panose="02010609060101010101" pitchFamily="49" charset="-122"/>
              </a:rPr>
              <a:t>但这些观点也只是片面，不完全的。</a:t>
            </a:r>
            <a:r>
              <a:rPr lang="de-DE" altLang="zh-CN" b="1">
                <a:latin typeface="Avenir 45" pitchFamily="2" charset="0"/>
              </a:rPr>
              <a:t>Perlmutter (1965)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FD410C8-7DE6-49A3-9C25-84E1B4E7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C8E4DE-9841-5569-5513-EFBAF005B2CC}"/>
              </a:ext>
            </a:extLst>
          </p:cNvPr>
          <p:cNvSpPr txBox="1"/>
          <p:nvPr/>
        </p:nvSpPr>
        <p:spPr>
          <a:xfrm>
            <a:off x="517236" y="181956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Scientific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5" grpId="0" animBg="1"/>
      <p:bldP spid="2867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>
            <a:extLst>
              <a:ext uri="{FF2B5EF4-FFF2-40B4-BE49-F238E27FC236}">
                <a16:creationId xmlns:a16="http://schemas.microsoft.com/office/drawing/2014/main" id="{D7206776-8CA2-4678-8457-DB4BA0BB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7748" name="Oval 4">
            <a:extLst>
              <a:ext uri="{FF2B5EF4-FFF2-40B4-BE49-F238E27FC236}">
                <a16:creationId xmlns:a16="http://schemas.microsoft.com/office/drawing/2014/main" id="{F7FC3EE0-D40A-46DB-9C67-A021058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12162D8A-85ED-48C1-AAA5-AFDD4675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3.</a:t>
            </a:r>
            <a:r>
              <a:rPr lang="zh-CN" altLang="de-DE">
                <a:latin typeface="SimHei" panose="02010609060101010101" pitchFamily="49" charset="-122"/>
              </a:rPr>
              <a:t>辩证的观点：意识到文化平等，同时意识到所有的文化是被其他文化定义的。</a:t>
            </a:r>
            <a:r>
              <a:rPr lang="de-DE" altLang="zh-CN" b="1">
                <a:latin typeface="Avenir 45" pitchFamily="2" charset="0"/>
              </a:rPr>
              <a:t>Perlmutter (1965)</a:t>
            </a:r>
          </a:p>
        </p:txBody>
      </p:sp>
      <p:sp>
        <p:nvSpPr>
          <p:cNvPr id="287750" name="AutoShape 6">
            <a:extLst>
              <a:ext uri="{FF2B5EF4-FFF2-40B4-BE49-F238E27FC236}">
                <a16:creationId xmlns:a16="http://schemas.microsoft.com/office/drawing/2014/main" id="{FA5FF34C-A6BE-419A-A02C-59D382C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205039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1" name="AutoShape 7">
            <a:extLst>
              <a:ext uri="{FF2B5EF4-FFF2-40B4-BE49-F238E27FC236}">
                <a16:creationId xmlns:a16="http://schemas.microsoft.com/office/drawing/2014/main" id="{261C853F-4EB8-4A5A-9329-06E126FD4C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0100" y="2205039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solidFill>
                <a:srgbClr val="000000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2" name="AutoShape 8">
            <a:extLst>
              <a:ext uri="{FF2B5EF4-FFF2-40B4-BE49-F238E27FC236}">
                <a16:creationId xmlns:a16="http://schemas.microsoft.com/office/drawing/2014/main" id="{3CADF68E-9B35-47B4-926F-CD633055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55D28563-DFC7-474F-B3F2-A3E74EB53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0100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solidFill>
                <a:srgbClr val="000000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0D291-97B7-4FFC-837A-8B77DAE4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F7C02A-3C84-55F5-4BBF-2730838BB359}"/>
              </a:ext>
            </a:extLst>
          </p:cNvPr>
          <p:cNvSpPr txBox="1"/>
          <p:nvPr/>
        </p:nvSpPr>
        <p:spPr>
          <a:xfrm>
            <a:off x="517236" y="181956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dialectic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8" grpId="0" animBg="1"/>
      <p:bldP spid="287750" grpId="0" animBg="1"/>
      <p:bldP spid="287751" grpId="0" animBg="1"/>
      <p:bldP spid="287752" grpId="0" animBg="1"/>
      <p:bldP spid="2877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CE886D4-F13B-4A89-8F5B-12DD0ACB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A312B17D-89AC-4A1C-A619-B7A04F43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420938"/>
            <a:ext cx="2808288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B9D855B-13D8-43E5-8E7D-0C17D341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4.</a:t>
            </a:r>
            <a:r>
              <a:rPr lang="zh-CN" altLang="de-DE">
                <a:latin typeface="SimHei" panose="02010609060101010101" pitchFamily="49" charset="-122"/>
              </a:rPr>
              <a:t>对话的观点：通过持续的讨论以及参与者相互间平等的沟通达到自我及相互定义。</a:t>
            </a:r>
            <a:r>
              <a:rPr lang="de-DE" altLang="zh-CN">
                <a:latin typeface="SimHei" panose="02010609060101010101" pitchFamily="49" charset="-122"/>
              </a:rPr>
              <a:t> </a:t>
            </a:r>
            <a:r>
              <a:rPr lang="de-DE" altLang="zh-CN" b="1">
                <a:latin typeface="Avenir 45" pitchFamily="2" charset="0"/>
              </a:rPr>
              <a:t>Yoshikawa (1982)</a:t>
            </a:r>
          </a:p>
        </p:txBody>
      </p:sp>
      <p:sp>
        <p:nvSpPr>
          <p:cNvPr id="288774" name="AutoShape 6">
            <a:extLst>
              <a:ext uri="{FF2B5EF4-FFF2-40B4-BE49-F238E27FC236}">
                <a16:creationId xmlns:a16="http://schemas.microsoft.com/office/drawing/2014/main" id="{A2C381AA-29B5-4C52-90BB-050B4E848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01050" y="3573463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8775" name="AutoShape 7">
            <a:extLst>
              <a:ext uri="{FF2B5EF4-FFF2-40B4-BE49-F238E27FC236}">
                <a16:creationId xmlns:a16="http://schemas.microsoft.com/office/drawing/2014/main" id="{CA24F9F3-E2E7-42DB-9344-C94F64A3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429000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553D0336-4C1A-4AC7-BCA2-6EEA1B49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EEE2F7-E589-2797-3BBF-7F371B765AAC}"/>
              </a:ext>
            </a:extLst>
          </p:cNvPr>
          <p:cNvSpPr txBox="1"/>
          <p:nvPr/>
        </p:nvSpPr>
        <p:spPr>
          <a:xfrm>
            <a:off x="517236" y="1819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 err="1"/>
              <a:t>dialogic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-4.44444E-6 0.10913 -0.06701 0.1993 -0.14843 0.1993 C -0.24375 0.1993 -0.27812 0.09942 -0.2927 0.03954 L -0.30763 -0.04 C -0.32239 -0.09989 -0.35902 -0.19931 -0.46718 -0.19931 C -0.53628 -0.19931 -0.61423 -0.10983 -0.61423 2.48555E-6 C -0.61423 0.10913 -0.53628 0.1993 -0.46718 0.1993 C -0.35902 0.1993 -0.32239 0.09942 -0.30763 0.03954 L -0.2927 -0.04 C -0.27812 -0.09989 -0.24375 -0.19931 -0.14843 -0.19931 C -0.06701 -0.19931 -4.44444E-6 -0.10983 -4.44444E-6 2.48555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0.02081 C -4.72222E-6 -0.08856 0.06702 -0.17827 0.14844 -0.17827 C 0.24375 -0.17827 0.27796 -0.07862 0.29254 -0.01873 L 0.30764 0.06081 C 0.3224 0.12069 0.35886 0.22034 0.46702 0.22034 C 0.53629 0.22034 0.61441 0.13063 0.61441 0.02081 C 0.61441 -0.08856 0.53629 -0.17827 0.46702 -0.17827 C 0.35886 -0.17827 0.3224 -0.07862 0.30764 -0.01873 L 0.29254 0.06081 C 0.27796 0.12069 0.24375 0.22034 0.14844 0.22034 C 0.06702 0.22034 -4.72222E-6 0.13063 -4.72222E-6 0.02081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4" grpId="1" animBg="1"/>
      <p:bldP spid="288775" grpId="0" animBg="1"/>
      <p:bldP spid="2887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Organizational</a:t>
            </a:r>
            <a:r>
              <a:rPr lang="it-IT" dirty="0"/>
              <a:t> </a:t>
            </a:r>
            <a:r>
              <a:rPr lang="it-IT" dirty="0" err="1"/>
              <a:t>Things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semester‘s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homepage</a:t>
            </a:r>
            <a:r>
              <a:rPr lang="de-DE" dirty="0"/>
              <a:t> and </a:t>
            </a:r>
            <a:r>
              <a:rPr lang="de-DE" dirty="0" err="1"/>
              <a:t>textbook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69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AAE1A0-5A5D-4DC8-A237-E7C5796A7CA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D15429-CA85-46D9-886C-49B8778A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DDC43D2-20A8-4AAF-AB77-987F542C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 b="1">
                <a:latin typeface="SimHei" panose="02010609060101010101" pitchFamily="49" charset="-122"/>
              </a:rPr>
              <a:t>2, </a:t>
            </a:r>
            <a:r>
              <a:rPr lang="zh-CN" altLang="de-DE" sz="2500" b="1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及讨论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>
            <a:extLst>
              <a:ext uri="{FF2B5EF4-FFF2-40B4-BE49-F238E27FC236}">
                <a16:creationId xmlns:a16="http://schemas.microsoft.com/office/drawing/2014/main" id="{D4CFFAED-B30C-4384-854C-6D88B123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85775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11829522-8B08-49C8-99E1-471D632D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45126"/>
            <a:ext cx="8207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latin typeface="SimHei" panose="02010609060101010101" pitchFamily="49" charset="-122"/>
              </a:rPr>
              <a:t>1.</a:t>
            </a:r>
            <a:r>
              <a:rPr lang="zh-CN" altLang="de-DE">
                <a:latin typeface="SimHei" panose="02010609060101010101" pitchFamily="49" charset="-122"/>
              </a:rPr>
              <a:t>通过以下活动更新传统模块：</a:t>
            </a:r>
            <a:r>
              <a:rPr lang="de-DE" altLang="zh-CN">
                <a:latin typeface="SimHei" panose="02010609060101010101" pitchFamily="49" charset="-122"/>
              </a:rPr>
              <a:t>1.</a:t>
            </a:r>
            <a:r>
              <a:rPr lang="zh-CN" altLang="de-DE">
                <a:latin typeface="SimHei" panose="02010609060101010101" pitchFamily="49" charset="-122"/>
              </a:rPr>
              <a:t>交集：文化不是单独的圈。（例如：人类的共性，相似的发展）</a:t>
            </a:r>
            <a:endParaRPr lang="de-DE" altLang="de-DE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F89D63-4F15-24CE-D127-19CA510DC267}"/>
              </a:ext>
            </a:extLst>
          </p:cNvPr>
          <p:cNvSpPr txBox="1"/>
          <p:nvPr/>
        </p:nvSpPr>
        <p:spPr>
          <a:xfrm>
            <a:off x="517236" y="1819564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An alternative </a:t>
            </a:r>
            <a:r>
              <a:rPr lang="de-DE" altLang="zh-CN" dirty="0" err="1"/>
              <a:t>model</a:t>
            </a:r>
            <a:endParaRPr lang="de-DE" altLang="zh-CN" dirty="0"/>
          </a:p>
          <a:p>
            <a:r>
              <a:rPr lang="de-DE" dirty="0"/>
              <a:t>(Woesler 2005)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C9ABDBCD-9713-0A7D-30B7-E2F9FE4C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826" y="2168525"/>
            <a:ext cx="2808287" cy="2736850"/>
          </a:xfrm>
          <a:prstGeom prst="ellipse">
            <a:avLst/>
          </a:prstGeom>
          <a:solidFill>
            <a:srgbClr val="00FF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1931FB0D-819E-DA93-C840-0F72885C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538" y="2168525"/>
            <a:ext cx="2808288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6701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2DDB5C24-0733-4344-A8B7-B461C449B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619126"/>
            <a:ext cx="7634043" cy="6626225"/>
            <a:chOff x="249" y="390"/>
            <a:chExt cx="4981" cy="4174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7239CBEE-07C1-4879-B8F0-A49E7AC2A1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4973959"/>
                </p:ext>
              </p:extLst>
            </p:nvPr>
          </p:nvGraphicFramePr>
          <p:xfrm>
            <a:off x="249" y="390"/>
            <a:ext cx="4981" cy="41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5AB34662-CC95-415B-B554-C640DE18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252"/>
              <a:ext cx="744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>
                          <a:alpha val="50000"/>
                        </a:srgbClr>
                      </a:gs>
                      <a:gs pos="100000">
                        <a:srgbClr val="00FF00">
                          <a:gamma/>
                          <a:shade val="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8788" tIns="54395" rIns="108788" bIns="5439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de-DE" sz="30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文化</a:t>
              </a:r>
              <a:r>
                <a:rPr lang="de-DE" altLang="zh-CN" sz="30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260E631C-92A2-4990-8E13-2B71F479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854"/>
              <a:ext cx="6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FF0000">
                          <a:gamma/>
                          <a:tint val="9372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de-DE" sz="27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中心</a:t>
              </a:r>
              <a:r>
                <a:rPr lang="de-DE" altLang="zh-CN" sz="27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8D42B11-DC85-4420-AF3B-9EBC3387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445126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dirty="0">
                <a:latin typeface="SimHei" panose="02010609060101010101" pitchFamily="49" charset="-122"/>
              </a:rPr>
              <a:t>2.</a:t>
            </a:r>
            <a:r>
              <a:rPr lang="zh-CN" altLang="de-DE" dirty="0">
                <a:latin typeface="SimHei" panose="02010609060101010101" pitchFamily="49" charset="-122"/>
              </a:rPr>
              <a:t>文化内部的复杂性</a:t>
            </a:r>
            <a:endParaRPr lang="de-DE" altLang="zh-CN" b="1" dirty="0">
              <a:latin typeface="SimHei" panose="02010609060101010101" pitchFamily="49" charset="-122"/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54E07FC7-4267-4C37-8C65-B7B525A3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57213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894BB4ED-1330-4F32-B567-E06039B1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0575"/>
            <a:ext cx="3529012" cy="3455988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背景文化要求较高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3D47302-1AE7-4D3E-A44E-8F0DB191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445126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zh-CN" altLang="en-US" sz="2200" b="1">
              <a:solidFill>
                <a:schemeClr val="accent2"/>
              </a:solidFill>
              <a:latin typeface="SimHei" panose="02010609060101010101" pitchFamily="49" charset="-122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AC5B6F87-D810-4797-BF02-7BAD0002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420938"/>
            <a:ext cx="2808288" cy="27368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背景文化要求低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德国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1EAF52C5-0EBF-4119-8749-0B889499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91C5F3F2-3766-479D-B34C-A53CF241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589589"/>
            <a:ext cx="770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latin typeface="SimHei" panose="02010609060101010101" pitchFamily="49" charset="-122"/>
              </a:rPr>
              <a:t>3.</a:t>
            </a:r>
            <a:r>
              <a:rPr lang="zh-CN" altLang="de-DE">
                <a:latin typeface="SimHei" panose="02010609060101010101" pitchFamily="49" charset="-122"/>
              </a:rPr>
              <a:t>文化的含量不会相同： </a:t>
            </a:r>
            <a:r>
              <a:rPr lang="de-DE" altLang="zh-CN">
                <a:latin typeface="Avenir 45" pitchFamily="2" charset="0"/>
              </a:rPr>
              <a:t>Edward Hall</a:t>
            </a:r>
            <a:r>
              <a:rPr lang="zh-CN" altLang="de-DE">
                <a:latin typeface="SimHei" panose="02010609060101010101" pitchFamily="49" charset="-122"/>
              </a:rPr>
              <a:t>将文化</a:t>
            </a:r>
            <a:br>
              <a:rPr lang="zh-CN" altLang="de-DE">
                <a:latin typeface="SimHei" panose="02010609060101010101" pitchFamily="49" charset="-122"/>
              </a:rPr>
            </a:br>
            <a:r>
              <a:rPr lang="zh-CN" altLang="de-DE">
                <a:latin typeface="SimHei" panose="02010609060101010101" pitchFamily="49" charset="-122"/>
              </a:rPr>
              <a:t>分为背景文化要求较高和低的不同等级。</a:t>
            </a:r>
            <a:endParaRPr lang="de-DE" altLang="zh-CN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reeform 2">
            <a:extLst>
              <a:ext uri="{FF2B5EF4-FFF2-40B4-BE49-F238E27FC236}">
                <a16:creationId xmlns:a16="http://schemas.microsoft.com/office/drawing/2014/main" id="{CA6EFD11-98D1-4D5F-9381-4147E2983B91}"/>
              </a:ext>
            </a:extLst>
          </p:cNvPr>
          <p:cNvSpPr>
            <a:spLocks/>
          </p:cNvSpPr>
          <p:nvPr/>
        </p:nvSpPr>
        <p:spPr bwMode="auto">
          <a:xfrm>
            <a:off x="4473576" y="17732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964A9D7-29FF-4E7F-885A-677E9EB7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333751"/>
            <a:ext cx="1141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 b="1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 b="1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45642374-8660-4997-A494-B32431E2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2325689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宗教，信仰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A5C5F54F-8EF8-42BD-8370-688BA256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55771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语言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F40EE4CE-436B-4670-87F5-E65F935E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244601"/>
            <a:ext cx="285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人与人相互关系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4385EF2-4E8D-43CB-BE8E-0E4DB63C9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1317626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正义感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529F02C8-F7A7-45C5-A97A-C0E52F3F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244601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时尚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D6E0E2B9-C367-4F07-BCA9-CC703020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33751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身体的理解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6359387B-94E2-46BA-9139-1AFCE7BD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246856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烹饪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4E57C939-2FA8-4514-A352-D978C16A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4918076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神话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54DEE448-569F-45C7-A1F9-282E167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563721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交流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0" name="AutoShape 14">
            <a:extLst>
              <a:ext uri="{FF2B5EF4-FFF2-40B4-BE49-F238E27FC236}">
                <a16:creationId xmlns:a16="http://schemas.microsoft.com/office/drawing/2014/main" id="{FCAF9D34-8D3E-4A6A-8B19-DADDF7F55379}"/>
              </a:ext>
            </a:extLst>
          </p:cNvPr>
          <p:cNvSpPr>
            <a:spLocks noChangeArrowheads="1"/>
          </p:cNvSpPr>
          <p:nvPr/>
        </p:nvSpPr>
        <p:spPr bwMode="auto">
          <a:xfrm rot="-177415">
            <a:off x="6959601" y="3429000"/>
            <a:ext cx="2544763" cy="850900"/>
          </a:xfrm>
          <a:prstGeom prst="rightArrow">
            <a:avLst>
              <a:gd name="adj1" fmla="val 50000"/>
              <a:gd name="adj2" fmla="val 74767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复杂化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E87672B-B4E2-424C-B70B-F61F0F52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3621089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音乐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2" name="AutoShape 16">
            <a:extLst>
              <a:ext uri="{FF2B5EF4-FFF2-40B4-BE49-F238E27FC236}">
                <a16:creationId xmlns:a16="http://schemas.microsoft.com/office/drawing/2014/main" id="{202FF0CA-141C-4126-8DBF-7D383BDCA087}"/>
              </a:ext>
            </a:extLst>
          </p:cNvPr>
          <p:cNvSpPr>
            <a:spLocks noChangeArrowheads="1"/>
          </p:cNvSpPr>
          <p:nvPr/>
        </p:nvSpPr>
        <p:spPr bwMode="auto">
          <a:xfrm rot="-1249713">
            <a:off x="1873251" y="4289426"/>
            <a:ext cx="3529013" cy="936625"/>
          </a:xfrm>
          <a:prstGeom prst="leftArrow">
            <a:avLst>
              <a:gd name="adj1" fmla="val 50000"/>
              <a:gd name="adj2" fmla="val 94195"/>
            </a:avLst>
          </a:prstGeom>
          <a:gradFill rotWithShape="1">
            <a:gsLst>
              <a:gs pos="0">
                <a:srgbClr val="FF1010"/>
              </a:gs>
              <a:gs pos="100000">
                <a:srgbClr val="FF00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zh-CN" sz="3000">
                <a:latin typeface="SimHei" panose="02010609060101010101" pitchFamily="49" charset="-122"/>
              </a:rPr>
              <a:t>神秘級別</a:t>
            </a:r>
            <a:endParaRPr lang="de-DE" altLang="zh-CN" sz="3000">
              <a:latin typeface="SimHei" panose="02010609060101010101" pitchFamily="49" charset="-122"/>
            </a:endParaRPr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7206CD20-4B49-40D2-AEA1-76380097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pic>
        <p:nvPicPr>
          <p:cNvPr id="219154" name="freude.mp3">
            <a:hlinkClick r:id="" action="ppaction://media"/>
            <a:extLst>
              <a:ext uri="{FF2B5EF4-FFF2-40B4-BE49-F238E27FC236}">
                <a16:creationId xmlns:a16="http://schemas.microsoft.com/office/drawing/2014/main" id="{9DBB839B-0780-4FEE-B10B-C9F37B761EA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18889 L 1.11111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9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14699 L 2.5E-6 -1.85185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9398 L 1.11111E-6 -1.8518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3044 L -4.16667E-6 -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0.31504 L 1.11111E-6 4.81481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12593 L 9.44444E-6 6.66667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-0.03148 L -4.44444E-6 -2.96296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3102 L 6.94444E-6 -1.8518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24143 L 3.33333E-6 8.14815E-6 " pathEditMode="relative" ptsTypes="AA">
                                      <p:cBhvr>
                                        <p:cTn id="57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4"/>
                </p:tgtEl>
              </p:cMediaNode>
            </p:audio>
          </p:childTnLst>
        </p:cTn>
      </p:par>
    </p:tnLst>
    <p:bldLst>
      <p:bldP spid="219138" grpId="0" animBg="1"/>
      <p:bldP spid="219139" grpId="0"/>
      <p:bldP spid="219141" grpId="0"/>
      <p:bldP spid="219141" grpId="1"/>
      <p:bldP spid="219142" grpId="0"/>
      <p:bldP spid="219142" grpId="1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 build="allAtOnce"/>
      <p:bldP spid="219148" grpId="0"/>
      <p:bldP spid="219148" grpId="1"/>
      <p:bldP spid="219149" grpId="0"/>
      <p:bldP spid="219149" grpId="1"/>
      <p:bldP spid="219150" grpId="0" animBg="1"/>
      <p:bldP spid="219151" grpId="0"/>
      <p:bldP spid="219151" grpId="1"/>
      <p:bldP spid="2191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481FDBF9-C5DA-4A32-AEAF-924ADFB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FB79069-6E75-41C8-851C-F351546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文化碰撞</a:t>
            </a:r>
            <a:endParaRPr lang="zh-CN" altLang="de-DE" sz="3200" b="1">
              <a:latin typeface="SimHei" panose="02010609060101010101" pitchFamily="49" charset="-122"/>
            </a:endParaRPr>
          </a:p>
        </p:txBody>
      </p:sp>
      <p:sp>
        <p:nvSpPr>
          <p:cNvPr id="220163" name="Freeform 3">
            <a:extLst>
              <a:ext uri="{FF2B5EF4-FFF2-40B4-BE49-F238E27FC236}">
                <a16:creationId xmlns:a16="http://schemas.microsoft.com/office/drawing/2014/main" id="{0AB8C844-41C0-4CFB-AE8F-70E45459E8B4}"/>
              </a:ext>
            </a:extLst>
          </p:cNvPr>
          <p:cNvSpPr>
            <a:spLocks/>
          </p:cNvSpPr>
          <p:nvPr/>
        </p:nvSpPr>
        <p:spPr bwMode="auto">
          <a:xfrm>
            <a:off x="4295776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988B6F30-5A65-4998-9C54-E7C52E8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1173164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166" name="Freeform 6">
            <a:extLst>
              <a:ext uri="{FF2B5EF4-FFF2-40B4-BE49-F238E27FC236}">
                <a16:creationId xmlns:a16="http://schemas.microsoft.com/office/drawing/2014/main" id="{8BD35EEC-4172-43C7-A111-7445787C933F}"/>
              </a:ext>
            </a:extLst>
          </p:cNvPr>
          <p:cNvSpPr>
            <a:spLocks/>
          </p:cNvSpPr>
          <p:nvPr/>
        </p:nvSpPr>
        <p:spPr bwMode="auto">
          <a:xfrm>
            <a:off x="2782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5554E887-AF9B-4146-AE0B-4FD3A8DF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36925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24EBA9B5-71FD-478E-A017-15582EAD7019}"/>
              </a:ext>
            </a:extLst>
          </p:cNvPr>
          <p:cNvSpPr>
            <a:spLocks noChangeArrowheads="1"/>
          </p:cNvSpPr>
          <p:nvPr/>
        </p:nvSpPr>
        <p:spPr bwMode="auto">
          <a:xfrm rot="2826346">
            <a:off x="2675732" y="611982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全球化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B5E157B6-F654-4970-9132-4BE1D9411F4D}"/>
              </a:ext>
            </a:extLst>
          </p:cNvPr>
          <p:cNvSpPr>
            <a:spLocks noChangeArrowheads="1"/>
          </p:cNvSpPr>
          <p:nvPr/>
        </p:nvSpPr>
        <p:spPr bwMode="auto">
          <a:xfrm rot="1693193">
            <a:off x="2279650" y="1341439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英特网</a:t>
            </a:r>
          </a:p>
        </p:txBody>
      </p:sp>
      <p:sp>
        <p:nvSpPr>
          <p:cNvPr id="220170" name="AutoShape 10">
            <a:extLst>
              <a:ext uri="{FF2B5EF4-FFF2-40B4-BE49-F238E27FC236}">
                <a16:creationId xmlns:a16="http://schemas.microsoft.com/office/drawing/2014/main" id="{801C54DF-CAC5-4088-B847-93D497E1C279}"/>
              </a:ext>
            </a:extLst>
          </p:cNvPr>
          <p:cNvSpPr>
            <a:spLocks noChangeArrowheads="1"/>
          </p:cNvSpPr>
          <p:nvPr/>
        </p:nvSpPr>
        <p:spPr bwMode="auto">
          <a:xfrm rot="2219762">
            <a:off x="5808663" y="3357564"/>
            <a:ext cx="3600450" cy="2592387"/>
          </a:xfrm>
          <a:prstGeom prst="leftArrow">
            <a:avLst>
              <a:gd name="adj1" fmla="val 50000"/>
              <a:gd name="adj2" fmla="val 34721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旅游开放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-0.31482 L 5.E-6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0.36759 L -1.38889E-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-0.4831 L 2.77778E-6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31 -0.52199 L -0.04132 -0.01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52107 L -0.00989 -0.0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3" grpId="1" animBg="1"/>
      <p:bldP spid="220164" grpId="0"/>
      <p:bldP spid="220166" grpId="0" animBg="1"/>
      <p:bldP spid="220166" grpId="1" animBg="1"/>
      <p:bldP spid="220167" grpId="0"/>
      <p:bldP spid="220168" grpId="0" animBg="1"/>
      <p:bldP spid="220168" grpId="1" animBg="1"/>
      <p:bldP spid="220168" grpId="2" animBg="1"/>
      <p:bldP spid="220169" grpId="0" animBg="1"/>
      <p:bldP spid="220169" grpId="1" animBg="1"/>
      <p:bldP spid="220169" grpId="2" animBg="1"/>
      <p:bldP spid="220170" grpId="0" animBg="1"/>
      <p:bldP spid="220170" grpId="1" animBg="1"/>
      <p:bldP spid="220170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0F77783B-8926-433C-BB23-6F4AE9CF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836614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221186" name="Freeform 2">
            <a:extLst>
              <a:ext uri="{FF2B5EF4-FFF2-40B4-BE49-F238E27FC236}">
                <a16:creationId xmlns:a16="http://schemas.microsoft.com/office/drawing/2014/main" id="{112CD5A3-9B2F-4834-BA69-92EC3F2F6608}"/>
              </a:ext>
            </a:extLst>
          </p:cNvPr>
          <p:cNvSpPr>
            <a:spLocks/>
          </p:cNvSpPr>
          <p:nvPr/>
        </p:nvSpPr>
        <p:spPr bwMode="auto">
          <a:xfrm>
            <a:off x="4295776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0505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FF402D46-11DA-408C-BDF8-8183B54E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1173164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65CC38B-9321-4EE5-8386-424DD42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36925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1190" name="Freeform 6">
            <a:extLst>
              <a:ext uri="{FF2B5EF4-FFF2-40B4-BE49-F238E27FC236}">
                <a16:creationId xmlns:a16="http://schemas.microsoft.com/office/drawing/2014/main" id="{781B6100-0283-4173-A733-635E219A7C92}"/>
              </a:ext>
            </a:extLst>
          </p:cNvPr>
          <p:cNvSpPr>
            <a:spLocks/>
          </p:cNvSpPr>
          <p:nvPr/>
        </p:nvSpPr>
        <p:spPr bwMode="auto">
          <a:xfrm>
            <a:off x="2782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91" name="Freeform 7">
            <a:extLst>
              <a:ext uri="{FF2B5EF4-FFF2-40B4-BE49-F238E27FC236}">
                <a16:creationId xmlns:a16="http://schemas.microsoft.com/office/drawing/2014/main" id="{9C6D0176-D040-4055-9E26-B05D77A01AA8}"/>
              </a:ext>
            </a:extLst>
          </p:cNvPr>
          <p:cNvSpPr>
            <a:spLocks/>
          </p:cNvSpPr>
          <p:nvPr/>
        </p:nvSpPr>
        <p:spPr bwMode="auto">
          <a:xfrm flipV="1">
            <a:off x="-6577013" y="-674688"/>
            <a:ext cx="24439563" cy="4746626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39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4 0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6025 0.47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2847 L -0.08281 -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6" grpId="1" animBg="1"/>
      <p:bldP spid="221186" grpId="2" animBg="1"/>
      <p:bldP spid="221187" grpId="0"/>
      <p:bldP spid="221190" grpId="0" animBg="1"/>
      <p:bldP spid="221190" grpId="1" animBg="1"/>
      <p:bldP spid="221190" grpId="2" animBg="1"/>
      <p:bldP spid="221190" grpId="3" animBg="1"/>
      <p:bldP spid="2211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250415-44B5-413A-8835-58CDFB38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50179" name="Freeform 2">
            <a:extLst>
              <a:ext uri="{FF2B5EF4-FFF2-40B4-BE49-F238E27FC236}">
                <a16:creationId xmlns:a16="http://schemas.microsoft.com/office/drawing/2014/main" id="{20D60838-5624-412D-B054-BFF18A42D626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50000">
                  <a:alpha val="10001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F5E730A7-C6A8-48BC-8D9F-89BC917B54FF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555FC6C9-1303-4C27-AC58-5D058CD5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84505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0FFBD14-DBB2-459B-90BE-853A69D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4FF4A986-53F2-4EDF-8F42-3B5536C6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51203" name="Freeform 2">
            <a:extLst>
              <a:ext uri="{FF2B5EF4-FFF2-40B4-BE49-F238E27FC236}">
                <a16:creationId xmlns:a16="http://schemas.microsoft.com/office/drawing/2014/main" id="{DEFA04AC-2ACA-4908-8021-3E1C36C5E0EE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4" name="Freeform 3">
            <a:extLst>
              <a:ext uri="{FF2B5EF4-FFF2-40B4-BE49-F238E27FC236}">
                <a16:creationId xmlns:a16="http://schemas.microsoft.com/office/drawing/2014/main" id="{D3870CF2-6388-4354-ACC0-49D43D92AB85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A31E7E04-195E-4F1F-94B6-0AEC3832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6092826"/>
            <a:ext cx="777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/>
              <a:t>文化比较</a:t>
            </a:r>
            <a:endParaRPr lang="zh-CN" altLang="de-DE" sz="3200" b="1"/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59FC30C8-2E09-4A1E-91C8-B6000F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887914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7CE4A60-0F5E-45C8-A23D-7513A395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1503364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1208" name="Group 8">
            <a:extLst>
              <a:ext uri="{FF2B5EF4-FFF2-40B4-BE49-F238E27FC236}">
                <a16:creationId xmlns:a16="http://schemas.microsoft.com/office/drawing/2014/main" id="{4DB24558-5DD5-46C8-BD60-BD112D335C45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1217" name="AutoShape 9">
              <a:extLst>
                <a:ext uri="{FF2B5EF4-FFF2-40B4-BE49-F238E27FC236}">
                  <a16:creationId xmlns:a16="http://schemas.microsoft.com/office/drawing/2014/main" id="{93B7B08B-E258-4F48-AE48-09E1DE62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AutoShape 10">
              <a:extLst>
                <a:ext uri="{FF2B5EF4-FFF2-40B4-BE49-F238E27FC236}">
                  <a16:creationId xmlns:a16="http://schemas.microsoft.com/office/drawing/2014/main" id="{193F824C-056B-406C-BDAA-FE518DA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4CDC500B-A54D-4BC4-A11C-BB945AE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D0C23D22-3E4B-4F2B-A99D-3A0679B9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3716338"/>
            <a:ext cx="144462" cy="646112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5" name="AutoShape 13">
            <a:extLst>
              <a:ext uri="{FF2B5EF4-FFF2-40B4-BE49-F238E27FC236}">
                <a16:creationId xmlns:a16="http://schemas.microsoft.com/office/drawing/2014/main" id="{78F42226-809B-48AA-B2EF-7A812B13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7337" cy="2736850"/>
          </a:xfrm>
          <a:prstGeom prst="upDownArrow">
            <a:avLst>
              <a:gd name="adj1" fmla="val 50000"/>
              <a:gd name="adj2" fmla="val 190498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6" name="AutoShape 14">
            <a:extLst>
              <a:ext uri="{FF2B5EF4-FFF2-40B4-BE49-F238E27FC236}">
                <a16:creationId xmlns:a16="http://schemas.microsoft.com/office/drawing/2014/main" id="{E4C34CE7-6860-4771-BB21-9E571451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060575"/>
            <a:ext cx="287337" cy="3455988"/>
          </a:xfrm>
          <a:prstGeom prst="upDownArrow">
            <a:avLst>
              <a:gd name="adj1" fmla="val 50000"/>
              <a:gd name="adj2" fmla="val 240553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DA506D8C-4BF8-4F84-97E3-C4C0FE2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3644901"/>
            <a:ext cx="144462" cy="646113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B4159C63-5EE5-43E1-A831-E4840044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pic>
        <p:nvPicPr>
          <p:cNvPr id="17" name="Picture 12" descr="specialities_chicken">
            <a:extLst>
              <a:ext uri="{FF2B5EF4-FFF2-40B4-BE49-F238E27FC236}">
                <a16:creationId xmlns:a16="http://schemas.microsoft.com/office/drawing/2014/main" id="{C7B81110-6F9D-43AE-AA79-9A1CD44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7688"/>
            <a:ext cx="2179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pecialities_snails">
            <a:extLst>
              <a:ext uri="{FF2B5EF4-FFF2-40B4-BE49-F238E27FC236}">
                <a16:creationId xmlns:a16="http://schemas.microsoft.com/office/drawing/2014/main" id="{F5A9B1B9-AD70-4704-94BB-27B1B240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76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estive_speculoos">
            <a:extLst>
              <a:ext uri="{FF2B5EF4-FFF2-40B4-BE49-F238E27FC236}">
                <a16:creationId xmlns:a16="http://schemas.microsoft.com/office/drawing/2014/main" id="{AEC9164E-A827-46CA-BB08-FAE8AC3B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4833939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estive_pies">
            <a:extLst>
              <a:ext uri="{FF2B5EF4-FFF2-40B4-BE49-F238E27FC236}">
                <a16:creationId xmlns:a16="http://schemas.microsoft.com/office/drawing/2014/main" id="{F88E9D25-6F62-4F9F-A32F-39C220D6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905375"/>
            <a:ext cx="20462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festive_pudding">
            <a:extLst>
              <a:ext uri="{FF2B5EF4-FFF2-40B4-BE49-F238E27FC236}">
                <a16:creationId xmlns:a16="http://schemas.microsoft.com/office/drawing/2014/main" id="{0E624E57-B351-48CE-804C-D2402625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4857751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CCC7A541-0CD5-4906-B663-D1957AA4F2B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809751" y="142875"/>
          <a:ext cx="8056563" cy="6143624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BEIJING: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AMSTERDAM: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PARIS: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ITALY: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GERMANY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SINGAPORE: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BELGIUM: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SWEDEN: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51" name="Picture 12" descr="specialities_chicken">
            <a:extLst>
              <a:ext uri="{FF2B5EF4-FFF2-40B4-BE49-F238E27FC236}">
                <a16:creationId xmlns:a16="http://schemas.microsoft.com/office/drawing/2014/main" id="{35196E9B-63F9-4425-9356-55A63D4C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8126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11" descr="specialities_herring">
            <a:extLst>
              <a:ext uri="{FF2B5EF4-FFF2-40B4-BE49-F238E27FC236}">
                <a16:creationId xmlns:a16="http://schemas.microsoft.com/office/drawing/2014/main" id="{9DED167D-2B2E-49E0-A072-270320D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238126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10" descr="specialities_snails">
            <a:extLst>
              <a:ext uri="{FF2B5EF4-FFF2-40B4-BE49-F238E27FC236}">
                <a16:creationId xmlns:a16="http://schemas.microsoft.com/office/drawing/2014/main" id="{F88588A2-4568-4941-B91F-D69CFE46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38126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9" descr="bread_sticks">
            <a:extLst>
              <a:ext uri="{FF2B5EF4-FFF2-40B4-BE49-F238E27FC236}">
                <a16:creationId xmlns:a16="http://schemas.microsoft.com/office/drawing/2014/main" id="{4583D262-F8EF-45C7-9FCF-5597ADF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785939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8" descr="bread_naan">
            <a:extLst>
              <a:ext uri="{FF2B5EF4-FFF2-40B4-BE49-F238E27FC236}">
                <a16:creationId xmlns:a16="http://schemas.microsoft.com/office/drawing/2014/main" id="{9D53612F-5339-47D8-8D94-52F40577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1785939"/>
            <a:ext cx="2143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7" descr="bread_loaf">
            <a:extLst>
              <a:ext uri="{FF2B5EF4-FFF2-40B4-BE49-F238E27FC236}">
                <a16:creationId xmlns:a16="http://schemas.microsoft.com/office/drawing/2014/main" id="{DB9B73A0-1168-4D25-B333-9BD9D881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1785939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6" descr="cutlery_chopsticks">
            <a:extLst>
              <a:ext uri="{FF2B5EF4-FFF2-40B4-BE49-F238E27FC236}">
                <a16:creationId xmlns:a16="http://schemas.microsoft.com/office/drawing/2014/main" id="{CD183AAA-27F4-40E3-A24F-0F7E285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346450"/>
            <a:ext cx="2143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5" descr="cutlery_knife_fork">
            <a:extLst>
              <a:ext uri="{FF2B5EF4-FFF2-40B4-BE49-F238E27FC236}">
                <a16:creationId xmlns:a16="http://schemas.microsoft.com/office/drawing/2014/main" id="{224865C3-7461-4671-8F13-60961E7B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319464"/>
            <a:ext cx="202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4" descr="cutlery_hand">
            <a:extLst>
              <a:ext uri="{FF2B5EF4-FFF2-40B4-BE49-F238E27FC236}">
                <a16:creationId xmlns:a16="http://schemas.microsoft.com/office/drawing/2014/main" id="{8EA15C4D-B7EB-4CB9-985F-8DFE023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3389314"/>
            <a:ext cx="2071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6169" y="2332076"/>
            <a:ext cx="7020272" cy="3600400"/>
          </a:xfrm>
        </p:spPr>
        <p:txBody>
          <a:bodyPr>
            <a:noAutofit/>
          </a:bodyPr>
          <a:lstStyle/>
          <a:p>
            <a:r>
              <a:rPr lang="de-DE" sz="5000" b="1" dirty="0">
                <a:latin typeface="MentiText"/>
              </a:rPr>
              <a:t>https://wn8ae3qwafbc11zv.mikecrm.com/9lvI7Md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351584" y="136651"/>
            <a:ext cx="7920880" cy="1115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9600" b="1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BC4127-3A00-9840-A9DB-9B2556E3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76" y="2332076"/>
            <a:ext cx="4525924" cy="45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689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72D91DB6-7D5F-4AD0-A93A-693D8E5BBE6E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1" name="Freeform 3">
            <a:extLst>
              <a:ext uri="{FF2B5EF4-FFF2-40B4-BE49-F238E27FC236}">
                <a16:creationId xmlns:a16="http://schemas.microsoft.com/office/drawing/2014/main" id="{521B9D5C-8284-469B-9070-80E566369C55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02EF854-D83C-4B76-ACC2-9F4A0CB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建立新的文化岛屿</a:t>
            </a:r>
            <a:endParaRPr lang="de-DE" altLang="zh-CN" sz="3200" b="1">
              <a:latin typeface="SimHei" panose="02010609060101010101" pitchFamily="49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A9924D-30DB-4F31-9639-C73ED12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84505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33422F0-2494-45B0-B01D-983CD3D8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255" name="Oval 11">
            <a:extLst>
              <a:ext uri="{FF2B5EF4-FFF2-40B4-BE49-F238E27FC236}">
                <a16:creationId xmlns:a16="http://schemas.microsoft.com/office/drawing/2014/main" id="{819506E0-62E1-4595-9124-CEE90A7A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149725"/>
            <a:ext cx="1081088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6" name="Oval 12">
            <a:extLst>
              <a:ext uri="{FF2B5EF4-FFF2-40B4-BE49-F238E27FC236}">
                <a16:creationId xmlns:a16="http://schemas.microsoft.com/office/drawing/2014/main" id="{B9439E04-09EE-4A2C-8FF0-A532FB7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941889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7" name="Oval 15">
            <a:extLst>
              <a:ext uri="{FF2B5EF4-FFF2-40B4-BE49-F238E27FC236}">
                <a16:creationId xmlns:a16="http://schemas.microsoft.com/office/drawing/2014/main" id="{A1B0502E-8331-45AA-9C58-E8D1B243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4581526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8" name="Oval 16">
            <a:extLst>
              <a:ext uri="{FF2B5EF4-FFF2-40B4-BE49-F238E27FC236}">
                <a16:creationId xmlns:a16="http://schemas.microsoft.com/office/drawing/2014/main" id="{C7DA8C8F-D5C7-4776-A6A9-179CF9C0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4" y="4221163"/>
            <a:ext cx="1081087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9" name="Oval 17">
            <a:extLst>
              <a:ext uri="{FF2B5EF4-FFF2-40B4-BE49-F238E27FC236}">
                <a16:creationId xmlns:a16="http://schemas.microsoft.com/office/drawing/2014/main" id="{60232D5C-0A72-45C3-875D-4C2F9875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516564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0" name="Oval 18">
            <a:extLst>
              <a:ext uri="{FF2B5EF4-FFF2-40B4-BE49-F238E27FC236}">
                <a16:creationId xmlns:a16="http://schemas.microsoft.com/office/drawing/2014/main" id="{AE086691-B645-44F8-B7F5-08D583F8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302251"/>
            <a:ext cx="2736850" cy="358775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grpSp>
        <p:nvGrpSpPr>
          <p:cNvPr id="53261" name="Group 8">
            <a:extLst>
              <a:ext uri="{FF2B5EF4-FFF2-40B4-BE49-F238E27FC236}">
                <a16:creationId xmlns:a16="http://schemas.microsoft.com/office/drawing/2014/main" id="{5CE47D5C-F9A9-4CF7-8104-B90BE908DEC6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3265" name="AutoShape 9">
              <a:extLst>
                <a:ext uri="{FF2B5EF4-FFF2-40B4-BE49-F238E27FC236}">
                  <a16:creationId xmlns:a16="http://schemas.microsoft.com/office/drawing/2014/main" id="{DE5229FD-88E5-49BB-B1A2-8E055331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3266" name="AutoShape 10">
              <a:extLst>
                <a:ext uri="{FF2B5EF4-FFF2-40B4-BE49-F238E27FC236}">
                  <a16:creationId xmlns:a16="http://schemas.microsoft.com/office/drawing/2014/main" id="{E254C372-9F0F-4902-B610-4555185C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2" name="Oval 13">
            <a:extLst>
              <a:ext uri="{FF2B5EF4-FFF2-40B4-BE49-F238E27FC236}">
                <a16:creationId xmlns:a16="http://schemas.microsoft.com/office/drawing/2014/main" id="{FAAE652C-6E53-4E08-B261-77F5950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4292601"/>
            <a:ext cx="1511300" cy="358775"/>
          </a:xfrm>
          <a:prstGeom prst="ellipse">
            <a:avLst/>
          </a:prstGeom>
          <a:gradFill rotWithShape="1">
            <a:gsLst>
              <a:gs pos="0">
                <a:srgbClr val="00F500"/>
              </a:gs>
              <a:gs pos="100000">
                <a:srgbClr val="00FF00">
                  <a:alpha val="10001"/>
                </a:srgbClr>
              </a:gs>
            </a:gsLst>
            <a:lin ang="0" scaled="1"/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3" name="Oval 14">
            <a:extLst>
              <a:ext uri="{FF2B5EF4-FFF2-40B4-BE49-F238E27FC236}">
                <a16:creationId xmlns:a16="http://schemas.microsoft.com/office/drawing/2014/main" id="{5BAAA712-510B-4634-8CEC-492FA6B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941889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B146534F-0EE4-4290-B2B5-38BF6086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7B72CCB7-E2A8-49EE-A9B8-C6B996F8C7DA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6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15216A7F-06F1-4C8C-8A1C-3D6C01E75901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09EF92F-9A8A-4D7B-B622-C17878E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建立另一个文化的地图</a:t>
            </a:r>
            <a:endParaRPr lang="de-DE" altLang="zh-CN" sz="3200" b="1">
              <a:latin typeface="SimHei" panose="02010609060101010101" pitchFamily="49" charset="-122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EC38AD4-BCF2-4D7F-9A6F-CAACC50E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308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5422635-940C-4DAE-AC84-11DDF7B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4279" name="Group 8">
            <a:extLst>
              <a:ext uri="{FF2B5EF4-FFF2-40B4-BE49-F238E27FC236}">
                <a16:creationId xmlns:a16="http://schemas.microsoft.com/office/drawing/2014/main" id="{B76CEDB1-783A-43A4-B91F-29A16827DBC5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4283" name="AutoShape 9">
              <a:extLst>
                <a:ext uri="{FF2B5EF4-FFF2-40B4-BE49-F238E27FC236}">
                  <a16:creationId xmlns:a16="http://schemas.microsoft.com/office/drawing/2014/main" id="{8A1BC0CD-2C03-4A56-9FAB-8C961AFE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4284" name="AutoShape 10">
              <a:extLst>
                <a:ext uri="{FF2B5EF4-FFF2-40B4-BE49-F238E27FC236}">
                  <a16:creationId xmlns:a16="http://schemas.microsoft.com/office/drawing/2014/main" id="{73675F10-A573-406F-85A3-B665C63E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80" name="Freeform 11">
            <a:extLst>
              <a:ext uri="{FF2B5EF4-FFF2-40B4-BE49-F238E27FC236}">
                <a16:creationId xmlns:a16="http://schemas.microsoft.com/office/drawing/2014/main" id="{E6307370-C9C5-40EC-982E-26012241BDFE}"/>
              </a:ext>
            </a:extLst>
          </p:cNvPr>
          <p:cNvSpPr>
            <a:spLocks/>
          </p:cNvSpPr>
          <p:nvPr/>
        </p:nvSpPr>
        <p:spPr bwMode="auto">
          <a:xfrm>
            <a:off x="-6865938" y="3862388"/>
            <a:ext cx="25044401" cy="215900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FF1C0012-C488-493F-9795-C2D6C1A7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6" y="4392614"/>
            <a:ext cx="1243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de-DE" altLang="zh-CN" sz="3000">
                <a:cs typeface="Arial" panose="020B0604020202020204" pitchFamily="34" charset="0"/>
              </a:rPr>
              <a:t>‘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282" name="Rectangle 13">
            <a:extLst>
              <a:ext uri="{FF2B5EF4-FFF2-40B4-BE49-F238E27FC236}">
                <a16:creationId xmlns:a16="http://schemas.microsoft.com/office/drawing/2014/main" id="{1660EAF3-85CC-48C2-9A64-7928E632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092BA-8EC8-440C-A1F0-4A8BE527A85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025F08A-4160-40F7-8527-BE27F1A3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FE78BBD-E8FE-43F0-96A9-1EDDD064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 b="1">
                <a:latin typeface="SimHei" panose="02010609060101010101" pitchFamily="49" charset="-122"/>
              </a:rPr>
              <a:t>3, </a:t>
            </a:r>
            <a:r>
              <a:rPr lang="zh-CN" altLang="de-DE" sz="2500" b="1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4762F5-17A3-4EAD-87A8-64078452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8" y="5949951"/>
            <a:ext cx="7200900" cy="574675"/>
          </a:xfrm>
          <a:noFill/>
        </p:spPr>
        <p:txBody>
          <a:bodyPr/>
          <a:lstStyle/>
          <a:p>
            <a:pPr marL="355600" indent="-355600">
              <a:buNone/>
            </a:pPr>
            <a:r>
              <a:rPr lang="de-DE" altLang="zh-CN">
                <a:latin typeface="SimHei" panose="02010609060101010101" pitchFamily="49" charset="-122"/>
                <a:ea typeface="SimHei" panose="02010609060101010101" pitchFamily="49" charset="-122"/>
              </a:rPr>
              <a:t>Alexander Thomas </a:t>
            </a:r>
            <a:r>
              <a:rPr lang="zh-CN" altLang="de-DE">
                <a:latin typeface="SimHei" panose="02010609060101010101" pitchFamily="49" charset="-122"/>
                <a:ea typeface="SimHei" panose="02010609060101010101" pitchFamily="49" charset="-122"/>
              </a:rPr>
              <a:t>教授的常态分布</a:t>
            </a:r>
            <a:endParaRPr lang="zh-CN" altLang="de-DE" b="1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94A774-6742-4268-A79B-26DCCA69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D2FAD7-7DB1-48C7-B459-C01A0B38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914" y="576263"/>
            <a:ext cx="7165975" cy="1079500"/>
          </a:xfrm>
        </p:spPr>
        <p:txBody>
          <a:bodyPr/>
          <a:lstStyle/>
          <a:p>
            <a:pPr eaLnBrk="1" hangingPunct="1"/>
            <a:r>
              <a:rPr lang="zh-CN" altLang="de-DE" sz="3200" dirty="0"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3200" dirty="0">
                <a:latin typeface="SimHei" panose="02010609060101010101" pitchFamily="49" charset="-122"/>
                <a:ea typeface="SimHei" panose="02010609060101010101" pitchFamily="49" charset="-122"/>
              </a:rPr>
              <a:t>常态分布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E86A89B8-0B3B-4FD5-A052-96CB801C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sp>
        <p:nvSpPr>
          <p:cNvPr id="214025" name="AutoShape 9">
            <a:extLst>
              <a:ext uri="{FF2B5EF4-FFF2-40B4-BE49-F238E27FC236}">
                <a16:creationId xmlns:a16="http://schemas.microsoft.com/office/drawing/2014/main" id="{AD767941-0513-4379-978F-4261A2C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57788"/>
            <a:ext cx="7345362" cy="647700"/>
          </a:xfrm>
          <a:prstGeom prst="rightArrow">
            <a:avLst>
              <a:gd name="adj1" fmla="val 50000"/>
              <a:gd name="adj2" fmla="val 28351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弱                握手                 强</a:t>
            </a:r>
            <a:endParaRPr lang="de-DE" altLang="zh-CN" b="1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4027" name="AutoShape 11">
            <a:extLst>
              <a:ext uri="{FF2B5EF4-FFF2-40B4-BE49-F238E27FC236}">
                <a16:creationId xmlns:a16="http://schemas.microsoft.com/office/drawing/2014/main" id="{8FB1BE7D-97D1-4E50-8A89-B658516D1E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1832" y="3298032"/>
            <a:ext cx="3411537" cy="647700"/>
          </a:xfrm>
          <a:prstGeom prst="rightArrow">
            <a:avLst>
              <a:gd name="adj1" fmla="val 50000"/>
              <a:gd name="adj2" fmla="val 131679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偶尔           </a:t>
            </a:r>
            <a:r>
              <a:rPr lang="zh-CN" altLang="de-DE" b="1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频繁</a:t>
            </a:r>
          </a:p>
        </p:txBody>
      </p:sp>
      <p:sp>
        <p:nvSpPr>
          <p:cNvPr id="214032" name="Oval 16">
            <a:extLst>
              <a:ext uri="{FF2B5EF4-FFF2-40B4-BE49-F238E27FC236}">
                <a16:creationId xmlns:a16="http://schemas.microsoft.com/office/drawing/2014/main" id="{F415B392-72CB-4156-8182-A5F601E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3" name="Oval 17">
            <a:extLst>
              <a:ext uri="{FF2B5EF4-FFF2-40B4-BE49-F238E27FC236}">
                <a16:creationId xmlns:a16="http://schemas.microsoft.com/office/drawing/2014/main" id="{0FACB9FC-4D4C-4501-8A8A-A2A0C45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4" name="Oval 18">
            <a:extLst>
              <a:ext uri="{FF2B5EF4-FFF2-40B4-BE49-F238E27FC236}">
                <a16:creationId xmlns:a16="http://schemas.microsoft.com/office/drawing/2014/main" id="{ECEAB4F7-B1F9-42AD-A8F8-DD7F6336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5" name="Oval 19">
            <a:extLst>
              <a:ext uri="{FF2B5EF4-FFF2-40B4-BE49-F238E27FC236}">
                <a16:creationId xmlns:a16="http://schemas.microsoft.com/office/drawing/2014/main" id="{CF1F922A-8C6E-450D-9F59-F10BEBF1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6" name="Oval 20">
            <a:extLst>
              <a:ext uri="{FF2B5EF4-FFF2-40B4-BE49-F238E27FC236}">
                <a16:creationId xmlns:a16="http://schemas.microsoft.com/office/drawing/2014/main" id="{A689F4FD-198D-4AA4-8315-77452990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1" y="50847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7" name="Oval 21">
            <a:extLst>
              <a:ext uri="{FF2B5EF4-FFF2-40B4-BE49-F238E27FC236}">
                <a16:creationId xmlns:a16="http://schemas.microsoft.com/office/drawing/2014/main" id="{00E50578-668C-48C6-ABC6-07CC5B98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797425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8" name="Oval 22">
            <a:extLst>
              <a:ext uri="{FF2B5EF4-FFF2-40B4-BE49-F238E27FC236}">
                <a16:creationId xmlns:a16="http://schemas.microsoft.com/office/drawing/2014/main" id="{7AA1DE23-205C-42C2-802E-3D3E376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6529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9" name="Oval 23">
            <a:extLst>
              <a:ext uri="{FF2B5EF4-FFF2-40B4-BE49-F238E27FC236}">
                <a16:creationId xmlns:a16="http://schemas.microsoft.com/office/drawing/2014/main" id="{6958D43A-5659-4ACC-BD81-53B87B45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6529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0" name="Oval 24">
            <a:extLst>
              <a:ext uri="{FF2B5EF4-FFF2-40B4-BE49-F238E27FC236}">
                <a16:creationId xmlns:a16="http://schemas.microsoft.com/office/drawing/2014/main" id="{747DE64E-D5F5-4E49-A004-43A0F49F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1" name="Oval 25">
            <a:extLst>
              <a:ext uri="{FF2B5EF4-FFF2-40B4-BE49-F238E27FC236}">
                <a16:creationId xmlns:a16="http://schemas.microsoft.com/office/drawing/2014/main" id="{E4620E55-3DB2-482E-850D-6AC716F4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3656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2" name="Oval 26">
            <a:extLst>
              <a:ext uri="{FF2B5EF4-FFF2-40B4-BE49-F238E27FC236}">
                <a16:creationId xmlns:a16="http://schemas.microsoft.com/office/drawing/2014/main" id="{9BF92E6C-F83C-44F1-9831-CA166190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45815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3" name="Oval 27">
            <a:extLst>
              <a:ext uri="{FF2B5EF4-FFF2-40B4-BE49-F238E27FC236}">
                <a16:creationId xmlns:a16="http://schemas.microsoft.com/office/drawing/2014/main" id="{8A87D83E-64D6-43FF-AE07-A3ACAEF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508500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4" name="Oval 28">
            <a:extLst>
              <a:ext uri="{FF2B5EF4-FFF2-40B4-BE49-F238E27FC236}">
                <a16:creationId xmlns:a16="http://schemas.microsoft.com/office/drawing/2014/main" id="{FC6EA5CC-C833-478E-9B3C-6EC1BFDF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42211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5" name="Oval 29">
            <a:extLst>
              <a:ext uri="{FF2B5EF4-FFF2-40B4-BE49-F238E27FC236}">
                <a16:creationId xmlns:a16="http://schemas.microsoft.com/office/drawing/2014/main" id="{A79EFE1F-A4A1-41F2-BBF8-982256B7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9338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6" name="Oval 30">
            <a:extLst>
              <a:ext uri="{FF2B5EF4-FFF2-40B4-BE49-F238E27FC236}">
                <a16:creationId xmlns:a16="http://schemas.microsoft.com/office/drawing/2014/main" id="{CD522638-7DC2-43C3-B565-814CCF3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2211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7" name="Oval 31">
            <a:extLst>
              <a:ext uri="{FF2B5EF4-FFF2-40B4-BE49-F238E27FC236}">
                <a16:creationId xmlns:a16="http://schemas.microsoft.com/office/drawing/2014/main" id="{3B03CF66-9229-4102-8D45-1C8DFE8A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8" name="Oval 32">
            <a:extLst>
              <a:ext uri="{FF2B5EF4-FFF2-40B4-BE49-F238E27FC236}">
                <a16:creationId xmlns:a16="http://schemas.microsoft.com/office/drawing/2014/main" id="{466208ED-CB8A-4110-99D0-92ED956E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9" name="Oval 33">
            <a:extLst>
              <a:ext uri="{FF2B5EF4-FFF2-40B4-BE49-F238E27FC236}">
                <a16:creationId xmlns:a16="http://schemas.microsoft.com/office/drawing/2014/main" id="{F1BC464B-8008-4504-A87F-F77AC427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652964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0" name="Oval 34">
            <a:extLst>
              <a:ext uri="{FF2B5EF4-FFF2-40B4-BE49-F238E27FC236}">
                <a16:creationId xmlns:a16="http://schemas.microsoft.com/office/drawing/2014/main" id="{E71F1080-D553-46A3-A57E-E0BC910C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581526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1" name="Oval 35">
            <a:extLst>
              <a:ext uri="{FF2B5EF4-FFF2-40B4-BE49-F238E27FC236}">
                <a16:creationId xmlns:a16="http://schemas.microsoft.com/office/drawing/2014/main" id="{46526961-B62F-4865-92D2-D41BCD9D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292601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2" name="Oval 36">
            <a:extLst>
              <a:ext uri="{FF2B5EF4-FFF2-40B4-BE49-F238E27FC236}">
                <a16:creationId xmlns:a16="http://schemas.microsoft.com/office/drawing/2014/main" id="{8F874554-440F-4719-82FC-C0692D4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3" name="Oval 37">
            <a:extLst>
              <a:ext uri="{FF2B5EF4-FFF2-40B4-BE49-F238E27FC236}">
                <a16:creationId xmlns:a16="http://schemas.microsoft.com/office/drawing/2014/main" id="{FFA2EC0E-088B-4692-8260-8B4027EF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4" name="Oval 38">
            <a:extLst>
              <a:ext uri="{FF2B5EF4-FFF2-40B4-BE49-F238E27FC236}">
                <a16:creationId xmlns:a16="http://schemas.microsoft.com/office/drawing/2014/main" id="{41B4E2D3-68E5-4296-B8BB-9731035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581526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5" name="Oval 39">
            <a:extLst>
              <a:ext uri="{FF2B5EF4-FFF2-40B4-BE49-F238E27FC236}">
                <a16:creationId xmlns:a16="http://schemas.microsoft.com/office/drawing/2014/main" id="{62F60DF8-B7F7-42EB-AFED-851646C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221164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6" name="Oval 40">
            <a:extLst>
              <a:ext uri="{FF2B5EF4-FFF2-40B4-BE49-F238E27FC236}">
                <a16:creationId xmlns:a16="http://schemas.microsoft.com/office/drawing/2014/main" id="{8E9ECF99-0E61-4A2C-A845-858E6340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3933826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7" name="Oval 41">
            <a:extLst>
              <a:ext uri="{FF2B5EF4-FFF2-40B4-BE49-F238E27FC236}">
                <a16:creationId xmlns:a16="http://schemas.microsoft.com/office/drawing/2014/main" id="{88EECDBE-3C90-44B3-A9D2-2483833D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8" name="Oval 42">
            <a:extLst>
              <a:ext uri="{FF2B5EF4-FFF2-40B4-BE49-F238E27FC236}">
                <a16:creationId xmlns:a16="http://schemas.microsoft.com/office/drawing/2014/main" id="{766B9A46-10E3-47C6-890F-30273A66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9" name="Oval 43">
            <a:extLst>
              <a:ext uri="{FF2B5EF4-FFF2-40B4-BE49-F238E27FC236}">
                <a16:creationId xmlns:a16="http://schemas.microsoft.com/office/drawing/2014/main" id="{F8499BA7-CF1B-4967-ADB6-BA31D683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61" name="AutoShape 45">
            <a:extLst>
              <a:ext uri="{FF2B5EF4-FFF2-40B4-BE49-F238E27FC236}">
                <a16:creationId xmlns:a16="http://schemas.microsoft.com/office/drawing/2014/main" id="{98BF5272-CE94-41F0-855B-5DB9A87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1268413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B</a:t>
            </a:r>
          </a:p>
          <a:p>
            <a:r>
              <a:rPr lang="zh-CN" altLang="de-DE" b="1"/>
              <a:t>的</a:t>
            </a:r>
          </a:p>
          <a:p>
            <a:r>
              <a:rPr lang="zh-CN" altLang="de-DE" b="1"/>
              <a:t>文</a:t>
            </a:r>
          </a:p>
          <a:p>
            <a:r>
              <a:rPr lang="zh-CN" altLang="de-DE" b="1"/>
              <a:t>化</a:t>
            </a:r>
          </a:p>
          <a:p>
            <a:r>
              <a:rPr lang="zh-CN" altLang="de-DE" b="1"/>
              <a:t>标</a:t>
            </a:r>
          </a:p>
          <a:p>
            <a:r>
              <a:rPr lang="zh-CN" altLang="de-DE" b="1"/>
              <a:t>准</a:t>
            </a:r>
          </a:p>
        </p:txBody>
      </p:sp>
      <p:sp>
        <p:nvSpPr>
          <p:cNvPr id="214062" name="AutoShape 46">
            <a:extLst>
              <a:ext uri="{FF2B5EF4-FFF2-40B4-BE49-F238E27FC236}">
                <a16:creationId xmlns:a16="http://schemas.microsoft.com/office/drawing/2014/main" id="{8181B904-DDA7-474F-9638-7E3F440E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1296988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A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的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化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27" grpId="0" animBg="1"/>
      <p:bldP spid="214032" grpId="0" animBg="1"/>
      <p:bldP spid="214033" grpId="0" animBg="1"/>
      <p:bldP spid="214034" grpId="0" animBg="1"/>
      <p:bldP spid="214035" grpId="0" animBg="1"/>
      <p:bldP spid="214036" grpId="0" animBg="1"/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214047" grpId="0" animBg="1"/>
      <p:bldP spid="214048" grpId="0" animBg="1"/>
      <p:bldP spid="214049" grpId="0" animBg="1"/>
      <p:bldP spid="214050" grpId="0" animBg="1"/>
      <p:bldP spid="214051" grpId="0" animBg="1"/>
      <p:bldP spid="214052" grpId="0" animBg="1"/>
      <p:bldP spid="214053" grpId="0" animBg="1"/>
      <p:bldP spid="214054" grpId="0" animBg="1"/>
      <p:bldP spid="214055" grpId="0" animBg="1"/>
      <p:bldP spid="214056" grpId="0" animBg="1"/>
      <p:bldP spid="214057" grpId="0" animBg="1"/>
      <p:bldP spid="214058" grpId="0" animBg="1"/>
      <p:bldP spid="214059" grpId="0" animBg="1"/>
      <p:bldP spid="214061" grpId="0" animBg="1"/>
      <p:bldP spid="2140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8B323-4A3C-CD07-8B2A-F65382FC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Homework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123311-80DC-202B-EFFD-84B119FB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Register on </a:t>
            </a:r>
            <a:r>
              <a:rPr lang="de-DE" dirty="0" err="1"/>
              <a:t>the</a:t>
            </a:r>
            <a:r>
              <a:rPr lang="de-DE" dirty="0"/>
              <a:t> Wiki</a:t>
            </a:r>
          </a:p>
          <a:p>
            <a:r>
              <a:rPr lang="de-DE" dirty="0"/>
              <a:t>Select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300 </a:t>
            </a:r>
            <a:r>
              <a:rPr lang="de-DE" dirty="0" err="1"/>
              <a:t>topics</a:t>
            </a:r>
            <a:r>
              <a:rPr lang="de-DE" dirty="0"/>
              <a:t> listed on our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your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Read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10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you have not </a:t>
            </a:r>
            <a:r>
              <a:rPr lang="de-DE" dirty="0" err="1"/>
              <a:t>much</a:t>
            </a:r>
            <a:r>
              <a:rPr lang="de-DE" dirty="0"/>
              <a:t> time, you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in Chinese, </a:t>
            </a:r>
            <a:r>
              <a:rPr lang="de-DE" dirty="0" err="1"/>
              <a:t>if</a:t>
            </a:r>
            <a:r>
              <a:rPr lang="de-DE" dirty="0"/>
              <a:t> you have </a:t>
            </a:r>
            <a:r>
              <a:rPr lang="de-DE" dirty="0" err="1"/>
              <a:t>more</a:t>
            </a:r>
            <a:r>
              <a:rPr lang="de-DE" dirty="0"/>
              <a:t> time, you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in English. And please learn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and make </a:t>
            </a:r>
            <a:r>
              <a:rPr lang="de-DE" dirty="0" err="1"/>
              <a:t>sure</a:t>
            </a:r>
            <a:r>
              <a:rPr lang="de-DE" dirty="0"/>
              <a:t> you know how to answer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/>
              <a:t>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9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55077" y="2180492"/>
            <a:ext cx="10451123" cy="448886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Preparation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there an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WeChat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If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make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our own, please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rename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yourself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</a:t>
            </a:r>
            <a:b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„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王建国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22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级笔译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Register on course wiki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2"/>
              </a:rPr>
              <a:t>https://bit.ly/WIKIREG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input your username and real name (PINYIN!!!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like „Wang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), first time password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更多资源：打开维基网站，请点击登录、申请，然后输入用户名字和真实姓名（以拼音的方式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像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，第一次登录密码是“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”）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Access our course website http://wiki.rub.de/uvu/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Take part in EU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survey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http://bit.ly/EU-SURVEY, 100questions,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 texts/ppt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zh-CN" alt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第二周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99038" y="1574166"/>
            <a:ext cx="10155116" cy="5017135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student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so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edit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bio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自我介绍，学生介绍 （学过口译麦恩慈大学、外交部、给总理、使馆、慕尼黑、翻译红楼梦、王蒙、韩寒等等。助教：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Deng Lulu </a:t>
            </a:r>
            <a:r>
              <a:rPr lang="zh-CN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邓鲁露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de-DE" altLang="zh-CN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Disclaimer: All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used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anonymized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material)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fellow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, only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than 2 years.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required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textbooks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WeChat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课程内容，课本，微信群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(development from ethnocentrism to universalism)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preview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semester‘s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复习已有的概念，预习本学期的内容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 at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这学期结束时你</a:t>
            </a:r>
            <a:r>
              <a:rPr lang="zh-CN" altLang="de-DE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能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做</a:t>
            </a:r>
            <a:r>
              <a:rPr lang="zh-CN" altLang="de-DE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到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什么？</a:t>
            </a:r>
            <a:endParaRPr lang="de-DE" altLang="zh-CN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commitment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classroom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weight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grades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共同达成教室使用时间和成绩比重的协议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431931" y="124142"/>
            <a:ext cx="8610600" cy="1293028"/>
          </a:xfrm>
        </p:spPr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自我介绍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46185" y="1556792"/>
            <a:ext cx="11641015" cy="5177066"/>
          </a:xfrm>
        </p:spPr>
        <p:txBody>
          <a:bodyPr>
            <a:noAutofit/>
          </a:bodyPr>
          <a:lstStyle/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Xiaoxiang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Scholar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Prof., PhD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潇湘学者特聘教授、博士导师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Academian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Sciences &amp; Arts, Salzburg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欧洲科学院院士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Jean Monnet Chair Professor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让</a:t>
            </a:r>
            <a:r>
              <a:rPr lang="de-DE" altLang="zh-CN" sz="200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﹒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莫内主席教授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Int‘l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外语学院国际汉学中心主任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German China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德中協會主席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世界漢學研究會會長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Bochum, Peking, Harvard, Mainz/Germersheim, Witten, Harvard, Orem/USA,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Peking Normal &amp; Witten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波鸿，北京，哈佛，美因茨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盖默斯海姆，威腾，哈佛，奥勒姆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美国，罗马，北师大</a:t>
            </a:r>
            <a:r>
              <a:rPr lang="en-US" altLang="zh-CN" sz="2000" dirty="0">
                <a:sym typeface="+mn-ea"/>
              </a:rPr>
              <a:t>&amp;</a:t>
            </a:r>
            <a:r>
              <a:rPr lang="zh-CN" altLang="en-US" sz="2000" dirty="0">
                <a:sym typeface="+mn-ea"/>
              </a:rPr>
              <a:t>威腾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Essays (Western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cf.: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散文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（西方的影响，社会影响）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早期文学翻译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Development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Canonization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文学的发展（经典，分类）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Hongloumeng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在西方的早期反响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Translation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翻译工作坊（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有志愿者可以找我报名） 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Unique Selling Points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独特的卖点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based on experience in Germany (Bochum, Mainz/Germers-heim, UAL Munich, Witten), Italy (Rome III), the USA (Harvard, UVU)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质量：基于在德国、意大利、美国的经历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understand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cultural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phenomena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with selection of extracts from main texts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理解重要课本中提取选择的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文化现象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weight of grades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共同协议：成绩的比重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your oral presentation will be documented in a wiki article and will be published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共同协议：你的口头展示会被收录到维基文章中并被公开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fellowship: get help of others and help others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同学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友谊：互帮互助 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(European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tandem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partner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笔友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quizzes as reading response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对阅读反馈的简单测验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aramond" panose="02020404030301010803" pitchFamily="18" charset="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第二次上课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28700" y="2057400"/>
            <a:ext cx="10559562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Introduction: Organizational Things.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Prepare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Read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topics</a:t>
            </a:r>
            <a:endParaRPr lang="de-DE" altLang="zh-CN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Unit 15 –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book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(THE EARLIER, THE BETTER. FELLOW STUDENT CORRECTION)</a:t>
            </a:r>
          </a:p>
        </p:txBody>
      </p:sp>
    </p:spTree>
    <p:extLst>
      <p:ext uri="{BB962C8B-B14F-4D97-AF65-F5344CB8AC3E}">
        <p14:creationId xmlns:p14="http://schemas.microsoft.com/office/powerpoint/2010/main" val="36881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de-DE" altLang="zh-CN" dirty="0"/>
              <a:t>Use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time 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2516190"/>
            <a:ext cx="7886700" cy="3932237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Agreement on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time: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Class: At least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2268</Words>
  <Application>Microsoft Office PowerPoint</Application>
  <PresentationFormat>Breitbild</PresentationFormat>
  <Paragraphs>235</Paragraphs>
  <Slides>34</Slides>
  <Notes>21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Avenir 45</vt:lpstr>
      <vt:lpstr>KaiTi</vt:lpstr>
      <vt:lpstr>MentiText</vt:lpstr>
      <vt:lpstr>ＭＳ Ｐゴシック</vt:lpstr>
      <vt:lpstr>SimHei</vt:lpstr>
      <vt:lpstr>Arial</vt:lpstr>
      <vt:lpstr>Calibri</vt:lpstr>
      <vt:lpstr>Century Gothic</vt:lpstr>
      <vt:lpstr>Garamond</vt:lpstr>
      <vt:lpstr>Times New Roman</vt:lpstr>
      <vt:lpstr>Kondensstreifen</vt:lpstr>
      <vt:lpstr>Worksheet</vt:lpstr>
      <vt:lpstr>中國語言文化</vt:lpstr>
      <vt:lpstr>Organizational Things</vt:lpstr>
      <vt:lpstr>PowerPoint-Präsentation</vt:lpstr>
      <vt:lpstr>Session 1 第一周 </vt:lpstr>
      <vt:lpstr>Session 2 第二周 </vt:lpstr>
      <vt:lpstr>Self-Introduction 自我介绍</vt:lpstr>
      <vt:lpstr>Unique Selling Points  独特的卖点</vt:lpstr>
      <vt:lpstr>Session 2 第二次上课 </vt:lpstr>
      <vt:lpstr>Use of time </vt:lpstr>
      <vt:lpstr>About grades 关于成绩</vt:lpstr>
      <vt:lpstr>About grades</vt:lpstr>
      <vt:lpstr>How to find resources  怎麽能找到參考資料</vt:lpstr>
      <vt:lpstr>A note on AI 人工智能规则</vt:lpstr>
      <vt:lpstr>纲 要</vt:lpstr>
      <vt:lpstr>纲 要</vt:lpstr>
      <vt:lpstr>传统的文化比较模块</vt:lpstr>
      <vt:lpstr>PowerPoint-Präsentation</vt:lpstr>
      <vt:lpstr>PowerPoint-Präsentation</vt:lpstr>
      <vt:lpstr>PowerPoint-Präsentation</vt:lpstr>
      <vt:lpstr>纲 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纲 要</vt:lpstr>
      <vt:lpstr>跨文化知识的例子: 常态分布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9</cp:revision>
  <dcterms:created xsi:type="dcterms:W3CDTF">2024-03-08T05:20:27Z</dcterms:created>
  <dcterms:modified xsi:type="dcterms:W3CDTF">2025-02-21T13:51:33Z</dcterms:modified>
</cp:coreProperties>
</file>