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5"/>
  </p:notesMasterIdLst>
  <p:sldIdLst>
    <p:sldId id="339" r:id="rId4"/>
    <p:sldId id="341" r:id="rId6"/>
    <p:sldId id="348" r:id="rId7"/>
    <p:sldId id="342" r:id="rId8"/>
    <p:sldId id="349" r:id="rId9"/>
    <p:sldId id="346" r:id="rId10"/>
    <p:sldId id="422" r:id="rId11"/>
    <p:sldId id="423" r:id="rId12"/>
    <p:sldId id="425" r:id="rId13"/>
    <p:sldId id="424" r:id="rId14"/>
    <p:sldId id="426" r:id="rId15"/>
    <p:sldId id="394" r:id="rId16"/>
    <p:sldId id="406" r:id="rId17"/>
  </p:sldIdLst>
  <p:sldSz cx="12192000" cy="6858000"/>
  <p:notesSz cx="6858000" cy="9144000"/>
  <p:custDataLst>
    <p:tags r:id="rId21"/>
  </p:custDataLst>
  <p:defaultTextStyle>
    <a:defPPr>
      <a:defRPr lang="en-US"/>
    </a:defPPr>
    <a:lvl1pPr marL="0" lvl="0" indent="0" algn="l" defTabSz="4572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mn-ea"/>
        <a:cs typeface="+mn-cs"/>
      </a:defRPr>
    </a:lvl1pPr>
    <a:lvl2pPr marL="457200" lvl="1" indent="0" algn="l" defTabSz="4572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mn-ea"/>
        <a:cs typeface="+mn-cs"/>
      </a:defRPr>
    </a:lvl2pPr>
    <a:lvl3pPr marL="914400" lvl="2" indent="0" algn="l" defTabSz="4572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mn-ea"/>
        <a:cs typeface="+mn-cs"/>
      </a:defRPr>
    </a:lvl3pPr>
    <a:lvl4pPr marL="1371600" lvl="3" indent="0" algn="l" defTabSz="4572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mn-ea"/>
        <a:cs typeface="+mn-cs"/>
      </a:defRPr>
    </a:lvl4pPr>
    <a:lvl5pPr marL="1828800" lvl="4" indent="0" algn="l" defTabSz="4572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mn-ea"/>
        <a:cs typeface="+mn-cs"/>
      </a:defRPr>
    </a:lvl5pPr>
    <a:lvl6pPr marL="2286000" lvl="5" indent="0" algn="l" defTabSz="4572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mn-ea"/>
        <a:cs typeface="+mn-cs"/>
      </a:defRPr>
    </a:lvl6pPr>
    <a:lvl7pPr marL="2743200" lvl="6" indent="0" algn="l" defTabSz="4572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mn-ea"/>
        <a:cs typeface="+mn-cs"/>
      </a:defRPr>
    </a:lvl7pPr>
    <a:lvl8pPr marL="3200400" lvl="7" indent="0" algn="l" defTabSz="4572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mn-ea"/>
        <a:cs typeface="+mn-cs"/>
      </a:defRPr>
    </a:lvl8pPr>
    <a:lvl9pPr marL="3657600" lvl="8" indent="0" algn="l" defTabSz="4572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3F1"/>
    <a:srgbClr val="465E3C"/>
    <a:srgbClr val="B59069"/>
    <a:srgbClr val="F8E8CF"/>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p:restoredTop sz="96314" autoAdjust="0"/>
  </p:normalViewPr>
  <p:slideViewPr>
    <p:cSldViewPr snapToGrid="0" showGuides="1">
      <p:cViewPr varScale="1">
        <p:scale>
          <a:sx n="108" d="100"/>
          <a:sy n="108" d="100"/>
        </p:scale>
        <p:origin x="744" y="90"/>
      </p:cViewPr>
      <p:guideLst>
        <p:guide orient="horz" pos="2087"/>
        <p:guide pos="826"/>
      </p:guideLst>
    </p:cSldViewPr>
  </p:slideViewPr>
  <p:notesTextViewPr>
    <p:cViewPr>
      <p:scale>
        <a:sx n="1" d="1"/>
        <a:sy n="1" d="1"/>
      </p:scale>
      <p:origin x="0" y="0"/>
    </p:cViewPr>
  </p:notesTextViewPr>
  <p:sorterViewPr>
    <p:cViewPr>
      <p:scale>
        <a:sx n="100" d="100"/>
        <a:sy n="100" d="100"/>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1" Type="http://schemas.openxmlformats.org/officeDocument/2006/relationships/tags" Target="tags/tag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defRPr>
            </a:lvl1pPr>
          </a:lstStyle>
          <a:p>
            <a:pPr fontAlgn="auto"/>
            <a:endParaRPr lang="zh-CN" altLang="en-US"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defRPr>
            </a:lvl1pPr>
          </a:lstStyle>
          <a:p>
            <a:pPr fontAlgn="auto"/>
            <a:fld id="{D2A48B96-639E-45A3-A0BA-2464DFDB1FAA}" type="datetimeFigureOut">
              <a:rPr lang="zh-CN" altLang="en-US" noProof="1" smtClean="0"/>
            </a:fld>
            <a:endParaRPr lang="zh-CN" altLang="en-US" noProof="1"/>
          </a:p>
        </p:txBody>
      </p:sp>
      <p:sp>
        <p:nvSpPr>
          <p:cNvPr id="205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2053" name="备注占位符 4"/>
          <p:cNvSpPr>
            <a:spLocks noGrp="1"/>
          </p:cNvSpPr>
          <p:nvPr>
            <p:ph type="body" sz="quarter"/>
          </p:nvPr>
        </p:nvSpPr>
        <p:spPr>
          <a:xfrm>
            <a:off x="685800" y="4400550"/>
            <a:ext cx="5486400" cy="3600450"/>
          </a:xfrm>
          <a:prstGeom prst="rect">
            <a:avLst/>
          </a:prstGeom>
          <a:noFill/>
          <a:ln w="9525">
            <a:noFill/>
          </a:ln>
        </p:spPr>
        <p:txBody>
          <a:bodyPr lIns="91440" tIns="45720" rIns="91440" bIns="45720" anchor="t"/>
          <a:lstStyle/>
          <a:p>
            <a:pPr lvl="0"/>
            <a:r>
              <a:rPr lang="zh-CN" altLang="en-US" dirty="0"/>
              <a:t>单击此处编辑母版文本样式</a:t>
            </a:r>
            <a:endParaRPr lang="zh-CN" altLang="en-US" dirty="0"/>
          </a:p>
          <a:p>
            <a:pPr lvl="1" indent="0"/>
            <a:r>
              <a:rPr lang="zh-CN" altLang="en-US" dirty="0"/>
              <a:t>第二级</a:t>
            </a:r>
            <a:endParaRPr lang="zh-CN" altLang="en-US" dirty="0"/>
          </a:p>
          <a:p>
            <a:pPr lvl="2" indent="0"/>
            <a:r>
              <a:rPr lang="zh-CN" altLang="en-US" dirty="0"/>
              <a:t>第三级</a:t>
            </a:r>
            <a:endParaRPr lang="zh-CN" altLang="en-US" dirty="0"/>
          </a:p>
          <a:p>
            <a:pPr lvl="3" indent="0"/>
            <a:r>
              <a:rPr lang="zh-CN" altLang="en-US" dirty="0"/>
              <a:t>第四级</a:t>
            </a:r>
            <a:endParaRPr lang="zh-CN" altLang="en-US" dirty="0"/>
          </a:p>
          <a:p>
            <a:pPr lvl="4" indent="0"/>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atin typeface="印品黑体" panose="00000500000000000000" pitchFamily="2" charset="-122"/>
              </a:defRPr>
            </a:lvl1pPr>
          </a:lstStyle>
          <a:p>
            <a:pPr fontAlgn="auto"/>
            <a:endParaRPr lang="zh-CN" altLang="en-US"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atin typeface="印品黑体" panose="00000500000000000000" pitchFamily="2" charset="-122"/>
              </a:defRPr>
            </a:lvl1pPr>
          </a:lstStyle>
          <a:p>
            <a:pPr fontAlgn="auto"/>
            <a:fld id="{A6837353-30EB-4A48-80EB-173D804AEFBD}" type="slidenum">
              <a:rPr lang="zh-CN" altLang="en-US" noProof="1" smtClean="0"/>
            </a:fld>
            <a:endParaRPr lang="zh-CN" altLang="en-US"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印品黑体" panose="00000500000000000000" pitchFamily="2" charset="-122"/>
        <a:ea typeface="+mn-ea"/>
        <a:cs typeface="+mn-cs"/>
      </a:defRPr>
    </a:lvl1pPr>
    <a:lvl2pPr marL="457200" algn="l" defTabSz="914400" rtl="0" eaLnBrk="1" latinLnBrk="0" hangingPunct="1">
      <a:defRPr sz="1200" kern="1200">
        <a:solidFill>
          <a:schemeClr val="tx1"/>
        </a:solidFill>
        <a:latin typeface="印品黑体" panose="00000500000000000000" pitchFamily="2" charset="-122"/>
        <a:ea typeface="+mn-ea"/>
        <a:cs typeface="+mn-cs"/>
      </a:defRPr>
    </a:lvl2pPr>
    <a:lvl3pPr marL="914400" algn="l" defTabSz="914400" rtl="0" eaLnBrk="1" latinLnBrk="0" hangingPunct="1">
      <a:defRPr sz="1200" kern="1200">
        <a:solidFill>
          <a:schemeClr val="tx1"/>
        </a:solidFill>
        <a:latin typeface="印品黑体" panose="00000500000000000000" pitchFamily="2" charset="-122"/>
        <a:ea typeface="+mn-ea"/>
        <a:cs typeface="+mn-cs"/>
      </a:defRPr>
    </a:lvl3pPr>
    <a:lvl4pPr marL="1371600" algn="l" defTabSz="914400" rtl="0" eaLnBrk="1" latinLnBrk="0" hangingPunct="1">
      <a:defRPr sz="1200" kern="1200">
        <a:solidFill>
          <a:schemeClr val="tx1"/>
        </a:solidFill>
        <a:latin typeface="印品黑体" panose="00000500000000000000" pitchFamily="2" charset="-122"/>
        <a:ea typeface="+mn-ea"/>
        <a:cs typeface="+mn-cs"/>
      </a:defRPr>
    </a:lvl4pPr>
    <a:lvl5pPr marL="1828800" algn="l" defTabSz="914400" rtl="0" eaLnBrk="1" latinLnBrk="0" hangingPunct="1">
      <a:defRPr sz="1200" kern="1200">
        <a:solidFill>
          <a:schemeClr val="tx1"/>
        </a:solidFill>
        <a:latin typeface="印品黑体" panose="00000500000000000000" pitchFamily="2"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https://www.ypppt.com/</a:t>
            </a:r>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fontAlgn="auto">
              <a:spcBef>
                <a:spcPts val="0"/>
              </a:spcBef>
              <a:spcAft>
                <a:spcPts val="0"/>
              </a:spcAft>
            </a:pPr>
            <a:fld id="{2E3AAC11-D570-4EA9-AFC0-30FB72BA45EB}" type="datetimeFigureOut">
              <a:rPr lang="zh-CN" altLang="en-US" smtClean="0">
                <a:solidFill>
                  <a:prstClr val="black"/>
                </a:solidFill>
                <a:latin typeface="Calibri"/>
              </a:rPr>
            </a:fld>
            <a:endParaRPr lang="zh-CN" altLang="en-US">
              <a:solidFill>
                <a:prstClr val="black"/>
              </a:solidFill>
              <a:latin typeface="Calibri"/>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fontAlgn="auto">
              <a:spcBef>
                <a:spcPts val="0"/>
              </a:spcBef>
              <a:spcAft>
                <a:spcPts val="0"/>
              </a:spcAft>
            </a:pPr>
            <a:endParaRPr lang="zh-CN" altLang="en-US">
              <a:solidFill>
                <a:prstClr val="black"/>
              </a:solidFill>
              <a:latin typeface="Calibri"/>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fontAlgn="auto">
              <a:spcBef>
                <a:spcPts val="0"/>
              </a:spcBef>
              <a:spcAft>
                <a:spcPts val="0"/>
              </a:spcAft>
            </a:pPr>
            <a:fld id="{55ECCFAA-F4FB-487C-9F1E-C8836D0C3DC9}" type="slidenum">
              <a:rPr lang="zh-CN" altLang="en-US" smtClean="0">
                <a:solidFill>
                  <a:prstClr val="black"/>
                </a:solidFill>
                <a:latin typeface="Calibri"/>
              </a:rPr>
            </a:fld>
            <a:endParaRPr lang="zh-CN" altLang="en-US">
              <a:solidFill>
                <a:prstClr val="black"/>
              </a:solidFill>
              <a:latin typeface="Calibri"/>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fontAlgn="auto">
              <a:spcBef>
                <a:spcPts val="0"/>
              </a:spcBef>
              <a:spcAft>
                <a:spcPts val="0"/>
              </a:spcAft>
            </a:pPr>
            <a:fld id="{2E3AAC11-D570-4EA9-AFC0-30FB72BA45EB}" type="datetimeFigureOut">
              <a:rPr lang="zh-CN" altLang="en-US" smtClean="0">
                <a:solidFill>
                  <a:prstClr val="black"/>
                </a:solidFill>
                <a:latin typeface="Calibri"/>
              </a:rPr>
            </a:fld>
            <a:endParaRPr lang="zh-CN" altLang="en-US">
              <a:solidFill>
                <a:prstClr val="black"/>
              </a:solidFill>
              <a:latin typeface="Calibri"/>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fontAlgn="auto">
              <a:spcBef>
                <a:spcPts val="0"/>
              </a:spcBef>
              <a:spcAft>
                <a:spcPts val="0"/>
              </a:spcAft>
            </a:pPr>
            <a:endParaRPr lang="zh-CN" altLang="en-US">
              <a:solidFill>
                <a:prstClr val="black"/>
              </a:solidFill>
              <a:latin typeface="Calibri"/>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fontAlgn="auto">
              <a:spcBef>
                <a:spcPts val="0"/>
              </a:spcBef>
              <a:spcAft>
                <a:spcPts val="0"/>
              </a:spcAft>
            </a:pPr>
            <a:fld id="{55ECCFAA-F4FB-487C-9F1E-C8836D0C3DC9}" type="slidenum">
              <a:rPr lang="zh-CN" altLang="en-US" smtClean="0">
                <a:solidFill>
                  <a:prstClr val="black"/>
                </a:solidFill>
                <a:latin typeface="Calibri"/>
              </a:rPr>
            </a:fld>
            <a:endParaRPr lang="zh-CN" altLang="en-US">
              <a:solidFill>
                <a:prstClr val="black"/>
              </a:solidFill>
              <a:latin typeface="Calibri"/>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印品黑体" panose="00000500000000000000" pitchFamily="2" charset="-122"/>
              </a:defRPr>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838200" y="1825625"/>
            <a:ext cx="10515600" cy="4351338"/>
          </a:xfrm>
        </p:spPr>
        <p:txBody>
          <a:bodyPr/>
          <a:lstStyle>
            <a:lvl1pPr>
              <a:defRPr>
                <a:latin typeface="印品黑体" panose="00000500000000000000" pitchFamily="2" charset="-122"/>
              </a:defRPr>
            </a:lvl1pPr>
            <a:lvl2pPr>
              <a:defRPr>
                <a:latin typeface="印品黑体" panose="00000500000000000000" pitchFamily="2" charset="-122"/>
              </a:defRPr>
            </a:lvl2pPr>
            <a:lvl3pPr>
              <a:defRPr>
                <a:latin typeface="印品黑体" panose="00000500000000000000" pitchFamily="2" charset="-122"/>
              </a:defRPr>
            </a:lvl3pPr>
            <a:lvl4pPr>
              <a:defRPr>
                <a:latin typeface="印品黑体" panose="00000500000000000000" pitchFamily="2" charset="-122"/>
              </a:defRPr>
            </a:lvl4pPr>
            <a:lvl5pPr>
              <a:defRPr>
                <a:latin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p:spPr>
        <p:txBody>
          <a:bodyPr/>
          <a:lstStyle>
            <a:lvl1pPr>
              <a:defRPr>
                <a:latin typeface="印品黑体" panose="00000500000000000000" pitchFamily="2" charset="-122"/>
              </a:defRPr>
            </a:lvl1pPr>
          </a:lstStyle>
          <a:p>
            <a:fld id="{6D6C4CFC-38ED-46D9-ACF4-E44C3921F50F}"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a:latin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a:latin typeface="印品黑体" panose="00000500000000000000" pitchFamily="2" charset="-122"/>
              </a:defRPr>
            </a:lvl1pPr>
          </a:lstStyle>
          <a:p>
            <a:fld id="{17B58761-3C3F-4CED-BDCD-7A8A2110AE8D}" type="slidenum">
              <a:rPr lang="zh-CN" altLang="en-US" smtClean="0"/>
            </a:fld>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印品黑体" panose="00000500000000000000" pitchFamily="2" charset="-122"/>
              </a:defRPr>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838200" y="1825625"/>
            <a:ext cx="10515600" cy="4351338"/>
          </a:xfrm>
        </p:spPr>
        <p:txBody>
          <a:bodyPr/>
          <a:lstStyle>
            <a:lvl1pPr>
              <a:defRPr>
                <a:latin typeface="印品黑体" panose="00000500000000000000" pitchFamily="2" charset="-122"/>
              </a:defRPr>
            </a:lvl1pPr>
            <a:lvl2pPr>
              <a:defRPr>
                <a:latin typeface="印品黑体" panose="00000500000000000000" pitchFamily="2" charset="-122"/>
              </a:defRPr>
            </a:lvl2pPr>
            <a:lvl3pPr>
              <a:defRPr>
                <a:latin typeface="印品黑体" panose="00000500000000000000" pitchFamily="2" charset="-122"/>
              </a:defRPr>
            </a:lvl3pPr>
            <a:lvl4pPr>
              <a:defRPr>
                <a:latin typeface="印品黑体" panose="00000500000000000000" pitchFamily="2" charset="-122"/>
              </a:defRPr>
            </a:lvl4pPr>
            <a:lvl5pPr>
              <a:defRPr>
                <a:latin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p:spPr>
        <p:txBody>
          <a:bodyPr/>
          <a:lstStyle>
            <a:lvl1pPr>
              <a:defRPr>
                <a:latin typeface="印品黑体" panose="00000500000000000000" pitchFamily="2" charset="-122"/>
              </a:defRPr>
            </a:lvl1pPr>
          </a:lstStyle>
          <a:p>
            <a:fld id="{6D6C4CFC-38ED-46D9-ACF4-E44C3921F50F}"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a:latin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a:latin typeface="印品黑体" panose="00000500000000000000" pitchFamily="2" charset="-122"/>
              </a:defRPr>
            </a:lvl1pPr>
          </a:lstStyle>
          <a:p>
            <a:fld id="{17B58761-3C3F-4CED-BDCD-7A8A2110AE8D}" type="slidenum">
              <a:rPr lang="zh-CN" altLang="en-US" smtClean="0"/>
            </a:fld>
            <a:endParaRPr lang="zh-CN" altLang="en-US" dirty="0"/>
          </a:p>
        </p:txBody>
      </p:sp>
      <p:sp>
        <p:nvSpPr>
          <p:cNvPr id="8" name="TextBox 7"/>
          <p:cNvSpPr txBox="1"/>
          <p:nvPr userDrawn="1"/>
        </p:nvSpPr>
        <p:spPr>
          <a:xfrm>
            <a:off x="891705" y="6739570"/>
            <a:ext cx="1800200" cy="118430"/>
          </a:xfrm>
          <a:prstGeom prst="rect">
            <a:avLst/>
          </a:prstGeom>
          <a:noFill/>
        </p:spPr>
        <p:txBody>
          <a:bodyPr wrap="square" rtlCol="0">
            <a:spAutoFit/>
          </a:bodyPr>
          <a:lstStyle/>
          <a:p>
            <a:pPr defTabSz="914400" fontAlgn="auto">
              <a:lnSpc>
                <a:spcPct val="200000"/>
              </a:lnSpc>
              <a:spcBef>
                <a:spcPts val="0"/>
              </a:spcBef>
              <a:spcAft>
                <a:spcPts val="0"/>
              </a:spcAft>
            </a:pPr>
            <a:r>
              <a:rPr lang="en-US" altLang="zh-CN" sz="100" dirty="0" smtClean="0">
                <a:solidFill>
                  <a:prstClr val="black"/>
                </a:solidFill>
                <a:latin typeface="微软雅黑" panose="020B0503020204020204" pitchFamily="34" charset="-122"/>
                <a:ea typeface="微软雅黑" panose="020B0503020204020204" pitchFamily="34" charset="-122"/>
                <a:hlinkClick r:id="rId2"/>
              </a:rPr>
              <a:t>PPT</a:t>
            </a:r>
            <a:r>
              <a:rPr lang="zh-CN" altLang="en-US" sz="100" dirty="0" smtClean="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smtClean="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http://www.1ppt.com/moban/</a:t>
            </a:r>
            <a:r>
              <a:rPr lang="zh-CN" altLang="en-US" sz="100" dirty="0" smtClean="0">
                <a:solidFill>
                  <a:prstClr val="black"/>
                </a:solidFill>
                <a:latin typeface="微软雅黑" panose="020B0503020204020204" pitchFamily="34" charset="-122"/>
                <a:ea typeface="微软雅黑" panose="020B0503020204020204" pitchFamily="34" charset="-122"/>
              </a:rPr>
              <a:t> </a:t>
            </a:r>
            <a:endParaRPr lang="en-US" altLang="zh-CN" sz="100" dirty="0" smtClean="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116" y="0"/>
            <a:ext cx="12180884" cy="68642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image" Target="../media/image38.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边框 (1)-恢复的"/>
          <p:cNvPicPr>
            <a:picLocks noChangeAspect="1"/>
          </p:cNvPicPr>
          <p:nvPr/>
        </p:nvPicPr>
        <p:blipFill>
          <a:blip r:embed="rId1" cstate="screen"/>
          <a:srcRect/>
          <a:stretch>
            <a:fillRect/>
          </a:stretch>
        </p:blipFill>
        <p:spPr>
          <a:xfrm>
            <a:off x="-19050" y="4797425"/>
            <a:ext cx="2147570" cy="2063750"/>
          </a:xfrm>
          <a:prstGeom prst="rect">
            <a:avLst/>
          </a:prstGeom>
        </p:spPr>
      </p:pic>
      <p:pic>
        <p:nvPicPr>
          <p:cNvPr id="16" name="图片 15" descr="边框 (119复的"/>
          <p:cNvPicPr>
            <a:picLocks noChangeAspect="1"/>
          </p:cNvPicPr>
          <p:nvPr/>
        </p:nvPicPr>
        <p:blipFill>
          <a:blip r:embed="rId2" cstate="screen"/>
          <a:stretch>
            <a:fillRect/>
          </a:stretch>
        </p:blipFill>
        <p:spPr>
          <a:xfrm rot="5400000">
            <a:off x="6433820" y="264160"/>
            <a:ext cx="6022340" cy="5493385"/>
          </a:xfrm>
          <a:prstGeom prst="rect">
            <a:avLst/>
          </a:prstGeom>
        </p:spPr>
      </p:pic>
      <p:pic>
        <p:nvPicPr>
          <p:cNvPr id="17" name="图片 16" descr="边框 9复的"/>
          <p:cNvPicPr>
            <a:picLocks noChangeAspect="1"/>
          </p:cNvPicPr>
          <p:nvPr/>
        </p:nvPicPr>
        <p:blipFill>
          <a:blip r:embed="rId3" cstate="screen"/>
          <a:stretch>
            <a:fillRect/>
          </a:stretch>
        </p:blipFill>
        <p:spPr>
          <a:xfrm rot="16200000">
            <a:off x="340360" y="-486410"/>
            <a:ext cx="2798445" cy="3517900"/>
          </a:xfrm>
          <a:prstGeom prst="rect">
            <a:avLst/>
          </a:prstGeom>
        </p:spPr>
      </p:pic>
      <p:grpSp>
        <p:nvGrpSpPr>
          <p:cNvPr id="25" name="组合 24"/>
          <p:cNvGrpSpPr/>
          <p:nvPr/>
        </p:nvGrpSpPr>
        <p:grpSpPr>
          <a:xfrm>
            <a:off x="6577220" y="4726466"/>
            <a:ext cx="355600" cy="484188"/>
            <a:chOff x="4755469" y="4479245"/>
            <a:chExt cx="355600" cy="484188"/>
          </a:xfrm>
        </p:grpSpPr>
        <p:sp>
          <p:nvSpPr>
            <p:cNvPr id="26" name="Freeform 150"/>
            <p:cNvSpPr/>
            <p:nvPr/>
          </p:nvSpPr>
          <p:spPr bwMode="auto">
            <a:xfrm>
              <a:off x="4755469" y="4479245"/>
              <a:ext cx="355600" cy="484188"/>
            </a:xfrm>
            <a:custGeom>
              <a:avLst/>
              <a:gdLst>
                <a:gd name="T0" fmla="*/ 12 w 931"/>
                <a:gd name="T1" fmla="*/ 1096 h 1310"/>
                <a:gd name="T2" fmla="*/ 16 w 931"/>
                <a:gd name="T3" fmla="*/ 1046 h 1310"/>
                <a:gd name="T4" fmla="*/ 16 w 931"/>
                <a:gd name="T5" fmla="*/ 967 h 1310"/>
                <a:gd name="T6" fmla="*/ 19 w 931"/>
                <a:gd name="T7" fmla="*/ 909 h 1310"/>
                <a:gd name="T8" fmla="*/ 19 w 931"/>
                <a:gd name="T9" fmla="*/ 785 h 1310"/>
                <a:gd name="T10" fmla="*/ 28 w 931"/>
                <a:gd name="T11" fmla="*/ 529 h 1310"/>
                <a:gd name="T12" fmla="*/ 16 w 931"/>
                <a:gd name="T13" fmla="*/ 388 h 1310"/>
                <a:gd name="T14" fmla="*/ 19 w 931"/>
                <a:gd name="T15" fmla="*/ 356 h 1310"/>
                <a:gd name="T16" fmla="*/ 191 w 931"/>
                <a:gd name="T17" fmla="*/ 254 h 1310"/>
                <a:gd name="T18" fmla="*/ 236 w 931"/>
                <a:gd name="T19" fmla="*/ 136 h 1310"/>
                <a:gd name="T20" fmla="*/ 278 w 931"/>
                <a:gd name="T21" fmla="*/ 147 h 1310"/>
                <a:gd name="T22" fmla="*/ 316 w 931"/>
                <a:gd name="T23" fmla="*/ 129 h 1310"/>
                <a:gd name="T24" fmla="*/ 317 w 931"/>
                <a:gd name="T25" fmla="*/ 72 h 1310"/>
                <a:gd name="T26" fmla="*/ 359 w 931"/>
                <a:gd name="T27" fmla="*/ 7 h 1310"/>
                <a:gd name="T28" fmla="*/ 431 w 931"/>
                <a:gd name="T29" fmla="*/ 18 h 1310"/>
                <a:gd name="T30" fmla="*/ 479 w 931"/>
                <a:gd name="T31" fmla="*/ 18 h 1310"/>
                <a:gd name="T32" fmla="*/ 542 w 931"/>
                <a:gd name="T33" fmla="*/ 18 h 1310"/>
                <a:gd name="T34" fmla="*/ 602 w 931"/>
                <a:gd name="T35" fmla="*/ 18 h 1310"/>
                <a:gd name="T36" fmla="*/ 641 w 931"/>
                <a:gd name="T37" fmla="*/ 13 h 1310"/>
                <a:gd name="T38" fmla="*/ 694 w 931"/>
                <a:gd name="T39" fmla="*/ 32 h 1310"/>
                <a:gd name="T40" fmla="*/ 725 w 931"/>
                <a:gd name="T41" fmla="*/ 32 h 1310"/>
                <a:gd name="T42" fmla="*/ 776 w 931"/>
                <a:gd name="T43" fmla="*/ 42 h 1310"/>
                <a:gd name="T44" fmla="*/ 847 w 931"/>
                <a:gd name="T45" fmla="*/ 13 h 1310"/>
                <a:gd name="T46" fmla="*/ 907 w 931"/>
                <a:gd name="T47" fmla="*/ 70 h 1310"/>
                <a:gd name="T48" fmla="*/ 919 w 931"/>
                <a:gd name="T49" fmla="*/ 152 h 1310"/>
                <a:gd name="T50" fmla="*/ 922 w 931"/>
                <a:gd name="T51" fmla="*/ 216 h 1310"/>
                <a:gd name="T52" fmla="*/ 903 w 931"/>
                <a:gd name="T53" fmla="*/ 373 h 1310"/>
                <a:gd name="T54" fmla="*/ 915 w 931"/>
                <a:gd name="T55" fmla="*/ 405 h 1310"/>
                <a:gd name="T56" fmla="*/ 919 w 931"/>
                <a:gd name="T57" fmla="*/ 447 h 1310"/>
                <a:gd name="T58" fmla="*/ 908 w 931"/>
                <a:gd name="T59" fmla="*/ 578 h 1310"/>
                <a:gd name="T60" fmla="*/ 903 w 931"/>
                <a:gd name="T61" fmla="*/ 661 h 1310"/>
                <a:gd name="T62" fmla="*/ 887 w 931"/>
                <a:gd name="T63" fmla="*/ 738 h 1310"/>
                <a:gd name="T64" fmla="*/ 903 w 931"/>
                <a:gd name="T65" fmla="*/ 795 h 1310"/>
                <a:gd name="T66" fmla="*/ 903 w 931"/>
                <a:gd name="T67" fmla="*/ 872 h 1310"/>
                <a:gd name="T68" fmla="*/ 907 w 931"/>
                <a:gd name="T69" fmla="*/ 939 h 1310"/>
                <a:gd name="T70" fmla="*/ 910 w 931"/>
                <a:gd name="T71" fmla="*/ 1026 h 1310"/>
                <a:gd name="T72" fmla="*/ 903 w 931"/>
                <a:gd name="T73" fmla="*/ 1091 h 1310"/>
                <a:gd name="T74" fmla="*/ 900 w 931"/>
                <a:gd name="T75" fmla="*/ 1198 h 1310"/>
                <a:gd name="T76" fmla="*/ 861 w 931"/>
                <a:gd name="T77" fmla="*/ 1290 h 1310"/>
                <a:gd name="T78" fmla="*/ 806 w 931"/>
                <a:gd name="T79" fmla="*/ 1287 h 1310"/>
                <a:gd name="T80" fmla="*/ 739 w 931"/>
                <a:gd name="T81" fmla="*/ 1300 h 1310"/>
                <a:gd name="T82" fmla="*/ 680 w 931"/>
                <a:gd name="T83" fmla="*/ 1305 h 1310"/>
                <a:gd name="T84" fmla="*/ 618 w 931"/>
                <a:gd name="T85" fmla="*/ 1282 h 1310"/>
                <a:gd name="T86" fmla="*/ 546 w 931"/>
                <a:gd name="T87" fmla="*/ 1282 h 1310"/>
                <a:gd name="T88" fmla="*/ 477 w 931"/>
                <a:gd name="T89" fmla="*/ 1295 h 1310"/>
                <a:gd name="T90" fmla="*/ 438 w 931"/>
                <a:gd name="T91" fmla="*/ 1300 h 1310"/>
                <a:gd name="T92" fmla="*/ 354 w 931"/>
                <a:gd name="T93" fmla="*/ 1295 h 1310"/>
                <a:gd name="T94" fmla="*/ 236 w 931"/>
                <a:gd name="T95" fmla="*/ 1300 h 1310"/>
                <a:gd name="T96" fmla="*/ 174 w 931"/>
                <a:gd name="T97" fmla="*/ 1299 h 1310"/>
                <a:gd name="T98" fmla="*/ 92 w 931"/>
                <a:gd name="T99" fmla="*/ 1305 h 1310"/>
                <a:gd name="T100" fmla="*/ 0 w 931"/>
                <a:gd name="T101" fmla="*/ 1213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1" h="1310">
                  <a:moveTo>
                    <a:pt x="5" y="1138"/>
                  </a:moveTo>
                  <a:lnTo>
                    <a:pt x="5" y="1121"/>
                  </a:lnTo>
                  <a:cubicBezTo>
                    <a:pt x="8" y="1116"/>
                    <a:pt x="9" y="1116"/>
                    <a:pt x="9" y="1111"/>
                  </a:cubicBezTo>
                  <a:lnTo>
                    <a:pt x="9" y="1096"/>
                  </a:lnTo>
                  <a:lnTo>
                    <a:pt x="12" y="1096"/>
                  </a:lnTo>
                  <a:lnTo>
                    <a:pt x="12" y="1091"/>
                  </a:lnTo>
                  <a:lnTo>
                    <a:pt x="18" y="1091"/>
                  </a:lnTo>
                  <a:cubicBezTo>
                    <a:pt x="22" y="1091"/>
                    <a:pt x="23" y="1092"/>
                    <a:pt x="26" y="1093"/>
                  </a:cubicBezTo>
                  <a:lnTo>
                    <a:pt x="28" y="1066"/>
                  </a:lnTo>
                  <a:cubicBezTo>
                    <a:pt x="23" y="1062"/>
                    <a:pt x="16" y="1057"/>
                    <a:pt x="16" y="1046"/>
                  </a:cubicBezTo>
                  <a:lnTo>
                    <a:pt x="16" y="1044"/>
                  </a:lnTo>
                  <a:cubicBezTo>
                    <a:pt x="16" y="1031"/>
                    <a:pt x="32" y="1039"/>
                    <a:pt x="32" y="1004"/>
                  </a:cubicBezTo>
                  <a:cubicBezTo>
                    <a:pt x="32" y="1000"/>
                    <a:pt x="27" y="975"/>
                    <a:pt x="25" y="970"/>
                  </a:cubicBezTo>
                  <a:lnTo>
                    <a:pt x="16" y="987"/>
                  </a:lnTo>
                  <a:lnTo>
                    <a:pt x="16" y="967"/>
                  </a:lnTo>
                  <a:cubicBezTo>
                    <a:pt x="18" y="962"/>
                    <a:pt x="19" y="962"/>
                    <a:pt x="19" y="957"/>
                  </a:cubicBezTo>
                  <a:lnTo>
                    <a:pt x="19" y="934"/>
                  </a:lnTo>
                  <a:cubicBezTo>
                    <a:pt x="19" y="925"/>
                    <a:pt x="17" y="934"/>
                    <a:pt x="16" y="919"/>
                  </a:cubicBezTo>
                  <a:lnTo>
                    <a:pt x="19" y="919"/>
                  </a:lnTo>
                  <a:lnTo>
                    <a:pt x="19" y="909"/>
                  </a:lnTo>
                  <a:cubicBezTo>
                    <a:pt x="19" y="903"/>
                    <a:pt x="24" y="900"/>
                    <a:pt x="27" y="894"/>
                  </a:cubicBezTo>
                  <a:lnTo>
                    <a:pt x="23" y="887"/>
                  </a:lnTo>
                  <a:lnTo>
                    <a:pt x="23" y="857"/>
                  </a:lnTo>
                  <a:cubicBezTo>
                    <a:pt x="21" y="853"/>
                    <a:pt x="19" y="853"/>
                    <a:pt x="19" y="847"/>
                  </a:cubicBezTo>
                  <a:lnTo>
                    <a:pt x="19" y="785"/>
                  </a:lnTo>
                  <a:cubicBezTo>
                    <a:pt x="23" y="783"/>
                    <a:pt x="28" y="770"/>
                    <a:pt x="28" y="763"/>
                  </a:cubicBezTo>
                  <a:lnTo>
                    <a:pt x="28" y="572"/>
                  </a:lnTo>
                  <a:cubicBezTo>
                    <a:pt x="28" y="562"/>
                    <a:pt x="23" y="566"/>
                    <a:pt x="23" y="557"/>
                  </a:cubicBezTo>
                  <a:lnTo>
                    <a:pt x="23" y="544"/>
                  </a:lnTo>
                  <a:cubicBezTo>
                    <a:pt x="23" y="535"/>
                    <a:pt x="28" y="538"/>
                    <a:pt x="28" y="529"/>
                  </a:cubicBezTo>
                  <a:lnTo>
                    <a:pt x="28" y="465"/>
                  </a:lnTo>
                  <a:cubicBezTo>
                    <a:pt x="28" y="459"/>
                    <a:pt x="25" y="457"/>
                    <a:pt x="23" y="452"/>
                  </a:cubicBezTo>
                  <a:lnTo>
                    <a:pt x="23" y="437"/>
                  </a:lnTo>
                  <a:cubicBezTo>
                    <a:pt x="22" y="435"/>
                    <a:pt x="16" y="415"/>
                    <a:pt x="16" y="413"/>
                  </a:cubicBezTo>
                  <a:lnTo>
                    <a:pt x="16" y="388"/>
                  </a:lnTo>
                  <a:lnTo>
                    <a:pt x="19" y="388"/>
                  </a:lnTo>
                  <a:lnTo>
                    <a:pt x="19" y="375"/>
                  </a:lnTo>
                  <a:lnTo>
                    <a:pt x="16" y="375"/>
                  </a:lnTo>
                  <a:cubicBezTo>
                    <a:pt x="17" y="361"/>
                    <a:pt x="19" y="370"/>
                    <a:pt x="19" y="360"/>
                  </a:cubicBezTo>
                  <a:lnTo>
                    <a:pt x="19" y="356"/>
                  </a:lnTo>
                  <a:lnTo>
                    <a:pt x="105" y="323"/>
                  </a:lnTo>
                  <a:cubicBezTo>
                    <a:pt x="108" y="319"/>
                    <a:pt x="113" y="316"/>
                    <a:pt x="117" y="315"/>
                  </a:cubicBezTo>
                  <a:cubicBezTo>
                    <a:pt x="124" y="313"/>
                    <a:pt x="122" y="310"/>
                    <a:pt x="128" y="309"/>
                  </a:cubicBezTo>
                  <a:cubicBezTo>
                    <a:pt x="138" y="306"/>
                    <a:pt x="164" y="335"/>
                    <a:pt x="176" y="292"/>
                  </a:cubicBezTo>
                  <a:cubicBezTo>
                    <a:pt x="179" y="283"/>
                    <a:pt x="187" y="263"/>
                    <a:pt x="191" y="254"/>
                  </a:cubicBezTo>
                  <a:cubicBezTo>
                    <a:pt x="197" y="240"/>
                    <a:pt x="204" y="238"/>
                    <a:pt x="210" y="230"/>
                  </a:cubicBezTo>
                  <a:cubicBezTo>
                    <a:pt x="211" y="228"/>
                    <a:pt x="216" y="193"/>
                    <a:pt x="217" y="189"/>
                  </a:cubicBezTo>
                  <a:cubicBezTo>
                    <a:pt x="218" y="184"/>
                    <a:pt x="226" y="152"/>
                    <a:pt x="225" y="149"/>
                  </a:cubicBezTo>
                  <a:lnTo>
                    <a:pt x="228" y="150"/>
                  </a:lnTo>
                  <a:cubicBezTo>
                    <a:pt x="227" y="141"/>
                    <a:pt x="231" y="137"/>
                    <a:pt x="236" y="136"/>
                  </a:cubicBezTo>
                  <a:lnTo>
                    <a:pt x="239" y="135"/>
                  </a:lnTo>
                  <a:lnTo>
                    <a:pt x="244" y="135"/>
                  </a:lnTo>
                  <a:cubicBezTo>
                    <a:pt x="245" y="142"/>
                    <a:pt x="250" y="142"/>
                    <a:pt x="252" y="147"/>
                  </a:cubicBezTo>
                  <a:cubicBezTo>
                    <a:pt x="254" y="151"/>
                    <a:pt x="254" y="157"/>
                    <a:pt x="259" y="158"/>
                  </a:cubicBezTo>
                  <a:cubicBezTo>
                    <a:pt x="263" y="159"/>
                    <a:pt x="271" y="148"/>
                    <a:pt x="278" y="147"/>
                  </a:cubicBezTo>
                  <a:lnTo>
                    <a:pt x="283" y="145"/>
                  </a:lnTo>
                  <a:lnTo>
                    <a:pt x="288" y="144"/>
                  </a:lnTo>
                  <a:cubicBezTo>
                    <a:pt x="294" y="144"/>
                    <a:pt x="298" y="145"/>
                    <a:pt x="302" y="147"/>
                  </a:cubicBezTo>
                  <a:lnTo>
                    <a:pt x="305" y="162"/>
                  </a:lnTo>
                  <a:lnTo>
                    <a:pt x="316" y="129"/>
                  </a:lnTo>
                  <a:cubicBezTo>
                    <a:pt x="321" y="131"/>
                    <a:pt x="334" y="137"/>
                    <a:pt x="340" y="136"/>
                  </a:cubicBezTo>
                  <a:cubicBezTo>
                    <a:pt x="347" y="134"/>
                    <a:pt x="346" y="103"/>
                    <a:pt x="352" y="96"/>
                  </a:cubicBezTo>
                  <a:cubicBezTo>
                    <a:pt x="349" y="90"/>
                    <a:pt x="345" y="76"/>
                    <a:pt x="340" y="81"/>
                  </a:cubicBezTo>
                  <a:lnTo>
                    <a:pt x="339" y="76"/>
                  </a:lnTo>
                  <a:cubicBezTo>
                    <a:pt x="337" y="78"/>
                    <a:pt x="321" y="71"/>
                    <a:pt x="317" y="72"/>
                  </a:cubicBezTo>
                  <a:cubicBezTo>
                    <a:pt x="314" y="73"/>
                    <a:pt x="296" y="75"/>
                    <a:pt x="291" y="78"/>
                  </a:cubicBezTo>
                  <a:cubicBezTo>
                    <a:pt x="277" y="72"/>
                    <a:pt x="297" y="58"/>
                    <a:pt x="299" y="51"/>
                  </a:cubicBezTo>
                  <a:cubicBezTo>
                    <a:pt x="304" y="54"/>
                    <a:pt x="305" y="53"/>
                    <a:pt x="311" y="51"/>
                  </a:cubicBezTo>
                  <a:cubicBezTo>
                    <a:pt x="324" y="48"/>
                    <a:pt x="322" y="46"/>
                    <a:pt x="336" y="31"/>
                  </a:cubicBezTo>
                  <a:cubicBezTo>
                    <a:pt x="343" y="22"/>
                    <a:pt x="349" y="9"/>
                    <a:pt x="359" y="7"/>
                  </a:cubicBezTo>
                  <a:lnTo>
                    <a:pt x="362" y="6"/>
                  </a:lnTo>
                  <a:cubicBezTo>
                    <a:pt x="366" y="5"/>
                    <a:pt x="374" y="10"/>
                    <a:pt x="373" y="0"/>
                  </a:cubicBezTo>
                  <a:lnTo>
                    <a:pt x="403" y="0"/>
                  </a:lnTo>
                  <a:cubicBezTo>
                    <a:pt x="406" y="9"/>
                    <a:pt x="409" y="8"/>
                    <a:pt x="417" y="8"/>
                  </a:cubicBezTo>
                  <a:cubicBezTo>
                    <a:pt x="419" y="9"/>
                    <a:pt x="429" y="17"/>
                    <a:pt x="431" y="18"/>
                  </a:cubicBezTo>
                  <a:lnTo>
                    <a:pt x="435" y="18"/>
                  </a:lnTo>
                  <a:cubicBezTo>
                    <a:pt x="441" y="18"/>
                    <a:pt x="438" y="13"/>
                    <a:pt x="444" y="13"/>
                  </a:cubicBezTo>
                  <a:lnTo>
                    <a:pt x="458" y="13"/>
                  </a:lnTo>
                  <a:lnTo>
                    <a:pt x="458" y="18"/>
                  </a:lnTo>
                  <a:lnTo>
                    <a:pt x="479" y="18"/>
                  </a:lnTo>
                  <a:cubicBezTo>
                    <a:pt x="481" y="18"/>
                    <a:pt x="494" y="27"/>
                    <a:pt x="496" y="27"/>
                  </a:cubicBezTo>
                  <a:lnTo>
                    <a:pt x="504" y="27"/>
                  </a:lnTo>
                  <a:cubicBezTo>
                    <a:pt x="507" y="27"/>
                    <a:pt x="507" y="26"/>
                    <a:pt x="511" y="23"/>
                  </a:cubicBezTo>
                  <a:cubicBezTo>
                    <a:pt x="512" y="27"/>
                    <a:pt x="523" y="37"/>
                    <a:pt x="526" y="37"/>
                  </a:cubicBezTo>
                  <a:cubicBezTo>
                    <a:pt x="532" y="37"/>
                    <a:pt x="541" y="23"/>
                    <a:pt x="542" y="18"/>
                  </a:cubicBezTo>
                  <a:lnTo>
                    <a:pt x="560" y="18"/>
                  </a:lnTo>
                  <a:cubicBezTo>
                    <a:pt x="566" y="18"/>
                    <a:pt x="563" y="13"/>
                    <a:pt x="569" y="13"/>
                  </a:cubicBezTo>
                  <a:lnTo>
                    <a:pt x="595" y="13"/>
                  </a:lnTo>
                  <a:lnTo>
                    <a:pt x="595" y="18"/>
                  </a:lnTo>
                  <a:lnTo>
                    <a:pt x="602" y="18"/>
                  </a:lnTo>
                  <a:cubicBezTo>
                    <a:pt x="608" y="18"/>
                    <a:pt x="605" y="13"/>
                    <a:pt x="611" y="13"/>
                  </a:cubicBezTo>
                  <a:lnTo>
                    <a:pt x="618" y="13"/>
                  </a:lnTo>
                  <a:lnTo>
                    <a:pt x="618" y="18"/>
                  </a:lnTo>
                  <a:cubicBezTo>
                    <a:pt x="630" y="17"/>
                    <a:pt x="623" y="13"/>
                    <a:pt x="630" y="13"/>
                  </a:cubicBezTo>
                  <a:lnTo>
                    <a:pt x="641" y="13"/>
                  </a:lnTo>
                  <a:cubicBezTo>
                    <a:pt x="646" y="13"/>
                    <a:pt x="644" y="14"/>
                    <a:pt x="646" y="18"/>
                  </a:cubicBezTo>
                  <a:cubicBezTo>
                    <a:pt x="647" y="16"/>
                    <a:pt x="650" y="13"/>
                    <a:pt x="651" y="13"/>
                  </a:cubicBezTo>
                  <a:cubicBezTo>
                    <a:pt x="655" y="13"/>
                    <a:pt x="655" y="14"/>
                    <a:pt x="658" y="18"/>
                  </a:cubicBezTo>
                  <a:lnTo>
                    <a:pt x="676" y="18"/>
                  </a:lnTo>
                  <a:lnTo>
                    <a:pt x="694" y="32"/>
                  </a:lnTo>
                  <a:lnTo>
                    <a:pt x="702" y="32"/>
                  </a:lnTo>
                  <a:lnTo>
                    <a:pt x="702" y="28"/>
                  </a:lnTo>
                  <a:lnTo>
                    <a:pt x="716" y="27"/>
                  </a:lnTo>
                  <a:lnTo>
                    <a:pt x="716" y="32"/>
                  </a:lnTo>
                  <a:lnTo>
                    <a:pt x="725" y="32"/>
                  </a:lnTo>
                  <a:cubicBezTo>
                    <a:pt x="731" y="32"/>
                    <a:pt x="728" y="27"/>
                    <a:pt x="734" y="27"/>
                  </a:cubicBezTo>
                  <a:lnTo>
                    <a:pt x="739" y="27"/>
                  </a:lnTo>
                  <a:cubicBezTo>
                    <a:pt x="740" y="30"/>
                    <a:pt x="752" y="55"/>
                    <a:pt x="755" y="55"/>
                  </a:cubicBezTo>
                  <a:cubicBezTo>
                    <a:pt x="761" y="55"/>
                    <a:pt x="767" y="41"/>
                    <a:pt x="771" y="37"/>
                  </a:cubicBezTo>
                  <a:lnTo>
                    <a:pt x="776" y="42"/>
                  </a:lnTo>
                  <a:lnTo>
                    <a:pt x="794" y="23"/>
                  </a:lnTo>
                  <a:lnTo>
                    <a:pt x="801" y="22"/>
                  </a:lnTo>
                  <a:cubicBezTo>
                    <a:pt x="805" y="22"/>
                    <a:pt x="805" y="21"/>
                    <a:pt x="808" y="18"/>
                  </a:cubicBezTo>
                  <a:lnTo>
                    <a:pt x="840" y="18"/>
                  </a:lnTo>
                  <a:cubicBezTo>
                    <a:pt x="843" y="15"/>
                    <a:pt x="843" y="13"/>
                    <a:pt x="847" y="13"/>
                  </a:cubicBezTo>
                  <a:lnTo>
                    <a:pt x="857" y="13"/>
                  </a:lnTo>
                  <a:cubicBezTo>
                    <a:pt x="863" y="12"/>
                    <a:pt x="860" y="18"/>
                    <a:pt x="866" y="18"/>
                  </a:cubicBezTo>
                  <a:lnTo>
                    <a:pt x="877" y="18"/>
                  </a:lnTo>
                  <a:cubicBezTo>
                    <a:pt x="879" y="25"/>
                    <a:pt x="907" y="36"/>
                    <a:pt x="907" y="60"/>
                  </a:cubicBezTo>
                  <a:lnTo>
                    <a:pt x="907" y="70"/>
                  </a:lnTo>
                  <a:lnTo>
                    <a:pt x="910" y="70"/>
                  </a:lnTo>
                  <a:lnTo>
                    <a:pt x="910" y="95"/>
                  </a:lnTo>
                  <a:cubicBezTo>
                    <a:pt x="910" y="104"/>
                    <a:pt x="915" y="100"/>
                    <a:pt x="915" y="109"/>
                  </a:cubicBezTo>
                  <a:lnTo>
                    <a:pt x="915" y="152"/>
                  </a:lnTo>
                  <a:lnTo>
                    <a:pt x="919" y="152"/>
                  </a:lnTo>
                  <a:lnTo>
                    <a:pt x="919" y="172"/>
                  </a:lnTo>
                  <a:cubicBezTo>
                    <a:pt x="919" y="177"/>
                    <a:pt x="920" y="177"/>
                    <a:pt x="922" y="182"/>
                  </a:cubicBezTo>
                  <a:lnTo>
                    <a:pt x="919" y="181"/>
                  </a:lnTo>
                  <a:lnTo>
                    <a:pt x="919" y="204"/>
                  </a:lnTo>
                  <a:cubicBezTo>
                    <a:pt x="919" y="213"/>
                    <a:pt x="922" y="208"/>
                    <a:pt x="922" y="216"/>
                  </a:cubicBezTo>
                  <a:lnTo>
                    <a:pt x="922" y="219"/>
                  </a:lnTo>
                  <a:cubicBezTo>
                    <a:pt x="922" y="227"/>
                    <a:pt x="919" y="223"/>
                    <a:pt x="919" y="231"/>
                  </a:cubicBezTo>
                  <a:lnTo>
                    <a:pt x="919" y="273"/>
                  </a:lnTo>
                  <a:cubicBezTo>
                    <a:pt x="919" y="282"/>
                    <a:pt x="931" y="297"/>
                    <a:pt x="931" y="311"/>
                  </a:cubicBezTo>
                  <a:cubicBezTo>
                    <a:pt x="931" y="326"/>
                    <a:pt x="909" y="361"/>
                    <a:pt x="903" y="373"/>
                  </a:cubicBezTo>
                  <a:cubicBezTo>
                    <a:pt x="905" y="377"/>
                    <a:pt x="907" y="377"/>
                    <a:pt x="907" y="383"/>
                  </a:cubicBezTo>
                  <a:lnTo>
                    <a:pt x="906" y="390"/>
                  </a:lnTo>
                  <a:lnTo>
                    <a:pt x="899" y="393"/>
                  </a:lnTo>
                  <a:lnTo>
                    <a:pt x="905" y="405"/>
                  </a:lnTo>
                  <a:lnTo>
                    <a:pt x="915" y="405"/>
                  </a:lnTo>
                  <a:cubicBezTo>
                    <a:pt x="918" y="410"/>
                    <a:pt x="919" y="409"/>
                    <a:pt x="919" y="415"/>
                  </a:cubicBezTo>
                  <a:lnTo>
                    <a:pt x="919" y="427"/>
                  </a:lnTo>
                  <a:cubicBezTo>
                    <a:pt x="919" y="436"/>
                    <a:pt x="915" y="431"/>
                    <a:pt x="915" y="440"/>
                  </a:cubicBezTo>
                  <a:lnTo>
                    <a:pt x="915" y="447"/>
                  </a:lnTo>
                  <a:lnTo>
                    <a:pt x="919" y="447"/>
                  </a:lnTo>
                  <a:lnTo>
                    <a:pt x="918" y="481"/>
                  </a:lnTo>
                  <a:lnTo>
                    <a:pt x="910" y="500"/>
                  </a:lnTo>
                  <a:lnTo>
                    <a:pt x="910" y="545"/>
                  </a:lnTo>
                  <a:lnTo>
                    <a:pt x="907" y="552"/>
                  </a:lnTo>
                  <a:lnTo>
                    <a:pt x="908" y="578"/>
                  </a:lnTo>
                  <a:lnTo>
                    <a:pt x="888" y="607"/>
                  </a:lnTo>
                  <a:lnTo>
                    <a:pt x="890" y="607"/>
                  </a:lnTo>
                  <a:lnTo>
                    <a:pt x="900" y="624"/>
                  </a:lnTo>
                  <a:lnTo>
                    <a:pt x="900" y="661"/>
                  </a:lnTo>
                  <a:lnTo>
                    <a:pt x="903" y="661"/>
                  </a:lnTo>
                  <a:lnTo>
                    <a:pt x="903" y="693"/>
                  </a:lnTo>
                  <a:lnTo>
                    <a:pt x="907" y="693"/>
                  </a:lnTo>
                  <a:cubicBezTo>
                    <a:pt x="906" y="710"/>
                    <a:pt x="903" y="701"/>
                    <a:pt x="903" y="711"/>
                  </a:cubicBezTo>
                  <a:lnTo>
                    <a:pt x="903" y="718"/>
                  </a:lnTo>
                  <a:cubicBezTo>
                    <a:pt x="897" y="719"/>
                    <a:pt x="887" y="729"/>
                    <a:pt x="887" y="738"/>
                  </a:cubicBezTo>
                  <a:lnTo>
                    <a:pt x="887" y="745"/>
                  </a:lnTo>
                  <a:cubicBezTo>
                    <a:pt x="887" y="757"/>
                    <a:pt x="899" y="757"/>
                    <a:pt x="900" y="773"/>
                  </a:cubicBezTo>
                  <a:lnTo>
                    <a:pt x="896" y="773"/>
                  </a:lnTo>
                  <a:lnTo>
                    <a:pt x="897" y="784"/>
                  </a:lnTo>
                  <a:lnTo>
                    <a:pt x="903" y="795"/>
                  </a:lnTo>
                  <a:lnTo>
                    <a:pt x="903" y="805"/>
                  </a:lnTo>
                  <a:cubicBezTo>
                    <a:pt x="903" y="814"/>
                    <a:pt x="907" y="809"/>
                    <a:pt x="907" y="818"/>
                  </a:cubicBezTo>
                  <a:lnTo>
                    <a:pt x="907" y="842"/>
                  </a:lnTo>
                  <a:cubicBezTo>
                    <a:pt x="907" y="848"/>
                    <a:pt x="905" y="848"/>
                    <a:pt x="903" y="852"/>
                  </a:cubicBezTo>
                  <a:lnTo>
                    <a:pt x="903" y="872"/>
                  </a:lnTo>
                  <a:cubicBezTo>
                    <a:pt x="901" y="877"/>
                    <a:pt x="900" y="877"/>
                    <a:pt x="900" y="882"/>
                  </a:cubicBezTo>
                  <a:lnTo>
                    <a:pt x="900" y="902"/>
                  </a:lnTo>
                  <a:lnTo>
                    <a:pt x="896" y="902"/>
                  </a:lnTo>
                  <a:lnTo>
                    <a:pt x="907" y="924"/>
                  </a:lnTo>
                  <a:lnTo>
                    <a:pt x="907" y="939"/>
                  </a:lnTo>
                  <a:cubicBezTo>
                    <a:pt x="907" y="948"/>
                    <a:pt x="910" y="943"/>
                    <a:pt x="910" y="952"/>
                  </a:cubicBezTo>
                  <a:lnTo>
                    <a:pt x="910" y="972"/>
                  </a:lnTo>
                  <a:cubicBezTo>
                    <a:pt x="910" y="980"/>
                    <a:pt x="907" y="975"/>
                    <a:pt x="907" y="984"/>
                  </a:cubicBezTo>
                  <a:lnTo>
                    <a:pt x="907" y="1014"/>
                  </a:lnTo>
                  <a:cubicBezTo>
                    <a:pt x="907" y="1022"/>
                    <a:pt x="910" y="1018"/>
                    <a:pt x="910" y="1026"/>
                  </a:cubicBezTo>
                  <a:lnTo>
                    <a:pt x="910" y="1059"/>
                  </a:lnTo>
                  <a:lnTo>
                    <a:pt x="907" y="1059"/>
                  </a:lnTo>
                  <a:lnTo>
                    <a:pt x="907" y="1069"/>
                  </a:lnTo>
                  <a:cubicBezTo>
                    <a:pt x="907" y="1077"/>
                    <a:pt x="903" y="1072"/>
                    <a:pt x="903" y="1081"/>
                  </a:cubicBezTo>
                  <a:lnTo>
                    <a:pt x="903" y="1091"/>
                  </a:lnTo>
                  <a:lnTo>
                    <a:pt x="907" y="1091"/>
                  </a:lnTo>
                  <a:lnTo>
                    <a:pt x="907" y="1101"/>
                  </a:lnTo>
                  <a:cubicBezTo>
                    <a:pt x="907" y="1109"/>
                    <a:pt x="903" y="1105"/>
                    <a:pt x="903" y="1113"/>
                  </a:cubicBezTo>
                  <a:lnTo>
                    <a:pt x="903" y="1198"/>
                  </a:lnTo>
                  <a:lnTo>
                    <a:pt x="900" y="1198"/>
                  </a:lnTo>
                  <a:lnTo>
                    <a:pt x="900" y="1208"/>
                  </a:lnTo>
                  <a:cubicBezTo>
                    <a:pt x="900" y="1209"/>
                    <a:pt x="893" y="1233"/>
                    <a:pt x="893" y="1235"/>
                  </a:cubicBezTo>
                  <a:lnTo>
                    <a:pt x="893" y="1245"/>
                  </a:lnTo>
                  <a:cubicBezTo>
                    <a:pt x="886" y="1248"/>
                    <a:pt x="882" y="1290"/>
                    <a:pt x="868" y="1290"/>
                  </a:cubicBezTo>
                  <a:lnTo>
                    <a:pt x="861" y="1290"/>
                  </a:lnTo>
                  <a:lnTo>
                    <a:pt x="861" y="1295"/>
                  </a:lnTo>
                  <a:lnTo>
                    <a:pt x="836" y="1295"/>
                  </a:lnTo>
                  <a:cubicBezTo>
                    <a:pt x="835" y="1290"/>
                    <a:pt x="826" y="1282"/>
                    <a:pt x="822" y="1282"/>
                  </a:cubicBezTo>
                  <a:lnTo>
                    <a:pt x="820" y="1282"/>
                  </a:lnTo>
                  <a:cubicBezTo>
                    <a:pt x="814" y="1282"/>
                    <a:pt x="810" y="1284"/>
                    <a:pt x="806" y="1287"/>
                  </a:cubicBezTo>
                  <a:cubicBezTo>
                    <a:pt x="800" y="1283"/>
                    <a:pt x="759" y="1257"/>
                    <a:pt x="755" y="1257"/>
                  </a:cubicBezTo>
                  <a:lnTo>
                    <a:pt x="694" y="1257"/>
                  </a:lnTo>
                  <a:cubicBezTo>
                    <a:pt x="696" y="1267"/>
                    <a:pt x="705" y="1267"/>
                    <a:pt x="712" y="1276"/>
                  </a:cubicBezTo>
                  <a:cubicBezTo>
                    <a:pt x="717" y="1282"/>
                    <a:pt x="726" y="1290"/>
                    <a:pt x="734" y="1290"/>
                  </a:cubicBezTo>
                  <a:lnTo>
                    <a:pt x="739" y="1300"/>
                  </a:lnTo>
                  <a:lnTo>
                    <a:pt x="736" y="1300"/>
                  </a:lnTo>
                  <a:lnTo>
                    <a:pt x="736" y="1305"/>
                  </a:lnTo>
                  <a:cubicBezTo>
                    <a:pt x="733" y="1301"/>
                    <a:pt x="733" y="1300"/>
                    <a:pt x="729" y="1300"/>
                  </a:cubicBezTo>
                  <a:cubicBezTo>
                    <a:pt x="723" y="1300"/>
                    <a:pt x="726" y="1305"/>
                    <a:pt x="720" y="1304"/>
                  </a:cubicBezTo>
                  <a:lnTo>
                    <a:pt x="680" y="1305"/>
                  </a:lnTo>
                  <a:cubicBezTo>
                    <a:pt x="678" y="1305"/>
                    <a:pt x="661" y="1295"/>
                    <a:pt x="660" y="1295"/>
                  </a:cubicBezTo>
                  <a:lnTo>
                    <a:pt x="650" y="1295"/>
                  </a:lnTo>
                  <a:lnTo>
                    <a:pt x="650" y="1290"/>
                  </a:lnTo>
                  <a:lnTo>
                    <a:pt x="627" y="1290"/>
                  </a:lnTo>
                  <a:cubicBezTo>
                    <a:pt x="622" y="1290"/>
                    <a:pt x="622" y="1286"/>
                    <a:pt x="618" y="1282"/>
                  </a:cubicBezTo>
                  <a:lnTo>
                    <a:pt x="609" y="1295"/>
                  </a:lnTo>
                  <a:lnTo>
                    <a:pt x="562" y="1295"/>
                  </a:lnTo>
                  <a:lnTo>
                    <a:pt x="562" y="1290"/>
                  </a:lnTo>
                  <a:lnTo>
                    <a:pt x="555" y="1290"/>
                  </a:lnTo>
                  <a:cubicBezTo>
                    <a:pt x="548" y="1290"/>
                    <a:pt x="549" y="1282"/>
                    <a:pt x="546" y="1282"/>
                  </a:cubicBezTo>
                  <a:cubicBezTo>
                    <a:pt x="541" y="1282"/>
                    <a:pt x="538" y="1290"/>
                    <a:pt x="537" y="1295"/>
                  </a:cubicBezTo>
                  <a:lnTo>
                    <a:pt x="511" y="1295"/>
                  </a:lnTo>
                  <a:lnTo>
                    <a:pt x="511" y="1300"/>
                  </a:lnTo>
                  <a:lnTo>
                    <a:pt x="477" y="1300"/>
                  </a:lnTo>
                  <a:lnTo>
                    <a:pt x="477" y="1295"/>
                  </a:lnTo>
                  <a:cubicBezTo>
                    <a:pt x="470" y="1297"/>
                    <a:pt x="474" y="1300"/>
                    <a:pt x="468" y="1300"/>
                  </a:cubicBezTo>
                  <a:lnTo>
                    <a:pt x="451" y="1300"/>
                  </a:lnTo>
                  <a:lnTo>
                    <a:pt x="451" y="1295"/>
                  </a:lnTo>
                  <a:lnTo>
                    <a:pt x="438" y="1295"/>
                  </a:lnTo>
                  <a:lnTo>
                    <a:pt x="438" y="1300"/>
                  </a:lnTo>
                  <a:lnTo>
                    <a:pt x="383" y="1299"/>
                  </a:lnTo>
                  <a:lnTo>
                    <a:pt x="379" y="1290"/>
                  </a:lnTo>
                  <a:lnTo>
                    <a:pt x="371" y="1290"/>
                  </a:lnTo>
                  <a:cubicBezTo>
                    <a:pt x="365" y="1290"/>
                    <a:pt x="366" y="1282"/>
                    <a:pt x="363" y="1282"/>
                  </a:cubicBezTo>
                  <a:cubicBezTo>
                    <a:pt x="358" y="1282"/>
                    <a:pt x="355" y="1290"/>
                    <a:pt x="354" y="1295"/>
                  </a:cubicBezTo>
                  <a:lnTo>
                    <a:pt x="271" y="1295"/>
                  </a:lnTo>
                  <a:cubicBezTo>
                    <a:pt x="265" y="1295"/>
                    <a:pt x="267" y="1300"/>
                    <a:pt x="264" y="1300"/>
                  </a:cubicBezTo>
                  <a:cubicBezTo>
                    <a:pt x="258" y="1300"/>
                    <a:pt x="261" y="1295"/>
                    <a:pt x="255" y="1295"/>
                  </a:cubicBezTo>
                  <a:lnTo>
                    <a:pt x="236" y="1295"/>
                  </a:lnTo>
                  <a:lnTo>
                    <a:pt x="236" y="1300"/>
                  </a:lnTo>
                  <a:lnTo>
                    <a:pt x="218" y="1300"/>
                  </a:lnTo>
                  <a:lnTo>
                    <a:pt x="218" y="1295"/>
                  </a:lnTo>
                  <a:lnTo>
                    <a:pt x="203" y="1295"/>
                  </a:lnTo>
                  <a:cubicBezTo>
                    <a:pt x="199" y="1295"/>
                    <a:pt x="199" y="1297"/>
                    <a:pt x="195" y="1300"/>
                  </a:cubicBezTo>
                  <a:lnTo>
                    <a:pt x="174" y="1299"/>
                  </a:lnTo>
                  <a:lnTo>
                    <a:pt x="169" y="1305"/>
                  </a:lnTo>
                  <a:lnTo>
                    <a:pt x="106" y="1305"/>
                  </a:lnTo>
                  <a:cubicBezTo>
                    <a:pt x="103" y="1308"/>
                    <a:pt x="103" y="1310"/>
                    <a:pt x="99" y="1310"/>
                  </a:cubicBezTo>
                  <a:lnTo>
                    <a:pt x="92" y="1309"/>
                  </a:lnTo>
                  <a:lnTo>
                    <a:pt x="92" y="1305"/>
                  </a:lnTo>
                  <a:lnTo>
                    <a:pt x="51" y="1305"/>
                  </a:lnTo>
                  <a:cubicBezTo>
                    <a:pt x="47" y="1304"/>
                    <a:pt x="47" y="1303"/>
                    <a:pt x="44" y="1300"/>
                  </a:cubicBezTo>
                  <a:lnTo>
                    <a:pt x="34" y="1300"/>
                  </a:lnTo>
                  <a:cubicBezTo>
                    <a:pt x="23" y="1289"/>
                    <a:pt x="13" y="1275"/>
                    <a:pt x="5" y="1260"/>
                  </a:cubicBezTo>
                  <a:cubicBezTo>
                    <a:pt x="5" y="1244"/>
                    <a:pt x="9" y="1217"/>
                    <a:pt x="0" y="1213"/>
                  </a:cubicBezTo>
                  <a:lnTo>
                    <a:pt x="0" y="1141"/>
                  </a:lnTo>
                  <a:lnTo>
                    <a:pt x="5" y="1138"/>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mn-lt"/>
                <a:cs typeface="+mn-ea"/>
                <a:sym typeface="+mn-lt"/>
              </a:endParaRPr>
            </a:p>
          </p:txBody>
        </p:sp>
        <p:sp>
          <p:nvSpPr>
            <p:cNvPr id="27" name="Freeform 151"/>
            <p:cNvSpPr>
              <a:spLocks noEditPoints="1"/>
            </p:cNvSpPr>
            <p:nvPr/>
          </p:nvSpPr>
          <p:spPr bwMode="auto">
            <a:xfrm>
              <a:off x="4933269" y="4482420"/>
              <a:ext cx="138113" cy="458788"/>
            </a:xfrm>
            <a:custGeom>
              <a:avLst/>
              <a:gdLst>
                <a:gd name="T0" fmla="*/ 170 w 366"/>
                <a:gd name="T1" fmla="*/ 179 h 1245"/>
                <a:gd name="T2" fmla="*/ 182 w 366"/>
                <a:gd name="T3" fmla="*/ 3 h 1245"/>
                <a:gd name="T4" fmla="*/ 208 w 366"/>
                <a:gd name="T5" fmla="*/ 118 h 1245"/>
                <a:gd name="T6" fmla="*/ 310 w 366"/>
                <a:gd name="T7" fmla="*/ 92 h 1245"/>
                <a:gd name="T8" fmla="*/ 342 w 366"/>
                <a:gd name="T9" fmla="*/ 74 h 1245"/>
                <a:gd name="T10" fmla="*/ 352 w 366"/>
                <a:gd name="T11" fmla="*/ 184 h 1245"/>
                <a:gd name="T12" fmla="*/ 209 w 366"/>
                <a:gd name="T13" fmla="*/ 337 h 1245"/>
                <a:gd name="T14" fmla="*/ 212 w 366"/>
                <a:gd name="T15" fmla="*/ 610 h 1245"/>
                <a:gd name="T16" fmla="*/ 170 w 366"/>
                <a:gd name="T17" fmla="*/ 592 h 1245"/>
                <a:gd name="T18" fmla="*/ 70 w 366"/>
                <a:gd name="T19" fmla="*/ 330 h 1245"/>
                <a:gd name="T20" fmla="*/ 15 w 366"/>
                <a:gd name="T21" fmla="*/ 191 h 1245"/>
                <a:gd name="T22" fmla="*/ 39 w 366"/>
                <a:gd name="T23" fmla="*/ 76 h 1245"/>
                <a:gd name="T24" fmla="*/ 57 w 366"/>
                <a:gd name="T25" fmla="*/ 144 h 1245"/>
                <a:gd name="T26" fmla="*/ 54 w 366"/>
                <a:gd name="T27" fmla="*/ 220 h 1245"/>
                <a:gd name="T28" fmla="*/ 79 w 366"/>
                <a:gd name="T29" fmla="*/ 287 h 1245"/>
                <a:gd name="T30" fmla="*/ 170 w 366"/>
                <a:gd name="T31" fmla="*/ 295 h 1245"/>
                <a:gd name="T32" fmla="*/ 209 w 366"/>
                <a:gd name="T33" fmla="*/ 254 h 1245"/>
                <a:gd name="T34" fmla="*/ 315 w 366"/>
                <a:gd name="T35" fmla="*/ 230 h 1245"/>
                <a:gd name="T36" fmla="*/ 209 w 366"/>
                <a:gd name="T37" fmla="*/ 254 h 1245"/>
                <a:gd name="T38" fmla="*/ 134 w 366"/>
                <a:gd name="T39" fmla="*/ 909 h 1245"/>
                <a:gd name="T40" fmla="*/ 200 w 366"/>
                <a:gd name="T41" fmla="*/ 987 h 1245"/>
                <a:gd name="T42" fmla="*/ 74 w 366"/>
                <a:gd name="T43" fmla="*/ 1026 h 1245"/>
                <a:gd name="T44" fmla="*/ 157 w 366"/>
                <a:gd name="T45" fmla="*/ 1000 h 1245"/>
                <a:gd name="T46" fmla="*/ 142 w 366"/>
                <a:gd name="T47" fmla="*/ 947 h 1245"/>
                <a:gd name="T48" fmla="*/ 101 w 366"/>
                <a:gd name="T49" fmla="*/ 994 h 1245"/>
                <a:gd name="T50" fmla="*/ 0 w 366"/>
                <a:gd name="T51" fmla="*/ 880 h 1245"/>
                <a:gd name="T52" fmla="*/ 232 w 366"/>
                <a:gd name="T53" fmla="*/ 697 h 1245"/>
                <a:gd name="T54" fmla="*/ 364 w 366"/>
                <a:gd name="T55" fmla="*/ 859 h 1245"/>
                <a:gd name="T56" fmla="*/ 338 w 366"/>
                <a:gd name="T57" fmla="*/ 1192 h 1245"/>
                <a:gd name="T58" fmla="*/ 156 w 366"/>
                <a:gd name="T59" fmla="*/ 1245 h 1245"/>
                <a:gd name="T60" fmla="*/ 7 w 366"/>
                <a:gd name="T61" fmla="*/ 1120 h 1245"/>
                <a:gd name="T62" fmla="*/ 41 w 366"/>
                <a:gd name="T63" fmla="*/ 1002 h 1245"/>
                <a:gd name="T64" fmla="*/ 57 w 366"/>
                <a:gd name="T65" fmla="*/ 1156 h 1245"/>
                <a:gd name="T66" fmla="*/ 294 w 366"/>
                <a:gd name="T67" fmla="*/ 1190 h 1245"/>
                <a:gd name="T68" fmla="*/ 323 w 366"/>
                <a:gd name="T69" fmla="*/ 1062 h 1245"/>
                <a:gd name="T70" fmla="*/ 249 w 366"/>
                <a:gd name="T71" fmla="*/ 1036 h 1245"/>
                <a:gd name="T72" fmla="*/ 271 w 366"/>
                <a:gd name="T73" fmla="*/ 1178 h 1245"/>
                <a:gd name="T74" fmla="*/ 259 w 366"/>
                <a:gd name="T75" fmla="*/ 1203 h 1245"/>
                <a:gd name="T76" fmla="*/ 212 w 366"/>
                <a:gd name="T77" fmla="*/ 1103 h 1245"/>
                <a:gd name="T78" fmla="*/ 81 w 366"/>
                <a:gd name="T79" fmla="*/ 1117 h 1245"/>
                <a:gd name="T80" fmla="*/ 192 w 366"/>
                <a:gd name="T81" fmla="*/ 1081 h 1245"/>
                <a:gd name="T82" fmla="*/ 211 w 366"/>
                <a:gd name="T83" fmla="*/ 1074 h 1245"/>
                <a:gd name="T84" fmla="*/ 221 w 366"/>
                <a:gd name="T85" fmla="*/ 975 h 1245"/>
                <a:gd name="T86" fmla="*/ 113 w 366"/>
                <a:gd name="T87" fmla="*/ 869 h 1245"/>
                <a:gd name="T88" fmla="*/ 90 w 366"/>
                <a:gd name="T89" fmla="*/ 833 h 1245"/>
                <a:gd name="T90" fmla="*/ 184 w 366"/>
                <a:gd name="T91" fmla="*/ 802 h 1245"/>
                <a:gd name="T92" fmla="*/ 192 w 366"/>
                <a:gd name="T93" fmla="*/ 735 h 1245"/>
                <a:gd name="T94" fmla="*/ 86 w 366"/>
                <a:gd name="T95" fmla="*/ 745 h 1245"/>
                <a:gd name="T96" fmla="*/ 42 w 366"/>
                <a:gd name="T97" fmla="*/ 888 h 1245"/>
                <a:gd name="T98" fmla="*/ 223 w 366"/>
                <a:gd name="T99" fmla="*/ 761 h 1245"/>
                <a:gd name="T100" fmla="*/ 235 w 366"/>
                <a:gd name="T101" fmla="*/ 781 h 1245"/>
                <a:gd name="T102" fmla="*/ 310 w 366"/>
                <a:gd name="T103" fmla="*/ 767 h 1245"/>
                <a:gd name="T104" fmla="*/ 274 w 366"/>
                <a:gd name="T105" fmla="*/ 829 h 1245"/>
                <a:gd name="T106" fmla="*/ 292 w 366"/>
                <a:gd name="T107" fmla="*/ 867 h 1245"/>
                <a:gd name="T108" fmla="*/ 227 w 366"/>
                <a:gd name="T109" fmla="*/ 867 h 1245"/>
                <a:gd name="T110" fmla="*/ 299 w 366"/>
                <a:gd name="T111" fmla="*/ 891 h 1245"/>
                <a:gd name="T112" fmla="*/ 276 w 366"/>
                <a:gd name="T113" fmla="*/ 950 h 1245"/>
                <a:gd name="T114" fmla="*/ 266 w 366"/>
                <a:gd name="T115" fmla="*/ 972 h 1245"/>
                <a:gd name="T116" fmla="*/ 324 w 366"/>
                <a:gd name="T117" fmla="*/ 1035 h 1245"/>
                <a:gd name="T118" fmla="*/ 322 w 366"/>
                <a:gd name="T119" fmla="*/ 869 h 1245"/>
                <a:gd name="T120" fmla="*/ 213 w 366"/>
                <a:gd name="T121" fmla="*/ 735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6" h="1245">
                  <a:moveTo>
                    <a:pt x="54" y="181"/>
                  </a:moveTo>
                  <a:lnTo>
                    <a:pt x="62" y="180"/>
                  </a:lnTo>
                  <a:lnTo>
                    <a:pt x="170" y="179"/>
                  </a:lnTo>
                  <a:lnTo>
                    <a:pt x="165" y="49"/>
                  </a:lnTo>
                  <a:cubicBezTo>
                    <a:pt x="164" y="31"/>
                    <a:pt x="165" y="20"/>
                    <a:pt x="168" y="15"/>
                  </a:cubicBezTo>
                  <a:cubicBezTo>
                    <a:pt x="172" y="11"/>
                    <a:pt x="176" y="7"/>
                    <a:pt x="182" y="3"/>
                  </a:cubicBezTo>
                  <a:cubicBezTo>
                    <a:pt x="188" y="0"/>
                    <a:pt x="194" y="0"/>
                    <a:pt x="200" y="3"/>
                  </a:cubicBezTo>
                  <a:cubicBezTo>
                    <a:pt x="205" y="8"/>
                    <a:pt x="208" y="14"/>
                    <a:pt x="208" y="21"/>
                  </a:cubicBezTo>
                  <a:lnTo>
                    <a:pt x="208" y="118"/>
                  </a:lnTo>
                  <a:lnTo>
                    <a:pt x="209" y="177"/>
                  </a:lnTo>
                  <a:lnTo>
                    <a:pt x="315" y="176"/>
                  </a:lnTo>
                  <a:lnTo>
                    <a:pt x="310" y="92"/>
                  </a:lnTo>
                  <a:cubicBezTo>
                    <a:pt x="309" y="84"/>
                    <a:pt x="310" y="77"/>
                    <a:pt x="314" y="73"/>
                  </a:cubicBezTo>
                  <a:cubicBezTo>
                    <a:pt x="317" y="68"/>
                    <a:pt x="322" y="66"/>
                    <a:pt x="328" y="65"/>
                  </a:cubicBezTo>
                  <a:cubicBezTo>
                    <a:pt x="333" y="65"/>
                    <a:pt x="337" y="68"/>
                    <a:pt x="342" y="74"/>
                  </a:cubicBezTo>
                  <a:cubicBezTo>
                    <a:pt x="346" y="81"/>
                    <a:pt x="349" y="93"/>
                    <a:pt x="350" y="112"/>
                  </a:cubicBezTo>
                  <a:lnTo>
                    <a:pt x="352" y="156"/>
                  </a:lnTo>
                  <a:cubicBezTo>
                    <a:pt x="352" y="163"/>
                    <a:pt x="352" y="172"/>
                    <a:pt x="352" y="184"/>
                  </a:cubicBezTo>
                  <a:cubicBezTo>
                    <a:pt x="352" y="215"/>
                    <a:pt x="349" y="242"/>
                    <a:pt x="345" y="264"/>
                  </a:cubicBezTo>
                  <a:cubicBezTo>
                    <a:pt x="341" y="287"/>
                    <a:pt x="331" y="303"/>
                    <a:pt x="314" y="313"/>
                  </a:cubicBezTo>
                  <a:cubicBezTo>
                    <a:pt x="298" y="324"/>
                    <a:pt x="263" y="331"/>
                    <a:pt x="209" y="337"/>
                  </a:cubicBezTo>
                  <a:lnTo>
                    <a:pt x="209" y="519"/>
                  </a:lnTo>
                  <a:cubicBezTo>
                    <a:pt x="209" y="548"/>
                    <a:pt x="210" y="570"/>
                    <a:pt x="211" y="583"/>
                  </a:cubicBezTo>
                  <a:cubicBezTo>
                    <a:pt x="211" y="596"/>
                    <a:pt x="212" y="605"/>
                    <a:pt x="212" y="610"/>
                  </a:cubicBezTo>
                  <a:cubicBezTo>
                    <a:pt x="211" y="620"/>
                    <a:pt x="209" y="628"/>
                    <a:pt x="205" y="634"/>
                  </a:cubicBezTo>
                  <a:cubicBezTo>
                    <a:pt x="202" y="641"/>
                    <a:pt x="197" y="644"/>
                    <a:pt x="192" y="643"/>
                  </a:cubicBezTo>
                  <a:cubicBezTo>
                    <a:pt x="178" y="643"/>
                    <a:pt x="170" y="626"/>
                    <a:pt x="170" y="592"/>
                  </a:cubicBezTo>
                  <a:lnTo>
                    <a:pt x="170" y="507"/>
                  </a:lnTo>
                  <a:lnTo>
                    <a:pt x="169" y="337"/>
                  </a:lnTo>
                  <a:cubicBezTo>
                    <a:pt x="125" y="337"/>
                    <a:pt x="92" y="334"/>
                    <a:pt x="70" y="330"/>
                  </a:cubicBezTo>
                  <a:cubicBezTo>
                    <a:pt x="48" y="325"/>
                    <a:pt x="33" y="310"/>
                    <a:pt x="26" y="284"/>
                  </a:cubicBezTo>
                  <a:cubicBezTo>
                    <a:pt x="19" y="259"/>
                    <a:pt x="15" y="237"/>
                    <a:pt x="15" y="221"/>
                  </a:cubicBezTo>
                  <a:cubicBezTo>
                    <a:pt x="15" y="204"/>
                    <a:pt x="15" y="194"/>
                    <a:pt x="15" y="191"/>
                  </a:cubicBezTo>
                  <a:lnTo>
                    <a:pt x="15" y="121"/>
                  </a:lnTo>
                  <a:cubicBezTo>
                    <a:pt x="15" y="106"/>
                    <a:pt x="18" y="95"/>
                    <a:pt x="22" y="87"/>
                  </a:cubicBezTo>
                  <a:cubicBezTo>
                    <a:pt x="27" y="79"/>
                    <a:pt x="33" y="76"/>
                    <a:pt x="39" y="76"/>
                  </a:cubicBezTo>
                  <a:cubicBezTo>
                    <a:pt x="45" y="77"/>
                    <a:pt x="50" y="80"/>
                    <a:pt x="54" y="87"/>
                  </a:cubicBezTo>
                  <a:cubicBezTo>
                    <a:pt x="58" y="94"/>
                    <a:pt x="61" y="102"/>
                    <a:pt x="61" y="112"/>
                  </a:cubicBezTo>
                  <a:lnTo>
                    <a:pt x="57" y="144"/>
                  </a:lnTo>
                  <a:lnTo>
                    <a:pt x="55" y="168"/>
                  </a:lnTo>
                  <a:lnTo>
                    <a:pt x="54" y="181"/>
                  </a:lnTo>
                  <a:close/>
                  <a:moveTo>
                    <a:pt x="54" y="220"/>
                  </a:moveTo>
                  <a:cubicBezTo>
                    <a:pt x="53" y="231"/>
                    <a:pt x="53" y="239"/>
                    <a:pt x="54" y="243"/>
                  </a:cubicBezTo>
                  <a:cubicBezTo>
                    <a:pt x="55" y="247"/>
                    <a:pt x="57" y="254"/>
                    <a:pt x="61" y="264"/>
                  </a:cubicBezTo>
                  <a:cubicBezTo>
                    <a:pt x="65" y="273"/>
                    <a:pt x="71" y="281"/>
                    <a:pt x="79" y="287"/>
                  </a:cubicBezTo>
                  <a:cubicBezTo>
                    <a:pt x="86" y="293"/>
                    <a:pt x="111" y="296"/>
                    <a:pt x="152" y="295"/>
                  </a:cubicBezTo>
                  <a:lnTo>
                    <a:pt x="161" y="295"/>
                  </a:lnTo>
                  <a:lnTo>
                    <a:pt x="170" y="295"/>
                  </a:lnTo>
                  <a:lnTo>
                    <a:pt x="169" y="218"/>
                  </a:lnTo>
                  <a:lnTo>
                    <a:pt x="54" y="220"/>
                  </a:lnTo>
                  <a:close/>
                  <a:moveTo>
                    <a:pt x="209" y="254"/>
                  </a:moveTo>
                  <a:lnTo>
                    <a:pt x="209" y="294"/>
                  </a:lnTo>
                  <a:cubicBezTo>
                    <a:pt x="245" y="294"/>
                    <a:pt x="272" y="289"/>
                    <a:pt x="289" y="280"/>
                  </a:cubicBezTo>
                  <a:cubicBezTo>
                    <a:pt x="306" y="272"/>
                    <a:pt x="315" y="255"/>
                    <a:pt x="315" y="230"/>
                  </a:cubicBezTo>
                  <a:lnTo>
                    <a:pt x="315" y="216"/>
                  </a:lnTo>
                  <a:lnTo>
                    <a:pt x="209" y="218"/>
                  </a:lnTo>
                  <a:lnTo>
                    <a:pt x="209" y="254"/>
                  </a:lnTo>
                  <a:close/>
                  <a:moveTo>
                    <a:pt x="62" y="975"/>
                  </a:moveTo>
                  <a:cubicBezTo>
                    <a:pt x="61" y="946"/>
                    <a:pt x="67" y="929"/>
                    <a:pt x="80" y="921"/>
                  </a:cubicBezTo>
                  <a:cubicBezTo>
                    <a:pt x="93" y="914"/>
                    <a:pt x="111" y="910"/>
                    <a:pt x="134" y="909"/>
                  </a:cubicBezTo>
                  <a:cubicBezTo>
                    <a:pt x="158" y="907"/>
                    <a:pt x="173" y="909"/>
                    <a:pt x="181" y="915"/>
                  </a:cubicBezTo>
                  <a:cubicBezTo>
                    <a:pt x="192" y="924"/>
                    <a:pt x="198" y="937"/>
                    <a:pt x="199" y="956"/>
                  </a:cubicBezTo>
                  <a:cubicBezTo>
                    <a:pt x="199" y="974"/>
                    <a:pt x="200" y="984"/>
                    <a:pt x="200" y="987"/>
                  </a:cubicBezTo>
                  <a:cubicBezTo>
                    <a:pt x="199" y="998"/>
                    <a:pt x="195" y="1010"/>
                    <a:pt x="187" y="1024"/>
                  </a:cubicBezTo>
                  <a:cubicBezTo>
                    <a:pt x="178" y="1038"/>
                    <a:pt x="158" y="1045"/>
                    <a:pt x="126" y="1045"/>
                  </a:cubicBezTo>
                  <a:cubicBezTo>
                    <a:pt x="99" y="1045"/>
                    <a:pt x="82" y="1039"/>
                    <a:pt x="74" y="1026"/>
                  </a:cubicBezTo>
                  <a:cubicBezTo>
                    <a:pt x="66" y="1014"/>
                    <a:pt x="62" y="996"/>
                    <a:pt x="62" y="975"/>
                  </a:cubicBezTo>
                  <a:close/>
                  <a:moveTo>
                    <a:pt x="124" y="1006"/>
                  </a:moveTo>
                  <a:cubicBezTo>
                    <a:pt x="141" y="1007"/>
                    <a:pt x="153" y="1006"/>
                    <a:pt x="157" y="1000"/>
                  </a:cubicBezTo>
                  <a:cubicBezTo>
                    <a:pt x="162" y="995"/>
                    <a:pt x="164" y="987"/>
                    <a:pt x="164" y="977"/>
                  </a:cubicBezTo>
                  <a:cubicBezTo>
                    <a:pt x="165" y="967"/>
                    <a:pt x="164" y="960"/>
                    <a:pt x="162" y="956"/>
                  </a:cubicBezTo>
                  <a:cubicBezTo>
                    <a:pt x="158" y="951"/>
                    <a:pt x="151" y="948"/>
                    <a:pt x="142" y="947"/>
                  </a:cubicBezTo>
                  <a:cubicBezTo>
                    <a:pt x="110" y="946"/>
                    <a:pt x="95" y="954"/>
                    <a:pt x="98" y="970"/>
                  </a:cubicBezTo>
                  <a:lnTo>
                    <a:pt x="99" y="975"/>
                  </a:lnTo>
                  <a:lnTo>
                    <a:pt x="101" y="994"/>
                  </a:lnTo>
                  <a:cubicBezTo>
                    <a:pt x="102" y="1002"/>
                    <a:pt x="109" y="1006"/>
                    <a:pt x="124" y="1006"/>
                  </a:cubicBezTo>
                  <a:close/>
                  <a:moveTo>
                    <a:pt x="0" y="964"/>
                  </a:moveTo>
                  <a:lnTo>
                    <a:pt x="0" y="880"/>
                  </a:lnTo>
                  <a:cubicBezTo>
                    <a:pt x="0" y="865"/>
                    <a:pt x="2" y="842"/>
                    <a:pt x="4" y="811"/>
                  </a:cubicBezTo>
                  <a:cubicBezTo>
                    <a:pt x="6" y="780"/>
                    <a:pt x="15" y="752"/>
                    <a:pt x="30" y="727"/>
                  </a:cubicBezTo>
                  <a:cubicBezTo>
                    <a:pt x="46" y="702"/>
                    <a:pt x="113" y="692"/>
                    <a:pt x="232" y="697"/>
                  </a:cubicBezTo>
                  <a:cubicBezTo>
                    <a:pt x="286" y="699"/>
                    <a:pt x="320" y="709"/>
                    <a:pt x="335" y="727"/>
                  </a:cubicBezTo>
                  <a:cubicBezTo>
                    <a:pt x="350" y="744"/>
                    <a:pt x="359" y="764"/>
                    <a:pt x="360" y="788"/>
                  </a:cubicBezTo>
                  <a:lnTo>
                    <a:pt x="364" y="859"/>
                  </a:lnTo>
                  <a:lnTo>
                    <a:pt x="366" y="991"/>
                  </a:lnTo>
                  <a:lnTo>
                    <a:pt x="362" y="1090"/>
                  </a:lnTo>
                  <a:cubicBezTo>
                    <a:pt x="359" y="1136"/>
                    <a:pt x="351" y="1170"/>
                    <a:pt x="338" y="1192"/>
                  </a:cubicBezTo>
                  <a:cubicBezTo>
                    <a:pt x="326" y="1213"/>
                    <a:pt x="312" y="1227"/>
                    <a:pt x="299" y="1235"/>
                  </a:cubicBezTo>
                  <a:cubicBezTo>
                    <a:pt x="286" y="1242"/>
                    <a:pt x="267" y="1245"/>
                    <a:pt x="244" y="1245"/>
                  </a:cubicBezTo>
                  <a:lnTo>
                    <a:pt x="156" y="1245"/>
                  </a:lnTo>
                  <a:cubicBezTo>
                    <a:pt x="111" y="1245"/>
                    <a:pt x="81" y="1241"/>
                    <a:pt x="67" y="1232"/>
                  </a:cubicBezTo>
                  <a:cubicBezTo>
                    <a:pt x="52" y="1223"/>
                    <a:pt x="39" y="1209"/>
                    <a:pt x="26" y="1191"/>
                  </a:cubicBezTo>
                  <a:cubicBezTo>
                    <a:pt x="14" y="1173"/>
                    <a:pt x="8" y="1149"/>
                    <a:pt x="7" y="1120"/>
                  </a:cubicBezTo>
                  <a:lnTo>
                    <a:pt x="3" y="1049"/>
                  </a:lnTo>
                  <a:lnTo>
                    <a:pt x="0" y="964"/>
                  </a:lnTo>
                  <a:close/>
                  <a:moveTo>
                    <a:pt x="41" y="1002"/>
                  </a:moveTo>
                  <a:lnTo>
                    <a:pt x="43" y="1063"/>
                  </a:lnTo>
                  <a:cubicBezTo>
                    <a:pt x="43" y="1070"/>
                    <a:pt x="44" y="1084"/>
                    <a:pt x="47" y="1105"/>
                  </a:cubicBezTo>
                  <a:cubicBezTo>
                    <a:pt x="49" y="1125"/>
                    <a:pt x="52" y="1142"/>
                    <a:pt x="57" y="1156"/>
                  </a:cubicBezTo>
                  <a:cubicBezTo>
                    <a:pt x="62" y="1170"/>
                    <a:pt x="72" y="1183"/>
                    <a:pt x="86" y="1194"/>
                  </a:cubicBezTo>
                  <a:cubicBezTo>
                    <a:pt x="100" y="1206"/>
                    <a:pt x="136" y="1211"/>
                    <a:pt x="193" y="1211"/>
                  </a:cubicBezTo>
                  <a:cubicBezTo>
                    <a:pt x="251" y="1211"/>
                    <a:pt x="285" y="1204"/>
                    <a:pt x="294" y="1190"/>
                  </a:cubicBezTo>
                  <a:cubicBezTo>
                    <a:pt x="304" y="1176"/>
                    <a:pt x="311" y="1157"/>
                    <a:pt x="316" y="1134"/>
                  </a:cubicBezTo>
                  <a:cubicBezTo>
                    <a:pt x="321" y="1111"/>
                    <a:pt x="323" y="1092"/>
                    <a:pt x="323" y="1077"/>
                  </a:cubicBezTo>
                  <a:lnTo>
                    <a:pt x="323" y="1062"/>
                  </a:lnTo>
                  <a:cubicBezTo>
                    <a:pt x="314" y="1066"/>
                    <a:pt x="306" y="1066"/>
                    <a:pt x="299" y="1063"/>
                  </a:cubicBezTo>
                  <a:cubicBezTo>
                    <a:pt x="292" y="1059"/>
                    <a:pt x="276" y="1045"/>
                    <a:pt x="251" y="1019"/>
                  </a:cubicBezTo>
                  <a:cubicBezTo>
                    <a:pt x="250" y="1025"/>
                    <a:pt x="249" y="1030"/>
                    <a:pt x="249" y="1036"/>
                  </a:cubicBezTo>
                  <a:cubicBezTo>
                    <a:pt x="248" y="1042"/>
                    <a:pt x="248" y="1053"/>
                    <a:pt x="247" y="1071"/>
                  </a:cubicBezTo>
                  <a:cubicBezTo>
                    <a:pt x="247" y="1088"/>
                    <a:pt x="249" y="1105"/>
                    <a:pt x="255" y="1121"/>
                  </a:cubicBezTo>
                  <a:cubicBezTo>
                    <a:pt x="265" y="1158"/>
                    <a:pt x="270" y="1178"/>
                    <a:pt x="271" y="1178"/>
                  </a:cubicBezTo>
                  <a:lnTo>
                    <a:pt x="271" y="1185"/>
                  </a:lnTo>
                  <a:cubicBezTo>
                    <a:pt x="271" y="1191"/>
                    <a:pt x="270" y="1195"/>
                    <a:pt x="269" y="1196"/>
                  </a:cubicBezTo>
                  <a:cubicBezTo>
                    <a:pt x="268" y="1198"/>
                    <a:pt x="264" y="1201"/>
                    <a:pt x="259" y="1203"/>
                  </a:cubicBezTo>
                  <a:cubicBezTo>
                    <a:pt x="254" y="1205"/>
                    <a:pt x="249" y="1204"/>
                    <a:pt x="244" y="1198"/>
                  </a:cubicBezTo>
                  <a:cubicBezTo>
                    <a:pt x="235" y="1192"/>
                    <a:pt x="228" y="1178"/>
                    <a:pt x="223" y="1154"/>
                  </a:cubicBezTo>
                  <a:cubicBezTo>
                    <a:pt x="217" y="1131"/>
                    <a:pt x="214" y="1114"/>
                    <a:pt x="212" y="1103"/>
                  </a:cubicBezTo>
                  <a:cubicBezTo>
                    <a:pt x="207" y="1109"/>
                    <a:pt x="204" y="1112"/>
                    <a:pt x="201" y="1114"/>
                  </a:cubicBezTo>
                  <a:cubicBezTo>
                    <a:pt x="197" y="1116"/>
                    <a:pt x="189" y="1117"/>
                    <a:pt x="174" y="1117"/>
                  </a:cubicBezTo>
                  <a:lnTo>
                    <a:pt x="81" y="1117"/>
                  </a:lnTo>
                  <a:cubicBezTo>
                    <a:pt x="64" y="1117"/>
                    <a:pt x="56" y="1112"/>
                    <a:pt x="57" y="1102"/>
                  </a:cubicBezTo>
                  <a:cubicBezTo>
                    <a:pt x="57" y="1087"/>
                    <a:pt x="75" y="1080"/>
                    <a:pt x="111" y="1081"/>
                  </a:cubicBezTo>
                  <a:lnTo>
                    <a:pt x="192" y="1081"/>
                  </a:lnTo>
                  <a:cubicBezTo>
                    <a:pt x="198" y="1082"/>
                    <a:pt x="204" y="1084"/>
                    <a:pt x="211" y="1087"/>
                  </a:cubicBezTo>
                  <a:cubicBezTo>
                    <a:pt x="211" y="1084"/>
                    <a:pt x="210" y="1081"/>
                    <a:pt x="210" y="1079"/>
                  </a:cubicBezTo>
                  <a:cubicBezTo>
                    <a:pt x="209" y="1076"/>
                    <a:pt x="210" y="1075"/>
                    <a:pt x="211" y="1074"/>
                  </a:cubicBezTo>
                  <a:lnTo>
                    <a:pt x="213" y="1022"/>
                  </a:lnTo>
                  <a:cubicBezTo>
                    <a:pt x="213" y="1006"/>
                    <a:pt x="215" y="995"/>
                    <a:pt x="217" y="988"/>
                  </a:cubicBezTo>
                  <a:cubicBezTo>
                    <a:pt x="220" y="982"/>
                    <a:pt x="221" y="978"/>
                    <a:pt x="221" y="975"/>
                  </a:cubicBezTo>
                  <a:lnTo>
                    <a:pt x="195" y="895"/>
                  </a:lnTo>
                  <a:lnTo>
                    <a:pt x="188" y="867"/>
                  </a:lnTo>
                  <a:lnTo>
                    <a:pt x="113" y="869"/>
                  </a:lnTo>
                  <a:lnTo>
                    <a:pt x="74" y="872"/>
                  </a:lnTo>
                  <a:cubicBezTo>
                    <a:pt x="64" y="870"/>
                    <a:pt x="60" y="864"/>
                    <a:pt x="61" y="855"/>
                  </a:cubicBezTo>
                  <a:cubicBezTo>
                    <a:pt x="61" y="841"/>
                    <a:pt x="70" y="834"/>
                    <a:pt x="90" y="833"/>
                  </a:cubicBezTo>
                  <a:lnTo>
                    <a:pt x="188" y="829"/>
                  </a:lnTo>
                  <a:cubicBezTo>
                    <a:pt x="187" y="824"/>
                    <a:pt x="187" y="820"/>
                    <a:pt x="187" y="817"/>
                  </a:cubicBezTo>
                  <a:lnTo>
                    <a:pt x="184" y="802"/>
                  </a:lnTo>
                  <a:lnTo>
                    <a:pt x="184" y="770"/>
                  </a:lnTo>
                  <a:cubicBezTo>
                    <a:pt x="183" y="756"/>
                    <a:pt x="183" y="748"/>
                    <a:pt x="185" y="746"/>
                  </a:cubicBezTo>
                  <a:lnTo>
                    <a:pt x="192" y="735"/>
                  </a:lnTo>
                  <a:lnTo>
                    <a:pt x="183" y="735"/>
                  </a:lnTo>
                  <a:cubicBezTo>
                    <a:pt x="172" y="735"/>
                    <a:pt x="159" y="736"/>
                    <a:pt x="145" y="738"/>
                  </a:cubicBezTo>
                  <a:lnTo>
                    <a:pt x="86" y="745"/>
                  </a:lnTo>
                  <a:cubicBezTo>
                    <a:pt x="71" y="747"/>
                    <a:pt x="60" y="755"/>
                    <a:pt x="53" y="767"/>
                  </a:cubicBezTo>
                  <a:cubicBezTo>
                    <a:pt x="47" y="779"/>
                    <a:pt x="43" y="793"/>
                    <a:pt x="43" y="808"/>
                  </a:cubicBezTo>
                  <a:lnTo>
                    <a:pt x="42" y="888"/>
                  </a:lnTo>
                  <a:lnTo>
                    <a:pt x="41" y="1002"/>
                  </a:lnTo>
                  <a:close/>
                  <a:moveTo>
                    <a:pt x="213" y="735"/>
                  </a:moveTo>
                  <a:cubicBezTo>
                    <a:pt x="219" y="742"/>
                    <a:pt x="222" y="751"/>
                    <a:pt x="223" y="761"/>
                  </a:cubicBezTo>
                  <a:cubicBezTo>
                    <a:pt x="223" y="767"/>
                    <a:pt x="223" y="771"/>
                    <a:pt x="223" y="771"/>
                  </a:cubicBezTo>
                  <a:lnTo>
                    <a:pt x="221" y="783"/>
                  </a:lnTo>
                  <a:cubicBezTo>
                    <a:pt x="226" y="783"/>
                    <a:pt x="230" y="782"/>
                    <a:pt x="235" y="781"/>
                  </a:cubicBezTo>
                  <a:cubicBezTo>
                    <a:pt x="240" y="780"/>
                    <a:pt x="244" y="779"/>
                    <a:pt x="247" y="777"/>
                  </a:cubicBezTo>
                  <a:lnTo>
                    <a:pt x="299" y="754"/>
                  </a:lnTo>
                  <a:cubicBezTo>
                    <a:pt x="306" y="757"/>
                    <a:pt x="310" y="761"/>
                    <a:pt x="310" y="767"/>
                  </a:cubicBezTo>
                  <a:cubicBezTo>
                    <a:pt x="309" y="792"/>
                    <a:pt x="280" y="808"/>
                    <a:pt x="223" y="816"/>
                  </a:cubicBezTo>
                  <a:lnTo>
                    <a:pt x="223" y="828"/>
                  </a:lnTo>
                  <a:cubicBezTo>
                    <a:pt x="238" y="830"/>
                    <a:pt x="255" y="830"/>
                    <a:pt x="274" y="829"/>
                  </a:cubicBezTo>
                  <a:cubicBezTo>
                    <a:pt x="293" y="828"/>
                    <a:pt x="303" y="832"/>
                    <a:pt x="302" y="840"/>
                  </a:cubicBezTo>
                  <a:cubicBezTo>
                    <a:pt x="302" y="848"/>
                    <a:pt x="301" y="854"/>
                    <a:pt x="299" y="858"/>
                  </a:cubicBezTo>
                  <a:cubicBezTo>
                    <a:pt x="297" y="862"/>
                    <a:pt x="295" y="865"/>
                    <a:pt x="292" y="867"/>
                  </a:cubicBezTo>
                  <a:cubicBezTo>
                    <a:pt x="288" y="868"/>
                    <a:pt x="284" y="869"/>
                    <a:pt x="278" y="868"/>
                  </a:cubicBezTo>
                  <a:lnTo>
                    <a:pt x="245" y="867"/>
                  </a:lnTo>
                  <a:lnTo>
                    <a:pt x="227" y="867"/>
                  </a:lnTo>
                  <a:cubicBezTo>
                    <a:pt x="234" y="898"/>
                    <a:pt x="238" y="915"/>
                    <a:pt x="240" y="917"/>
                  </a:cubicBezTo>
                  <a:lnTo>
                    <a:pt x="245" y="932"/>
                  </a:lnTo>
                  <a:cubicBezTo>
                    <a:pt x="268" y="905"/>
                    <a:pt x="286" y="892"/>
                    <a:pt x="299" y="891"/>
                  </a:cubicBezTo>
                  <a:cubicBezTo>
                    <a:pt x="309" y="891"/>
                    <a:pt x="314" y="895"/>
                    <a:pt x="314" y="905"/>
                  </a:cubicBezTo>
                  <a:cubicBezTo>
                    <a:pt x="315" y="914"/>
                    <a:pt x="315" y="920"/>
                    <a:pt x="314" y="921"/>
                  </a:cubicBezTo>
                  <a:cubicBezTo>
                    <a:pt x="312" y="925"/>
                    <a:pt x="299" y="934"/>
                    <a:pt x="276" y="950"/>
                  </a:cubicBezTo>
                  <a:lnTo>
                    <a:pt x="267" y="963"/>
                  </a:lnTo>
                  <a:cubicBezTo>
                    <a:pt x="264" y="966"/>
                    <a:pt x="263" y="967"/>
                    <a:pt x="264" y="968"/>
                  </a:cubicBezTo>
                  <a:cubicBezTo>
                    <a:pt x="264" y="969"/>
                    <a:pt x="265" y="970"/>
                    <a:pt x="266" y="972"/>
                  </a:cubicBezTo>
                  <a:cubicBezTo>
                    <a:pt x="268" y="973"/>
                    <a:pt x="273" y="980"/>
                    <a:pt x="282" y="992"/>
                  </a:cubicBezTo>
                  <a:lnTo>
                    <a:pt x="316" y="1026"/>
                  </a:lnTo>
                  <a:lnTo>
                    <a:pt x="324" y="1035"/>
                  </a:lnTo>
                  <a:lnTo>
                    <a:pt x="324" y="945"/>
                  </a:lnTo>
                  <a:cubicBezTo>
                    <a:pt x="324" y="938"/>
                    <a:pt x="324" y="926"/>
                    <a:pt x="323" y="909"/>
                  </a:cubicBezTo>
                  <a:cubicBezTo>
                    <a:pt x="322" y="892"/>
                    <a:pt x="322" y="879"/>
                    <a:pt x="322" y="869"/>
                  </a:cubicBezTo>
                  <a:lnTo>
                    <a:pt x="322" y="801"/>
                  </a:lnTo>
                  <a:cubicBezTo>
                    <a:pt x="320" y="775"/>
                    <a:pt x="315" y="759"/>
                    <a:pt x="307" y="753"/>
                  </a:cubicBezTo>
                  <a:cubicBezTo>
                    <a:pt x="299" y="748"/>
                    <a:pt x="268" y="742"/>
                    <a:pt x="213" y="735"/>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mn-lt"/>
                <a:cs typeface="+mn-ea"/>
                <a:sym typeface="+mn-lt"/>
              </a:endParaRPr>
            </a:p>
          </p:txBody>
        </p:sp>
        <p:sp>
          <p:nvSpPr>
            <p:cNvPr id="28" name="Freeform 152"/>
            <p:cNvSpPr>
              <a:spLocks noEditPoints="1"/>
            </p:cNvSpPr>
            <p:nvPr/>
          </p:nvSpPr>
          <p:spPr bwMode="auto">
            <a:xfrm>
              <a:off x="4777694" y="4674508"/>
              <a:ext cx="138113" cy="228600"/>
            </a:xfrm>
            <a:custGeom>
              <a:avLst/>
              <a:gdLst>
                <a:gd name="T0" fmla="*/ 201 w 361"/>
                <a:gd name="T1" fmla="*/ 259 h 618"/>
                <a:gd name="T2" fmla="*/ 202 w 361"/>
                <a:gd name="T3" fmla="*/ 287 h 618"/>
                <a:gd name="T4" fmla="*/ 309 w 361"/>
                <a:gd name="T5" fmla="*/ 337 h 618"/>
                <a:gd name="T6" fmla="*/ 242 w 361"/>
                <a:gd name="T7" fmla="*/ 421 h 618"/>
                <a:gd name="T8" fmla="*/ 197 w 361"/>
                <a:gd name="T9" fmla="*/ 394 h 618"/>
                <a:gd name="T10" fmla="*/ 211 w 361"/>
                <a:gd name="T11" fmla="*/ 374 h 618"/>
                <a:gd name="T12" fmla="*/ 268 w 361"/>
                <a:gd name="T13" fmla="*/ 378 h 618"/>
                <a:gd name="T14" fmla="*/ 256 w 361"/>
                <a:gd name="T15" fmla="*/ 328 h 618"/>
                <a:gd name="T16" fmla="*/ 184 w 361"/>
                <a:gd name="T17" fmla="*/ 321 h 618"/>
                <a:gd name="T18" fmla="*/ 94 w 361"/>
                <a:gd name="T19" fmla="*/ 358 h 618"/>
                <a:gd name="T20" fmla="*/ 110 w 361"/>
                <a:gd name="T21" fmla="*/ 398 h 618"/>
                <a:gd name="T22" fmla="*/ 189 w 361"/>
                <a:gd name="T23" fmla="*/ 391 h 618"/>
                <a:gd name="T24" fmla="*/ 168 w 361"/>
                <a:gd name="T25" fmla="*/ 483 h 618"/>
                <a:gd name="T26" fmla="*/ 211 w 361"/>
                <a:gd name="T27" fmla="*/ 567 h 618"/>
                <a:gd name="T28" fmla="*/ 213 w 361"/>
                <a:gd name="T29" fmla="*/ 494 h 618"/>
                <a:gd name="T30" fmla="*/ 300 w 361"/>
                <a:gd name="T31" fmla="*/ 440 h 618"/>
                <a:gd name="T32" fmla="*/ 321 w 361"/>
                <a:gd name="T33" fmla="*/ 502 h 618"/>
                <a:gd name="T34" fmla="*/ 280 w 361"/>
                <a:gd name="T35" fmla="*/ 475 h 618"/>
                <a:gd name="T36" fmla="*/ 248 w 361"/>
                <a:gd name="T37" fmla="*/ 501 h 618"/>
                <a:gd name="T38" fmla="*/ 246 w 361"/>
                <a:gd name="T39" fmla="*/ 583 h 618"/>
                <a:gd name="T40" fmla="*/ 133 w 361"/>
                <a:gd name="T41" fmla="*/ 590 h 618"/>
                <a:gd name="T42" fmla="*/ 158 w 361"/>
                <a:gd name="T43" fmla="*/ 432 h 618"/>
                <a:gd name="T44" fmla="*/ 136 w 361"/>
                <a:gd name="T45" fmla="*/ 426 h 618"/>
                <a:gd name="T46" fmla="*/ 55 w 361"/>
                <a:gd name="T47" fmla="*/ 380 h 618"/>
                <a:gd name="T48" fmla="*/ 110 w 361"/>
                <a:gd name="T49" fmla="*/ 302 h 618"/>
                <a:gd name="T50" fmla="*/ 166 w 361"/>
                <a:gd name="T51" fmla="*/ 281 h 618"/>
                <a:gd name="T52" fmla="*/ 166 w 361"/>
                <a:gd name="T53" fmla="*/ 257 h 618"/>
                <a:gd name="T54" fmla="*/ 103 w 361"/>
                <a:gd name="T55" fmla="*/ 231 h 618"/>
                <a:gd name="T56" fmla="*/ 172 w 361"/>
                <a:gd name="T57" fmla="*/ 142 h 618"/>
                <a:gd name="T58" fmla="*/ 287 w 361"/>
                <a:gd name="T59" fmla="*/ 94 h 618"/>
                <a:gd name="T60" fmla="*/ 250 w 361"/>
                <a:gd name="T61" fmla="*/ 39 h 618"/>
                <a:gd name="T62" fmla="*/ 80 w 361"/>
                <a:gd name="T63" fmla="*/ 160 h 618"/>
                <a:gd name="T64" fmla="*/ 51 w 361"/>
                <a:gd name="T65" fmla="*/ 324 h 618"/>
                <a:gd name="T66" fmla="*/ 0 w 361"/>
                <a:gd name="T67" fmla="*/ 344 h 618"/>
                <a:gd name="T68" fmla="*/ 41 w 361"/>
                <a:gd name="T69" fmla="*/ 179 h 618"/>
                <a:gd name="T70" fmla="*/ 53 w 361"/>
                <a:gd name="T71" fmla="*/ 34 h 618"/>
                <a:gd name="T72" fmla="*/ 321 w 361"/>
                <a:gd name="T73" fmla="*/ 31 h 618"/>
                <a:gd name="T74" fmla="*/ 246 w 361"/>
                <a:gd name="T75" fmla="*/ 177 h 618"/>
                <a:gd name="T76" fmla="*/ 132 w 361"/>
                <a:gd name="T77" fmla="*/ 202 h 618"/>
                <a:gd name="T78" fmla="*/ 222 w 361"/>
                <a:gd name="T79" fmla="*/ 204 h 618"/>
                <a:gd name="T80" fmla="*/ 358 w 361"/>
                <a:gd name="T81" fmla="*/ 324 h 618"/>
                <a:gd name="T82" fmla="*/ 343 w 361"/>
                <a:gd name="T83" fmla="*/ 379 h 618"/>
                <a:gd name="T84" fmla="*/ 321 w 361"/>
                <a:gd name="T85" fmla="*/ 337 h 618"/>
                <a:gd name="T86" fmla="*/ 247 w 361"/>
                <a:gd name="T87" fmla="*/ 246 h 618"/>
                <a:gd name="T88" fmla="*/ 166 w 361"/>
                <a:gd name="T89" fmla="*/ 112 h 618"/>
                <a:gd name="T90" fmla="*/ 104 w 361"/>
                <a:gd name="T91" fmla="*/ 113 h 618"/>
                <a:gd name="T92" fmla="*/ 112 w 361"/>
                <a:gd name="T93" fmla="*/ 83 h 618"/>
                <a:gd name="T94" fmla="*/ 264 w 361"/>
                <a:gd name="T95" fmla="*/ 8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1" h="618">
                  <a:moveTo>
                    <a:pt x="199" y="244"/>
                  </a:moveTo>
                  <a:cubicBezTo>
                    <a:pt x="200" y="250"/>
                    <a:pt x="201" y="253"/>
                    <a:pt x="201" y="255"/>
                  </a:cubicBezTo>
                  <a:cubicBezTo>
                    <a:pt x="202" y="256"/>
                    <a:pt x="202" y="258"/>
                    <a:pt x="201" y="259"/>
                  </a:cubicBezTo>
                  <a:cubicBezTo>
                    <a:pt x="201" y="261"/>
                    <a:pt x="201" y="265"/>
                    <a:pt x="202" y="273"/>
                  </a:cubicBezTo>
                  <a:lnTo>
                    <a:pt x="202" y="283"/>
                  </a:lnTo>
                  <a:lnTo>
                    <a:pt x="202" y="287"/>
                  </a:lnTo>
                  <a:cubicBezTo>
                    <a:pt x="211" y="286"/>
                    <a:pt x="219" y="286"/>
                    <a:pt x="228" y="286"/>
                  </a:cubicBezTo>
                  <a:cubicBezTo>
                    <a:pt x="266" y="288"/>
                    <a:pt x="288" y="296"/>
                    <a:pt x="295" y="307"/>
                  </a:cubicBezTo>
                  <a:cubicBezTo>
                    <a:pt x="302" y="319"/>
                    <a:pt x="307" y="329"/>
                    <a:pt x="309" y="337"/>
                  </a:cubicBezTo>
                  <a:cubicBezTo>
                    <a:pt x="311" y="345"/>
                    <a:pt x="312" y="353"/>
                    <a:pt x="312" y="361"/>
                  </a:cubicBezTo>
                  <a:cubicBezTo>
                    <a:pt x="313" y="368"/>
                    <a:pt x="310" y="377"/>
                    <a:pt x="304" y="386"/>
                  </a:cubicBezTo>
                  <a:cubicBezTo>
                    <a:pt x="291" y="409"/>
                    <a:pt x="270" y="421"/>
                    <a:pt x="242" y="421"/>
                  </a:cubicBezTo>
                  <a:cubicBezTo>
                    <a:pt x="229" y="422"/>
                    <a:pt x="219" y="420"/>
                    <a:pt x="213" y="416"/>
                  </a:cubicBezTo>
                  <a:cubicBezTo>
                    <a:pt x="208" y="412"/>
                    <a:pt x="204" y="408"/>
                    <a:pt x="201" y="404"/>
                  </a:cubicBezTo>
                  <a:cubicBezTo>
                    <a:pt x="199" y="400"/>
                    <a:pt x="198" y="397"/>
                    <a:pt x="197" y="394"/>
                  </a:cubicBezTo>
                  <a:cubicBezTo>
                    <a:pt x="197" y="392"/>
                    <a:pt x="197" y="390"/>
                    <a:pt x="197" y="388"/>
                  </a:cubicBezTo>
                  <a:cubicBezTo>
                    <a:pt x="198" y="386"/>
                    <a:pt x="199" y="383"/>
                    <a:pt x="203" y="379"/>
                  </a:cubicBezTo>
                  <a:cubicBezTo>
                    <a:pt x="206" y="376"/>
                    <a:pt x="209" y="374"/>
                    <a:pt x="211" y="374"/>
                  </a:cubicBezTo>
                  <a:cubicBezTo>
                    <a:pt x="211" y="375"/>
                    <a:pt x="213" y="377"/>
                    <a:pt x="217" y="379"/>
                  </a:cubicBezTo>
                  <a:cubicBezTo>
                    <a:pt x="221" y="382"/>
                    <a:pt x="233" y="383"/>
                    <a:pt x="253" y="382"/>
                  </a:cubicBezTo>
                  <a:cubicBezTo>
                    <a:pt x="261" y="382"/>
                    <a:pt x="266" y="381"/>
                    <a:pt x="268" y="378"/>
                  </a:cubicBezTo>
                  <a:cubicBezTo>
                    <a:pt x="271" y="375"/>
                    <a:pt x="272" y="369"/>
                    <a:pt x="272" y="361"/>
                  </a:cubicBezTo>
                  <a:cubicBezTo>
                    <a:pt x="271" y="350"/>
                    <a:pt x="269" y="343"/>
                    <a:pt x="267" y="339"/>
                  </a:cubicBezTo>
                  <a:cubicBezTo>
                    <a:pt x="264" y="335"/>
                    <a:pt x="261" y="331"/>
                    <a:pt x="256" y="328"/>
                  </a:cubicBezTo>
                  <a:cubicBezTo>
                    <a:pt x="251" y="325"/>
                    <a:pt x="240" y="324"/>
                    <a:pt x="223" y="325"/>
                  </a:cubicBezTo>
                  <a:cubicBezTo>
                    <a:pt x="206" y="325"/>
                    <a:pt x="196" y="325"/>
                    <a:pt x="191" y="323"/>
                  </a:cubicBezTo>
                  <a:cubicBezTo>
                    <a:pt x="187" y="322"/>
                    <a:pt x="185" y="321"/>
                    <a:pt x="184" y="321"/>
                  </a:cubicBezTo>
                  <a:cubicBezTo>
                    <a:pt x="183" y="322"/>
                    <a:pt x="176" y="325"/>
                    <a:pt x="164" y="330"/>
                  </a:cubicBezTo>
                  <a:lnTo>
                    <a:pt x="124" y="335"/>
                  </a:lnTo>
                  <a:cubicBezTo>
                    <a:pt x="105" y="341"/>
                    <a:pt x="95" y="349"/>
                    <a:pt x="94" y="358"/>
                  </a:cubicBezTo>
                  <a:cubicBezTo>
                    <a:pt x="93" y="367"/>
                    <a:pt x="93" y="375"/>
                    <a:pt x="94" y="381"/>
                  </a:cubicBezTo>
                  <a:cubicBezTo>
                    <a:pt x="94" y="387"/>
                    <a:pt x="96" y="392"/>
                    <a:pt x="100" y="395"/>
                  </a:cubicBezTo>
                  <a:cubicBezTo>
                    <a:pt x="104" y="398"/>
                    <a:pt x="107" y="399"/>
                    <a:pt x="110" y="398"/>
                  </a:cubicBezTo>
                  <a:cubicBezTo>
                    <a:pt x="111" y="398"/>
                    <a:pt x="117" y="394"/>
                    <a:pt x="130" y="387"/>
                  </a:cubicBezTo>
                  <a:cubicBezTo>
                    <a:pt x="143" y="380"/>
                    <a:pt x="153" y="376"/>
                    <a:pt x="161" y="375"/>
                  </a:cubicBezTo>
                  <a:cubicBezTo>
                    <a:pt x="174" y="375"/>
                    <a:pt x="184" y="380"/>
                    <a:pt x="189" y="391"/>
                  </a:cubicBezTo>
                  <a:cubicBezTo>
                    <a:pt x="195" y="401"/>
                    <a:pt x="198" y="411"/>
                    <a:pt x="198" y="419"/>
                  </a:cubicBezTo>
                  <a:cubicBezTo>
                    <a:pt x="197" y="430"/>
                    <a:pt x="194" y="440"/>
                    <a:pt x="189" y="449"/>
                  </a:cubicBezTo>
                  <a:lnTo>
                    <a:pt x="168" y="483"/>
                  </a:lnTo>
                  <a:cubicBezTo>
                    <a:pt x="160" y="497"/>
                    <a:pt x="157" y="513"/>
                    <a:pt x="158" y="530"/>
                  </a:cubicBezTo>
                  <a:cubicBezTo>
                    <a:pt x="158" y="561"/>
                    <a:pt x="169" y="577"/>
                    <a:pt x="191" y="577"/>
                  </a:cubicBezTo>
                  <a:cubicBezTo>
                    <a:pt x="200" y="578"/>
                    <a:pt x="207" y="575"/>
                    <a:pt x="211" y="567"/>
                  </a:cubicBezTo>
                  <a:cubicBezTo>
                    <a:pt x="216" y="559"/>
                    <a:pt x="218" y="553"/>
                    <a:pt x="218" y="548"/>
                  </a:cubicBezTo>
                  <a:cubicBezTo>
                    <a:pt x="219" y="544"/>
                    <a:pt x="218" y="536"/>
                    <a:pt x="216" y="524"/>
                  </a:cubicBezTo>
                  <a:cubicBezTo>
                    <a:pt x="214" y="513"/>
                    <a:pt x="213" y="503"/>
                    <a:pt x="213" y="494"/>
                  </a:cubicBezTo>
                  <a:cubicBezTo>
                    <a:pt x="212" y="485"/>
                    <a:pt x="216" y="474"/>
                    <a:pt x="223" y="462"/>
                  </a:cubicBezTo>
                  <a:cubicBezTo>
                    <a:pt x="233" y="445"/>
                    <a:pt x="249" y="436"/>
                    <a:pt x="273" y="435"/>
                  </a:cubicBezTo>
                  <a:cubicBezTo>
                    <a:pt x="285" y="435"/>
                    <a:pt x="294" y="437"/>
                    <a:pt x="300" y="440"/>
                  </a:cubicBezTo>
                  <a:cubicBezTo>
                    <a:pt x="307" y="444"/>
                    <a:pt x="314" y="452"/>
                    <a:pt x="323" y="465"/>
                  </a:cubicBezTo>
                  <a:cubicBezTo>
                    <a:pt x="331" y="478"/>
                    <a:pt x="336" y="487"/>
                    <a:pt x="336" y="492"/>
                  </a:cubicBezTo>
                  <a:cubicBezTo>
                    <a:pt x="335" y="497"/>
                    <a:pt x="330" y="501"/>
                    <a:pt x="321" y="502"/>
                  </a:cubicBezTo>
                  <a:cubicBezTo>
                    <a:pt x="318" y="503"/>
                    <a:pt x="315" y="503"/>
                    <a:pt x="313" y="502"/>
                  </a:cubicBezTo>
                  <a:cubicBezTo>
                    <a:pt x="311" y="501"/>
                    <a:pt x="306" y="496"/>
                    <a:pt x="298" y="489"/>
                  </a:cubicBezTo>
                  <a:cubicBezTo>
                    <a:pt x="290" y="481"/>
                    <a:pt x="284" y="477"/>
                    <a:pt x="280" y="475"/>
                  </a:cubicBezTo>
                  <a:cubicBezTo>
                    <a:pt x="276" y="474"/>
                    <a:pt x="273" y="473"/>
                    <a:pt x="269" y="473"/>
                  </a:cubicBezTo>
                  <a:cubicBezTo>
                    <a:pt x="260" y="474"/>
                    <a:pt x="255" y="477"/>
                    <a:pt x="253" y="482"/>
                  </a:cubicBezTo>
                  <a:cubicBezTo>
                    <a:pt x="250" y="486"/>
                    <a:pt x="249" y="493"/>
                    <a:pt x="248" y="501"/>
                  </a:cubicBezTo>
                  <a:cubicBezTo>
                    <a:pt x="247" y="509"/>
                    <a:pt x="247" y="519"/>
                    <a:pt x="249" y="530"/>
                  </a:cubicBezTo>
                  <a:cubicBezTo>
                    <a:pt x="251" y="541"/>
                    <a:pt x="252" y="551"/>
                    <a:pt x="253" y="558"/>
                  </a:cubicBezTo>
                  <a:cubicBezTo>
                    <a:pt x="253" y="565"/>
                    <a:pt x="251" y="573"/>
                    <a:pt x="246" y="583"/>
                  </a:cubicBezTo>
                  <a:cubicBezTo>
                    <a:pt x="240" y="593"/>
                    <a:pt x="232" y="602"/>
                    <a:pt x="221" y="608"/>
                  </a:cubicBezTo>
                  <a:cubicBezTo>
                    <a:pt x="210" y="615"/>
                    <a:pt x="199" y="618"/>
                    <a:pt x="188" y="617"/>
                  </a:cubicBezTo>
                  <a:cubicBezTo>
                    <a:pt x="163" y="617"/>
                    <a:pt x="145" y="608"/>
                    <a:pt x="133" y="590"/>
                  </a:cubicBezTo>
                  <a:cubicBezTo>
                    <a:pt x="121" y="572"/>
                    <a:pt x="116" y="555"/>
                    <a:pt x="117" y="539"/>
                  </a:cubicBezTo>
                  <a:cubicBezTo>
                    <a:pt x="117" y="507"/>
                    <a:pt x="123" y="482"/>
                    <a:pt x="137" y="462"/>
                  </a:cubicBezTo>
                  <a:lnTo>
                    <a:pt x="158" y="432"/>
                  </a:lnTo>
                  <a:cubicBezTo>
                    <a:pt x="161" y="427"/>
                    <a:pt x="162" y="423"/>
                    <a:pt x="162" y="421"/>
                  </a:cubicBezTo>
                  <a:cubicBezTo>
                    <a:pt x="160" y="416"/>
                    <a:pt x="157" y="413"/>
                    <a:pt x="152" y="413"/>
                  </a:cubicBezTo>
                  <a:cubicBezTo>
                    <a:pt x="151" y="414"/>
                    <a:pt x="146" y="419"/>
                    <a:pt x="136" y="426"/>
                  </a:cubicBezTo>
                  <a:cubicBezTo>
                    <a:pt x="126" y="434"/>
                    <a:pt x="116" y="437"/>
                    <a:pt x="107" y="436"/>
                  </a:cubicBezTo>
                  <a:cubicBezTo>
                    <a:pt x="87" y="436"/>
                    <a:pt x="73" y="431"/>
                    <a:pt x="66" y="420"/>
                  </a:cubicBezTo>
                  <a:cubicBezTo>
                    <a:pt x="59" y="409"/>
                    <a:pt x="55" y="396"/>
                    <a:pt x="55" y="380"/>
                  </a:cubicBezTo>
                  <a:cubicBezTo>
                    <a:pt x="54" y="364"/>
                    <a:pt x="59" y="349"/>
                    <a:pt x="68" y="334"/>
                  </a:cubicBezTo>
                  <a:cubicBezTo>
                    <a:pt x="72" y="327"/>
                    <a:pt x="77" y="321"/>
                    <a:pt x="83" y="316"/>
                  </a:cubicBezTo>
                  <a:cubicBezTo>
                    <a:pt x="89" y="311"/>
                    <a:pt x="98" y="306"/>
                    <a:pt x="110" y="302"/>
                  </a:cubicBezTo>
                  <a:cubicBezTo>
                    <a:pt x="121" y="298"/>
                    <a:pt x="133" y="295"/>
                    <a:pt x="145" y="293"/>
                  </a:cubicBezTo>
                  <a:cubicBezTo>
                    <a:pt x="158" y="292"/>
                    <a:pt x="164" y="290"/>
                    <a:pt x="165" y="288"/>
                  </a:cubicBezTo>
                  <a:cubicBezTo>
                    <a:pt x="166" y="286"/>
                    <a:pt x="166" y="284"/>
                    <a:pt x="166" y="281"/>
                  </a:cubicBezTo>
                  <a:lnTo>
                    <a:pt x="166" y="268"/>
                  </a:lnTo>
                  <a:cubicBezTo>
                    <a:pt x="165" y="265"/>
                    <a:pt x="164" y="262"/>
                    <a:pt x="165" y="261"/>
                  </a:cubicBezTo>
                  <a:lnTo>
                    <a:pt x="166" y="257"/>
                  </a:lnTo>
                  <a:lnTo>
                    <a:pt x="168" y="247"/>
                  </a:lnTo>
                  <a:cubicBezTo>
                    <a:pt x="138" y="252"/>
                    <a:pt x="120" y="251"/>
                    <a:pt x="114" y="246"/>
                  </a:cubicBezTo>
                  <a:cubicBezTo>
                    <a:pt x="110" y="244"/>
                    <a:pt x="106" y="239"/>
                    <a:pt x="103" y="231"/>
                  </a:cubicBezTo>
                  <a:cubicBezTo>
                    <a:pt x="99" y="224"/>
                    <a:pt x="96" y="212"/>
                    <a:pt x="95" y="197"/>
                  </a:cubicBezTo>
                  <a:cubicBezTo>
                    <a:pt x="94" y="181"/>
                    <a:pt x="102" y="168"/>
                    <a:pt x="117" y="158"/>
                  </a:cubicBezTo>
                  <a:cubicBezTo>
                    <a:pt x="132" y="148"/>
                    <a:pt x="150" y="143"/>
                    <a:pt x="172" y="142"/>
                  </a:cubicBezTo>
                  <a:lnTo>
                    <a:pt x="233" y="140"/>
                  </a:lnTo>
                  <a:cubicBezTo>
                    <a:pt x="256" y="140"/>
                    <a:pt x="271" y="136"/>
                    <a:pt x="277" y="126"/>
                  </a:cubicBezTo>
                  <a:cubicBezTo>
                    <a:pt x="284" y="117"/>
                    <a:pt x="287" y="106"/>
                    <a:pt x="287" y="94"/>
                  </a:cubicBezTo>
                  <a:cubicBezTo>
                    <a:pt x="286" y="82"/>
                    <a:pt x="286" y="73"/>
                    <a:pt x="287" y="65"/>
                  </a:cubicBezTo>
                  <a:cubicBezTo>
                    <a:pt x="287" y="58"/>
                    <a:pt x="286" y="52"/>
                    <a:pt x="283" y="48"/>
                  </a:cubicBezTo>
                  <a:cubicBezTo>
                    <a:pt x="277" y="42"/>
                    <a:pt x="266" y="39"/>
                    <a:pt x="250" y="39"/>
                  </a:cubicBezTo>
                  <a:cubicBezTo>
                    <a:pt x="157" y="40"/>
                    <a:pt x="104" y="45"/>
                    <a:pt x="93" y="52"/>
                  </a:cubicBezTo>
                  <a:cubicBezTo>
                    <a:pt x="81" y="60"/>
                    <a:pt x="76" y="69"/>
                    <a:pt x="77" y="81"/>
                  </a:cubicBezTo>
                  <a:lnTo>
                    <a:pt x="80" y="160"/>
                  </a:lnTo>
                  <a:cubicBezTo>
                    <a:pt x="80" y="172"/>
                    <a:pt x="78" y="190"/>
                    <a:pt x="75" y="216"/>
                  </a:cubicBezTo>
                  <a:cubicBezTo>
                    <a:pt x="71" y="241"/>
                    <a:pt x="69" y="259"/>
                    <a:pt x="67" y="268"/>
                  </a:cubicBezTo>
                  <a:cubicBezTo>
                    <a:pt x="65" y="277"/>
                    <a:pt x="60" y="295"/>
                    <a:pt x="51" y="324"/>
                  </a:cubicBezTo>
                  <a:cubicBezTo>
                    <a:pt x="43" y="352"/>
                    <a:pt x="30" y="366"/>
                    <a:pt x="13" y="366"/>
                  </a:cubicBezTo>
                  <a:cubicBezTo>
                    <a:pt x="4" y="367"/>
                    <a:pt x="0" y="364"/>
                    <a:pt x="0" y="357"/>
                  </a:cubicBezTo>
                  <a:cubicBezTo>
                    <a:pt x="0" y="349"/>
                    <a:pt x="0" y="345"/>
                    <a:pt x="0" y="344"/>
                  </a:cubicBezTo>
                  <a:cubicBezTo>
                    <a:pt x="0" y="340"/>
                    <a:pt x="4" y="329"/>
                    <a:pt x="12" y="311"/>
                  </a:cubicBezTo>
                  <a:cubicBezTo>
                    <a:pt x="20" y="293"/>
                    <a:pt x="27" y="270"/>
                    <a:pt x="32" y="241"/>
                  </a:cubicBezTo>
                  <a:cubicBezTo>
                    <a:pt x="37" y="213"/>
                    <a:pt x="40" y="192"/>
                    <a:pt x="41" y="179"/>
                  </a:cubicBezTo>
                  <a:cubicBezTo>
                    <a:pt x="41" y="166"/>
                    <a:pt x="41" y="158"/>
                    <a:pt x="41" y="158"/>
                  </a:cubicBezTo>
                  <a:lnTo>
                    <a:pt x="38" y="86"/>
                  </a:lnTo>
                  <a:cubicBezTo>
                    <a:pt x="38" y="70"/>
                    <a:pt x="42" y="53"/>
                    <a:pt x="53" y="34"/>
                  </a:cubicBezTo>
                  <a:cubicBezTo>
                    <a:pt x="63" y="16"/>
                    <a:pt x="95" y="6"/>
                    <a:pt x="148" y="4"/>
                  </a:cubicBezTo>
                  <a:lnTo>
                    <a:pt x="256" y="0"/>
                  </a:lnTo>
                  <a:cubicBezTo>
                    <a:pt x="296" y="2"/>
                    <a:pt x="317" y="12"/>
                    <a:pt x="321" y="31"/>
                  </a:cubicBezTo>
                  <a:cubicBezTo>
                    <a:pt x="324" y="50"/>
                    <a:pt x="326" y="66"/>
                    <a:pt x="326" y="78"/>
                  </a:cubicBezTo>
                  <a:cubicBezTo>
                    <a:pt x="325" y="100"/>
                    <a:pt x="321" y="121"/>
                    <a:pt x="316" y="143"/>
                  </a:cubicBezTo>
                  <a:cubicBezTo>
                    <a:pt x="310" y="165"/>
                    <a:pt x="287" y="176"/>
                    <a:pt x="246" y="177"/>
                  </a:cubicBezTo>
                  <a:lnTo>
                    <a:pt x="154" y="180"/>
                  </a:lnTo>
                  <a:cubicBezTo>
                    <a:pt x="144" y="181"/>
                    <a:pt x="138" y="184"/>
                    <a:pt x="135" y="190"/>
                  </a:cubicBezTo>
                  <a:cubicBezTo>
                    <a:pt x="132" y="195"/>
                    <a:pt x="131" y="199"/>
                    <a:pt x="132" y="202"/>
                  </a:cubicBezTo>
                  <a:cubicBezTo>
                    <a:pt x="132" y="207"/>
                    <a:pt x="136" y="211"/>
                    <a:pt x="144" y="212"/>
                  </a:cubicBezTo>
                  <a:cubicBezTo>
                    <a:pt x="148" y="212"/>
                    <a:pt x="156" y="212"/>
                    <a:pt x="169" y="209"/>
                  </a:cubicBezTo>
                  <a:cubicBezTo>
                    <a:pt x="183" y="206"/>
                    <a:pt x="200" y="204"/>
                    <a:pt x="222" y="204"/>
                  </a:cubicBezTo>
                  <a:cubicBezTo>
                    <a:pt x="265" y="205"/>
                    <a:pt x="295" y="212"/>
                    <a:pt x="314" y="224"/>
                  </a:cubicBezTo>
                  <a:cubicBezTo>
                    <a:pt x="332" y="237"/>
                    <a:pt x="344" y="253"/>
                    <a:pt x="348" y="273"/>
                  </a:cubicBezTo>
                  <a:cubicBezTo>
                    <a:pt x="353" y="294"/>
                    <a:pt x="357" y="311"/>
                    <a:pt x="358" y="324"/>
                  </a:cubicBezTo>
                  <a:cubicBezTo>
                    <a:pt x="360" y="337"/>
                    <a:pt x="361" y="346"/>
                    <a:pt x="361" y="349"/>
                  </a:cubicBezTo>
                  <a:cubicBezTo>
                    <a:pt x="360" y="357"/>
                    <a:pt x="358" y="364"/>
                    <a:pt x="356" y="369"/>
                  </a:cubicBezTo>
                  <a:cubicBezTo>
                    <a:pt x="353" y="375"/>
                    <a:pt x="348" y="378"/>
                    <a:pt x="343" y="379"/>
                  </a:cubicBezTo>
                  <a:cubicBezTo>
                    <a:pt x="337" y="379"/>
                    <a:pt x="333" y="378"/>
                    <a:pt x="331" y="375"/>
                  </a:cubicBezTo>
                  <a:cubicBezTo>
                    <a:pt x="330" y="374"/>
                    <a:pt x="328" y="372"/>
                    <a:pt x="326" y="370"/>
                  </a:cubicBezTo>
                  <a:cubicBezTo>
                    <a:pt x="325" y="368"/>
                    <a:pt x="323" y="357"/>
                    <a:pt x="321" y="337"/>
                  </a:cubicBezTo>
                  <a:cubicBezTo>
                    <a:pt x="320" y="318"/>
                    <a:pt x="316" y="301"/>
                    <a:pt x="311" y="287"/>
                  </a:cubicBezTo>
                  <a:cubicBezTo>
                    <a:pt x="307" y="273"/>
                    <a:pt x="300" y="263"/>
                    <a:pt x="291" y="258"/>
                  </a:cubicBezTo>
                  <a:cubicBezTo>
                    <a:pt x="282" y="253"/>
                    <a:pt x="267" y="249"/>
                    <a:pt x="247" y="246"/>
                  </a:cubicBezTo>
                  <a:cubicBezTo>
                    <a:pt x="226" y="244"/>
                    <a:pt x="211" y="243"/>
                    <a:pt x="199" y="244"/>
                  </a:cubicBezTo>
                  <a:close/>
                  <a:moveTo>
                    <a:pt x="232" y="112"/>
                  </a:moveTo>
                  <a:lnTo>
                    <a:pt x="166" y="112"/>
                  </a:lnTo>
                  <a:cubicBezTo>
                    <a:pt x="149" y="112"/>
                    <a:pt x="137" y="113"/>
                    <a:pt x="130" y="115"/>
                  </a:cubicBezTo>
                  <a:cubicBezTo>
                    <a:pt x="123" y="117"/>
                    <a:pt x="119" y="118"/>
                    <a:pt x="118" y="118"/>
                  </a:cubicBezTo>
                  <a:cubicBezTo>
                    <a:pt x="112" y="119"/>
                    <a:pt x="107" y="117"/>
                    <a:pt x="104" y="113"/>
                  </a:cubicBezTo>
                  <a:cubicBezTo>
                    <a:pt x="101" y="108"/>
                    <a:pt x="99" y="105"/>
                    <a:pt x="99" y="102"/>
                  </a:cubicBezTo>
                  <a:cubicBezTo>
                    <a:pt x="99" y="99"/>
                    <a:pt x="99" y="96"/>
                    <a:pt x="101" y="93"/>
                  </a:cubicBezTo>
                  <a:cubicBezTo>
                    <a:pt x="103" y="89"/>
                    <a:pt x="107" y="85"/>
                    <a:pt x="112" y="83"/>
                  </a:cubicBezTo>
                  <a:cubicBezTo>
                    <a:pt x="118" y="82"/>
                    <a:pt x="137" y="79"/>
                    <a:pt x="169" y="76"/>
                  </a:cubicBezTo>
                  <a:cubicBezTo>
                    <a:pt x="205" y="75"/>
                    <a:pt x="229" y="74"/>
                    <a:pt x="240" y="74"/>
                  </a:cubicBezTo>
                  <a:cubicBezTo>
                    <a:pt x="253" y="75"/>
                    <a:pt x="261" y="78"/>
                    <a:pt x="264" y="83"/>
                  </a:cubicBezTo>
                  <a:cubicBezTo>
                    <a:pt x="267" y="88"/>
                    <a:pt x="269" y="92"/>
                    <a:pt x="269" y="93"/>
                  </a:cubicBezTo>
                  <a:cubicBezTo>
                    <a:pt x="268" y="106"/>
                    <a:pt x="256" y="112"/>
                    <a:pt x="232" y="112"/>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mn-lt"/>
                <a:cs typeface="+mn-ea"/>
                <a:sym typeface="+mn-lt"/>
              </a:endParaRPr>
            </a:p>
          </p:txBody>
        </p:sp>
      </p:grpSp>
      <p:sp>
        <p:nvSpPr>
          <p:cNvPr id="18" name="文本框 17"/>
          <p:cNvSpPr txBox="1"/>
          <p:nvPr/>
        </p:nvSpPr>
        <p:spPr>
          <a:xfrm>
            <a:off x="135890" y="2672080"/>
            <a:ext cx="8149590" cy="1445260"/>
          </a:xfrm>
          <a:prstGeom prst="rect">
            <a:avLst/>
          </a:prstGeom>
          <a:noFill/>
        </p:spPr>
        <p:txBody>
          <a:bodyPr wrap="square" rtlCol="0">
            <a:spAutoFit/>
          </a:bodyPr>
          <a:lstStyle/>
          <a:p>
            <a:r>
              <a:rPr lang="zh-CN" altLang="zh-CN" sz="4400" b="1" dirty="0">
                <a:solidFill>
                  <a:schemeClr val="accent3">
                    <a:lumMod val="75000"/>
                  </a:schemeClr>
                </a:solidFill>
                <a:latin typeface="+mn-lt"/>
                <a:cs typeface="+mn-ea"/>
                <a:sym typeface="+mn-lt"/>
              </a:rPr>
              <a:t>Silk and Porcelain: Celadon and the Celadon Song</a:t>
            </a:r>
            <a:endParaRPr lang="zh-CN" altLang="zh-CN" sz="4400" b="1" dirty="0">
              <a:solidFill>
                <a:schemeClr val="accent3">
                  <a:lumMod val="75000"/>
                </a:schemeClr>
              </a:solidFill>
              <a:latin typeface="+mn-lt"/>
              <a:cs typeface="+mn-ea"/>
              <a:sym typeface="+mn-lt"/>
            </a:endParaRPr>
          </a:p>
        </p:txBody>
      </p:sp>
      <p:sp>
        <p:nvSpPr>
          <p:cNvPr id="20" name="文本框 19"/>
          <p:cNvSpPr txBox="1"/>
          <p:nvPr/>
        </p:nvSpPr>
        <p:spPr>
          <a:xfrm>
            <a:off x="4759960" y="4690110"/>
            <a:ext cx="2671445" cy="460375"/>
          </a:xfrm>
          <a:prstGeom prst="rect">
            <a:avLst/>
          </a:prstGeom>
          <a:noFill/>
        </p:spPr>
        <p:txBody>
          <a:bodyPr wrap="square" rtlCol="0">
            <a:spAutoFit/>
          </a:bodyPr>
          <a:lstStyle/>
          <a:p>
            <a:r>
              <a:rPr lang="en-US" sz="2400" dirty="0">
                <a:latin typeface="义启小魏楷" panose="02010601030101010101" pitchFamily="2" charset="-128"/>
                <a:ea typeface="义启小魏楷" panose="02010601030101010101" pitchFamily="2" charset="-128"/>
                <a:cs typeface="+mn-ea"/>
                <a:sym typeface="+mn-lt"/>
              </a:rPr>
              <a:t>Cao Wen</a:t>
            </a:r>
            <a:endParaRPr lang="en-US" sz="2400" dirty="0">
              <a:latin typeface="义启小魏楷" panose="02010601030101010101" pitchFamily="2" charset="-128"/>
              <a:ea typeface="义启小魏楷" panose="02010601030101010101" pitchFamily="2" charset="-128"/>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rot="10800000" flipV="1">
            <a:off x="250190" y="889635"/>
            <a:ext cx="5657215" cy="5908040"/>
          </a:xfrm>
          <a:prstGeom prst="rect">
            <a:avLst/>
          </a:prstGeom>
        </p:spPr>
        <p:txBody>
          <a:bodyPr vert="horz" wrap="square">
            <a:spAutoFit/>
          </a:bodyPr>
          <a:lstStyle/>
          <a:p>
            <a:pPr algn="l">
              <a:lnSpc>
                <a:spcPct val="150000"/>
              </a:lnSpc>
            </a:pPr>
            <a:r>
              <a:rPr lang="en-US" altLang="zh-CN" sz="1200" dirty="0">
                <a:solidFill>
                  <a:srgbClr val="465E3C"/>
                </a:solidFill>
                <a:latin typeface="+mn-lt"/>
                <a:cs typeface="+mn-ea"/>
                <a:sym typeface="+mn-lt"/>
              </a:rPr>
              <a:t>   </a:t>
            </a:r>
            <a:r>
              <a:rPr lang="en-US" altLang="zh-CN" sz="1800" dirty="0">
                <a:solidFill>
                  <a:srgbClr val="465E3C"/>
                </a:solidFill>
                <a:latin typeface="+mn-lt"/>
                <a:cs typeface="+mn-ea"/>
                <a:sym typeface="+mn-lt"/>
              </a:rPr>
              <a:t> </a:t>
            </a:r>
            <a:r>
              <a:rPr lang="zh-CN" altLang="en-US" sz="1800" dirty="0">
                <a:solidFill>
                  <a:srgbClr val="465E3C"/>
                </a:solidFill>
                <a:latin typeface="+mn-lt"/>
                <a:cs typeface="+mn-ea"/>
                <a:sym typeface="+mn-lt"/>
              </a:rPr>
              <a:t>According to the local newspaper, at least 16,000 people live on their income from producing celadon in Longquan city, allowing for further possibility in developing and discussing the progresses and innovations in the craftsmanship.</a:t>
            </a:r>
            <a:endParaRPr lang="zh-CN" altLang="en-US" sz="1800" dirty="0">
              <a:solidFill>
                <a:srgbClr val="465E3C"/>
              </a:solidFill>
              <a:latin typeface="+mn-lt"/>
              <a:cs typeface="+mn-ea"/>
              <a:sym typeface="+mn-lt"/>
            </a:endParaRPr>
          </a:p>
          <a:p>
            <a:pPr algn="l">
              <a:lnSpc>
                <a:spcPct val="150000"/>
              </a:lnSpc>
            </a:pPr>
            <a:r>
              <a:rPr lang="zh-CN" altLang="en-US" sz="1800" dirty="0">
                <a:solidFill>
                  <a:srgbClr val="465E3C"/>
                </a:solidFill>
                <a:latin typeface="+mn-lt"/>
                <a:cs typeface="+mn-ea"/>
                <a:sym typeface="+mn-lt"/>
              </a:rPr>
              <a:t>    Nowadays, vases, teapots, cups, sculptures and much more, all from Longquan Celadon, have not only re-appeared on the table of many Chinese, but also appear on display at the exhibitions and in the museums.And one thing is for sure: </a:t>
            </a:r>
            <a:r>
              <a:rPr lang="zh-CN" altLang="en-US" sz="1800" b="1" dirty="0">
                <a:solidFill>
                  <a:srgbClr val="FF0000"/>
                </a:solidFill>
                <a:latin typeface="+mn-lt"/>
                <a:cs typeface="+mn-ea"/>
                <a:sym typeface="+mn-lt"/>
              </a:rPr>
              <a:t>The “jade of the Chinese porcelain” will continue to shine, not only in China, but also around the world. </a:t>
            </a:r>
            <a:endParaRPr lang="zh-CN" altLang="en-US" sz="1800" b="1" dirty="0">
              <a:solidFill>
                <a:srgbClr val="FF0000"/>
              </a:solidFill>
              <a:latin typeface="+mn-lt"/>
              <a:cs typeface="+mn-ea"/>
              <a:sym typeface="+mn-lt"/>
            </a:endParaRPr>
          </a:p>
        </p:txBody>
      </p:sp>
      <p:sp>
        <p:nvSpPr>
          <p:cNvPr id="22" name="矩形 21"/>
          <p:cNvSpPr/>
          <p:nvPr/>
        </p:nvSpPr>
        <p:spPr>
          <a:xfrm>
            <a:off x="355600" y="286385"/>
            <a:ext cx="147320" cy="437515"/>
          </a:xfrm>
          <a:prstGeom prst="rect">
            <a:avLst/>
          </a:prstGeom>
          <a:solidFill>
            <a:srgbClr val="465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65E3C"/>
              </a:solidFill>
              <a:cs typeface="+mn-ea"/>
              <a:sym typeface="+mn-lt"/>
            </a:endParaRPr>
          </a:p>
        </p:txBody>
      </p:sp>
      <p:sp>
        <p:nvSpPr>
          <p:cNvPr id="23" name="文本框 22"/>
          <p:cNvSpPr txBox="1"/>
          <p:nvPr/>
        </p:nvSpPr>
        <p:spPr>
          <a:xfrm>
            <a:off x="502920" y="306070"/>
            <a:ext cx="2961640" cy="583565"/>
          </a:xfrm>
          <a:prstGeom prst="rect">
            <a:avLst/>
          </a:prstGeom>
          <a:noFill/>
        </p:spPr>
        <p:txBody>
          <a:bodyPr wrap="square" rtlCol="0">
            <a:spAutoFit/>
          </a:bodyPr>
          <a:lstStyle/>
          <a:p>
            <a:r>
              <a:rPr lang="en-US" altLang="zh-CN" sz="3200" b="1" dirty="0">
                <a:solidFill>
                  <a:srgbClr val="465E3C"/>
                </a:solidFill>
                <a:latin typeface="+mn-lt"/>
                <a:cs typeface="+mn-ea"/>
                <a:sym typeface="+mn-lt"/>
              </a:rPr>
              <a:t>History</a:t>
            </a:r>
            <a:endParaRPr lang="en-US" altLang="zh-CN" sz="3200" b="1" dirty="0">
              <a:solidFill>
                <a:srgbClr val="465E3C"/>
              </a:solidFill>
              <a:latin typeface="+mn-lt"/>
              <a:cs typeface="+mn-ea"/>
              <a:sym typeface="+mn-lt"/>
            </a:endParaRPr>
          </a:p>
        </p:txBody>
      </p:sp>
      <p:pic>
        <p:nvPicPr>
          <p:cNvPr id="24" name="图片 23" descr="边框 9复的"/>
          <p:cNvPicPr>
            <a:picLocks noChangeAspect="1"/>
          </p:cNvPicPr>
          <p:nvPr/>
        </p:nvPicPr>
        <p:blipFill>
          <a:blip r:embed="rId1" cstate="screen"/>
          <a:stretch>
            <a:fillRect/>
          </a:stretch>
        </p:blipFill>
        <p:spPr>
          <a:xfrm>
            <a:off x="10419715" y="-60325"/>
            <a:ext cx="1988185" cy="2499360"/>
          </a:xfrm>
          <a:prstGeom prst="rect">
            <a:avLst/>
          </a:prstGeom>
        </p:spPr>
      </p:pic>
      <p:sp>
        <p:nvSpPr>
          <p:cNvPr id="2" name="文本框 1"/>
          <p:cNvSpPr txBox="1"/>
          <p:nvPr/>
        </p:nvSpPr>
        <p:spPr>
          <a:xfrm>
            <a:off x="4318000" y="140335"/>
            <a:ext cx="3397885" cy="583565"/>
          </a:xfrm>
          <a:prstGeom prst="rect">
            <a:avLst/>
          </a:prstGeom>
          <a:noFill/>
        </p:spPr>
        <p:txBody>
          <a:bodyPr wrap="none" rtlCol="0">
            <a:spAutoFit/>
          </a:bodyPr>
          <a:p>
            <a:r>
              <a:rPr lang="en-US" altLang="zh-CN" sz="3200" b="1"/>
              <a:t>About Longquan</a:t>
            </a:r>
            <a:endParaRPr lang="en-US" altLang="zh-CN" sz="3200" b="1"/>
          </a:p>
        </p:txBody>
      </p:sp>
      <p:pic>
        <p:nvPicPr>
          <p:cNvPr id="3" name="图片 1" descr="IMG_256"/>
          <p:cNvPicPr>
            <a:picLocks noChangeAspect="1"/>
          </p:cNvPicPr>
          <p:nvPr/>
        </p:nvPicPr>
        <p:blipFill>
          <a:blip r:embed="rId2"/>
          <a:stretch>
            <a:fillRect/>
          </a:stretch>
        </p:blipFill>
        <p:spPr>
          <a:xfrm>
            <a:off x="5779770" y="889635"/>
            <a:ext cx="3010535" cy="2004060"/>
          </a:xfrm>
          <a:prstGeom prst="rect">
            <a:avLst/>
          </a:prstGeom>
          <a:noFill/>
          <a:ln w="9525">
            <a:noFill/>
          </a:ln>
        </p:spPr>
      </p:pic>
      <p:pic>
        <p:nvPicPr>
          <p:cNvPr id="4" name="图片 2" descr="IMG_256"/>
          <p:cNvPicPr>
            <a:picLocks noChangeAspect="1"/>
          </p:cNvPicPr>
          <p:nvPr/>
        </p:nvPicPr>
        <p:blipFill>
          <a:blip r:embed="rId3"/>
          <a:stretch>
            <a:fillRect/>
          </a:stretch>
        </p:blipFill>
        <p:spPr>
          <a:xfrm>
            <a:off x="8962390" y="889635"/>
            <a:ext cx="3009900" cy="2003425"/>
          </a:xfrm>
          <a:prstGeom prst="rect">
            <a:avLst/>
          </a:prstGeom>
          <a:noFill/>
          <a:ln w="9525">
            <a:noFill/>
          </a:ln>
        </p:spPr>
      </p:pic>
      <p:pic>
        <p:nvPicPr>
          <p:cNvPr id="5" name="图片 3" descr="IMG_256"/>
          <p:cNvPicPr>
            <a:picLocks noChangeAspect="1"/>
          </p:cNvPicPr>
          <p:nvPr/>
        </p:nvPicPr>
        <p:blipFill>
          <a:blip r:embed="rId4"/>
          <a:stretch>
            <a:fillRect/>
          </a:stretch>
        </p:blipFill>
        <p:spPr>
          <a:xfrm>
            <a:off x="5907405" y="2950845"/>
            <a:ext cx="2559685" cy="3846830"/>
          </a:xfrm>
          <a:prstGeom prst="rect">
            <a:avLst/>
          </a:prstGeom>
          <a:noFill/>
          <a:ln w="9525">
            <a:noFill/>
          </a:ln>
        </p:spPr>
      </p:pic>
      <p:pic>
        <p:nvPicPr>
          <p:cNvPr id="6" name="图片 4" descr="IMG_256"/>
          <p:cNvPicPr>
            <a:picLocks noChangeAspect="1"/>
          </p:cNvPicPr>
          <p:nvPr/>
        </p:nvPicPr>
        <p:blipFill>
          <a:blip r:embed="rId5"/>
          <a:stretch>
            <a:fillRect/>
          </a:stretch>
        </p:blipFill>
        <p:spPr>
          <a:xfrm>
            <a:off x="9060815" y="2950210"/>
            <a:ext cx="2559685" cy="384746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rot="10800000" flipV="1">
            <a:off x="5203825" y="1319530"/>
            <a:ext cx="6024880" cy="3969385"/>
          </a:xfrm>
          <a:prstGeom prst="rect">
            <a:avLst/>
          </a:prstGeom>
        </p:spPr>
        <p:txBody>
          <a:bodyPr vert="horz" wrap="square">
            <a:spAutoFit/>
          </a:bodyPr>
          <a:lstStyle/>
          <a:p>
            <a:pPr algn="l">
              <a:lnSpc>
                <a:spcPct val="150000"/>
              </a:lnSpc>
            </a:pPr>
            <a:r>
              <a:rPr lang="en-US" altLang="zh-CN" sz="1200" dirty="0">
                <a:solidFill>
                  <a:srgbClr val="465E3C"/>
                </a:solidFill>
                <a:latin typeface="+mn-lt"/>
                <a:cs typeface="+mn-ea"/>
                <a:sym typeface="+mn-lt"/>
              </a:rPr>
              <a:t>   </a:t>
            </a:r>
            <a:r>
              <a:rPr lang="en-US" altLang="zh-CN" sz="1800" dirty="0">
                <a:solidFill>
                  <a:srgbClr val="465E3C"/>
                </a:solidFill>
                <a:latin typeface="+mn-lt"/>
                <a:cs typeface="+mn-ea"/>
                <a:sym typeface="+mn-lt"/>
              </a:rPr>
              <a:t> </a:t>
            </a:r>
            <a:r>
              <a:rPr lang="zh-CN" altLang="en-US" sz="2800" dirty="0">
                <a:solidFill>
                  <a:srgbClr val="465E3C"/>
                </a:solidFill>
                <a:latin typeface="+mn-lt"/>
                <a:cs typeface="+mn-ea"/>
                <a:sym typeface="+mn-lt"/>
              </a:rPr>
              <a:t>Through the efforts of Chinese and Arab travelers and businessmen, large quantities of this high-quality celadon found its way into </a:t>
            </a:r>
            <a:r>
              <a:rPr lang="zh-CN" altLang="en-US" sz="2800" b="1" dirty="0">
                <a:solidFill>
                  <a:srgbClr val="FF0000"/>
                </a:solidFill>
                <a:latin typeface="+mn-lt"/>
                <a:cs typeface="+mn-ea"/>
                <a:sym typeface="+mn-lt"/>
              </a:rPr>
              <a:t>West Asia, Egypt and Europe</a:t>
            </a:r>
            <a:r>
              <a:rPr lang="zh-CN" altLang="en-US" sz="2800" dirty="0">
                <a:solidFill>
                  <a:srgbClr val="465E3C"/>
                </a:solidFill>
                <a:latin typeface="+mn-lt"/>
                <a:cs typeface="+mn-ea"/>
                <a:sym typeface="+mn-lt"/>
              </a:rPr>
              <a:t>.</a:t>
            </a:r>
            <a:endParaRPr lang="zh-CN" altLang="en-US" sz="2800" dirty="0">
              <a:solidFill>
                <a:srgbClr val="465E3C"/>
              </a:solidFill>
              <a:latin typeface="+mn-lt"/>
              <a:cs typeface="+mn-ea"/>
              <a:sym typeface="+mn-lt"/>
            </a:endParaRPr>
          </a:p>
        </p:txBody>
      </p:sp>
      <p:sp>
        <p:nvSpPr>
          <p:cNvPr id="22" name="矩形 21"/>
          <p:cNvSpPr/>
          <p:nvPr/>
        </p:nvSpPr>
        <p:spPr>
          <a:xfrm>
            <a:off x="355600" y="286385"/>
            <a:ext cx="147320" cy="437515"/>
          </a:xfrm>
          <a:prstGeom prst="rect">
            <a:avLst/>
          </a:prstGeom>
          <a:solidFill>
            <a:srgbClr val="465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65E3C"/>
              </a:solidFill>
              <a:cs typeface="+mn-ea"/>
              <a:sym typeface="+mn-lt"/>
            </a:endParaRPr>
          </a:p>
        </p:txBody>
      </p:sp>
      <p:sp>
        <p:nvSpPr>
          <p:cNvPr id="23" name="文本框 22"/>
          <p:cNvSpPr txBox="1"/>
          <p:nvPr/>
        </p:nvSpPr>
        <p:spPr>
          <a:xfrm>
            <a:off x="502920" y="306070"/>
            <a:ext cx="2961640" cy="583565"/>
          </a:xfrm>
          <a:prstGeom prst="rect">
            <a:avLst/>
          </a:prstGeom>
          <a:noFill/>
        </p:spPr>
        <p:txBody>
          <a:bodyPr wrap="square" rtlCol="0">
            <a:spAutoFit/>
          </a:bodyPr>
          <a:lstStyle/>
          <a:p>
            <a:r>
              <a:rPr lang="en-US" altLang="zh-CN" sz="3200" b="1" dirty="0">
                <a:solidFill>
                  <a:srgbClr val="465E3C"/>
                </a:solidFill>
                <a:latin typeface="+mn-lt"/>
                <a:cs typeface="+mn-ea"/>
                <a:sym typeface="+mn-lt"/>
              </a:rPr>
              <a:t>History</a:t>
            </a:r>
            <a:endParaRPr lang="en-US" altLang="zh-CN" sz="3200" b="1" dirty="0">
              <a:solidFill>
                <a:srgbClr val="465E3C"/>
              </a:solidFill>
              <a:latin typeface="+mn-lt"/>
              <a:cs typeface="+mn-ea"/>
              <a:sym typeface="+mn-lt"/>
            </a:endParaRPr>
          </a:p>
        </p:txBody>
      </p:sp>
      <p:pic>
        <p:nvPicPr>
          <p:cNvPr id="24" name="图片 23" descr="边框 9复的"/>
          <p:cNvPicPr>
            <a:picLocks noChangeAspect="1"/>
          </p:cNvPicPr>
          <p:nvPr/>
        </p:nvPicPr>
        <p:blipFill>
          <a:blip r:embed="rId1" cstate="screen"/>
          <a:stretch>
            <a:fillRect/>
          </a:stretch>
        </p:blipFill>
        <p:spPr>
          <a:xfrm>
            <a:off x="10419715" y="-60325"/>
            <a:ext cx="1988185" cy="2499360"/>
          </a:xfrm>
          <a:prstGeom prst="rect">
            <a:avLst/>
          </a:prstGeom>
        </p:spPr>
      </p:pic>
      <p:pic>
        <p:nvPicPr>
          <p:cNvPr id="32" name="图片 31"/>
          <p:cNvPicPr>
            <a:picLocks noChangeAspect="1"/>
          </p:cNvPicPr>
          <p:nvPr/>
        </p:nvPicPr>
        <p:blipFill>
          <a:blip r:embed="rId2"/>
          <a:stretch>
            <a:fillRect/>
          </a:stretch>
        </p:blipFill>
        <p:spPr>
          <a:xfrm>
            <a:off x="0" y="1330960"/>
            <a:ext cx="4920615" cy="394652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66615" y="1806575"/>
            <a:ext cx="2858135" cy="768350"/>
          </a:xfrm>
          <a:prstGeom prst="rect">
            <a:avLst/>
          </a:prstGeom>
          <a:noFill/>
        </p:spPr>
        <p:txBody>
          <a:bodyPr wrap="square" rtlCol="0">
            <a:spAutoFit/>
          </a:bodyPr>
          <a:lstStyle/>
          <a:p>
            <a:pPr algn="dist"/>
            <a:r>
              <a:rPr lang="en-US" altLang="zh-CN" sz="4400" dirty="0">
                <a:solidFill>
                  <a:srgbClr val="465E3C"/>
                </a:solidFill>
                <a:latin typeface="+mn-lt"/>
                <a:cs typeface="+mn-ea"/>
                <a:sym typeface="+mn-lt"/>
              </a:rPr>
              <a:t>PART.03</a:t>
            </a:r>
            <a:endParaRPr lang="en-US" altLang="zh-CN" sz="4400" dirty="0">
              <a:solidFill>
                <a:srgbClr val="465E3C"/>
              </a:solidFill>
              <a:latin typeface="+mn-lt"/>
              <a:cs typeface="+mn-ea"/>
              <a:sym typeface="+mn-lt"/>
            </a:endParaRPr>
          </a:p>
        </p:txBody>
      </p:sp>
      <p:cxnSp>
        <p:nvCxnSpPr>
          <p:cNvPr id="5" name="直接连接符 4"/>
          <p:cNvCxnSpPr/>
          <p:nvPr/>
        </p:nvCxnSpPr>
        <p:spPr>
          <a:xfrm>
            <a:off x="3994785" y="2743835"/>
            <a:ext cx="4202430" cy="0"/>
          </a:xfrm>
          <a:prstGeom prst="line">
            <a:avLst/>
          </a:prstGeom>
          <a:ln w="19050">
            <a:solidFill>
              <a:srgbClr val="465E3C"/>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994785" y="2990850"/>
            <a:ext cx="4203065" cy="645160"/>
          </a:xfrm>
          <a:prstGeom prst="rect">
            <a:avLst/>
          </a:prstGeom>
          <a:noFill/>
        </p:spPr>
        <p:txBody>
          <a:bodyPr wrap="square" rtlCol="0">
            <a:spAutoFit/>
          </a:bodyPr>
          <a:lstStyle/>
          <a:p>
            <a:pPr algn="ctr"/>
            <a:r>
              <a:rPr lang="en-US" altLang="zh-CN" sz="3600" dirty="0">
                <a:solidFill>
                  <a:srgbClr val="465E3C"/>
                </a:solidFill>
                <a:latin typeface="+mn-lt"/>
                <a:cs typeface="+mn-ea"/>
                <a:sym typeface="+mn-lt"/>
              </a:rPr>
              <a:t>Origination</a:t>
            </a:r>
            <a:endParaRPr lang="en-US" altLang="zh-CN" sz="3600" dirty="0">
              <a:solidFill>
                <a:srgbClr val="465E3C"/>
              </a:solidFill>
              <a:latin typeface="+mn-lt"/>
              <a:cs typeface="+mn-ea"/>
              <a:sym typeface="+mn-lt"/>
            </a:endParaRPr>
          </a:p>
        </p:txBody>
      </p:sp>
      <p:pic>
        <p:nvPicPr>
          <p:cNvPr id="10" name="图片 9" descr="花2"/>
          <p:cNvPicPr>
            <a:picLocks noChangeAspect="1"/>
          </p:cNvPicPr>
          <p:nvPr/>
        </p:nvPicPr>
        <p:blipFill>
          <a:blip r:embed="rId1" cstate="screen"/>
          <a:stretch>
            <a:fillRect/>
          </a:stretch>
        </p:blipFill>
        <p:spPr>
          <a:xfrm>
            <a:off x="8896985" y="-30480"/>
            <a:ext cx="3294380" cy="1612900"/>
          </a:xfrm>
          <a:prstGeom prst="rect">
            <a:avLst/>
          </a:prstGeom>
        </p:spPr>
      </p:pic>
      <p:pic>
        <p:nvPicPr>
          <p:cNvPr id="20" name="图片 19"/>
          <p:cNvPicPr>
            <a:picLocks noChangeAspect="1"/>
          </p:cNvPicPr>
          <p:nvPr/>
        </p:nvPicPr>
        <p:blipFill>
          <a:blip r:embed="rId2" cstate="screen"/>
          <a:stretch>
            <a:fillRect/>
          </a:stretch>
        </p:blipFill>
        <p:spPr>
          <a:xfrm flipH="1" flipV="1">
            <a:off x="-934720" y="2876550"/>
            <a:ext cx="4051935" cy="40519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953"/>
          <p:cNvSpPr txBox="1"/>
          <p:nvPr/>
        </p:nvSpPr>
        <p:spPr>
          <a:xfrm>
            <a:off x="236220" y="766445"/>
            <a:ext cx="5220335" cy="6092825"/>
          </a:xfrm>
          <a:prstGeom prst="rect">
            <a:avLst/>
          </a:prstGeom>
          <a:noFill/>
        </p:spPr>
        <p:txBody>
          <a:bodyPr vert="horz" wrap="square" rtlCol="0">
            <a:spAutoFit/>
          </a:bodyPr>
          <a:lstStyle/>
          <a:p>
            <a:pPr algn="l">
              <a:lnSpc>
                <a:spcPct val="150000"/>
              </a:lnSpc>
            </a:pPr>
            <a:r>
              <a:rPr lang="en-US" sz="1200" dirty="0">
                <a:solidFill>
                  <a:srgbClr val="465E3C"/>
                </a:solidFill>
                <a:latin typeface="+mn-lt"/>
                <a:cs typeface="+mn-ea"/>
                <a:sym typeface="+mn-lt"/>
              </a:rPr>
              <a:t>  </a:t>
            </a:r>
            <a:r>
              <a:rPr lang="en-US" sz="1800" dirty="0">
                <a:solidFill>
                  <a:srgbClr val="465E3C"/>
                </a:solidFill>
                <a:latin typeface="+mn-lt"/>
                <a:cs typeface="+mn-ea"/>
                <a:sym typeface="+mn-lt"/>
              </a:rPr>
              <a:t>  </a:t>
            </a:r>
            <a:r>
              <a:rPr sz="2000" dirty="0">
                <a:solidFill>
                  <a:srgbClr val="465E3C"/>
                </a:solidFill>
                <a:latin typeface="+mn-lt"/>
                <a:cs typeface="+mn-ea"/>
                <a:sym typeface="+mn-lt"/>
              </a:rPr>
              <a:t>The name “celadon” originated from a 17th century drama by </a:t>
            </a:r>
            <a:r>
              <a:rPr sz="2000" b="1" dirty="0">
                <a:solidFill>
                  <a:srgbClr val="FF0000"/>
                </a:solidFill>
                <a:latin typeface="+mn-lt"/>
                <a:cs typeface="+mn-ea"/>
                <a:sym typeface="+mn-lt"/>
              </a:rPr>
              <a:t>Honore d’Urfe</a:t>
            </a:r>
            <a:r>
              <a:rPr sz="2000" dirty="0">
                <a:solidFill>
                  <a:srgbClr val="465E3C"/>
                </a:solidFill>
                <a:latin typeface="+mn-lt"/>
                <a:cs typeface="+mn-ea"/>
                <a:sym typeface="+mn-lt"/>
              </a:rPr>
              <a:t> that was played on the stages of Paris. </a:t>
            </a:r>
            <a:endParaRPr sz="2000" dirty="0">
              <a:solidFill>
                <a:srgbClr val="465E3C"/>
              </a:solidFill>
              <a:latin typeface="+mn-lt"/>
              <a:cs typeface="+mn-ea"/>
              <a:sym typeface="+mn-lt"/>
            </a:endParaRPr>
          </a:p>
          <a:p>
            <a:pPr algn="l">
              <a:lnSpc>
                <a:spcPct val="150000"/>
              </a:lnSpc>
            </a:pPr>
            <a:r>
              <a:rPr sz="2000" dirty="0">
                <a:solidFill>
                  <a:srgbClr val="465E3C"/>
                </a:solidFill>
                <a:latin typeface="+mn-lt"/>
                <a:cs typeface="+mn-ea"/>
                <a:sym typeface="+mn-lt"/>
              </a:rPr>
              <a:t>    The hero, a</a:t>
            </a:r>
            <a:r>
              <a:rPr sz="2000" b="1" dirty="0">
                <a:solidFill>
                  <a:srgbClr val="FF0000"/>
                </a:solidFill>
                <a:latin typeface="+mn-lt"/>
                <a:cs typeface="+mn-ea"/>
                <a:sym typeface="+mn-lt"/>
              </a:rPr>
              <a:t> shepherd </a:t>
            </a:r>
            <a:r>
              <a:rPr sz="2000" dirty="0">
                <a:solidFill>
                  <a:srgbClr val="465E3C"/>
                </a:solidFill>
                <a:latin typeface="+mn-lt"/>
                <a:cs typeface="+mn-ea"/>
                <a:sym typeface="+mn-lt"/>
              </a:rPr>
              <a:t>named Celadon, was clad in delicate green. As it happened, the Parisians liked the green porcelain from China so much that they renamed it after the hero of Honore d’Urfe’s play. And so, while the original meaning of Celadon is </a:t>
            </a:r>
            <a:r>
              <a:rPr sz="2000" b="1" dirty="0">
                <a:solidFill>
                  <a:srgbClr val="FF0000"/>
                </a:solidFill>
                <a:latin typeface="+mn-lt"/>
                <a:cs typeface="+mn-ea"/>
                <a:sym typeface="+mn-lt"/>
              </a:rPr>
              <a:t>“tender lover”</a:t>
            </a:r>
            <a:r>
              <a:rPr sz="2000" dirty="0">
                <a:solidFill>
                  <a:srgbClr val="465E3C"/>
                </a:solidFill>
                <a:latin typeface="+mn-lt"/>
                <a:cs typeface="+mn-ea"/>
                <a:sym typeface="+mn-lt"/>
              </a:rPr>
              <a:t>, it came to mean green porcelain from China. The name has stuck ever since.</a:t>
            </a:r>
            <a:endParaRPr sz="2000" dirty="0">
              <a:solidFill>
                <a:srgbClr val="465E3C"/>
              </a:solidFill>
              <a:latin typeface="+mn-lt"/>
              <a:cs typeface="+mn-ea"/>
              <a:sym typeface="+mn-lt"/>
            </a:endParaRPr>
          </a:p>
        </p:txBody>
      </p:sp>
      <p:sp>
        <p:nvSpPr>
          <p:cNvPr id="20" name="矩形 19"/>
          <p:cNvSpPr/>
          <p:nvPr/>
        </p:nvSpPr>
        <p:spPr>
          <a:xfrm>
            <a:off x="355600" y="286385"/>
            <a:ext cx="147320" cy="437515"/>
          </a:xfrm>
          <a:prstGeom prst="rect">
            <a:avLst/>
          </a:prstGeom>
          <a:solidFill>
            <a:srgbClr val="465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65E3C"/>
              </a:solidFill>
              <a:cs typeface="+mn-ea"/>
              <a:sym typeface="+mn-lt"/>
            </a:endParaRPr>
          </a:p>
        </p:txBody>
      </p:sp>
      <p:sp>
        <p:nvSpPr>
          <p:cNvPr id="21" name="文本框 22"/>
          <p:cNvSpPr txBox="1"/>
          <p:nvPr/>
        </p:nvSpPr>
        <p:spPr>
          <a:xfrm>
            <a:off x="502920" y="306070"/>
            <a:ext cx="2961640" cy="460375"/>
          </a:xfrm>
          <a:prstGeom prst="rect">
            <a:avLst/>
          </a:prstGeom>
          <a:noFill/>
        </p:spPr>
        <p:txBody>
          <a:bodyPr wrap="square" rtlCol="0">
            <a:spAutoFit/>
          </a:bodyPr>
          <a:lstStyle/>
          <a:p>
            <a:r>
              <a:rPr lang="en-US" altLang="zh-CN" sz="3200" b="1" dirty="0">
                <a:solidFill>
                  <a:srgbClr val="465E3C"/>
                </a:solidFill>
                <a:latin typeface="+mn-lt"/>
                <a:cs typeface="+mn-ea"/>
                <a:sym typeface="+mn-lt"/>
              </a:rPr>
              <a:t>Origination</a:t>
            </a:r>
            <a:endParaRPr lang="en-US" altLang="zh-CN" sz="3200" b="1" dirty="0">
              <a:solidFill>
                <a:srgbClr val="465E3C"/>
              </a:solidFill>
              <a:latin typeface="+mn-lt"/>
              <a:cs typeface="+mn-ea"/>
              <a:sym typeface="+mn-lt"/>
            </a:endParaRPr>
          </a:p>
        </p:txBody>
      </p:sp>
      <p:pic>
        <p:nvPicPr>
          <p:cNvPr id="22" name="图片 21" descr="边框 9复的"/>
          <p:cNvPicPr>
            <a:picLocks noChangeAspect="1"/>
          </p:cNvPicPr>
          <p:nvPr/>
        </p:nvPicPr>
        <p:blipFill>
          <a:blip r:embed="rId1" cstate="screen"/>
          <a:stretch>
            <a:fillRect/>
          </a:stretch>
        </p:blipFill>
        <p:spPr>
          <a:xfrm>
            <a:off x="10419715" y="-60325"/>
            <a:ext cx="1988185" cy="2499360"/>
          </a:xfrm>
          <a:prstGeom prst="rect">
            <a:avLst/>
          </a:prstGeom>
        </p:spPr>
      </p:pic>
      <p:pic>
        <p:nvPicPr>
          <p:cNvPr id="33" name="图片 32"/>
          <p:cNvPicPr>
            <a:picLocks noChangeAspect="1"/>
          </p:cNvPicPr>
          <p:nvPr/>
        </p:nvPicPr>
        <p:blipFill>
          <a:blip r:embed="rId2"/>
          <a:stretch>
            <a:fillRect/>
          </a:stretch>
        </p:blipFill>
        <p:spPr>
          <a:xfrm>
            <a:off x="5572125" y="90170"/>
            <a:ext cx="2533015" cy="1418590"/>
          </a:xfrm>
          <a:prstGeom prst="rect">
            <a:avLst/>
          </a:prstGeom>
          <a:noFill/>
          <a:ln w="9525">
            <a:noFill/>
          </a:ln>
        </p:spPr>
      </p:pic>
      <p:pic>
        <p:nvPicPr>
          <p:cNvPr id="35" name="图片 34"/>
          <p:cNvPicPr>
            <a:picLocks noChangeAspect="1"/>
          </p:cNvPicPr>
          <p:nvPr/>
        </p:nvPicPr>
        <p:blipFill>
          <a:blip r:embed="rId3"/>
          <a:stretch>
            <a:fillRect/>
          </a:stretch>
        </p:blipFill>
        <p:spPr>
          <a:xfrm>
            <a:off x="6514465" y="1588770"/>
            <a:ext cx="3828415" cy="517398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圆框"/>
          <p:cNvPicPr>
            <a:picLocks noChangeAspect="1"/>
          </p:cNvPicPr>
          <p:nvPr/>
        </p:nvPicPr>
        <p:blipFill>
          <a:blip r:embed="rId1" cstate="screen"/>
          <a:stretch>
            <a:fillRect/>
          </a:stretch>
        </p:blipFill>
        <p:spPr>
          <a:xfrm>
            <a:off x="4512945" y="715645"/>
            <a:ext cx="3166110" cy="2491105"/>
          </a:xfrm>
          <a:prstGeom prst="rect">
            <a:avLst/>
          </a:prstGeom>
        </p:spPr>
      </p:pic>
      <p:sp>
        <p:nvSpPr>
          <p:cNvPr id="18" name="文本框 17"/>
          <p:cNvSpPr txBox="1"/>
          <p:nvPr/>
        </p:nvSpPr>
        <p:spPr>
          <a:xfrm>
            <a:off x="4998085" y="1638935"/>
            <a:ext cx="2195830" cy="645160"/>
          </a:xfrm>
          <a:prstGeom prst="rect">
            <a:avLst/>
          </a:prstGeom>
          <a:noFill/>
        </p:spPr>
        <p:txBody>
          <a:bodyPr wrap="square" rtlCol="0">
            <a:spAutoFit/>
          </a:bodyPr>
          <a:lstStyle/>
          <a:p>
            <a:pPr algn="ctr" fontAlgn="auto">
              <a:lnSpc>
                <a:spcPct val="100000"/>
              </a:lnSpc>
            </a:pPr>
            <a:r>
              <a:rPr lang="en-US" altLang="zh-CN" sz="3600" b="1" dirty="0">
                <a:solidFill>
                  <a:srgbClr val="465E3C"/>
                </a:solidFill>
                <a:latin typeface="+mn-lt"/>
                <a:cs typeface="+mn-ea"/>
                <a:sym typeface="+mn-lt"/>
              </a:rPr>
              <a:t>Contents</a:t>
            </a:r>
            <a:endParaRPr lang="en-US" altLang="zh-CN" sz="3600" b="1" dirty="0">
              <a:solidFill>
                <a:srgbClr val="465E3C"/>
              </a:solidFill>
              <a:latin typeface="+mn-lt"/>
              <a:cs typeface="+mn-ea"/>
              <a:sym typeface="+mn-lt"/>
            </a:endParaRPr>
          </a:p>
        </p:txBody>
      </p:sp>
      <p:sp>
        <p:nvSpPr>
          <p:cNvPr id="6" name="椭圆 5"/>
          <p:cNvSpPr/>
          <p:nvPr/>
        </p:nvSpPr>
        <p:spPr>
          <a:xfrm>
            <a:off x="1790065" y="3827780"/>
            <a:ext cx="441960" cy="441960"/>
          </a:xfrm>
          <a:prstGeom prst="ellipse">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565656"/>
                </a:solidFill>
                <a:cs typeface="+mn-ea"/>
                <a:sym typeface="+mn-lt"/>
              </a:rPr>
              <a:t>1</a:t>
            </a:r>
            <a:endParaRPr lang="en-US" altLang="zh-CN" sz="2000" dirty="0">
              <a:solidFill>
                <a:srgbClr val="565656"/>
              </a:solidFill>
              <a:cs typeface="+mn-ea"/>
              <a:sym typeface="+mn-lt"/>
            </a:endParaRPr>
          </a:p>
        </p:txBody>
      </p:sp>
      <p:sp>
        <p:nvSpPr>
          <p:cNvPr id="21" name="文本框 20"/>
          <p:cNvSpPr txBox="1"/>
          <p:nvPr/>
        </p:nvSpPr>
        <p:spPr>
          <a:xfrm>
            <a:off x="2378710" y="3707765"/>
            <a:ext cx="2334260" cy="534035"/>
          </a:xfrm>
          <a:prstGeom prst="rect">
            <a:avLst/>
          </a:prstGeom>
          <a:noFill/>
        </p:spPr>
        <p:txBody>
          <a:bodyPr wrap="square" rtlCol="0">
            <a:spAutoFit/>
          </a:bodyPr>
          <a:lstStyle/>
          <a:p>
            <a:pPr algn="l" fontAlgn="auto">
              <a:lnSpc>
                <a:spcPct val="120000"/>
              </a:lnSpc>
            </a:pPr>
            <a:r>
              <a:rPr lang="en-US" altLang="zh-CN" sz="2400" b="1" dirty="0">
                <a:solidFill>
                  <a:srgbClr val="565656"/>
                </a:solidFill>
                <a:latin typeface="+mn-lt"/>
                <a:cs typeface="+mn-ea"/>
                <a:sym typeface="+mn-lt"/>
              </a:rPr>
              <a:t>Introduction</a:t>
            </a:r>
            <a:endParaRPr lang="en-US" altLang="zh-CN" sz="2400" b="1" dirty="0">
              <a:solidFill>
                <a:srgbClr val="565656"/>
              </a:solidFill>
              <a:latin typeface="+mn-lt"/>
              <a:cs typeface="+mn-ea"/>
              <a:sym typeface="+mn-lt"/>
            </a:endParaRPr>
          </a:p>
        </p:txBody>
      </p:sp>
      <p:sp>
        <p:nvSpPr>
          <p:cNvPr id="11" name="椭圆 10"/>
          <p:cNvSpPr/>
          <p:nvPr/>
        </p:nvSpPr>
        <p:spPr>
          <a:xfrm>
            <a:off x="6470015" y="3827780"/>
            <a:ext cx="441960" cy="441960"/>
          </a:xfrm>
          <a:prstGeom prst="ellipse">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565656"/>
                </a:solidFill>
                <a:cs typeface="+mn-ea"/>
                <a:sym typeface="+mn-lt"/>
              </a:rPr>
              <a:t>2</a:t>
            </a:r>
            <a:endParaRPr lang="en-US" altLang="zh-CN" sz="2000" dirty="0">
              <a:solidFill>
                <a:srgbClr val="565656"/>
              </a:solidFill>
              <a:cs typeface="+mn-ea"/>
              <a:sym typeface="+mn-lt"/>
            </a:endParaRPr>
          </a:p>
        </p:txBody>
      </p:sp>
      <p:sp>
        <p:nvSpPr>
          <p:cNvPr id="8" name="文本框 7"/>
          <p:cNvSpPr txBox="1"/>
          <p:nvPr/>
        </p:nvSpPr>
        <p:spPr>
          <a:xfrm>
            <a:off x="7058660" y="3707765"/>
            <a:ext cx="3457575" cy="534035"/>
          </a:xfrm>
          <a:prstGeom prst="rect">
            <a:avLst/>
          </a:prstGeom>
          <a:noFill/>
        </p:spPr>
        <p:txBody>
          <a:bodyPr wrap="square" rtlCol="0">
            <a:spAutoFit/>
          </a:bodyPr>
          <a:lstStyle/>
          <a:p>
            <a:pPr algn="l" fontAlgn="auto">
              <a:lnSpc>
                <a:spcPct val="120000"/>
              </a:lnSpc>
            </a:pPr>
            <a:r>
              <a:rPr lang="en-US" altLang="zh-CN" sz="2400" b="1" dirty="0">
                <a:solidFill>
                  <a:srgbClr val="565656"/>
                </a:solidFill>
                <a:latin typeface="+mn-lt"/>
                <a:cs typeface="+mn-ea"/>
                <a:sym typeface="+mn-lt"/>
              </a:rPr>
              <a:t>History</a:t>
            </a:r>
            <a:endParaRPr lang="en-US" altLang="zh-CN" sz="2400" b="1" dirty="0">
              <a:solidFill>
                <a:srgbClr val="565656"/>
              </a:solidFill>
              <a:latin typeface="+mn-lt"/>
              <a:cs typeface="+mn-ea"/>
              <a:sym typeface="+mn-lt"/>
            </a:endParaRPr>
          </a:p>
        </p:txBody>
      </p:sp>
      <p:sp>
        <p:nvSpPr>
          <p:cNvPr id="13" name="椭圆 12"/>
          <p:cNvSpPr/>
          <p:nvPr/>
        </p:nvSpPr>
        <p:spPr>
          <a:xfrm>
            <a:off x="1790065" y="4977765"/>
            <a:ext cx="441960" cy="441960"/>
          </a:xfrm>
          <a:prstGeom prst="ellipse">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565656"/>
                </a:solidFill>
                <a:cs typeface="+mn-ea"/>
                <a:sym typeface="+mn-lt"/>
              </a:rPr>
              <a:t>3</a:t>
            </a:r>
            <a:endParaRPr lang="en-US" altLang="zh-CN" sz="2000" dirty="0">
              <a:solidFill>
                <a:srgbClr val="565656"/>
              </a:solidFill>
              <a:cs typeface="+mn-ea"/>
              <a:sym typeface="+mn-lt"/>
            </a:endParaRPr>
          </a:p>
        </p:txBody>
      </p:sp>
      <p:sp>
        <p:nvSpPr>
          <p:cNvPr id="16" name="文本框 15"/>
          <p:cNvSpPr txBox="1"/>
          <p:nvPr/>
        </p:nvSpPr>
        <p:spPr>
          <a:xfrm>
            <a:off x="2378710" y="4857750"/>
            <a:ext cx="3491865" cy="792480"/>
          </a:xfrm>
          <a:prstGeom prst="rect">
            <a:avLst/>
          </a:prstGeom>
          <a:noFill/>
        </p:spPr>
        <p:txBody>
          <a:bodyPr wrap="square" rtlCol="0">
            <a:spAutoFit/>
          </a:bodyPr>
          <a:lstStyle/>
          <a:p>
            <a:pPr algn="l" fontAlgn="auto">
              <a:lnSpc>
                <a:spcPct val="120000"/>
              </a:lnSpc>
            </a:pPr>
            <a:r>
              <a:rPr lang="en-US" altLang="zh-CN" sz="2400" b="1" dirty="0">
                <a:solidFill>
                  <a:srgbClr val="565656"/>
                </a:solidFill>
                <a:latin typeface="+mn-lt"/>
                <a:cs typeface="+mn-ea"/>
                <a:sym typeface="+mn-lt"/>
              </a:rPr>
              <a:t>Origination</a:t>
            </a:r>
            <a:endParaRPr lang="zh-CN" altLang="en-US" b="1" dirty="0">
              <a:solidFill>
                <a:srgbClr val="565656"/>
              </a:solidFill>
              <a:latin typeface="+mn-lt"/>
              <a:cs typeface="+mn-ea"/>
              <a:sym typeface="+mn-lt"/>
            </a:endParaRPr>
          </a:p>
          <a:p>
            <a:pPr algn="l" fontAlgn="auto">
              <a:lnSpc>
                <a:spcPct val="120000"/>
              </a:lnSpc>
            </a:pPr>
            <a:endParaRPr lang="zh-CN" altLang="en-US" sz="1400" dirty="0">
              <a:solidFill>
                <a:srgbClr val="565656"/>
              </a:solidFill>
              <a:latin typeface="+mn-lt"/>
              <a:cs typeface="+mn-ea"/>
              <a:sym typeface="+mn-lt"/>
            </a:endParaRPr>
          </a:p>
        </p:txBody>
      </p:sp>
      <p:sp>
        <p:nvSpPr>
          <p:cNvPr id="17" name="椭圆 16"/>
          <p:cNvSpPr/>
          <p:nvPr/>
        </p:nvSpPr>
        <p:spPr>
          <a:xfrm>
            <a:off x="6470015" y="4977765"/>
            <a:ext cx="441960" cy="441960"/>
          </a:xfrm>
          <a:prstGeom prst="ellipse">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565656"/>
                </a:solidFill>
                <a:cs typeface="+mn-ea"/>
                <a:sym typeface="+mn-lt"/>
              </a:rPr>
              <a:t>4</a:t>
            </a:r>
            <a:endParaRPr lang="en-US" altLang="zh-CN" sz="2000" dirty="0">
              <a:solidFill>
                <a:srgbClr val="565656"/>
              </a:solidFill>
              <a:cs typeface="+mn-ea"/>
              <a:sym typeface="+mn-lt"/>
            </a:endParaRPr>
          </a:p>
        </p:txBody>
      </p:sp>
      <p:sp>
        <p:nvSpPr>
          <p:cNvPr id="9" name="文本框 8"/>
          <p:cNvSpPr txBox="1"/>
          <p:nvPr/>
        </p:nvSpPr>
        <p:spPr>
          <a:xfrm>
            <a:off x="7058660" y="4857750"/>
            <a:ext cx="3457575" cy="977265"/>
          </a:xfrm>
          <a:prstGeom prst="rect">
            <a:avLst/>
          </a:prstGeom>
          <a:noFill/>
        </p:spPr>
        <p:txBody>
          <a:bodyPr wrap="square" rtlCol="0">
            <a:spAutoFit/>
          </a:bodyPr>
          <a:lstStyle/>
          <a:p>
            <a:pPr algn="l" fontAlgn="auto">
              <a:lnSpc>
                <a:spcPct val="120000"/>
              </a:lnSpc>
            </a:pPr>
            <a:r>
              <a:rPr lang="en-US" altLang="zh-CN" sz="2400" b="1" dirty="0">
                <a:solidFill>
                  <a:srgbClr val="565656"/>
                </a:solidFill>
                <a:latin typeface="+mn-lt"/>
                <a:cs typeface="+mn-ea"/>
                <a:sym typeface="+mn-lt"/>
              </a:rPr>
              <a:t>The Celadon Song</a:t>
            </a:r>
            <a:endParaRPr lang="zh-CN" altLang="en-US" sz="2400" b="1" dirty="0">
              <a:solidFill>
                <a:srgbClr val="565656"/>
              </a:solidFill>
              <a:latin typeface="+mn-lt"/>
              <a:cs typeface="+mn-ea"/>
              <a:sym typeface="+mn-lt"/>
            </a:endParaRPr>
          </a:p>
          <a:p>
            <a:pPr algn="l" fontAlgn="auto">
              <a:lnSpc>
                <a:spcPct val="120000"/>
              </a:lnSpc>
            </a:pPr>
            <a:endParaRPr lang="zh-CN" altLang="en-US" sz="2400" b="1" dirty="0">
              <a:solidFill>
                <a:srgbClr val="565656"/>
              </a:solidFill>
              <a:latin typeface="+mn-lt"/>
              <a:cs typeface="+mn-ea"/>
              <a:sym typeface="+mn-lt"/>
            </a:endParaRPr>
          </a:p>
        </p:txBody>
      </p:sp>
      <p:pic>
        <p:nvPicPr>
          <p:cNvPr id="14" name="图片 13" descr="590c3004dc3ff"/>
          <p:cNvPicPr>
            <a:picLocks noChangeAspect="1"/>
          </p:cNvPicPr>
          <p:nvPr/>
        </p:nvPicPr>
        <p:blipFill>
          <a:blip r:embed="rId2" cstate="screen"/>
          <a:stretch>
            <a:fillRect/>
          </a:stretch>
        </p:blipFill>
        <p:spPr>
          <a:xfrm>
            <a:off x="-993140" y="4178935"/>
            <a:ext cx="3725545" cy="2762250"/>
          </a:xfrm>
          <a:prstGeom prst="rect">
            <a:avLst/>
          </a:prstGeom>
        </p:spPr>
      </p:pic>
      <p:pic>
        <p:nvPicPr>
          <p:cNvPr id="10" name="图片 9" descr="边框 9复的"/>
          <p:cNvPicPr>
            <a:picLocks noChangeAspect="1"/>
          </p:cNvPicPr>
          <p:nvPr/>
        </p:nvPicPr>
        <p:blipFill>
          <a:blip r:embed="rId3" cstate="screen"/>
          <a:stretch>
            <a:fillRect/>
          </a:stretch>
        </p:blipFill>
        <p:spPr>
          <a:xfrm>
            <a:off x="9571990" y="8890"/>
            <a:ext cx="2543810" cy="3197860"/>
          </a:xfrm>
          <a:prstGeom prst="rect">
            <a:avLst/>
          </a:prstGeom>
        </p:spPr>
      </p:pic>
      <p:sp>
        <p:nvSpPr>
          <p:cNvPr id="2" name="文本框 1"/>
          <p:cNvSpPr txBox="1"/>
          <p:nvPr/>
        </p:nvSpPr>
        <p:spPr>
          <a:xfrm>
            <a:off x="1311275" y="1633491"/>
            <a:ext cx="2195405" cy="307777"/>
          </a:xfrm>
          <a:prstGeom prst="rect">
            <a:avLst/>
          </a:prstGeom>
          <a:noFill/>
        </p:spPr>
        <p:txBody>
          <a:bodyPr wrap="square" rtlCol="0">
            <a:spAutoFit/>
          </a:bodyPr>
          <a:lstStyle/>
          <a:p>
            <a:r>
              <a:rPr lang="en-US" altLang="zh-CN" sz="1400" dirty="0">
                <a:solidFill>
                  <a:srgbClr val="F4F3F1"/>
                </a:solidFill>
              </a:rPr>
              <a:t>https://www.ypppt.com/</a:t>
            </a:r>
            <a:endParaRPr lang="zh-CN" altLang="en-US" sz="1400" dirty="0">
              <a:solidFill>
                <a:srgbClr val="F4F3F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66615" y="1806575"/>
            <a:ext cx="2858135" cy="768350"/>
          </a:xfrm>
          <a:prstGeom prst="rect">
            <a:avLst/>
          </a:prstGeom>
          <a:noFill/>
        </p:spPr>
        <p:txBody>
          <a:bodyPr wrap="square" rtlCol="0">
            <a:spAutoFit/>
          </a:bodyPr>
          <a:lstStyle/>
          <a:p>
            <a:pPr algn="dist"/>
            <a:r>
              <a:rPr lang="en-US" altLang="zh-CN" sz="4400" dirty="0">
                <a:solidFill>
                  <a:srgbClr val="465E3C"/>
                </a:solidFill>
                <a:latin typeface="+mn-lt"/>
                <a:cs typeface="+mn-ea"/>
                <a:sym typeface="+mn-lt"/>
              </a:rPr>
              <a:t>PART.01</a:t>
            </a:r>
            <a:endParaRPr lang="en-US" altLang="zh-CN" sz="4400" dirty="0">
              <a:solidFill>
                <a:srgbClr val="465E3C"/>
              </a:solidFill>
              <a:latin typeface="+mn-lt"/>
              <a:cs typeface="+mn-ea"/>
              <a:sym typeface="+mn-lt"/>
            </a:endParaRPr>
          </a:p>
        </p:txBody>
      </p:sp>
      <p:cxnSp>
        <p:nvCxnSpPr>
          <p:cNvPr id="5" name="直接连接符 4"/>
          <p:cNvCxnSpPr/>
          <p:nvPr/>
        </p:nvCxnSpPr>
        <p:spPr>
          <a:xfrm>
            <a:off x="3994785" y="2743835"/>
            <a:ext cx="4202430" cy="0"/>
          </a:xfrm>
          <a:prstGeom prst="line">
            <a:avLst/>
          </a:prstGeom>
          <a:ln w="19050">
            <a:solidFill>
              <a:srgbClr val="465E3C"/>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994785" y="2990850"/>
            <a:ext cx="4203065" cy="645160"/>
          </a:xfrm>
          <a:prstGeom prst="rect">
            <a:avLst/>
          </a:prstGeom>
          <a:noFill/>
        </p:spPr>
        <p:txBody>
          <a:bodyPr wrap="square" rtlCol="0">
            <a:spAutoFit/>
          </a:bodyPr>
          <a:lstStyle/>
          <a:p>
            <a:pPr algn="ctr"/>
            <a:r>
              <a:rPr lang="en-US" altLang="zh-CN" sz="3600" dirty="0">
                <a:solidFill>
                  <a:srgbClr val="465E3C"/>
                </a:solidFill>
                <a:latin typeface="+mn-lt"/>
                <a:cs typeface="+mn-ea"/>
                <a:sym typeface="+mn-lt"/>
              </a:rPr>
              <a:t>Introduction</a:t>
            </a:r>
            <a:endParaRPr lang="en-US" altLang="zh-CN" sz="3600" dirty="0">
              <a:solidFill>
                <a:srgbClr val="465E3C"/>
              </a:solidFill>
              <a:latin typeface="+mn-lt"/>
              <a:cs typeface="+mn-ea"/>
              <a:sym typeface="+mn-lt"/>
            </a:endParaRPr>
          </a:p>
        </p:txBody>
      </p:sp>
      <p:pic>
        <p:nvPicPr>
          <p:cNvPr id="10" name="图片 9" descr="花2"/>
          <p:cNvPicPr>
            <a:picLocks noChangeAspect="1"/>
          </p:cNvPicPr>
          <p:nvPr/>
        </p:nvPicPr>
        <p:blipFill>
          <a:blip r:embed="rId1" cstate="screen"/>
          <a:stretch>
            <a:fillRect/>
          </a:stretch>
        </p:blipFill>
        <p:spPr>
          <a:xfrm>
            <a:off x="8896985" y="-30480"/>
            <a:ext cx="3294380" cy="1612900"/>
          </a:xfrm>
          <a:prstGeom prst="rect">
            <a:avLst/>
          </a:prstGeom>
        </p:spPr>
      </p:pic>
      <p:pic>
        <p:nvPicPr>
          <p:cNvPr id="20" name="图片 19"/>
          <p:cNvPicPr>
            <a:picLocks noChangeAspect="1"/>
          </p:cNvPicPr>
          <p:nvPr/>
        </p:nvPicPr>
        <p:blipFill>
          <a:blip r:embed="rId2" cstate="screen"/>
          <a:stretch>
            <a:fillRect/>
          </a:stretch>
        </p:blipFill>
        <p:spPr>
          <a:xfrm flipH="1" flipV="1">
            <a:off x="-934720" y="2876550"/>
            <a:ext cx="4051935" cy="4051935"/>
          </a:xfrm>
          <a:prstGeom prst="rect">
            <a:avLst/>
          </a:prstGeom>
        </p:spPr>
      </p:pic>
      <p:sp>
        <p:nvSpPr>
          <p:cNvPr id="2" name="文本框 1"/>
          <p:cNvSpPr txBox="1"/>
          <p:nvPr/>
        </p:nvSpPr>
        <p:spPr>
          <a:xfrm>
            <a:off x="2624455" y="4051935"/>
            <a:ext cx="6943725" cy="1568450"/>
          </a:xfrm>
          <a:prstGeom prst="rect">
            <a:avLst/>
          </a:prstGeom>
          <a:noFill/>
        </p:spPr>
        <p:txBody>
          <a:bodyPr wrap="square" rtlCol="0">
            <a:spAutoFit/>
          </a:bodyPr>
          <a:p>
            <a:pPr algn="l"/>
            <a:r>
              <a:rPr lang="en-US" altLang="zh-CN"/>
              <a:t>    </a:t>
            </a:r>
            <a:r>
              <a:rPr lang="zh-CN" altLang="en-US" sz="2400" b="1">
                <a:solidFill>
                  <a:schemeClr val="accent3">
                    <a:lumMod val="75000"/>
                  </a:schemeClr>
                </a:solidFill>
              </a:rPr>
              <a:t>China is well-known as the birthplace of ceramics（陶器）, which could even be reckoned from its English name – a synonym for porcelain（瓷器）.</a:t>
            </a:r>
            <a:endParaRPr lang="zh-CN" altLang="en-US" sz="2400" b="1">
              <a:solidFill>
                <a:schemeClr val="accent3">
                  <a:lumMod val="75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55600" y="286385"/>
            <a:ext cx="147320" cy="437515"/>
          </a:xfrm>
          <a:prstGeom prst="rect">
            <a:avLst/>
          </a:prstGeom>
          <a:solidFill>
            <a:srgbClr val="465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65E3C"/>
              </a:solidFill>
              <a:cs typeface="+mn-ea"/>
              <a:sym typeface="+mn-lt"/>
            </a:endParaRPr>
          </a:p>
        </p:txBody>
      </p:sp>
      <p:sp>
        <p:nvSpPr>
          <p:cNvPr id="2" name="文本框 1"/>
          <p:cNvSpPr txBox="1"/>
          <p:nvPr/>
        </p:nvSpPr>
        <p:spPr>
          <a:xfrm>
            <a:off x="502920" y="286385"/>
            <a:ext cx="2961640" cy="583565"/>
          </a:xfrm>
          <a:prstGeom prst="rect">
            <a:avLst/>
          </a:prstGeom>
          <a:noFill/>
        </p:spPr>
        <p:txBody>
          <a:bodyPr wrap="square" rtlCol="0">
            <a:spAutoFit/>
          </a:bodyPr>
          <a:lstStyle/>
          <a:p>
            <a:r>
              <a:rPr lang="en-US" altLang="zh-CN" sz="3200" b="1" dirty="0">
                <a:solidFill>
                  <a:srgbClr val="465E3C"/>
                </a:solidFill>
                <a:latin typeface="+mn-lt"/>
                <a:cs typeface="+mn-ea"/>
                <a:sym typeface="+mn-lt"/>
              </a:rPr>
              <a:t>Introduction</a:t>
            </a:r>
            <a:endParaRPr lang="en-US" altLang="zh-CN" sz="3200" b="1" dirty="0">
              <a:solidFill>
                <a:srgbClr val="465E3C"/>
              </a:solidFill>
              <a:latin typeface="+mn-lt"/>
              <a:cs typeface="+mn-ea"/>
              <a:sym typeface="+mn-lt"/>
            </a:endParaRPr>
          </a:p>
        </p:txBody>
      </p:sp>
      <p:sp>
        <p:nvSpPr>
          <p:cNvPr id="17" name="矩形 16"/>
          <p:cNvSpPr/>
          <p:nvPr/>
        </p:nvSpPr>
        <p:spPr>
          <a:xfrm>
            <a:off x="241935" y="1045845"/>
            <a:ext cx="5158740" cy="5631180"/>
          </a:xfrm>
          <a:prstGeom prst="rect">
            <a:avLst/>
          </a:prstGeom>
        </p:spPr>
        <p:txBody>
          <a:bodyPr wrap="square">
            <a:spAutoFit/>
          </a:bodyPr>
          <a:lstStyle/>
          <a:p>
            <a:pPr algn="l"/>
            <a:r>
              <a:rPr lang="zh-CN" altLang="en-US" sz="2400" dirty="0">
                <a:solidFill>
                  <a:srgbClr val="465E3C"/>
                </a:solidFill>
                <a:latin typeface="+mn-lt"/>
                <a:cs typeface="+mn-ea"/>
                <a:sym typeface="+mn-lt"/>
              </a:rPr>
              <a:t>Celadon is the most widespread type of ancient Chinese porcelain. </a:t>
            </a:r>
            <a:endParaRPr lang="zh-CN" altLang="en-US" sz="2400" dirty="0">
              <a:solidFill>
                <a:srgbClr val="465E3C"/>
              </a:solidFill>
              <a:latin typeface="+mn-lt"/>
              <a:cs typeface="+mn-ea"/>
              <a:sym typeface="+mn-lt"/>
            </a:endParaRPr>
          </a:p>
          <a:p>
            <a:pPr algn="l"/>
            <a:endParaRPr lang="zh-CN" altLang="en-US" sz="2400" dirty="0">
              <a:solidFill>
                <a:srgbClr val="465E3C"/>
              </a:solidFill>
              <a:latin typeface="+mn-lt"/>
              <a:cs typeface="+mn-ea"/>
              <a:sym typeface="+mn-lt"/>
            </a:endParaRPr>
          </a:p>
          <a:p>
            <a:pPr algn="l"/>
            <a:endParaRPr lang="zh-CN" altLang="en-US" sz="2400" dirty="0">
              <a:solidFill>
                <a:srgbClr val="465E3C"/>
              </a:solidFill>
              <a:latin typeface="+mn-lt"/>
              <a:cs typeface="+mn-ea"/>
              <a:sym typeface="+mn-lt"/>
            </a:endParaRPr>
          </a:p>
          <a:p>
            <a:pPr algn="l"/>
            <a:r>
              <a:rPr lang="zh-CN" altLang="en-US" sz="2400" dirty="0">
                <a:solidFill>
                  <a:srgbClr val="465E3C"/>
                </a:solidFill>
                <a:latin typeface="+mn-lt"/>
                <a:cs typeface="+mn-ea"/>
                <a:sym typeface="+mn-lt"/>
              </a:rPr>
              <a:t>It is a mixture of </a:t>
            </a:r>
            <a:r>
              <a:rPr lang="zh-CN" altLang="en-US" sz="2400" b="1" dirty="0">
                <a:solidFill>
                  <a:srgbClr val="FF0000"/>
                </a:solidFill>
                <a:latin typeface="+mn-lt"/>
                <a:cs typeface="+mn-ea"/>
                <a:sym typeface="+mn-lt"/>
              </a:rPr>
              <a:t>iron oxide</a:t>
            </a:r>
            <a:r>
              <a:rPr lang="zh-CN" altLang="en-US" sz="2400" dirty="0">
                <a:solidFill>
                  <a:srgbClr val="465E3C"/>
                </a:solidFill>
                <a:latin typeface="+mn-lt"/>
                <a:cs typeface="+mn-ea"/>
                <a:sym typeface="+mn-lt"/>
              </a:rPr>
              <a:t> with a </a:t>
            </a:r>
            <a:r>
              <a:rPr lang="zh-CN" altLang="en-US" sz="2400" b="1" dirty="0">
                <a:solidFill>
                  <a:srgbClr val="FF0000"/>
                </a:solidFill>
                <a:latin typeface="+mn-lt"/>
                <a:cs typeface="+mn-ea"/>
                <a:sym typeface="+mn-lt"/>
              </a:rPr>
              <a:t>glaze</a:t>
            </a:r>
            <a:r>
              <a:rPr lang="zh-CN" altLang="en-US" sz="2400" dirty="0">
                <a:solidFill>
                  <a:srgbClr val="465E3C"/>
                </a:solidFill>
                <a:latin typeface="+mn-lt"/>
                <a:cs typeface="+mn-ea"/>
                <a:sym typeface="+mn-lt"/>
              </a:rPr>
              <a:t> that results during </a:t>
            </a:r>
            <a:r>
              <a:rPr lang="zh-CN" altLang="en-US" sz="2400" b="1" dirty="0">
                <a:solidFill>
                  <a:srgbClr val="FF0000"/>
                </a:solidFill>
                <a:latin typeface="+mn-lt"/>
                <a:cs typeface="+mn-ea"/>
                <a:sym typeface="+mn-lt"/>
              </a:rPr>
              <a:t>the firing process</a:t>
            </a:r>
            <a:r>
              <a:rPr lang="zh-CN" altLang="en-US" sz="2400" dirty="0">
                <a:solidFill>
                  <a:srgbClr val="465E3C"/>
                </a:solidFill>
                <a:latin typeface="+mn-lt"/>
                <a:cs typeface="+mn-ea"/>
                <a:sym typeface="+mn-lt"/>
              </a:rPr>
              <a:t>. </a:t>
            </a:r>
            <a:endParaRPr lang="zh-CN" altLang="en-US" sz="2400" dirty="0">
              <a:solidFill>
                <a:srgbClr val="465E3C"/>
              </a:solidFill>
              <a:latin typeface="+mn-lt"/>
              <a:cs typeface="+mn-ea"/>
              <a:sym typeface="+mn-lt"/>
            </a:endParaRPr>
          </a:p>
          <a:p>
            <a:pPr algn="l"/>
            <a:endParaRPr lang="zh-CN" altLang="en-US" sz="2400" dirty="0">
              <a:solidFill>
                <a:srgbClr val="465E3C"/>
              </a:solidFill>
              <a:latin typeface="+mn-lt"/>
              <a:cs typeface="+mn-ea"/>
              <a:sym typeface="+mn-lt"/>
            </a:endParaRPr>
          </a:p>
          <a:p>
            <a:pPr algn="l"/>
            <a:endParaRPr lang="zh-CN" altLang="en-US" sz="2400" dirty="0">
              <a:solidFill>
                <a:srgbClr val="465E3C"/>
              </a:solidFill>
              <a:latin typeface="+mn-lt"/>
              <a:cs typeface="+mn-ea"/>
              <a:sym typeface="+mn-lt"/>
            </a:endParaRPr>
          </a:p>
          <a:p>
            <a:pPr algn="l"/>
            <a:endParaRPr lang="zh-CN" altLang="en-US" sz="2400" dirty="0">
              <a:solidFill>
                <a:srgbClr val="465E3C"/>
              </a:solidFill>
              <a:latin typeface="+mn-lt"/>
              <a:cs typeface="+mn-ea"/>
              <a:sym typeface="+mn-lt"/>
            </a:endParaRPr>
          </a:p>
          <a:p>
            <a:pPr algn="l"/>
            <a:endParaRPr lang="zh-CN" altLang="en-US" sz="2400" dirty="0">
              <a:solidFill>
                <a:srgbClr val="465E3C"/>
              </a:solidFill>
              <a:latin typeface="+mn-lt"/>
              <a:cs typeface="+mn-ea"/>
              <a:sym typeface="+mn-lt"/>
            </a:endParaRPr>
          </a:p>
          <a:p>
            <a:pPr algn="l"/>
            <a:r>
              <a:rPr lang="zh-CN" altLang="en-US" sz="2400" dirty="0">
                <a:solidFill>
                  <a:srgbClr val="465E3C"/>
                </a:solidFill>
                <a:latin typeface="+mn-lt"/>
                <a:cs typeface="+mn-ea"/>
                <a:sym typeface="+mn-lt"/>
              </a:rPr>
              <a:t>The glaze is the characteristic </a:t>
            </a:r>
            <a:r>
              <a:rPr lang="zh-CN" altLang="en-US" sz="2400" b="1" dirty="0">
                <a:solidFill>
                  <a:srgbClr val="FF0000"/>
                </a:solidFill>
                <a:latin typeface="+mn-lt"/>
                <a:cs typeface="+mn-ea"/>
                <a:sym typeface="+mn-lt"/>
              </a:rPr>
              <a:t>green</a:t>
            </a:r>
            <a:r>
              <a:rPr lang="zh-CN" altLang="en-US" sz="2400" dirty="0">
                <a:solidFill>
                  <a:srgbClr val="465E3C"/>
                </a:solidFill>
                <a:latin typeface="+mn-lt"/>
                <a:cs typeface="+mn-ea"/>
                <a:sym typeface="+mn-lt"/>
              </a:rPr>
              <a:t> tone of the porcelain, which occurs due to the presence of iron in the clay.</a:t>
            </a:r>
            <a:endParaRPr lang="zh-CN" altLang="en-US" sz="2400" dirty="0">
              <a:solidFill>
                <a:srgbClr val="465E3C"/>
              </a:solidFill>
              <a:latin typeface="+mn-lt"/>
              <a:cs typeface="+mn-ea"/>
              <a:sym typeface="+mn-lt"/>
            </a:endParaRPr>
          </a:p>
        </p:txBody>
      </p:sp>
      <p:pic>
        <p:nvPicPr>
          <p:cNvPr id="9" name="图片 8" descr="边框 9复的"/>
          <p:cNvPicPr>
            <a:picLocks noChangeAspect="1"/>
          </p:cNvPicPr>
          <p:nvPr/>
        </p:nvPicPr>
        <p:blipFill>
          <a:blip r:embed="rId1" cstate="screen"/>
          <a:stretch>
            <a:fillRect/>
          </a:stretch>
        </p:blipFill>
        <p:spPr>
          <a:xfrm>
            <a:off x="10419715" y="-60325"/>
            <a:ext cx="1988185" cy="2499360"/>
          </a:xfrm>
          <a:prstGeom prst="rect">
            <a:avLst/>
          </a:prstGeom>
        </p:spPr>
      </p:pic>
      <p:pic>
        <p:nvPicPr>
          <p:cNvPr id="5" name="图片 5"/>
          <p:cNvPicPr>
            <a:picLocks noChangeAspect="1"/>
          </p:cNvPicPr>
          <p:nvPr/>
        </p:nvPicPr>
        <p:blipFill>
          <a:blip r:embed="rId2"/>
          <a:stretch>
            <a:fillRect/>
          </a:stretch>
        </p:blipFill>
        <p:spPr>
          <a:xfrm>
            <a:off x="6059170" y="88900"/>
            <a:ext cx="2468245" cy="2468245"/>
          </a:xfrm>
          <a:prstGeom prst="rect">
            <a:avLst/>
          </a:prstGeom>
          <a:noFill/>
          <a:ln w="9525">
            <a:noFill/>
          </a:ln>
        </p:spPr>
      </p:pic>
      <p:pic>
        <p:nvPicPr>
          <p:cNvPr id="4" name="图片 6" descr="Mad-Micas-Red-Iron-Oxide-2"/>
          <p:cNvPicPr>
            <a:picLocks noChangeAspect="1"/>
          </p:cNvPicPr>
          <p:nvPr/>
        </p:nvPicPr>
        <p:blipFill>
          <a:blip r:embed="rId3"/>
          <a:stretch>
            <a:fillRect/>
          </a:stretch>
        </p:blipFill>
        <p:spPr>
          <a:xfrm>
            <a:off x="4465320" y="3372485"/>
            <a:ext cx="1988820" cy="1588770"/>
          </a:xfrm>
          <a:prstGeom prst="rect">
            <a:avLst/>
          </a:prstGeom>
        </p:spPr>
      </p:pic>
      <p:pic>
        <p:nvPicPr>
          <p:cNvPr id="12" name="图片 11"/>
          <p:cNvPicPr>
            <a:picLocks noChangeAspect="1"/>
          </p:cNvPicPr>
          <p:nvPr/>
        </p:nvPicPr>
        <p:blipFill>
          <a:blip r:embed="rId4"/>
          <a:stretch>
            <a:fillRect/>
          </a:stretch>
        </p:blipFill>
        <p:spPr>
          <a:xfrm>
            <a:off x="6454140" y="2760663"/>
            <a:ext cx="5269230" cy="2200275"/>
          </a:xfrm>
          <a:prstGeom prst="rect">
            <a:avLst/>
          </a:prstGeom>
          <a:noFill/>
          <a:ln w="9525">
            <a:noFill/>
          </a:ln>
        </p:spPr>
      </p:pic>
      <p:pic>
        <p:nvPicPr>
          <p:cNvPr id="13" name="图片 12"/>
          <p:cNvPicPr>
            <a:picLocks noChangeAspect="1"/>
          </p:cNvPicPr>
          <p:nvPr/>
        </p:nvPicPr>
        <p:blipFill>
          <a:blip r:embed="rId5"/>
          <a:stretch>
            <a:fillRect/>
          </a:stretch>
        </p:blipFill>
        <p:spPr>
          <a:xfrm>
            <a:off x="6059170" y="4961255"/>
            <a:ext cx="1822450" cy="182245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66615" y="1806575"/>
            <a:ext cx="2858135" cy="768350"/>
          </a:xfrm>
          <a:prstGeom prst="rect">
            <a:avLst/>
          </a:prstGeom>
          <a:noFill/>
        </p:spPr>
        <p:txBody>
          <a:bodyPr wrap="square" rtlCol="0">
            <a:spAutoFit/>
          </a:bodyPr>
          <a:lstStyle/>
          <a:p>
            <a:pPr algn="dist"/>
            <a:r>
              <a:rPr lang="en-US" altLang="zh-CN" sz="4400" dirty="0">
                <a:solidFill>
                  <a:srgbClr val="465E3C"/>
                </a:solidFill>
                <a:latin typeface="+mn-lt"/>
                <a:cs typeface="+mn-ea"/>
                <a:sym typeface="+mn-lt"/>
              </a:rPr>
              <a:t>PART.02</a:t>
            </a:r>
            <a:endParaRPr lang="en-US" altLang="zh-CN" sz="4400" dirty="0">
              <a:solidFill>
                <a:srgbClr val="465E3C"/>
              </a:solidFill>
              <a:latin typeface="+mn-lt"/>
              <a:cs typeface="+mn-ea"/>
              <a:sym typeface="+mn-lt"/>
            </a:endParaRPr>
          </a:p>
        </p:txBody>
      </p:sp>
      <p:cxnSp>
        <p:nvCxnSpPr>
          <p:cNvPr id="5" name="直接连接符 4"/>
          <p:cNvCxnSpPr/>
          <p:nvPr/>
        </p:nvCxnSpPr>
        <p:spPr>
          <a:xfrm>
            <a:off x="3994785" y="2743835"/>
            <a:ext cx="4202430" cy="0"/>
          </a:xfrm>
          <a:prstGeom prst="line">
            <a:avLst/>
          </a:prstGeom>
          <a:ln w="19050">
            <a:solidFill>
              <a:srgbClr val="465E3C"/>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994785" y="2990850"/>
            <a:ext cx="4203065" cy="645160"/>
          </a:xfrm>
          <a:prstGeom prst="rect">
            <a:avLst/>
          </a:prstGeom>
          <a:noFill/>
        </p:spPr>
        <p:txBody>
          <a:bodyPr wrap="square" rtlCol="0">
            <a:spAutoFit/>
          </a:bodyPr>
          <a:lstStyle/>
          <a:p>
            <a:pPr algn="ctr"/>
            <a:r>
              <a:rPr lang="en-US" altLang="zh-CN" sz="3600" dirty="0">
                <a:solidFill>
                  <a:srgbClr val="465E3C"/>
                </a:solidFill>
                <a:latin typeface="+mn-lt"/>
                <a:cs typeface="+mn-ea"/>
                <a:sym typeface="+mn-lt"/>
              </a:rPr>
              <a:t>History</a:t>
            </a:r>
            <a:endParaRPr lang="en-US" altLang="zh-CN" sz="3600" dirty="0">
              <a:solidFill>
                <a:srgbClr val="465E3C"/>
              </a:solidFill>
              <a:latin typeface="+mn-lt"/>
              <a:cs typeface="+mn-ea"/>
              <a:sym typeface="+mn-lt"/>
            </a:endParaRPr>
          </a:p>
        </p:txBody>
      </p:sp>
      <p:pic>
        <p:nvPicPr>
          <p:cNvPr id="10" name="图片 9" descr="花2"/>
          <p:cNvPicPr>
            <a:picLocks noChangeAspect="1"/>
          </p:cNvPicPr>
          <p:nvPr/>
        </p:nvPicPr>
        <p:blipFill>
          <a:blip r:embed="rId1" cstate="screen"/>
          <a:stretch>
            <a:fillRect/>
          </a:stretch>
        </p:blipFill>
        <p:spPr>
          <a:xfrm>
            <a:off x="8896985" y="-30480"/>
            <a:ext cx="3294380" cy="1612900"/>
          </a:xfrm>
          <a:prstGeom prst="rect">
            <a:avLst/>
          </a:prstGeom>
        </p:spPr>
      </p:pic>
      <p:pic>
        <p:nvPicPr>
          <p:cNvPr id="20" name="图片 19"/>
          <p:cNvPicPr>
            <a:picLocks noChangeAspect="1"/>
          </p:cNvPicPr>
          <p:nvPr/>
        </p:nvPicPr>
        <p:blipFill>
          <a:blip r:embed="rId2" cstate="screen"/>
          <a:stretch>
            <a:fillRect/>
          </a:stretch>
        </p:blipFill>
        <p:spPr>
          <a:xfrm flipH="1" flipV="1">
            <a:off x="-934720" y="2876550"/>
            <a:ext cx="4051935" cy="40519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21480" y="889635"/>
            <a:ext cx="5952490" cy="2306955"/>
          </a:xfrm>
          <a:prstGeom prst="rect">
            <a:avLst/>
          </a:prstGeom>
        </p:spPr>
        <p:txBody>
          <a:bodyPr vert="horz" wrap="square">
            <a:spAutoFit/>
          </a:bodyPr>
          <a:lstStyle/>
          <a:p>
            <a:pPr algn="l">
              <a:lnSpc>
                <a:spcPct val="150000"/>
              </a:lnSpc>
            </a:pPr>
            <a:r>
              <a:rPr lang="en-US" altLang="zh-CN" sz="2400" dirty="0">
                <a:solidFill>
                  <a:srgbClr val="465E3C"/>
                </a:solidFill>
                <a:latin typeface="+mn-lt"/>
                <a:cs typeface="+mn-ea"/>
                <a:sym typeface="+mn-lt"/>
              </a:rPr>
              <a:t>    </a:t>
            </a:r>
            <a:r>
              <a:rPr lang="zh-CN" altLang="en-US" sz="2400" dirty="0">
                <a:solidFill>
                  <a:srgbClr val="465E3C"/>
                </a:solidFill>
                <a:latin typeface="+mn-lt"/>
                <a:cs typeface="+mn-ea"/>
                <a:sym typeface="+mn-lt"/>
              </a:rPr>
              <a:t>When celadon first appeared in East China during the Han Dynasty (206 BC-25 AD), it was simply known as </a:t>
            </a:r>
            <a:r>
              <a:rPr lang="zh-CN" altLang="en-US" sz="2400" b="1" dirty="0">
                <a:solidFill>
                  <a:srgbClr val="FF0000"/>
                </a:solidFill>
                <a:latin typeface="+mn-lt"/>
                <a:cs typeface="+mn-ea"/>
                <a:sym typeface="+mn-lt"/>
              </a:rPr>
              <a:t>green porcelain</a:t>
            </a:r>
            <a:r>
              <a:rPr lang="zh-CN" altLang="en-US" sz="2400" dirty="0">
                <a:solidFill>
                  <a:srgbClr val="465E3C"/>
                </a:solidFill>
                <a:latin typeface="+mn-lt"/>
                <a:cs typeface="+mn-ea"/>
                <a:sym typeface="+mn-lt"/>
              </a:rPr>
              <a:t>.</a:t>
            </a:r>
            <a:endParaRPr lang="zh-CN" altLang="en-US" sz="2400" dirty="0">
              <a:solidFill>
                <a:srgbClr val="465E3C"/>
              </a:solidFill>
              <a:latin typeface="+mn-lt"/>
              <a:cs typeface="+mn-ea"/>
              <a:sym typeface="+mn-lt"/>
            </a:endParaRPr>
          </a:p>
        </p:txBody>
      </p:sp>
      <p:sp>
        <p:nvSpPr>
          <p:cNvPr id="22" name="矩形 21"/>
          <p:cNvSpPr/>
          <p:nvPr/>
        </p:nvSpPr>
        <p:spPr>
          <a:xfrm>
            <a:off x="355600" y="286385"/>
            <a:ext cx="147320" cy="437515"/>
          </a:xfrm>
          <a:prstGeom prst="rect">
            <a:avLst/>
          </a:prstGeom>
          <a:solidFill>
            <a:srgbClr val="465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65E3C"/>
              </a:solidFill>
              <a:cs typeface="+mn-ea"/>
              <a:sym typeface="+mn-lt"/>
            </a:endParaRPr>
          </a:p>
        </p:txBody>
      </p:sp>
      <p:sp>
        <p:nvSpPr>
          <p:cNvPr id="23" name="文本框 22"/>
          <p:cNvSpPr txBox="1"/>
          <p:nvPr/>
        </p:nvSpPr>
        <p:spPr>
          <a:xfrm>
            <a:off x="502920" y="306070"/>
            <a:ext cx="2961640" cy="583565"/>
          </a:xfrm>
          <a:prstGeom prst="rect">
            <a:avLst/>
          </a:prstGeom>
          <a:noFill/>
        </p:spPr>
        <p:txBody>
          <a:bodyPr wrap="square" rtlCol="0">
            <a:spAutoFit/>
          </a:bodyPr>
          <a:lstStyle/>
          <a:p>
            <a:r>
              <a:rPr lang="en-US" altLang="zh-CN" sz="3200" b="1" dirty="0">
                <a:solidFill>
                  <a:srgbClr val="465E3C"/>
                </a:solidFill>
                <a:latin typeface="+mn-lt"/>
                <a:cs typeface="+mn-ea"/>
                <a:sym typeface="+mn-lt"/>
              </a:rPr>
              <a:t>History</a:t>
            </a:r>
            <a:endParaRPr lang="en-US" altLang="zh-CN" sz="3200" b="1" dirty="0">
              <a:solidFill>
                <a:srgbClr val="465E3C"/>
              </a:solidFill>
              <a:latin typeface="+mn-lt"/>
              <a:cs typeface="+mn-ea"/>
              <a:sym typeface="+mn-lt"/>
            </a:endParaRPr>
          </a:p>
        </p:txBody>
      </p:sp>
      <p:pic>
        <p:nvPicPr>
          <p:cNvPr id="24" name="图片 23" descr="边框 9复的"/>
          <p:cNvPicPr>
            <a:picLocks noChangeAspect="1"/>
          </p:cNvPicPr>
          <p:nvPr/>
        </p:nvPicPr>
        <p:blipFill>
          <a:blip r:embed="rId1" cstate="screen"/>
          <a:stretch>
            <a:fillRect/>
          </a:stretch>
        </p:blipFill>
        <p:spPr>
          <a:xfrm>
            <a:off x="10419715" y="-60325"/>
            <a:ext cx="1988185" cy="2499360"/>
          </a:xfrm>
          <a:prstGeom prst="rect">
            <a:avLst/>
          </a:prstGeom>
        </p:spPr>
      </p:pic>
      <p:pic>
        <p:nvPicPr>
          <p:cNvPr id="4" name="图片 3"/>
          <p:cNvPicPr>
            <a:picLocks noChangeAspect="1"/>
          </p:cNvPicPr>
          <p:nvPr/>
        </p:nvPicPr>
        <p:blipFill>
          <a:blip r:embed="rId2"/>
          <a:stretch>
            <a:fillRect/>
          </a:stretch>
        </p:blipFill>
        <p:spPr>
          <a:xfrm>
            <a:off x="0" y="889635"/>
            <a:ext cx="3975100" cy="3867150"/>
          </a:xfrm>
          <a:prstGeom prst="rect">
            <a:avLst/>
          </a:prstGeom>
          <a:noFill/>
          <a:ln w="9525">
            <a:noFill/>
          </a:ln>
        </p:spPr>
      </p:pic>
      <p:sp>
        <p:nvSpPr>
          <p:cNvPr id="21" name="文本框 20"/>
          <p:cNvSpPr txBox="1"/>
          <p:nvPr/>
        </p:nvSpPr>
        <p:spPr>
          <a:xfrm>
            <a:off x="502920" y="4805045"/>
            <a:ext cx="2191385" cy="368300"/>
          </a:xfrm>
          <a:prstGeom prst="rect">
            <a:avLst/>
          </a:prstGeom>
          <a:noFill/>
        </p:spPr>
        <p:txBody>
          <a:bodyPr wrap="square" rtlCol="0">
            <a:spAutoFit/>
          </a:bodyPr>
          <a:p>
            <a:pPr algn="ctr"/>
            <a:r>
              <a:rPr lang="zh-CN" altLang="en-US"/>
              <a:t>the Han Dynasty</a:t>
            </a:r>
            <a:endParaRPr lang="zh-CN" altLang="en-US"/>
          </a:p>
        </p:txBody>
      </p:sp>
      <p:pic>
        <p:nvPicPr>
          <p:cNvPr id="25" name="图片 24"/>
          <p:cNvPicPr>
            <a:picLocks noChangeAspect="1"/>
          </p:cNvPicPr>
          <p:nvPr/>
        </p:nvPicPr>
        <p:blipFill>
          <a:blip r:embed="rId3"/>
          <a:stretch>
            <a:fillRect/>
          </a:stretch>
        </p:blipFill>
        <p:spPr>
          <a:xfrm>
            <a:off x="4613275" y="3606800"/>
            <a:ext cx="2434590" cy="2434590"/>
          </a:xfrm>
          <a:prstGeom prst="rect">
            <a:avLst/>
          </a:prstGeom>
          <a:noFill/>
          <a:ln w="9525">
            <a:noFill/>
          </a:ln>
        </p:spPr>
      </p:pic>
      <p:pic>
        <p:nvPicPr>
          <p:cNvPr id="26" name="图片 25"/>
          <p:cNvPicPr>
            <a:picLocks noChangeAspect="1"/>
          </p:cNvPicPr>
          <p:nvPr/>
        </p:nvPicPr>
        <p:blipFill>
          <a:blip r:embed="rId4"/>
          <a:stretch>
            <a:fillRect/>
          </a:stretch>
        </p:blipFill>
        <p:spPr>
          <a:xfrm>
            <a:off x="7176770" y="3196590"/>
            <a:ext cx="3993515" cy="274002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416425" y="1042670"/>
            <a:ext cx="6002655" cy="1753235"/>
          </a:xfrm>
          <a:prstGeom prst="rect">
            <a:avLst/>
          </a:prstGeom>
        </p:spPr>
        <p:txBody>
          <a:bodyPr vert="horz" wrap="square">
            <a:spAutoFit/>
          </a:bodyPr>
          <a:lstStyle/>
          <a:p>
            <a:pPr algn="l">
              <a:lnSpc>
                <a:spcPct val="150000"/>
              </a:lnSpc>
            </a:pPr>
            <a:r>
              <a:rPr lang="en-US" altLang="zh-CN" sz="1200" dirty="0">
                <a:solidFill>
                  <a:srgbClr val="465E3C"/>
                </a:solidFill>
                <a:latin typeface="+mn-lt"/>
                <a:cs typeface="+mn-ea"/>
                <a:sym typeface="+mn-lt"/>
              </a:rPr>
              <a:t>   </a:t>
            </a:r>
            <a:r>
              <a:rPr lang="en-US" altLang="zh-CN" sz="2400" dirty="0">
                <a:solidFill>
                  <a:srgbClr val="465E3C"/>
                </a:solidFill>
                <a:latin typeface="+mn-lt"/>
                <a:cs typeface="+mn-ea"/>
                <a:sym typeface="+mn-lt"/>
              </a:rPr>
              <a:t> </a:t>
            </a:r>
            <a:r>
              <a:rPr lang="zh-CN" altLang="en-US" sz="2400" dirty="0">
                <a:solidFill>
                  <a:srgbClr val="465E3C"/>
                </a:solidFill>
                <a:latin typeface="+mn-lt"/>
                <a:cs typeface="+mn-ea"/>
                <a:sym typeface="+mn-lt"/>
              </a:rPr>
              <a:t>It was not until the Tang Dynasty (619-960) that the art of making celadon </a:t>
            </a:r>
            <a:r>
              <a:rPr lang="zh-CN" altLang="en-US" sz="2400" b="1" dirty="0">
                <a:solidFill>
                  <a:srgbClr val="FF0000"/>
                </a:solidFill>
                <a:latin typeface="+mn-lt"/>
                <a:cs typeface="+mn-ea"/>
                <a:sym typeface="+mn-lt"/>
              </a:rPr>
              <a:t>matured</a:t>
            </a:r>
            <a:r>
              <a:rPr lang="zh-CN" altLang="en-US" sz="2400" dirty="0">
                <a:solidFill>
                  <a:srgbClr val="465E3C"/>
                </a:solidFill>
                <a:latin typeface="+mn-lt"/>
                <a:cs typeface="+mn-ea"/>
                <a:sym typeface="+mn-lt"/>
              </a:rPr>
              <a:t>. </a:t>
            </a:r>
            <a:endParaRPr lang="zh-CN" altLang="en-US" sz="2400" dirty="0">
              <a:solidFill>
                <a:srgbClr val="465E3C"/>
              </a:solidFill>
              <a:latin typeface="+mn-lt"/>
              <a:cs typeface="+mn-ea"/>
              <a:sym typeface="+mn-lt"/>
            </a:endParaRPr>
          </a:p>
        </p:txBody>
      </p:sp>
      <p:sp>
        <p:nvSpPr>
          <p:cNvPr id="22" name="矩形 21"/>
          <p:cNvSpPr/>
          <p:nvPr/>
        </p:nvSpPr>
        <p:spPr>
          <a:xfrm>
            <a:off x="355600" y="286385"/>
            <a:ext cx="147320" cy="437515"/>
          </a:xfrm>
          <a:prstGeom prst="rect">
            <a:avLst/>
          </a:prstGeom>
          <a:solidFill>
            <a:srgbClr val="465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65E3C"/>
              </a:solidFill>
              <a:cs typeface="+mn-ea"/>
              <a:sym typeface="+mn-lt"/>
            </a:endParaRPr>
          </a:p>
        </p:txBody>
      </p:sp>
      <p:sp>
        <p:nvSpPr>
          <p:cNvPr id="23" name="文本框 22"/>
          <p:cNvSpPr txBox="1"/>
          <p:nvPr/>
        </p:nvSpPr>
        <p:spPr>
          <a:xfrm>
            <a:off x="502920" y="306070"/>
            <a:ext cx="2961640" cy="583565"/>
          </a:xfrm>
          <a:prstGeom prst="rect">
            <a:avLst/>
          </a:prstGeom>
          <a:noFill/>
        </p:spPr>
        <p:txBody>
          <a:bodyPr wrap="square" rtlCol="0">
            <a:spAutoFit/>
          </a:bodyPr>
          <a:lstStyle/>
          <a:p>
            <a:r>
              <a:rPr lang="en-US" altLang="zh-CN" sz="3200" b="1" dirty="0">
                <a:solidFill>
                  <a:srgbClr val="465E3C"/>
                </a:solidFill>
                <a:latin typeface="+mn-lt"/>
                <a:cs typeface="+mn-ea"/>
                <a:sym typeface="+mn-lt"/>
              </a:rPr>
              <a:t>History</a:t>
            </a:r>
            <a:endParaRPr lang="en-US" altLang="zh-CN" sz="3200" b="1" dirty="0">
              <a:solidFill>
                <a:srgbClr val="465E3C"/>
              </a:solidFill>
              <a:latin typeface="+mn-lt"/>
              <a:cs typeface="+mn-ea"/>
              <a:sym typeface="+mn-lt"/>
            </a:endParaRPr>
          </a:p>
        </p:txBody>
      </p:sp>
      <p:pic>
        <p:nvPicPr>
          <p:cNvPr id="24" name="图片 23" descr="边框 9复的"/>
          <p:cNvPicPr>
            <a:picLocks noChangeAspect="1"/>
          </p:cNvPicPr>
          <p:nvPr/>
        </p:nvPicPr>
        <p:blipFill>
          <a:blip r:embed="rId1" cstate="screen"/>
          <a:stretch>
            <a:fillRect/>
          </a:stretch>
        </p:blipFill>
        <p:spPr>
          <a:xfrm>
            <a:off x="10419715" y="-60325"/>
            <a:ext cx="1988185" cy="2499360"/>
          </a:xfrm>
          <a:prstGeom prst="rect">
            <a:avLst/>
          </a:prstGeom>
        </p:spPr>
      </p:pic>
      <p:pic>
        <p:nvPicPr>
          <p:cNvPr id="13" name="图片 12"/>
          <p:cNvPicPr>
            <a:picLocks noChangeAspect="1"/>
          </p:cNvPicPr>
          <p:nvPr/>
        </p:nvPicPr>
        <p:blipFill>
          <a:blip r:embed="rId2"/>
          <a:stretch>
            <a:fillRect/>
          </a:stretch>
        </p:blipFill>
        <p:spPr>
          <a:xfrm>
            <a:off x="0" y="1042670"/>
            <a:ext cx="4031615" cy="3894455"/>
          </a:xfrm>
          <a:prstGeom prst="rect">
            <a:avLst/>
          </a:prstGeom>
          <a:noFill/>
          <a:ln w="9525">
            <a:noFill/>
          </a:ln>
        </p:spPr>
      </p:pic>
      <p:sp>
        <p:nvSpPr>
          <p:cNvPr id="2" name="文本框 1"/>
          <p:cNvSpPr txBox="1"/>
          <p:nvPr/>
        </p:nvSpPr>
        <p:spPr>
          <a:xfrm>
            <a:off x="876300" y="5097145"/>
            <a:ext cx="1968500" cy="368300"/>
          </a:xfrm>
          <a:prstGeom prst="rect">
            <a:avLst/>
          </a:prstGeom>
          <a:noFill/>
        </p:spPr>
        <p:txBody>
          <a:bodyPr wrap="none" rtlCol="0">
            <a:spAutoFit/>
          </a:bodyPr>
          <a:p>
            <a:pPr algn="ctr"/>
            <a:r>
              <a:rPr lang="zh-CN" altLang="en-US"/>
              <a:t>the Tang Dynasty</a:t>
            </a:r>
            <a:endParaRPr lang="zh-CN" altLang="en-US"/>
          </a:p>
        </p:txBody>
      </p:sp>
      <p:pic>
        <p:nvPicPr>
          <p:cNvPr id="3" name="图片 2"/>
          <p:cNvPicPr>
            <a:picLocks noChangeAspect="1"/>
          </p:cNvPicPr>
          <p:nvPr/>
        </p:nvPicPr>
        <p:blipFill>
          <a:blip r:embed="rId3"/>
          <a:stretch>
            <a:fillRect/>
          </a:stretch>
        </p:blipFill>
        <p:spPr>
          <a:xfrm>
            <a:off x="4255770" y="4416425"/>
            <a:ext cx="2138680" cy="1553210"/>
          </a:xfrm>
          <a:prstGeom prst="rect">
            <a:avLst/>
          </a:prstGeom>
          <a:noFill/>
          <a:ln w="9525">
            <a:noFill/>
          </a:ln>
        </p:spPr>
      </p:pic>
      <p:pic>
        <p:nvPicPr>
          <p:cNvPr id="16" name="图片 15"/>
          <p:cNvPicPr>
            <a:picLocks noChangeAspect="1"/>
          </p:cNvPicPr>
          <p:nvPr/>
        </p:nvPicPr>
        <p:blipFill>
          <a:blip r:embed="rId4"/>
          <a:stretch>
            <a:fillRect/>
          </a:stretch>
        </p:blipFill>
        <p:spPr>
          <a:xfrm>
            <a:off x="6394450" y="2795905"/>
            <a:ext cx="2458085" cy="3187065"/>
          </a:xfrm>
          <a:prstGeom prst="rect">
            <a:avLst/>
          </a:prstGeom>
          <a:noFill/>
          <a:ln w="9525">
            <a:noFill/>
          </a:ln>
        </p:spPr>
      </p:pic>
      <p:pic>
        <p:nvPicPr>
          <p:cNvPr id="18" name="图片 17"/>
          <p:cNvPicPr>
            <a:picLocks noChangeAspect="1"/>
          </p:cNvPicPr>
          <p:nvPr/>
        </p:nvPicPr>
        <p:blipFill>
          <a:blip r:embed="rId5"/>
          <a:stretch>
            <a:fillRect/>
          </a:stretch>
        </p:blipFill>
        <p:spPr>
          <a:xfrm>
            <a:off x="8852535" y="2795905"/>
            <a:ext cx="3173730" cy="317373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187825" y="403860"/>
            <a:ext cx="5995035" cy="2861310"/>
          </a:xfrm>
          <a:prstGeom prst="rect">
            <a:avLst/>
          </a:prstGeom>
        </p:spPr>
        <p:txBody>
          <a:bodyPr vert="horz" wrap="square">
            <a:spAutoFit/>
          </a:bodyPr>
          <a:lstStyle/>
          <a:p>
            <a:pPr algn="l">
              <a:lnSpc>
                <a:spcPct val="150000"/>
              </a:lnSpc>
            </a:pPr>
            <a:r>
              <a:rPr lang="en-US" altLang="zh-CN" sz="1200" dirty="0">
                <a:solidFill>
                  <a:srgbClr val="465E3C"/>
                </a:solidFill>
                <a:latin typeface="+mn-lt"/>
                <a:cs typeface="+mn-ea"/>
                <a:sym typeface="+mn-lt"/>
              </a:rPr>
              <a:t>    </a:t>
            </a:r>
            <a:r>
              <a:rPr lang="zh-CN" altLang="en-US" sz="2400" dirty="0">
                <a:solidFill>
                  <a:srgbClr val="465E3C"/>
                </a:solidFill>
                <a:latin typeface="+mn-lt"/>
                <a:cs typeface="+mn-ea"/>
                <a:sym typeface="+mn-lt"/>
              </a:rPr>
              <a:t>After the establishment of the southern capital in </a:t>
            </a:r>
            <a:r>
              <a:rPr lang="zh-CN" altLang="en-US" sz="2400" b="1" dirty="0">
                <a:solidFill>
                  <a:srgbClr val="FF0000"/>
                </a:solidFill>
                <a:latin typeface="+mn-lt"/>
                <a:cs typeface="+mn-ea"/>
                <a:sym typeface="+mn-lt"/>
              </a:rPr>
              <a:t>Hangzhou</a:t>
            </a:r>
            <a:r>
              <a:rPr lang="zh-CN" altLang="en-US" sz="2400" dirty="0">
                <a:solidFill>
                  <a:srgbClr val="465E3C"/>
                </a:solidFill>
                <a:latin typeface="+mn-lt"/>
                <a:cs typeface="+mn-ea"/>
                <a:sym typeface="+mn-lt"/>
              </a:rPr>
              <a:t> in 1127 during the Song Dynasty (960-1279), the manufacturing of the green porcelain reached </a:t>
            </a:r>
            <a:r>
              <a:rPr lang="zh-CN" altLang="en-US" sz="2400" b="1" dirty="0">
                <a:solidFill>
                  <a:srgbClr val="FF0000"/>
                </a:solidFill>
                <a:latin typeface="+mn-lt"/>
                <a:cs typeface="+mn-ea"/>
                <a:sym typeface="+mn-lt"/>
              </a:rPr>
              <a:t>new heights</a:t>
            </a:r>
            <a:r>
              <a:rPr lang="zh-CN" altLang="en-US" sz="2400" dirty="0">
                <a:solidFill>
                  <a:srgbClr val="465E3C"/>
                </a:solidFill>
                <a:latin typeface="+mn-lt"/>
                <a:cs typeface="+mn-ea"/>
                <a:sym typeface="+mn-lt"/>
              </a:rPr>
              <a:t>. </a:t>
            </a:r>
            <a:endParaRPr lang="zh-CN" altLang="en-US" sz="2400" dirty="0">
              <a:solidFill>
                <a:srgbClr val="465E3C"/>
              </a:solidFill>
              <a:latin typeface="+mn-lt"/>
              <a:cs typeface="+mn-ea"/>
              <a:sym typeface="+mn-lt"/>
            </a:endParaRPr>
          </a:p>
        </p:txBody>
      </p:sp>
      <p:sp>
        <p:nvSpPr>
          <p:cNvPr id="22" name="矩形 21"/>
          <p:cNvSpPr/>
          <p:nvPr/>
        </p:nvSpPr>
        <p:spPr>
          <a:xfrm>
            <a:off x="355600" y="286385"/>
            <a:ext cx="147320" cy="437515"/>
          </a:xfrm>
          <a:prstGeom prst="rect">
            <a:avLst/>
          </a:prstGeom>
          <a:solidFill>
            <a:srgbClr val="465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65E3C"/>
              </a:solidFill>
              <a:cs typeface="+mn-ea"/>
              <a:sym typeface="+mn-lt"/>
            </a:endParaRPr>
          </a:p>
        </p:txBody>
      </p:sp>
      <p:sp>
        <p:nvSpPr>
          <p:cNvPr id="23" name="文本框 22"/>
          <p:cNvSpPr txBox="1"/>
          <p:nvPr/>
        </p:nvSpPr>
        <p:spPr>
          <a:xfrm>
            <a:off x="502920" y="306070"/>
            <a:ext cx="2961640" cy="583565"/>
          </a:xfrm>
          <a:prstGeom prst="rect">
            <a:avLst/>
          </a:prstGeom>
          <a:noFill/>
        </p:spPr>
        <p:txBody>
          <a:bodyPr wrap="square" rtlCol="0">
            <a:spAutoFit/>
          </a:bodyPr>
          <a:lstStyle/>
          <a:p>
            <a:r>
              <a:rPr lang="en-US" altLang="zh-CN" sz="3200" b="1" dirty="0">
                <a:solidFill>
                  <a:srgbClr val="465E3C"/>
                </a:solidFill>
                <a:latin typeface="+mn-lt"/>
                <a:cs typeface="+mn-ea"/>
                <a:sym typeface="+mn-lt"/>
              </a:rPr>
              <a:t>History</a:t>
            </a:r>
            <a:endParaRPr lang="en-US" altLang="zh-CN" sz="3200" b="1" dirty="0">
              <a:solidFill>
                <a:srgbClr val="465E3C"/>
              </a:solidFill>
              <a:latin typeface="+mn-lt"/>
              <a:cs typeface="+mn-ea"/>
              <a:sym typeface="+mn-lt"/>
            </a:endParaRPr>
          </a:p>
        </p:txBody>
      </p:sp>
      <p:pic>
        <p:nvPicPr>
          <p:cNvPr id="2" name="图片 1"/>
          <p:cNvPicPr>
            <a:picLocks noChangeAspect="1"/>
          </p:cNvPicPr>
          <p:nvPr/>
        </p:nvPicPr>
        <p:blipFill>
          <a:blip r:embed="rId1"/>
          <a:stretch>
            <a:fillRect/>
          </a:stretch>
        </p:blipFill>
        <p:spPr>
          <a:xfrm>
            <a:off x="0" y="1194435"/>
            <a:ext cx="3920490" cy="3902075"/>
          </a:xfrm>
          <a:prstGeom prst="rect">
            <a:avLst/>
          </a:prstGeom>
          <a:noFill/>
          <a:ln w="9525">
            <a:noFill/>
          </a:ln>
        </p:spPr>
      </p:pic>
      <p:sp>
        <p:nvSpPr>
          <p:cNvPr id="3" name="文本框 2"/>
          <p:cNvSpPr txBox="1"/>
          <p:nvPr/>
        </p:nvSpPr>
        <p:spPr>
          <a:xfrm>
            <a:off x="986790" y="5249545"/>
            <a:ext cx="1993900" cy="368300"/>
          </a:xfrm>
          <a:prstGeom prst="rect">
            <a:avLst/>
          </a:prstGeom>
          <a:noFill/>
        </p:spPr>
        <p:txBody>
          <a:bodyPr wrap="none" rtlCol="0">
            <a:spAutoFit/>
          </a:bodyPr>
          <a:p>
            <a:pPr algn="l"/>
            <a:r>
              <a:rPr lang="zh-CN" altLang="en-US"/>
              <a:t>the Song Dynasty</a:t>
            </a:r>
            <a:endParaRPr lang="zh-CN" altLang="en-US"/>
          </a:p>
        </p:txBody>
      </p:sp>
      <p:pic>
        <p:nvPicPr>
          <p:cNvPr id="4" name="图片 3"/>
          <p:cNvPicPr>
            <a:picLocks noChangeAspect="1"/>
          </p:cNvPicPr>
          <p:nvPr/>
        </p:nvPicPr>
        <p:blipFill>
          <a:blip r:embed="rId2"/>
          <a:stretch>
            <a:fillRect/>
          </a:stretch>
        </p:blipFill>
        <p:spPr>
          <a:xfrm>
            <a:off x="10526395" y="45720"/>
            <a:ext cx="1665605" cy="1665605"/>
          </a:xfrm>
          <a:prstGeom prst="rect">
            <a:avLst/>
          </a:prstGeom>
          <a:noFill/>
          <a:ln w="9525">
            <a:noFill/>
          </a:ln>
        </p:spPr>
      </p:pic>
      <p:pic>
        <p:nvPicPr>
          <p:cNvPr id="21" name="图片 20"/>
          <p:cNvPicPr>
            <a:picLocks noChangeAspect="1"/>
          </p:cNvPicPr>
          <p:nvPr/>
        </p:nvPicPr>
        <p:blipFill>
          <a:blip r:embed="rId3"/>
          <a:stretch>
            <a:fillRect/>
          </a:stretch>
        </p:blipFill>
        <p:spPr>
          <a:xfrm>
            <a:off x="9980930" y="1711325"/>
            <a:ext cx="2211070" cy="1656080"/>
          </a:xfrm>
          <a:prstGeom prst="rect">
            <a:avLst/>
          </a:prstGeom>
          <a:noFill/>
          <a:ln w="9525">
            <a:noFill/>
          </a:ln>
        </p:spPr>
      </p:pic>
      <p:pic>
        <p:nvPicPr>
          <p:cNvPr id="20" name="图片 19"/>
          <p:cNvPicPr>
            <a:picLocks noChangeAspect="1"/>
          </p:cNvPicPr>
          <p:nvPr/>
        </p:nvPicPr>
        <p:blipFill>
          <a:blip r:embed="rId4"/>
          <a:stretch>
            <a:fillRect/>
          </a:stretch>
        </p:blipFill>
        <p:spPr>
          <a:xfrm>
            <a:off x="7263765" y="3671570"/>
            <a:ext cx="2727960" cy="2727960"/>
          </a:xfrm>
          <a:prstGeom prst="rect">
            <a:avLst/>
          </a:prstGeom>
          <a:noFill/>
          <a:ln w="9525">
            <a:noFill/>
          </a:ln>
        </p:spPr>
      </p:pic>
      <p:pic>
        <p:nvPicPr>
          <p:cNvPr id="5" name="图片 4"/>
          <p:cNvPicPr>
            <a:picLocks noChangeAspect="1"/>
          </p:cNvPicPr>
          <p:nvPr/>
        </p:nvPicPr>
        <p:blipFill>
          <a:blip r:embed="rId5"/>
          <a:stretch>
            <a:fillRect/>
          </a:stretch>
        </p:blipFill>
        <p:spPr>
          <a:xfrm>
            <a:off x="3945890" y="3907790"/>
            <a:ext cx="3292475" cy="1879600"/>
          </a:xfrm>
          <a:prstGeom prst="rect">
            <a:avLst/>
          </a:prstGeom>
          <a:noFill/>
          <a:ln w="9525">
            <a:noFill/>
          </a:ln>
        </p:spPr>
      </p:pic>
      <p:pic>
        <p:nvPicPr>
          <p:cNvPr id="8" name="图片 7"/>
          <p:cNvPicPr>
            <a:picLocks noChangeAspect="1"/>
          </p:cNvPicPr>
          <p:nvPr/>
        </p:nvPicPr>
        <p:blipFill>
          <a:blip r:embed="rId6"/>
          <a:stretch>
            <a:fillRect/>
          </a:stretch>
        </p:blipFill>
        <p:spPr>
          <a:xfrm>
            <a:off x="10063480" y="3992880"/>
            <a:ext cx="1988820" cy="179133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28600" y="889635"/>
            <a:ext cx="4629150" cy="2861310"/>
          </a:xfrm>
          <a:prstGeom prst="rect">
            <a:avLst/>
          </a:prstGeom>
        </p:spPr>
        <p:txBody>
          <a:bodyPr vert="horz" wrap="square">
            <a:spAutoFit/>
          </a:bodyPr>
          <a:lstStyle/>
          <a:p>
            <a:pPr algn="l">
              <a:lnSpc>
                <a:spcPct val="150000"/>
              </a:lnSpc>
            </a:pPr>
            <a:r>
              <a:rPr lang="en-US" altLang="zh-CN" sz="1200" dirty="0">
                <a:solidFill>
                  <a:srgbClr val="465E3C"/>
                </a:solidFill>
                <a:latin typeface="+mn-lt"/>
                <a:cs typeface="+mn-ea"/>
                <a:sym typeface="+mn-lt"/>
              </a:rPr>
              <a:t>   </a:t>
            </a:r>
            <a:r>
              <a:rPr lang="en-US" altLang="zh-CN" sz="2000" dirty="0">
                <a:solidFill>
                  <a:srgbClr val="465E3C"/>
                </a:solidFill>
                <a:latin typeface="+mn-lt"/>
                <a:cs typeface="+mn-ea"/>
                <a:sym typeface="+mn-lt"/>
              </a:rPr>
              <a:t> </a:t>
            </a:r>
            <a:r>
              <a:rPr lang="zh-CN" altLang="en-US" sz="2000" dirty="0">
                <a:solidFill>
                  <a:srgbClr val="465E3C"/>
                </a:solidFill>
                <a:latin typeface="+mn-lt"/>
                <a:cs typeface="+mn-ea"/>
                <a:sym typeface="+mn-lt"/>
              </a:rPr>
              <a:t>New imperial kilns (or </a:t>
            </a:r>
            <a:r>
              <a:rPr lang="zh-CN" altLang="en-US" sz="2000" b="1" dirty="0">
                <a:solidFill>
                  <a:srgbClr val="FF0000"/>
                </a:solidFill>
                <a:latin typeface="+mn-lt"/>
                <a:cs typeface="+mn-ea"/>
                <a:sym typeface="+mn-lt"/>
              </a:rPr>
              <a:t>official kilns</a:t>
            </a:r>
            <a:r>
              <a:rPr lang="zh-CN" altLang="en-US" sz="2000" dirty="0">
                <a:solidFill>
                  <a:srgbClr val="465E3C"/>
                </a:solidFill>
                <a:latin typeface="+mn-lt"/>
                <a:cs typeface="+mn-ea"/>
                <a:sym typeface="+mn-lt"/>
              </a:rPr>
              <a:t>)</a:t>
            </a:r>
            <a:r>
              <a:rPr lang="zh-CN" altLang="en-US" sz="2000" b="1" dirty="0">
                <a:solidFill>
                  <a:srgbClr val="465E3C"/>
                </a:solidFill>
                <a:latin typeface="+mn-lt"/>
                <a:cs typeface="+mn-ea"/>
                <a:sym typeface="+mn-lt"/>
              </a:rPr>
              <a:t>官窑</a:t>
            </a:r>
            <a:r>
              <a:rPr lang="zh-CN" altLang="en-US" sz="2000" dirty="0">
                <a:solidFill>
                  <a:srgbClr val="465E3C"/>
                </a:solidFill>
                <a:latin typeface="+mn-lt"/>
                <a:cs typeface="+mn-ea"/>
                <a:sym typeface="+mn-lt"/>
              </a:rPr>
              <a:t> near Hangzhou and kilns in </a:t>
            </a:r>
            <a:r>
              <a:rPr lang="zh-CN" altLang="en-US" sz="2000" b="1" dirty="0">
                <a:solidFill>
                  <a:srgbClr val="FF0000"/>
                </a:solidFill>
                <a:latin typeface="+mn-lt"/>
                <a:cs typeface="+mn-ea"/>
                <a:sym typeface="+mn-lt"/>
              </a:rPr>
              <a:t>Longquan</a:t>
            </a:r>
            <a:r>
              <a:rPr lang="zh-CN" altLang="en-US" sz="2000" dirty="0">
                <a:solidFill>
                  <a:srgbClr val="465E3C"/>
                </a:solidFill>
                <a:latin typeface="+mn-lt"/>
                <a:cs typeface="+mn-ea"/>
                <a:sym typeface="+mn-lt"/>
              </a:rPr>
              <a:t>, southwest </a:t>
            </a:r>
            <a:r>
              <a:rPr lang="zh-CN" altLang="en-US" sz="2000" b="1" dirty="0">
                <a:solidFill>
                  <a:srgbClr val="FF0000"/>
                </a:solidFill>
                <a:latin typeface="+mn-lt"/>
                <a:cs typeface="+mn-ea"/>
                <a:sym typeface="+mn-lt"/>
              </a:rPr>
              <a:t>Zhejiang</a:t>
            </a:r>
            <a:r>
              <a:rPr lang="zh-CN" altLang="en-US" sz="2000" dirty="0">
                <a:solidFill>
                  <a:srgbClr val="465E3C"/>
                </a:solidFill>
                <a:latin typeface="+mn-lt"/>
                <a:cs typeface="+mn-ea"/>
                <a:sym typeface="+mn-lt"/>
              </a:rPr>
              <a:t>, produced a type of porcelain that was of extraordinary delicacy and purity. </a:t>
            </a:r>
            <a:endParaRPr lang="zh-CN" altLang="en-US" sz="2000" dirty="0">
              <a:solidFill>
                <a:srgbClr val="465E3C"/>
              </a:solidFill>
              <a:latin typeface="+mn-lt"/>
              <a:cs typeface="+mn-ea"/>
              <a:sym typeface="+mn-lt"/>
            </a:endParaRPr>
          </a:p>
        </p:txBody>
      </p:sp>
      <p:sp>
        <p:nvSpPr>
          <p:cNvPr id="22" name="矩形 21"/>
          <p:cNvSpPr/>
          <p:nvPr/>
        </p:nvSpPr>
        <p:spPr>
          <a:xfrm>
            <a:off x="355600" y="286385"/>
            <a:ext cx="147320" cy="437515"/>
          </a:xfrm>
          <a:prstGeom prst="rect">
            <a:avLst/>
          </a:prstGeom>
          <a:solidFill>
            <a:srgbClr val="465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65E3C"/>
              </a:solidFill>
              <a:cs typeface="+mn-ea"/>
              <a:sym typeface="+mn-lt"/>
            </a:endParaRPr>
          </a:p>
        </p:txBody>
      </p:sp>
      <p:sp>
        <p:nvSpPr>
          <p:cNvPr id="23" name="文本框 22"/>
          <p:cNvSpPr txBox="1"/>
          <p:nvPr/>
        </p:nvSpPr>
        <p:spPr>
          <a:xfrm>
            <a:off x="502920" y="306070"/>
            <a:ext cx="2961640" cy="583565"/>
          </a:xfrm>
          <a:prstGeom prst="rect">
            <a:avLst/>
          </a:prstGeom>
          <a:noFill/>
        </p:spPr>
        <p:txBody>
          <a:bodyPr wrap="square" rtlCol="0">
            <a:spAutoFit/>
          </a:bodyPr>
          <a:lstStyle/>
          <a:p>
            <a:r>
              <a:rPr lang="en-US" altLang="zh-CN" sz="3200" b="1" dirty="0">
                <a:solidFill>
                  <a:srgbClr val="465E3C"/>
                </a:solidFill>
                <a:latin typeface="+mn-lt"/>
                <a:cs typeface="+mn-ea"/>
                <a:sym typeface="+mn-lt"/>
              </a:rPr>
              <a:t>History</a:t>
            </a:r>
            <a:endParaRPr lang="en-US" altLang="zh-CN" sz="3200" b="1" dirty="0">
              <a:solidFill>
                <a:srgbClr val="465E3C"/>
              </a:solidFill>
              <a:latin typeface="+mn-lt"/>
              <a:cs typeface="+mn-ea"/>
              <a:sym typeface="+mn-lt"/>
            </a:endParaRPr>
          </a:p>
        </p:txBody>
      </p:sp>
      <p:pic>
        <p:nvPicPr>
          <p:cNvPr id="24" name="图片 23" descr="边框 9复的"/>
          <p:cNvPicPr>
            <a:picLocks noChangeAspect="1"/>
          </p:cNvPicPr>
          <p:nvPr/>
        </p:nvPicPr>
        <p:blipFill>
          <a:blip r:embed="rId1" cstate="screen"/>
          <a:stretch>
            <a:fillRect/>
          </a:stretch>
        </p:blipFill>
        <p:spPr>
          <a:xfrm>
            <a:off x="10419715" y="-60325"/>
            <a:ext cx="1988185" cy="2499360"/>
          </a:xfrm>
          <a:prstGeom prst="rect">
            <a:avLst/>
          </a:prstGeom>
        </p:spPr>
      </p:pic>
      <p:pic>
        <p:nvPicPr>
          <p:cNvPr id="28" name="图片 27"/>
          <p:cNvPicPr>
            <a:picLocks noChangeAspect="1"/>
          </p:cNvPicPr>
          <p:nvPr/>
        </p:nvPicPr>
        <p:blipFill>
          <a:blip r:embed="rId2"/>
          <a:stretch>
            <a:fillRect/>
          </a:stretch>
        </p:blipFill>
        <p:spPr>
          <a:xfrm>
            <a:off x="228600" y="3916680"/>
            <a:ext cx="3968115" cy="2305685"/>
          </a:xfrm>
          <a:prstGeom prst="rect">
            <a:avLst/>
          </a:prstGeom>
          <a:noFill/>
          <a:ln w="9525">
            <a:noFill/>
          </a:ln>
        </p:spPr>
      </p:pic>
      <p:pic>
        <p:nvPicPr>
          <p:cNvPr id="31" name="图片 30"/>
          <p:cNvPicPr>
            <a:picLocks noChangeAspect="1"/>
          </p:cNvPicPr>
          <p:nvPr/>
        </p:nvPicPr>
        <p:blipFill>
          <a:blip r:embed="rId3"/>
          <a:stretch>
            <a:fillRect/>
          </a:stretch>
        </p:blipFill>
        <p:spPr>
          <a:xfrm>
            <a:off x="4947285" y="3313430"/>
            <a:ext cx="4484370" cy="2677160"/>
          </a:xfrm>
          <a:prstGeom prst="rect">
            <a:avLst/>
          </a:prstGeom>
          <a:noFill/>
          <a:ln w="9525">
            <a:noFill/>
          </a:ln>
        </p:spPr>
      </p:pic>
      <p:pic>
        <p:nvPicPr>
          <p:cNvPr id="30" name="图片 29"/>
          <p:cNvPicPr>
            <a:picLocks noChangeAspect="1"/>
          </p:cNvPicPr>
          <p:nvPr/>
        </p:nvPicPr>
        <p:blipFill>
          <a:blip r:embed="rId4"/>
          <a:stretch>
            <a:fillRect/>
          </a:stretch>
        </p:blipFill>
        <p:spPr>
          <a:xfrm>
            <a:off x="9761855" y="3750945"/>
            <a:ext cx="2290445" cy="1595120"/>
          </a:xfrm>
          <a:prstGeom prst="rect">
            <a:avLst/>
          </a:prstGeom>
          <a:noFill/>
          <a:ln w="9525">
            <a:noFill/>
          </a:ln>
        </p:spPr>
      </p:pic>
      <p:pic>
        <p:nvPicPr>
          <p:cNvPr id="29" name="图片 28"/>
          <p:cNvPicPr>
            <a:picLocks noChangeAspect="1"/>
          </p:cNvPicPr>
          <p:nvPr/>
        </p:nvPicPr>
        <p:blipFill>
          <a:blip r:embed="rId5"/>
          <a:stretch>
            <a:fillRect/>
          </a:stretch>
        </p:blipFill>
        <p:spPr>
          <a:xfrm>
            <a:off x="9622155" y="221615"/>
            <a:ext cx="2430145" cy="2430145"/>
          </a:xfrm>
          <a:prstGeom prst="rect">
            <a:avLst/>
          </a:prstGeom>
          <a:noFill/>
          <a:ln w="9525">
            <a:noFill/>
          </a:ln>
        </p:spPr>
      </p:pic>
      <p:pic>
        <p:nvPicPr>
          <p:cNvPr id="27" name="图片 26"/>
          <p:cNvPicPr>
            <a:picLocks noChangeAspect="1"/>
          </p:cNvPicPr>
          <p:nvPr/>
        </p:nvPicPr>
        <p:blipFill>
          <a:blip r:embed="rId6"/>
          <a:stretch>
            <a:fillRect/>
          </a:stretch>
        </p:blipFill>
        <p:spPr>
          <a:xfrm>
            <a:off x="4946650" y="0"/>
            <a:ext cx="4485005" cy="297624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ISPRING_FIRST_PUBLISH" val="1"/>
  <p:tag name="ISPRING_PRESENTATION_TITLE" val="1"/>
  <p:tag name="ISPRING_SCORM_RATE_SLIDES" val="0"/>
  <p:tag name="ISPRING_SCORM_RATE_QUIZZES" val="0"/>
  <p:tag name="ISPRING_SCORM_PASSING_SCORE" val="0.000000"/>
  <p:tag name="ISPRING_ULTRA_SCORM_COURSE_ID" val="290EE3CE-796A-49A9-AAEC-30229A38A0DB"/>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E:\ppt\17894227\包图网_17894227绿色中国风 简约 年终工作汇报通用模板"/>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22hbtrat">
      <a:majorFont>
        <a:latin typeface="微软雅黑"/>
        <a:ea typeface="义启小魏楷"/>
        <a:cs typeface=""/>
      </a:majorFont>
      <a:minorFont>
        <a:latin typeface="微软雅黑"/>
        <a:ea typeface="义启小魏楷"/>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2479</Words>
  <Application>WPS 文字</Application>
  <PresentationFormat>宽屏</PresentationFormat>
  <Paragraphs>90</Paragraphs>
  <Slides>13</Slides>
  <Notes>29</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13</vt:i4>
      </vt:variant>
    </vt:vector>
  </HeadingPairs>
  <TitlesOfParts>
    <vt:vector size="30" baseType="lpstr">
      <vt:lpstr>Arial</vt:lpstr>
      <vt:lpstr>方正书宋_GBK</vt:lpstr>
      <vt:lpstr>Wingdings</vt:lpstr>
      <vt:lpstr>Calibri</vt:lpstr>
      <vt:lpstr>Helvetica Neue</vt:lpstr>
      <vt:lpstr>印品黑体</vt:lpstr>
      <vt:lpstr>苹方-简</vt:lpstr>
      <vt:lpstr>微软雅黑</vt:lpstr>
      <vt:lpstr>汉仪旗黑</vt:lpstr>
      <vt:lpstr>Calibri</vt:lpstr>
      <vt:lpstr>义启小魏楷</vt:lpstr>
      <vt:lpstr>冬青黑体简体中文</vt:lpstr>
      <vt:lpstr>宋体</vt:lpstr>
      <vt:lpstr>Arial Unicode MS</vt:lpstr>
      <vt:lpstr>汉仪书宋二KW</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creator>优品PPT</dc:creator>
  <dc:subject>https://www.ypppt.com/</dc:subject>
  <cp:lastModifiedBy>caowen</cp:lastModifiedBy>
  <cp:revision>78</cp:revision>
  <dcterms:created xsi:type="dcterms:W3CDTF">2023-03-28T15:25:39Z</dcterms:created>
  <dcterms:modified xsi:type="dcterms:W3CDTF">2023-03-28T15:25:39Z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2052-3.9.0.6159</vt:lpwstr>
  </property>
  <property fmtid="{D5CDD505-2E9C-101B-9397-08002B2CF9AE}" pid="3" name="KSORubyTemplateID">
    <vt:lpwstr>2</vt:lpwstr>
  </property>
</Properties>
</file>