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sldIdLst>
    <p:sldId id="409" r:id="rId3"/>
    <p:sldId id="368" r:id="rId4"/>
    <p:sldId id="385" r:id="rId5"/>
    <p:sldId id="407" r:id="rId6"/>
    <p:sldId id="400" r:id="rId7"/>
    <p:sldId id="401" r:id="rId8"/>
    <p:sldId id="408" r:id="rId9"/>
    <p:sldId id="388" r:id="rId10"/>
    <p:sldId id="389" r:id="rId11"/>
    <p:sldId id="390" r:id="rId12"/>
    <p:sldId id="391" r:id="rId13"/>
    <p:sldId id="392" r:id="rId14"/>
    <p:sldId id="393" r:id="rId15"/>
    <p:sldId id="395" r:id="rId16"/>
    <p:sldId id="404" r:id="rId17"/>
    <p:sldId id="405" r:id="rId18"/>
    <p:sldId id="406" r:id="rId19"/>
    <p:sldId id="378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22" r:id="rId33"/>
    <p:sldId id="423" r:id="rId34"/>
    <p:sldId id="424" r:id="rId35"/>
    <p:sldId id="425" r:id="rId36"/>
  </p:sldIdLst>
  <p:sldSz cx="9144000" cy="6858000" type="screen4x3"/>
  <p:notesSz cx="6858000" cy="9144000"/>
  <p:defaultTextStyle>
    <a:defPPr>
      <a:defRPr lang="zh-CN"/>
    </a:defPPr>
    <a:lvl1pPr algn="just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just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just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just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just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76" autoAdjust="0"/>
  </p:normalViewPr>
  <p:slideViewPr>
    <p:cSldViewPr>
      <p:cViewPr varScale="1">
        <p:scale>
          <a:sx n="74" d="100"/>
          <a:sy n="74" d="100"/>
        </p:scale>
        <p:origin x="-9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C5E0-9CFE-46CB-BF20-A0C48596106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7528-4108-4FDF-81A7-2CCA71E97992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C9DB-88D4-47FF-9D94-79E129A2C9A2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5F699-71EC-46CD-BA9E-477FC113D34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9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5607-4DF6-44ED-AF53-C98B43D263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4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51C0B-B67B-44F9-80A7-ED7AA7E91C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B4706-EA1E-4F2A-AB4C-C0972EF0CD1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C4AFB-1029-4790-AAC8-17445C16634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4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3F356-4818-4F56-9DAE-6472383C7C5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A259E-87EC-4067-8505-5989D987830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3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79E13-E1E7-474E-AE73-7036DDF9510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4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3072-630B-4017-8522-C50934605550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3816F-BB88-48D2-A3E9-1F6D67E6D7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5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FB14-F934-4C19-8A34-ACF9B0E4B09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AA3CD-4D09-4BB7-8F95-3759804DC4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2776-4246-40B5-B719-B3B990AB954E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BFD3-F549-419B-AE62-8F8CB8FC6E40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2000-F63F-41A7-B996-91188AA019AB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AD9F-9D9D-4247-A325-8E793E4D9A64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6BF5-5F34-4FDF-917E-F4078384C390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2B2-BFCE-4D78-8C18-718E80CDE8FE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DBCB33-74E8-43CC-9774-4FAC83A0EC90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B68C9A-4FFA-460A-9A84-909E28235518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20479D1E-6A83-4068-900B-E84A1D23F93C}" type="slidenum">
              <a:rPr kumimoji="0" lang="en-US" altLang="zh-CN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5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1.xml"/><Relationship Id="rId7" Type="http://schemas.openxmlformats.org/officeDocument/2006/relationships/slide" Target="slide2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Relationship Id="rId9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3481" y="2348880"/>
            <a:ext cx="6707187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Constantia" pitchFamily="18" charset="0"/>
              </a:rPr>
              <a:t>Unit 4 </a:t>
            </a:r>
            <a:br>
              <a:rPr lang="en-US" altLang="zh-CN" b="1" dirty="0" smtClean="0">
                <a:latin typeface="Constantia" pitchFamily="18" charset="0"/>
              </a:rPr>
            </a:br>
            <a:r>
              <a:rPr lang="en-US" altLang="zh-CN" b="1" dirty="0" smtClean="0">
                <a:latin typeface="Constantia" pitchFamily="18" charset="0"/>
              </a:rPr>
              <a:t>Tea, Silk and Ceramics</a:t>
            </a:r>
            <a:endParaRPr lang="zh-CN" altLang="zh-CN" b="1" dirty="0" smtClean="0"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149725"/>
            <a:ext cx="8229600" cy="25066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CN" dirty="0" smtClean="0"/>
          </a:p>
          <a:p>
            <a:pPr eaLnBrk="1" hangingPunct="1">
              <a:buFontTx/>
              <a:buNone/>
            </a:pPr>
            <a:endParaRPr lang="en-US" altLang="zh-CN" dirty="0" smtClean="0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00113" y="5300663"/>
            <a:ext cx="7273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0" lang="zh-CN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3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6" name="Rectangle 4"/>
          <p:cNvSpPr>
            <a:spLocks noGrp="1" noChangeArrowheads="1"/>
          </p:cNvSpPr>
          <p:nvPr>
            <p:ph type="title"/>
          </p:nvPr>
        </p:nvSpPr>
        <p:spPr>
          <a:xfrm>
            <a:off x="1619250" y="1125538"/>
            <a:ext cx="2089150" cy="1439862"/>
          </a:xfrm>
        </p:spPr>
        <p:txBody>
          <a:bodyPr/>
          <a:lstStyle/>
          <a:p>
            <a:r>
              <a:rPr lang="en-US" altLang="zh-CN" sz="3200"/>
              <a:t>Crackled porcelain</a:t>
            </a:r>
          </a:p>
        </p:txBody>
      </p:sp>
      <p:pic>
        <p:nvPicPr>
          <p:cNvPr id="1134597" name="Picture 5" descr="xinsrc_2108032917080151018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84313"/>
            <a:ext cx="4391025" cy="333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4598" name="Picture 6" descr="瓷器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97200"/>
            <a:ext cx="3055937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4" name="Rectangle 4"/>
          <p:cNvSpPr>
            <a:spLocks noGrp="1" noChangeArrowheads="1"/>
          </p:cNvSpPr>
          <p:nvPr>
            <p:ph type="title"/>
          </p:nvPr>
        </p:nvSpPr>
        <p:spPr>
          <a:xfrm>
            <a:off x="5867400" y="838200"/>
            <a:ext cx="2971800" cy="1077913"/>
          </a:xfrm>
        </p:spPr>
        <p:txBody>
          <a:bodyPr/>
          <a:lstStyle/>
          <a:p>
            <a:r>
              <a:rPr lang="en-US" altLang="zh-CN" sz="3200"/>
              <a:t>Blue-&amp;-white porcelain</a:t>
            </a:r>
          </a:p>
        </p:txBody>
      </p:sp>
      <p:pic>
        <p:nvPicPr>
          <p:cNvPr id="1136645" name="Picture 5" descr="青花瓷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4248150" cy="561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46" name="Picture 6" descr="青花瓷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060575"/>
            <a:ext cx="3032125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981075"/>
            <a:ext cx="7772400" cy="719138"/>
          </a:xfrm>
        </p:spPr>
        <p:txBody>
          <a:bodyPr/>
          <a:lstStyle/>
          <a:p>
            <a:pPr algn="ctr"/>
            <a:r>
              <a:rPr lang="en-US" altLang="zh-CN" sz="3200"/>
              <a:t>Five-colored porcelain</a:t>
            </a:r>
          </a:p>
        </p:txBody>
      </p:sp>
      <p:pic>
        <p:nvPicPr>
          <p:cNvPr id="1138693" name="Picture 5" descr="五彩瓷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1844675"/>
            <a:ext cx="4094162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8694" name="Picture 6" descr="五彩瓷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33600"/>
            <a:ext cx="3073400" cy="409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40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4797425"/>
            <a:ext cx="3168650" cy="1223963"/>
          </a:xfrm>
        </p:spPr>
        <p:txBody>
          <a:bodyPr/>
          <a:lstStyle/>
          <a:p>
            <a:r>
              <a:rPr lang="en-US" altLang="zh-CN" sz="3200"/>
              <a:t>China Red porcelain vases</a:t>
            </a:r>
          </a:p>
        </p:txBody>
      </p:sp>
      <p:pic>
        <p:nvPicPr>
          <p:cNvPr id="1140741" name="Picture 5" descr="瓷器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81075"/>
            <a:ext cx="3624263" cy="53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0742" name="Picture 6" descr="瓷器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35337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772400" cy="647700"/>
          </a:xfrm>
        </p:spPr>
        <p:txBody>
          <a:bodyPr/>
          <a:lstStyle/>
          <a:p>
            <a:pPr algn="ctr"/>
            <a:r>
              <a:rPr lang="en-US" altLang="zh-CN" sz="3200" b="1" dirty="0" smtClean="0"/>
              <a:t>Questions Concerning Section D</a:t>
            </a:r>
            <a:endParaRPr lang="en-US" altLang="zh-CN" sz="3200" b="1" dirty="0"/>
          </a:p>
        </p:txBody>
      </p:sp>
      <p:sp>
        <p:nvSpPr>
          <p:cNvPr id="114483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12777"/>
            <a:ext cx="8964487" cy="4803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>
                <a:solidFill>
                  <a:schemeClr val="accent1"/>
                </a:solidFill>
              </a:rPr>
              <a:t>1. Why does celadon appear green? </a:t>
            </a:r>
            <a:r>
              <a:rPr lang="en-US" altLang="zh-CN" sz="3200" dirty="0" smtClean="0">
                <a:solidFill>
                  <a:schemeClr val="accent1"/>
                </a:solidFill>
              </a:rPr>
              <a:t> </a:t>
            </a:r>
            <a:endParaRPr lang="en-US" altLang="zh-CN" sz="3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zh-CN" sz="3200" dirty="0"/>
              <a:t>2. Why was the celadon industry prosperous in Hangzhou?</a:t>
            </a:r>
          </a:p>
          <a:p>
            <a:pPr marL="0" indent="0">
              <a:buNone/>
            </a:pPr>
            <a:r>
              <a:rPr lang="en-US" altLang="zh-CN" sz="3200" dirty="0"/>
              <a:t>3. Why was Chinese green porcelain named Celadon? </a:t>
            </a:r>
          </a:p>
          <a:p>
            <a:pPr marL="0" indent="0">
              <a:buNone/>
            </a:pPr>
            <a:r>
              <a:rPr lang="en-US" altLang="zh-CN" sz="3200" dirty="0">
                <a:solidFill>
                  <a:schemeClr val="accent1"/>
                </a:solidFill>
              </a:rPr>
              <a:t>4. What do you know about crackleware? </a:t>
            </a:r>
          </a:p>
        </p:txBody>
      </p:sp>
      <p:sp>
        <p:nvSpPr>
          <p:cNvPr id="2" name="Action Button: Forward or Next 1">
            <a:hlinkClick r:id="rId2" action="ppaction://hlinksldjump" highlightClick="1"/>
          </p:cNvPr>
          <p:cNvSpPr/>
          <p:nvPr/>
        </p:nvSpPr>
        <p:spPr>
          <a:xfrm>
            <a:off x="6660232" y="1539640"/>
            <a:ext cx="864096" cy="466352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7549794" y="4221088"/>
            <a:ext cx="864096" cy="466352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0198" name="Picture 6" descr="丝绸之路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57685"/>
            <a:ext cx="8676456" cy="346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332656"/>
            <a:ext cx="8074223" cy="936104"/>
          </a:xfrm>
        </p:spPr>
        <p:txBody>
          <a:bodyPr>
            <a:normAutofit/>
          </a:bodyPr>
          <a:lstStyle/>
          <a:p>
            <a:r>
              <a:rPr lang="en-US" altLang="zh-CN" sz="3400" dirty="0"/>
              <a:t>What do you know about the Silk Road?</a:t>
            </a:r>
            <a:endParaRPr lang="en-NZ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2245" name="Picture 5" descr="丝绸之路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79488"/>
            <a:ext cx="7489825" cy="54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96" y="188639"/>
            <a:ext cx="8068428" cy="804421"/>
          </a:xfrm>
        </p:spPr>
        <p:txBody>
          <a:bodyPr>
            <a:normAutofit/>
          </a:bodyPr>
          <a:lstStyle/>
          <a:p>
            <a:r>
              <a:rPr lang="en-US" altLang="zh-CN" sz="3400" dirty="0"/>
              <a:t>What do you know about the Silk Road?</a:t>
            </a:r>
            <a:endParaRPr lang="en-NZ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4293" name="Picture 5" descr="青花瓷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8569325" cy="60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1438275"/>
          </a:xfrm>
        </p:spPr>
        <p:txBody>
          <a:bodyPr/>
          <a:lstStyle/>
          <a:p>
            <a:pPr algn="ctr"/>
            <a:r>
              <a:rPr lang="en-US" altLang="zh-CN" sz="3200"/>
              <a:t>Topics for discussion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3068638"/>
            <a:ext cx="7939087" cy="3148012"/>
          </a:xfrm>
        </p:spPr>
        <p:txBody>
          <a:bodyPr/>
          <a:lstStyle/>
          <a:p>
            <a:r>
              <a:rPr lang="en-US" altLang="zh-CN" sz="2800"/>
              <a:t>1. What role did tea, silk and china play in China’s export or ancient economic globalization? </a:t>
            </a:r>
          </a:p>
          <a:p>
            <a:r>
              <a:rPr lang="en-US" altLang="zh-CN" sz="2800"/>
              <a:t>2. What do you know about the Silk Road?</a:t>
            </a:r>
          </a:p>
          <a:p>
            <a:r>
              <a:rPr lang="en-US" altLang="zh-CN" sz="2800"/>
              <a:t>3. How do you appreciate Zhou Jielun and Fang Wenshan’s pop song “Blue-and-White Porcelain”?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332421">
            <a:off x="1823595" y="2662226"/>
            <a:ext cx="4959685" cy="1290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600" b="1" dirty="0" smtClean="0">
                <a:solidFill>
                  <a:schemeClr val="accent1"/>
                </a:solidFill>
              </a:rPr>
              <a:t>See you next time!</a:t>
            </a:r>
            <a:endParaRPr lang="en-NZ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772400" cy="790575"/>
          </a:xfrm>
        </p:spPr>
        <p:txBody>
          <a:bodyPr/>
          <a:lstStyle/>
          <a:p>
            <a:pPr algn="ctr"/>
            <a:r>
              <a:rPr lang="en-US" altLang="zh-CN" sz="3200" b="1" dirty="0" smtClean="0"/>
              <a:t>Questions Concerning Section A</a:t>
            </a:r>
            <a:endParaRPr lang="en-US" altLang="zh-CN" sz="3200" b="1" dirty="0"/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96752"/>
            <a:ext cx="8784976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1. Why is Chinese tea healthful?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chemeClr val="accent1"/>
                </a:solidFill>
              </a:rPr>
              <a:t>2. What variety ranks first in output? Can you name some of its types?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chemeClr val="accent1"/>
                </a:solidFill>
              </a:rPr>
              <a:t>3. What makes black tea different from green tea?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chemeClr val="accent1"/>
                </a:solidFill>
              </a:rPr>
              <a:t>4. Why is white tea so named?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chemeClr val="accent1"/>
                </a:solidFill>
              </a:rPr>
              <a:t>5. What is the most precious variety of Chinese tea?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chemeClr val="accent1"/>
                </a:solidFill>
              </a:rPr>
              <a:t>6. What variety is unique to China?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chemeClr val="accent1"/>
                </a:solidFill>
              </a:rPr>
              <a:t>7. What variety is popular with minority people?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chemeClr val="accent1"/>
                </a:solidFill>
              </a:rPr>
              <a:t>8. How shall we prepare tea?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chemeClr val="accent1"/>
                </a:solidFill>
              </a:rPr>
              <a:t>9. Is the tea-house different from the coffee bar?  </a:t>
            </a:r>
          </a:p>
        </p:txBody>
      </p:sp>
      <p:sp>
        <p:nvSpPr>
          <p:cNvPr id="2" name="Action Button: Forward or Next 1">
            <a:hlinkClick r:id="rId2" action="ppaction://hlinksldjump" highlightClick="1"/>
          </p:cNvPr>
          <p:cNvSpPr/>
          <p:nvPr/>
        </p:nvSpPr>
        <p:spPr>
          <a:xfrm>
            <a:off x="3203497" y="2137425"/>
            <a:ext cx="720431" cy="360043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7884368" y="2623077"/>
            <a:ext cx="720431" cy="360043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5004048" y="3040589"/>
            <a:ext cx="720431" cy="360043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Action Button: Forward or Next 6">
            <a:hlinkClick r:id="rId5" action="ppaction://hlinksldjump" highlightClick="1"/>
          </p:cNvPr>
          <p:cNvSpPr/>
          <p:nvPr/>
        </p:nvSpPr>
        <p:spPr>
          <a:xfrm>
            <a:off x="8244583" y="3476368"/>
            <a:ext cx="720431" cy="360043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Action Button: Forward or Next 7">
            <a:hlinkClick r:id="rId6" action="ppaction://hlinksldjump" highlightClick="1"/>
          </p:cNvPr>
          <p:cNvSpPr/>
          <p:nvPr/>
        </p:nvSpPr>
        <p:spPr>
          <a:xfrm>
            <a:off x="5724479" y="4019742"/>
            <a:ext cx="720431" cy="360043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ction Button: Forward or Next 8">
            <a:hlinkClick r:id="rId7" action="ppaction://hlinksldjump" highlightClick="1"/>
          </p:cNvPr>
          <p:cNvSpPr/>
          <p:nvPr/>
        </p:nvSpPr>
        <p:spPr>
          <a:xfrm>
            <a:off x="7740352" y="4443403"/>
            <a:ext cx="720431" cy="360043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Action Button: Forward or Next 9">
            <a:hlinkClick r:id="rId8" action="ppaction://hlinksldjump" highlightClick="1"/>
          </p:cNvPr>
          <p:cNvSpPr/>
          <p:nvPr/>
        </p:nvSpPr>
        <p:spPr>
          <a:xfrm>
            <a:off x="4994888" y="5013176"/>
            <a:ext cx="720431" cy="360043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Action Button: Forward or Next 10">
            <a:hlinkClick r:id="rId9" action="ppaction://hlinksldjump" highlightClick="1"/>
          </p:cNvPr>
          <p:cNvSpPr/>
          <p:nvPr/>
        </p:nvSpPr>
        <p:spPr>
          <a:xfrm>
            <a:off x="7897003" y="5373219"/>
            <a:ext cx="720431" cy="360043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7955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/>
              <a:t>What variety ranks first in output? Can you name some of its types? </a:t>
            </a:r>
            <a:br>
              <a:rPr lang="en-US" altLang="zh-CN" sz="3200" b="1" dirty="0"/>
            </a:br>
            <a:endParaRPr lang="en-US" altLang="zh-CN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114116" name="Picture 4" descr="绿茶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268760"/>
            <a:ext cx="4046538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117" name="Picture 5" descr="T13_JtXa0JXXb1upj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09" y="3789040"/>
            <a:ext cx="3251200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3491880" y="1052736"/>
            <a:ext cx="1008112" cy="970408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86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4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219135" cy="648072"/>
          </a:xfrm>
        </p:spPr>
        <p:txBody>
          <a:bodyPr/>
          <a:lstStyle/>
          <a:p>
            <a:r>
              <a:rPr lang="en-US" altLang="zh-CN" sz="3200" b="1" dirty="0"/>
              <a:t>What makes black tea different from green tea?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115141" name="Picture 5" descr="红茶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3794125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5142" name="Picture 6" descr="红茶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5756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8060817" y="764704"/>
            <a:ext cx="1042416" cy="104241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552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8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5256063" cy="648742"/>
          </a:xfrm>
        </p:spPr>
        <p:txBody>
          <a:bodyPr/>
          <a:lstStyle/>
          <a:p>
            <a:pPr algn="ctr"/>
            <a:r>
              <a:rPr lang="en-US" altLang="zh-CN" sz="3200" b="1" dirty="0"/>
              <a:t>Why is white tea so named?</a:t>
            </a:r>
          </a:p>
        </p:txBody>
      </p:sp>
      <p:pic>
        <p:nvPicPr>
          <p:cNvPr id="1117189" name="Picture 5" descr="白茶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341438"/>
            <a:ext cx="5224463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7190" name="Picture 6" descr="白茶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7563"/>
            <a:ext cx="3095625" cy="30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6444208" y="299022"/>
            <a:ext cx="1042416" cy="104241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76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6" name="Rectangle 4"/>
          <p:cNvSpPr>
            <a:spLocks noGrp="1" noChangeArrowheads="1"/>
          </p:cNvSpPr>
          <p:nvPr>
            <p:ph type="title"/>
          </p:nvPr>
        </p:nvSpPr>
        <p:spPr>
          <a:xfrm>
            <a:off x="310542" y="216476"/>
            <a:ext cx="7513265" cy="792088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/>
              <a:t>What is the most precious variety of Chinese tea? </a:t>
            </a:r>
          </a:p>
        </p:txBody>
      </p:sp>
      <p:pic>
        <p:nvPicPr>
          <p:cNvPr id="1119237" name="Picture 5" descr="乌龙茶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4608513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238" name="Picture 6" descr="乌龙茶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29000"/>
            <a:ext cx="29527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2071" y="6088054"/>
            <a:ext cx="1832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NZ" dirty="0" err="1" smtClean="0">
                <a:solidFill>
                  <a:schemeClr val="accent1"/>
                </a:solidFill>
              </a:rPr>
              <a:t>Wulong</a:t>
            </a:r>
            <a:r>
              <a:rPr lang="en-NZ" dirty="0" smtClean="0">
                <a:solidFill>
                  <a:schemeClr val="accent1"/>
                </a:solidFill>
              </a:rPr>
              <a:t> tea</a:t>
            </a:r>
            <a:endParaRPr lang="en-NZ" dirty="0">
              <a:solidFill>
                <a:schemeClr val="accent1"/>
              </a:solidFill>
            </a:endParaRP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7884368" y="188640"/>
            <a:ext cx="1042416" cy="104241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24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4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296863"/>
            <a:ext cx="6913388" cy="899890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/>
              <a:t>What variety is unique to China? </a:t>
            </a:r>
            <a:br>
              <a:rPr lang="en-US" altLang="zh-CN" sz="3200" b="1" dirty="0"/>
            </a:br>
            <a:endParaRPr lang="en-US" altLang="zh-CN" sz="3200" b="1" dirty="0"/>
          </a:p>
        </p:txBody>
      </p:sp>
      <p:pic>
        <p:nvPicPr>
          <p:cNvPr id="1121285" name="Picture 5" descr="花茶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183904"/>
            <a:ext cx="389890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1286" name="Picture 6" descr="花茶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24175"/>
            <a:ext cx="3417887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641350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NZ" dirty="0">
                <a:solidFill>
                  <a:schemeClr val="accent1"/>
                </a:solidFill>
              </a:rPr>
              <a:t>s</a:t>
            </a:r>
            <a:r>
              <a:rPr lang="en-NZ" dirty="0" smtClean="0">
                <a:solidFill>
                  <a:schemeClr val="accent1"/>
                </a:solidFill>
              </a:rPr>
              <a:t>cented tea</a:t>
            </a:r>
            <a:endParaRPr lang="en-NZ" dirty="0">
              <a:solidFill>
                <a:schemeClr val="accent1"/>
              </a:solidFill>
            </a:endParaRP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6632709" y="58080"/>
            <a:ext cx="1042416" cy="104241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20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2" name="Rectangle 4"/>
          <p:cNvSpPr>
            <a:spLocks noGrp="1" noChangeArrowheads="1"/>
          </p:cNvSpPr>
          <p:nvPr>
            <p:ph type="title"/>
          </p:nvPr>
        </p:nvSpPr>
        <p:spPr>
          <a:xfrm>
            <a:off x="586746" y="332656"/>
            <a:ext cx="7772400" cy="6477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</a:rPr>
              <a:t>What variety is popular with minority people? </a:t>
            </a:r>
            <a:endParaRPr lang="en-US" altLang="zh-CN" sz="3200" b="1" dirty="0"/>
          </a:p>
        </p:txBody>
      </p:sp>
      <p:pic>
        <p:nvPicPr>
          <p:cNvPr id="1123333" name="Picture 5" descr="砖茶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133600"/>
            <a:ext cx="5472112" cy="42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3336" name="Picture 8" descr="坨茶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360045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4239" y="6415088"/>
            <a:ext cx="3897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dirty="0">
                <a:solidFill>
                  <a:schemeClr val="accent1"/>
                </a:solidFill>
              </a:rPr>
              <a:t>Tightly-pressed </a:t>
            </a:r>
            <a:r>
              <a:rPr lang="en-US" altLang="zh-CN" dirty="0" smtClean="0">
                <a:solidFill>
                  <a:schemeClr val="accent1"/>
                </a:solidFill>
              </a:rPr>
              <a:t>tea lumps</a:t>
            </a:r>
            <a:endParaRPr lang="en-NZ" dirty="0">
              <a:solidFill>
                <a:schemeClr val="accent1"/>
              </a:solidFill>
            </a:endParaRP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7668344" y="1050572"/>
            <a:ext cx="1042416" cy="104241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65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6" name="Rectangle 4"/>
          <p:cNvSpPr>
            <a:spLocks noGrp="1" noChangeArrowheads="1"/>
          </p:cNvSpPr>
          <p:nvPr>
            <p:ph type="title"/>
          </p:nvPr>
        </p:nvSpPr>
        <p:spPr>
          <a:xfrm>
            <a:off x="987425" y="836712"/>
            <a:ext cx="7772400" cy="6477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zh-CN" sz="3200" b="1" dirty="0">
                <a:solidFill>
                  <a:schemeClr val="accent1"/>
                </a:solidFill>
              </a:rPr>
              <a:t>How shall we prepare tea? </a:t>
            </a:r>
          </a:p>
        </p:txBody>
      </p:sp>
      <p:pic>
        <p:nvPicPr>
          <p:cNvPr id="1129477" name="Picture 5" descr="茶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63627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6087308" y="548680"/>
            <a:ext cx="1042416" cy="104241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85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548679"/>
            <a:ext cx="8229600" cy="864195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</a:rPr>
              <a:t>Is the tea-house different from the coffee bar?</a:t>
            </a:r>
            <a:r>
              <a:rPr lang="en-NZ" altLang="zh-CN" sz="3200" b="1" dirty="0"/>
              <a:t/>
            </a:r>
            <a:br>
              <a:rPr lang="en-NZ" altLang="zh-CN" sz="3200" b="1" dirty="0"/>
            </a:br>
            <a:endParaRPr lang="en-US" altLang="zh-CN" sz="3200" b="1" dirty="0"/>
          </a:p>
        </p:txBody>
      </p:sp>
      <p:pic>
        <p:nvPicPr>
          <p:cNvPr id="1127429" name="Picture 5" descr="茶楼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412875"/>
            <a:ext cx="4968875" cy="35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30" name="Picture 6" descr="茶楼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852738"/>
            <a:ext cx="2838450" cy="3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7884368" y="243496"/>
            <a:ext cx="1042416" cy="104241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88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100" name="Rectangle 4"/>
          <p:cNvSpPr>
            <a:spLocks noGrp="1" noChangeArrowheads="1"/>
          </p:cNvSpPr>
          <p:nvPr>
            <p:ph type="title"/>
          </p:nvPr>
        </p:nvSpPr>
        <p:spPr>
          <a:xfrm>
            <a:off x="255984" y="349816"/>
            <a:ext cx="7772400" cy="79208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</a:rPr>
              <a:t>How long is the history of silk production in China?</a:t>
            </a:r>
            <a:br>
              <a:rPr lang="en-US" altLang="zh-CN" sz="3200" b="1" dirty="0">
                <a:solidFill>
                  <a:schemeClr val="accent1"/>
                </a:solidFill>
              </a:rPr>
            </a:br>
            <a:endParaRPr lang="en-US" altLang="zh-CN" sz="3200" b="1" dirty="0"/>
          </a:p>
        </p:txBody>
      </p:sp>
      <p:pic>
        <p:nvPicPr>
          <p:cNvPr id="1156101" name="Picture 5" descr="丝绸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6480175" cy="44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6397625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2000" dirty="0">
                <a:solidFill>
                  <a:schemeClr val="accent1"/>
                </a:solidFill>
              </a:rPr>
              <a:t>Ancient silk painting (or painting on silk)</a:t>
            </a:r>
            <a:endParaRPr lang="en-NZ" sz="2000" dirty="0">
              <a:solidFill>
                <a:schemeClr val="accent1"/>
              </a:solidFill>
            </a:endParaRPr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028384" y="556303"/>
            <a:ext cx="1008112" cy="104241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3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183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</a:rPr>
              <a:t>What are the 3 best known brocades of China? </a:t>
            </a:r>
            <a:br>
              <a:rPr lang="en-US" altLang="zh-CN" sz="3200" b="1" dirty="0">
                <a:solidFill>
                  <a:schemeClr val="accent1"/>
                </a:solidFill>
              </a:rPr>
            </a:br>
            <a:endParaRPr lang="en-NZ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10502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6867" y="6309320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NZ" sz="2000" dirty="0" smtClean="0">
                <a:solidFill>
                  <a:schemeClr val="accent1"/>
                </a:solidFill>
              </a:rPr>
              <a:t>Song Brocade</a:t>
            </a:r>
            <a:endParaRPr lang="en-NZ" sz="2000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00" y="1751271"/>
            <a:ext cx="26289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29273" y="5589536"/>
            <a:ext cx="1885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NZ" sz="2000" dirty="0" smtClean="0">
                <a:solidFill>
                  <a:schemeClr val="accent1"/>
                </a:solidFill>
              </a:rPr>
              <a:t>Nanjing brocade</a:t>
            </a:r>
            <a:endParaRPr lang="en-NZ" sz="2000" dirty="0">
              <a:solidFill>
                <a:schemeClr val="accent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726139"/>
            <a:ext cx="3298708" cy="356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2076" y="5589536"/>
            <a:ext cx="1885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NZ" sz="2000" dirty="0" smtClean="0">
                <a:solidFill>
                  <a:schemeClr val="accent1"/>
                </a:solidFill>
              </a:rPr>
              <a:t>Sichuan brocade</a:t>
            </a:r>
            <a:endParaRPr lang="en-NZ" sz="2000" dirty="0">
              <a:solidFill>
                <a:schemeClr val="accent1"/>
              </a:solidFill>
            </a:endParaRPr>
          </a:p>
        </p:txBody>
      </p:sp>
      <p:sp>
        <p:nvSpPr>
          <p:cNvPr id="2" name="Action Button: Home 1">
            <a:hlinkClick r:id="rId5" action="ppaction://hlinksldjump" highlightClick="1"/>
          </p:cNvPr>
          <p:cNvSpPr/>
          <p:nvPr/>
        </p:nvSpPr>
        <p:spPr>
          <a:xfrm>
            <a:off x="8101584" y="498530"/>
            <a:ext cx="1042416" cy="104241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6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80" name="Rectangle 4"/>
          <p:cNvSpPr>
            <a:spLocks noGrp="1" noChangeArrowheads="1"/>
          </p:cNvSpPr>
          <p:nvPr>
            <p:ph type="title"/>
          </p:nvPr>
        </p:nvSpPr>
        <p:spPr>
          <a:xfrm>
            <a:off x="5219700" y="838200"/>
            <a:ext cx="3240088" cy="1511300"/>
          </a:xfrm>
        </p:spPr>
        <p:txBody>
          <a:bodyPr/>
          <a:lstStyle/>
          <a:p>
            <a:r>
              <a:rPr lang="en-US" altLang="zh-CN" sz="3200"/>
              <a:t>Tea pot &amp; cups</a:t>
            </a:r>
          </a:p>
        </p:txBody>
      </p:sp>
      <p:pic>
        <p:nvPicPr>
          <p:cNvPr id="1125381" name="Picture 5" descr="F895W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67075"/>
            <a:ext cx="3671887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5382" name="Picture 6" descr="乌龙茶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341438"/>
            <a:ext cx="39243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96144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</a:rPr>
              <a:t>When was china brought to Europe? &amp; when did Chinese ceramics reach its zenith?</a:t>
            </a:r>
            <a:br>
              <a:rPr lang="en-US" altLang="zh-CN" sz="3200" b="1" dirty="0">
                <a:solidFill>
                  <a:schemeClr val="accent1"/>
                </a:solidFill>
              </a:rPr>
            </a:br>
            <a:endParaRPr lang="en-NZ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2104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6558068" y="980168"/>
            <a:ext cx="869855" cy="754384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09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8912" cy="794352"/>
          </a:xfrm>
        </p:spPr>
        <p:txBody>
          <a:bodyPr>
            <a:noAutofit/>
          </a:bodyPr>
          <a:lstStyle/>
          <a:p>
            <a:r>
              <a:rPr lang="en-US" altLang="zh-CN" sz="3200" b="1" dirty="0"/>
              <a:t>What do you know about monochrome porcelain of </a:t>
            </a:r>
            <a:r>
              <a:rPr lang="en-US" altLang="zh-CN" sz="3200" b="1" dirty="0" err="1"/>
              <a:t>Jingde</a:t>
            </a:r>
            <a:r>
              <a:rPr lang="en-US" altLang="zh-CN" sz="3200" b="1" dirty="0"/>
              <a:t> Town? </a:t>
            </a:r>
            <a:endParaRPr lang="en-NZ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4973157" cy="295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5436096" y="1052736"/>
            <a:ext cx="1042416" cy="826392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30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8" name="Rectangle 4"/>
          <p:cNvSpPr>
            <a:spLocks noGrp="1" noChangeArrowheads="1"/>
          </p:cNvSpPr>
          <p:nvPr>
            <p:ph type="title"/>
          </p:nvPr>
        </p:nvSpPr>
        <p:spPr>
          <a:xfrm>
            <a:off x="336953" y="260648"/>
            <a:ext cx="8229600" cy="1143000"/>
          </a:xfrm>
        </p:spPr>
        <p:txBody>
          <a:bodyPr/>
          <a:lstStyle/>
          <a:p>
            <a:r>
              <a:rPr lang="en-US" altLang="zh-CN" sz="3200" b="1" dirty="0" smtClean="0"/>
              <a:t>What </a:t>
            </a:r>
            <a:r>
              <a:rPr lang="en-US" altLang="zh-CN" sz="3200" b="1" dirty="0"/>
              <a:t>do you know about blue-and-white porcelain of the Yuan Dynasty? </a:t>
            </a:r>
            <a:r>
              <a:rPr lang="en-US" altLang="zh-CN" sz="3200" b="1" dirty="0" smtClean="0"/>
              <a:t> </a:t>
            </a:r>
            <a:endParaRPr lang="en-US" altLang="zh-CN" sz="3200" b="1" dirty="0"/>
          </a:p>
        </p:txBody>
      </p:sp>
      <p:pic>
        <p:nvPicPr>
          <p:cNvPr id="1142789" name="Picture 5" descr="青花瓷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91" y="1628800"/>
            <a:ext cx="4983162" cy="550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6261630" y="836712"/>
            <a:ext cx="902658" cy="68237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70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60" name="Rectangle 4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72400" cy="719138"/>
          </a:xfrm>
        </p:spPr>
        <p:txBody>
          <a:bodyPr/>
          <a:lstStyle/>
          <a:p>
            <a:pPr algn="ctr"/>
            <a:r>
              <a:rPr lang="en-US" altLang="zh-CN" sz="3200" b="1" dirty="0" smtClean="0"/>
              <a:t> </a:t>
            </a:r>
            <a:r>
              <a:rPr lang="en-US" altLang="zh-CN" sz="3200" b="1" dirty="0"/>
              <a:t>Why does celadon appear green</a:t>
            </a:r>
            <a:r>
              <a:rPr lang="en-US" altLang="zh-CN" sz="3200" b="1" dirty="0" smtClean="0"/>
              <a:t>?  </a:t>
            </a:r>
            <a:endParaRPr lang="en-US" altLang="zh-CN" sz="3200" b="1" dirty="0"/>
          </a:p>
        </p:txBody>
      </p:sp>
      <p:pic>
        <p:nvPicPr>
          <p:cNvPr id="1145861" name="Picture 5" descr="200882521342071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11313"/>
            <a:ext cx="6369050" cy="477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6741" y="6403328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NZ" sz="2000" dirty="0" smtClean="0">
                <a:solidFill>
                  <a:schemeClr val="accent1"/>
                </a:solidFill>
              </a:rPr>
              <a:t>Celadon plate</a:t>
            </a:r>
            <a:endParaRPr lang="en-NZ" sz="2000" dirty="0">
              <a:solidFill>
                <a:schemeClr val="accent1"/>
              </a:solidFill>
            </a:endParaRPr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7956376" y="568897"/>
            <a:ext cx="1042416" cy="104241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62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10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72400" cy="6477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</a:rPr>
              <a:t>What do you know about crackleware? </a:t>
            </a:r>
            <a:endParaRPr lang="en-US" altLang="zh-CN" sz="3200" b="1" dirty="0"/>
          </a:p>
        </p:txBody>
      </p:sp>
      <p:pic>
        <p:nvPicPr>
          <p:cNvPr id="1147911" name="Picture 7" descr="celadon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6423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632528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000" dirty="0">
                <a:solidFill>
                  <a:schemeClr val="accent1"/>
                </a:solidFill>
              </a:rPr>
              <a:t>Celadon crackleware</a:t>
            </a:r>
            <a:endParaRPr lang="en-NZ" sz="2000" dirty="0">
              <a:solidFill>
                <a:schemeClr val="accent1"/>
              </a:solidFill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8101584" y="548680"/>
            <a:ext cx="1042416" cy="104241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32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81075"/>
            <a:ext cx="7772400" cy="1368425"/>
          </a:xfrm>
        </p:spPr>
        <p:txBody>
          <a:bodyPr/>
          <a:lstStyle/>
          <a:p>
            <a:r>
              <a:rPr lang="en-GB" altLang="zh-CN" sz="3200"/>
              <a:t>Translation exercise</a:t>
            </a:r>
            <a:endParaRPr lang="en-US" altLang="zh-CN" sz="3200"/>
          </a:p>
        </p:txBody>
      </p:sp>
      <p:sp>
        <p:nvSpPr>
          <p:cNvPr id="116633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3213100"/>
            <a:ext cx="7772400" cy="3003550"/>
          </a:xfrm>
        </p:spPr>
        <p:txBody>
          <a:bodyPr/>
          <a:lstStyle/>
          <a:p>
            <a:r>
              <a:rPr lang="zh-CN" altLang="en-GB" sz="2400"/>
              <a:t>乌龙茶是一种半发酵茶，特征是叶片中心为绿色，边缘为红色，俗称绿叶红镶边。它有红茶的醇厚，而又比一般红茶涩味浓烈；有绿茶的清爽，而无一般绿茶的涩味。其香气浓烈持久，并具有提神、消食等功效。清初就远销欧美诸国，目前最受日本游客欢迎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72400" cy="720080"/>
          </a:xfrm>
        </p:spPr>
        <p:txBody>
          <a:bodyPr/>
          <a:lstStyle/>
          <a:p>
            <a:pPr algn="ctr"/>
            <a:r>
              <a:rPr lang="en-US" altLang="zh-CN" sz="3200" b="1" dirty="0" smtClean="0"/>
              <a:t>Questions Concerning Section B</a:t>
            </a:r>
            <a:endParaRPr lang="en-US" altLang="zh-CN" sz="3200" b="1" dirty="0"/>
          </a:p>
        </p:txBody>
      </p:sp>
      <p:sp>
        <p:nvSpPr>
          <p:cNvPr id="11530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443664" cy="487588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</a:rPr>
              <a:t>1. How long is the history of silk production in China</a:t>
            </a:r>
            <a:r>
              <a:rPr lang="en-US" altLang="zh-CN" sz="2400" dirty="0" smtClean="0">
                <a:solidFill>
                  <a:schemeClr val="accent1"/>
                </a:solidFill>
              </a:rPr>
              <a:t>? 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zh-CN" sz="2400" dirty="0"/>
              <a:t>2. What did the Greeks and the Romans call China and the Chinese people? </a:t>
            </a:r>
          </a:p>
          <a:p>
            <a:pPr marL="0" indent="0">
              <a:buNone/>
            </a:pPr>
            <a:r>
              <a:rPr lang="en-US" altLang="zh-CN" sz="2400" dirty="0"/>
              <a:t>3. How did Nanjing come to be a silk textile center? </a:t>
            </a:r>
          </a:p>
          <a:p>
            <a:pPr marL="0" indent="0">
              <a:buNone/>
            </a:pPr>
            <a:r>
              <a:rPr lang="en-US" altLang="zh-CN" sz="2400" dirty="0"/>
              <a:t>4. Which provinces are China’s silk production centers? </a:t>
            </a:r>
          </a:p>
          <a:p>
            <a:pPr marL="0" indent="0">
              <a:buNone/>
            </a:pPr>
            <a:r>
              <a:rPr lang="en-US" altLang="zh-CN" sz="2400" dirty="0"/>
              <a:t>5. How important is Hangzhou as a silk textile center? 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</a:rPr>
              <a:t>6. What are the 3 best known brocades of China? </a:t>
            </a:r>
          </a:p>
        </p:txBody>
      </p:sp>
      <p:sp>
        <p:nvSpPr>
          <p:cNvPr id="5" name="Action Button: Forward or Next 4">
            <a:hlinkClick r:id="rId2" action="ppaction://hlinksldjump" highlightClick="1"/>
          </p:cNvPr>
          <p:cNvSpPr/>
          <p:nvPr/>
        </p:nvSpPr>
        <p:spPr>
          <a:xfrm>
            <a:off x="7203650" y="3933056"/>
            <a:ext cx="786348" cy="394344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  <p:sp>
        <p:nvSpPr>
          <p:cNvPr id="8" name="Action Button: Forward or Next 7">
            <a:hlinkClick r:id="rId3" action="ppaction://hlinksldjump" highlightClick="1"/>
          </p:cNvPr>
          <p:cNvSpPr/>
          <p:nvPr/>
        </p:nvSpPr>
        <p:spPr>
          <a:xfrm>
            <a:off x="7876666" y="1368004"/>
            <a:ext cx="786348" cy="394344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2713038" cy="1943100"/>
          </a:xfrm>
        </p:spPr>
        <p:txBody>
          <a:bodyPr/>
          <a:lstStyle/>
          <a:p>
            <a:r>
              <a:rPr lang="en-US" altLang="zh-CN" sz="3200"/>
              <a:t>Silk pillow and umbrella</a:t>
            </a:r>
          </a:p>
        </p:txBody>
      </p:sp>
      <p:pic>
        <p:nvPicPr>
          <p:cNvPr id="1154053" name="Picture 5" descr="丝绸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341438"/>
            <a:ext cx="4748213" cy="48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4054" name="Picture 6" descr="丝绸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41663"/>
            <a:ext cx="2554287" cy="2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052513"/>
            <a:ext cx="808355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zh-CN" sz="2800"/>
              <a:t>The 49-g. silk coat unearthed from Mawangdui, </a:t>
            </a:r>
            <a:br>
              <a:rPr lang="en-GB" altLang="zh-CN" sz="2800"/>
            </a:br>
            <a:r>
              <a:rPr lang="en-GB" altLang="zh-CN" sz="2800"/>
              <a:t>the lightest coat then in the world</a:t>
            </a:r>
            <a:endParaRPr lang="en-US" altLang="zh-CN" sz="2800"/>
          </a:p>
        </p:txBody>
      </p:sp>
      <p:pic>
        <p:nvPicPr>
          <p:cNvPr id="1167364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5976938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525"/>
            <a:ext cx="7772400" cy="576262"/>
          </a:xfrm>
        </p:spPr>
        <p:txBody>
          <a:bodyPr/>
          <a:lstStyle/>
          <a:p>
            <a:pPr algn="ctr"/>
            <a:r>
              <a:rPr lang="en-US" altLang="zh-CN" sz="3200" b="1" dirty="0" smtClean="0"/>
              <a:t>Questions Concerning Section C</a:t>
            </a:r>
            <a:endParaRPr lang="en-US" altLang="zh-CN" sz="3200" b="1" dirty="0"/>
          </a:p>
        </p:txBody>
      </p:sp>
      <p:sp>
        <p:nvSpPr>
          <p:cNvPr id="1131523" name="Rectangle 3"/>
          <p:cNvSpPr>
            <a:spLocks noGrp="1" noChangeArrowheads="1"/>
          </p:cNvSpPr>
          <p:nvPr>
            <p:ph idx="1"/>
          </p:nvPr>
        </p:nvSpPr>
        <p:spPr>
          <a:xfrm>
            <a:off x="0" y="692696"/>
            <a:ext cx="8964488" cy="604867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chemeClr val="accent1"/>
                </a:solidFill>
              </a:rPr>
              <a:t>1. When was china brought to Europe? &amp; when did Chinese ceramics reach its zenith</a:t>
            </a:r>
            <a:r>
              <a:rPr lang="en-US" altLang="zh-CN" sz="2800" dirty="0" smtClean="0">
                <a:solidFill>
                  <a:schemeClr val="accent1"/>
                </a:solidFill>
              </a:rPr>
              <a:t>? </a:t>
            </a:r>
            <a:endParaRPr lang="en-US" altLang="zh-CN" sz="2800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2. What capitals are Jingdezhen and </a:t>
            </a:r>
            <a:r>
              <a:rPr lang="en-US" altLang="zh-CN" sz="2800" dirty="0" err="1"/>
              <a:t>Yixing</a:t>
            </a:r>
            <a:r>
              <a:rPr lang="en-US" altLang="zh-CN" sz="2800" dirty="0"/>
              <a:t>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3. Why was </a:t>
            </a:r>
            <a:r>
              <a:rPr lang="en-US" altLang="zh-CN" sz="2800" dirty="0" err="1"/>
              <a:t>Changnan</a:t>
            </a:r>
            <a:r>
              <a:rPr lang="en-US" altLang="zh-CN" sz="2800" dirty="0"/>
              <a:t> Town renamed </a:t>
            </a:r>
            <a:r>
              <a:rPr lang="en-US" altLang="zh-CN" sz="2800" dirty="0" err="1"/>
              <a:t>Jingde</a:t>
            </a:r>
            <a:r>
              <a:rPr lang="en-US" altLang="zh-CN" sz="2800" dirty="0"/>
              <a:t> Town?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chemeClr val="accent1"/>
                </a:solidFill>
              </a:rPr>
              <a:t>4. What do you know about monochrome porcelain of </a:t>
            </a:r>
            <a:r>
              <a:rPr lang="en-US" altLang="zh-CN" sz="2800" dirty="0" err="1">
                <a:solidFill>
                  <a:schemeClr val="accent1"/>
                </a:solidFill>
              </a:rPr>
              <a:t>Jingde</a:t>
            </a:r>
            <a:r>
              <a:rPr lang="en-US" altLang="zh-CN" sz="2800" dirty="0">
                <a:solidFill>
                  <a:schemeClr val="accent1"/>
                </a:solidFill>
              </a:rPr>
              <a:t> Town?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chemeClr val="accent1"/>
                </a:solidFill>
              </a:rPr>
              <a:t>5. What do you know about blue-and-white porcelain of the Yuan Dynasty?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6. What achievements were made in ceramics in the Ming and Qing dynasties?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7. How prosperous is </a:t>
            </a:r>
            <a:r>
              <a:rPr lang="en-US" altLang="zh-CN" sz="2800" dirty="0" err="1"/>
              <a:t>Jingde</a:t>
            </a:r>
            <a:r>
              <a:rPr lang="en-US" altLang="zh-CN" sz="2800" dirty="0"/>
              <a:t> Town? </a:t>
            </a:r>
          </a:p>
        </p:txBody>
      </p:sp>
      <p:sp>
        <p:nvSpPr>
          <p:cNvPr id="2" name="Action Button: Forward or Next 1">
            <a:hlinkClick r:id="rId2" action="ppaction://hlinksldjump" highlightClick="1"/>
          </p:cNvPr>
          <p:cNvSpPr/>
          <p:nvPr/>
        </p:nvSpPr>
        <p:spPr>
          <a:xfrm>
            <a:off x="3203848" y="3717032"/>
            <a:ext cx="706558" cy="387468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5796136" y="1108514"/>
            <a:ext cx="706558" cy="387468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2339752" y="2852936"/>
            <a:ext cx="706558" cy="387468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646113"/>
          </a:xfrm>
        </p:spPr>
        <p:txBody>
          <a:bodyPr/>
          <a:lstStyle/>
          <a:p>
            <a:pPr algn="ctr"/>
            <a:endParaRPr lang="en-US" altLang="zh-CN" sz="3200" dirty="0"/>
          </a:p>
        </p:txBody>
      </p:sp>
      <p:pic>
        <p:nvPicPr>
          <p:cNvPr id="1132549" name="Picture 5" descr="200811383541508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28775"/>
            <a:ext cx="3589338" cy="47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550" name="Picture 6" descr="5108770827298894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3671887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2245" y="6348773"/>
            <a:ext cx="178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sz="2000" dirty="0" smtClean="0">
                <a:solidFill>
                  <a:schemeClr val="accent1"/>
                </a:solidFill>
              </a:rPr>
              <a:t>porcelain </a:t>
            </a:r>
            <a:r>
              <a:rPr lang="en-US" altLang="zh-CN" sz="2000" dirty="0">
                <a:solidFill>
                  <a:schemeClr val="accent1"/>
                </a:solidFill>
              </a:rPr>
              <a:t>tower</a:t>
            </a:r>
            <a:endParaRPr lang="en-NZ" sz="20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2409" y="6423428"/>
            <a:ext cx="2473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sz="2000" dirty="0">
                <a:solidFill>
                  <a:schemeClr val="accent1"/>
                </a:solidFill>
              </a:rPr>
              <a:t>pierced porcelain vase</a:t>
            </a:r>
            <a:endParaRPr lang="en-NZ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pattFill prst="pct5">
          <a:fgClr>
            <a:schemeClr val="accent1"/>
          </a:fgClr>
          <a:bgClr>
            <a:schemeClr val="bg1"/>
          </a:bgClr>
        </a:patt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3446</TotalTime>
  <Words>708</Words>
  <Application>Microsoft Office PowerPoint</Application>
  <PresentationFormat>On-screen Show (4:3)</PresentationFormat>
  <Paragraphs>73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Flow</vt:lpstr>
      <vt:lpstr>默认设计模板</vt:lpstr>
      <vt:lpstr>Unit 4  Tea, Silk and Ceramics</vt:lpstr>
      <vt:lpstr>Questions Concerning Section A</vt:lpstr>
      <vt:lpstr>Tea pot &amp; cups</vt:lpstr>
      <vt:lpstr>Translation exercise</vt:lpstr>
      <vt:lpstr>Questions Concerning Section B</vt:lpstr>
      <vt:lpstr>Silk pillow and umbrella</vt:lpstr>
      <vt:lpstr>The 49-g. silk coat unearthed from Mawangdui,  the lightest coat then in the world</vt:lpstr>
      <vt:lpstr>Questions Concerning Section C</vt:lpstr>
      <vt:lpstr>PowerPoint Presentation</vt:lpstr>
      <vt:lpstr>Crackled porcelain</vt:lpstr>
      <vt:lpstr>Blue-&amp;-white porcelain</vt:lpstr>
      <vt:lpstr>Five-colored porcelain</vt:lpstr>
      <vt:lpstr>China Red porcelain vases</vt:lpstr>
      <vt:lpstr>Questions Concerning Section D</vt:lpstr>
      <vt:lpstr>What do you know about the Silk Road?</vt:lpstr>
      <vt:lpstr>What do you know about the Silk Road?</vt:lpstr>
      <vt:lpstr>PowerPoint Presentation</vt:lpstr>
      <vt:lpstr>Topics for discussion</vt:lpstr>
      <vt:lpstr>PowerPoint Presentation</vt:lpstr>
      <vt:lpstr>What variety ranks first in output? Can you name some of its types?  </vt:lpstr>
      <vt:lpstr>What makes black tea different from green tea? </vt:lpstr>
      <vt:lpstr>Why is white tea so named?</vt:lpstr>
      <vt:lpstr>What is the most precious variety of Chinese tea? </vt:lpstr>
      <vt:lpstr>What variety is unique to China?  </vt:lpstr>
      <vt:lpstr>What variety is popular with minority people? </vt:lpstr>
      <vt:lpstr>How shall we prepare tea? </vt:lpstr>
      <vt:lpstr>Is the tea-house different from the coffee bar? </vt:lpstr>
      <vt:lpstr>How long is the history of silk production in China? </vt:lpstr>
      <vt:lpstr>What are the 3 best known brocades of China?  </vt:lpstr>
      <vt:lpstr>When was china brought to Europe? &amp; when did Chinese ceramics reach its zenith? </vt:lpstr>
      <vt:lpstr>What do you know about monochrome porcelain of Jingde Town? </vt:lpstr>
      <vt:lpstr>What do you know about blue-and-white porcelain of the Yuan Dynasty?  </vt:lpstr>
      <vt:lpstr> Why does celadon appear green?  </vt:lpstr>
      <vt:lpstr>What do you know about crackleware? </vt:lpstr>
    </vt:vector>
  </TitlesOfParts>
  <Company>Legend (Beijing)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    Text I   World of the Future</dc:title>
  <dc:creator>Legend User</dc:creator>
  <cp:lastModifiedBy>微软用户</cp:lastModifiedBy>
  <cp:revision>186</cp:revision>
  <dcterms:created xsi:type="dcterms:W3CDTF">2005-10-18T12:50:43Z</dcterms:created>
  <dcterms:modified xsi:type="dcterms:W3CDTF">2014-10-07T00:36:31Z</dcterms:modified>
</cp:coreProperties>
</file>