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7" r:id="rId5"/>
    <p:sldId id="271" r:id="rId6"/>
    <p:sldId id="282" r:id="rId7"/>
    <p:sldId id="259" r:id="rId8"/>
    <p:sldId id="281" r:id="rId9"/>
    <p:sldId id="283" r:id="rId10"/>
    <p:sldId id="284" r:id="rId11"/>
    <p:sldId id="260" r:id="rId12"/>
    <p:sldId id="285" r:id="rId13"/>
    <p:sldId id="286" r:id="rId14"/>
    <p:sldId id="287" r:id="rId15"/>
    <p:sldId id="261" r:id="rId16"/>
    <p:sldId id="288" r:id="rId17"/>
    <p:sldId id="289" r:id="rId18"/>
    <p:sldId id="290" r:id="rId19"/>
    <p:sldId id="263" r:id="rId20"/>
    <p:sldId id="291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B600"/>
    <a:srgbClr val="549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732" y="-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143EB-159B-449F-8601-15759B7FF5BF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26611-933C-41F0-864A-112F2AA0A4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798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26611-933C-41F0-864A-112F2AA0A4F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105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26611-933C-41F0-864A-112F2AA0A4F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080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26611-933C-41F0-864A-112F2AA0A4F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771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26611-933C-41F0-864A-112F2AA0A4F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379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26611-933C-41F0-864A-112F2AA0A4F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080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26611-933C-41F0-864A-112F2AA0A4F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080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26611-933C-41F0-864A-112F2AA0A4F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08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26611-933C-41F0-864A-112F2AA0A4F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379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26611-933C-41F0-864A-112F2AA0A4F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080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26611-933C-41F0-864A-112F2AA0A4F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080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26611-933C-41F0-864A-112F2AA0A4F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571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26611-933C-41F0-864A-112F2AA0A4F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2240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26611-933C-41F0-864A-112F2AA0A4F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571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26611-933C-41F0-864A-112F2AA0A4F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3420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26611-933C-41F0-864A-112F2AA0A4F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379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26611-933C-41F0-864A-112F2AA0A4F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080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26611-933C-41F0-864A-112F2AA0A4F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080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26611-933C-41F0-864A-112F2AA0A4F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344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26611-933C-41F0-864A-112F2AA0A4F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379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26611-933C-41F0-864A-112F2AA0A4F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080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" y="6778"/>
            <a:ext cx="12165079" cy="68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2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88FD-9B25-4CB8-BD07-C689069B9972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528-B56D-4FA9-AB3F-DFD5004A32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54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88FD-9B25-4CB8-BD07-C689069B9972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528-B56D-4FA9-AB3F-DFD5004A32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47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88FD-9B25-4CB8-BD07-C689069B9972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528-B56D-4FA9-AB3F-DFD5004A328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" y="6778"/>
            <a:ext cx="12165079" cy="68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7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88FD-9B25-4CB8-BD07-C689069B9972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528-B56D-4FA9-AB3F-DFD5004A328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" y="6778"/>
            <a:ext cx="12165079" cy="68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5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88FD-9B25-4CB8-BD07-C689069B9972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528-B56D-4FA9-AB3F-DFD5004A32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28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88FD-9B25-4CB8-BD07-C689069B9972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528-B56D-4FA9-AB3F-DFD5004A32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267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88FD-9B25-4CB8-BD07-C689069B9972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528-B56D-4FA9-AB3F-DFD5004A32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40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88FD-9B25-4CB8-BD07-C689069B9972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528-B56D-4FA9-AB3F-DFD5004A32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97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88FD-9B25-4CB8-BD07-C689069B9972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528-B56D-4FA9-AB3F-DFD5004A32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36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88FD-9B25-4CB8-BD07-C689069B9972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528-B56D-4FA9-AB3F-DFD5004A32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28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E88FD-9B25-4CB8-BD07-C689069B9972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B7528-B56D-4FA9-AB3F-DFD5004A32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15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3.png"/><Relationship Id="rId5" Type="http://schemas.openxmlformats.org/officeDocument/2006/relationships/tags" Target="../tags/tag21.xml"/><Relationship Id="rId10" Type="http://schemas.openxmlformats.org/officeDocument/2006/relationships/notesSlide" Target="../notesSlides/notesSlide11.xml"/><Relationship Id="rId4" Type="http://schemas.openxmlformats.org/officeDocument/2006/relationships/tags" Target="../tags/tag20.xml"/><Relationship Id="rId9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image" Target="../media/image3.png"/><Relationship Id="rId5" Type="http://schemas.openxmlformats.org/officeDocument/2006/relationships/tags" Target="../tags/tag29.xml"/><Relationship Id="rId10" Type="http://schemas.openxmlformats.org/officeDocument/2006/relationships/notesSlide" Target="../notesSlides/notesSlide15.xml"/><Relationship Id="rId4" Type="http://schemas.openxmlformats.org/officeDocument/2006/relationships/tags" Target="../tags/tag28.xml"/><Relationship Id="rId9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bilibili.com/video/BV1n94y1h7tS/?spm_id_from=333.337.search-card.all.click&amp;vd_source=40ebc762d5664541f8d5f184e2b6ca8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png"/><Relationship Id="rId5" Type="http://schemas.openxmlformats.org/officeDocument/2006/relationships/tags" Target="../tags/tag5.xml"/><Relationship Id="rId10" Type="http://schemas.openxmlformats.org/officeDocument/2006/relationships/notesSlide" Target="../notesSlides/notesSlide3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3.png"/><Relationship Id="rId5" Type="http://schemas.openxmlformats.org/officeDocument/2006/relationships/tags" Target="../tags/tag13.xml"/><Relationship Id="rId10" Type="http://schemas.openxmlformats.org/officeDocument/2006/relationships/notesSlide" Target="../notesSlides/notesSlide7.xml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9" t="64751" r="57998" b="17881"/>
          <a:stretch/>
        </p:blipFill>
        <p:spPr>
          <a:xfrm>
            <a:off x="2839454" y="4223086"/>
            <a:ext cx="794084" cy="66173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26541" r="34018" b="56091"/>
          <a:stretch/>
        </p:blipFill>
        <p:spPr>
          <a:xfrm>
            <a:off x="7579895" y="2081463"/>
            <a:ext cx="794084" cy="66173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781055" y="1961145"/>
            <a:ext cx="8698259" cy="2768793"/>
          </a:xfrm>
          <a:prstGeom prst="rect">
            <a:avLst/>
          </a:prstGeom>
          <a:noFill/>
          <a:ln w="28575">
            <a:solidFill>
              <a:srgbClr val="6C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grpSp>
        <p:nvGrpSpPr>
          <p:cNvPr id="25" name="组合 24"/>
          <p:cNvGrpSpPr/>
          <p:nvPr/>
        </p:nvGrpSpPr>
        <p:grpSpPr>
          <a:xfrm>
            <a:off x="6054939" y="5285078"/>
            <a:ext cx="3843995" cy="1204497"/>
            <a:chOff x="4421604" y="3525253"/>
            <a:chExt cx="3200400" cy="733925"/>
          </a:xfrm>
        </p:grpSpPr>
        <p:sp>
          <p:nvSpPr>
            <p:cNvPr id="9" name="矩形 8"/>
            <p:cNvSpPr/>
            <p:nvPr/>
          </p:nvSpPr>
          <p:spPr>
            <a:xfrm>
              <a:off x="4421604" y="3525253"/>
              <a:ext cx="3200400" cy="336884"/>
            </a:xfrm>
            <a:prstGeom prst="rect">
              <a:avLst/>
            </a:prstGeom>
            <a:solidFill>
              <a:srgbClr val="6C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/>
                <a:t>汇报</a:t>
              </a:r>
              <a:r>
                <a:rPr lang="zh-CN" altLang="en-US" sz="3200" dirty="0" smtClean="0"/>
                <a:t>人：胡筝</a:t>
              </a:r>
              <a:endParaRPr lang="zh-CN" altLang="en-US" sz="3200" dirty="0"/>
            </a:p>
          </p:txBody>
        </p:sp>
        <p:sp>
          <p:nvSpPr>
            <p:cNvPr id="10" name="等腰三角形 9"/>
            <p:cNvSpPr/>
            <p:nvPr/>
          </p:nvSpPr>
          <p:spPr>
            <a:xfrm flipV="1">
              <a:off x="5630782" y="3826041"/>
              <a:ext cx="806116" cy="433137"/>
            </a:xfrm>
            <a:prstGeom prst="triangle">
              <a:avLst/>
            </a:prstGeom>
            <a:solidFill>
              <a:srgbClr val="6C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949121" y="2117657"/>
            <a:ext cx="86898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6CB6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The </a:t>
            </a:r>
            <a:r>
              <a:rPr lang="en-US" altLang="zh-CN" sz="5400" b="1" dirty="0" smtClean="0">
                <a:solidFill>
                  <a:srgbClr val="6CB6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“Four Gentlemen”: </a:t>
            </a:r>
          </a:p>
          <a:p>
            <a:pPr algn="ctr"/>
            <a:r>
              <a:rPr lang="en-US" altLang="zh-CN" sz="5400" b="1" dirty="0" smtClean="0">
                <a:solidFill>
                  <a:srgbClr val="6CB6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Plum</a:t>
            </a:r>
            <a:r>
              <a:rPr lang="en-US" altLang="zh-CN" sz="5400" b="1" dirty="0">
                <a:solidFill>
                  <a:srgbClr val="6CB6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, </a:t>
            </a:r>
            <a:r>
              <a:rPr lang="en-US" altLang="zh-CN" sz="5400" b="1" dirty="0" smtClean="0">
                <a:solidFill>
                  <a:srgbClr val="6CB6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Orchid, Bamboo</a:t>
            </a:r>
            <a:r>
              <a:rPr lang="en-US" altLang="zh-CN" sz="5400" b="1" dirty="0">
                <a:solidFill>
                  <a:srgbClr val="6CB6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, Chrysanthemum</a:t>
            </a:r>
            <a:endParaRPr lang="zh-CN" altLang="en-US" sz="5400" b="1" dirty="0">
              <a:solidFill>
                <a:srgbClr val="6CB600"/>
              </a:solidFill>
              <a:latin typeface="Times New Roman" pitchFamily="18" charset="0"/>
              <a:ea typeface="幼圆" panose="02010509060101010101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02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26541" r="34018" b="56091"/>
          <a:stretch/>
        </p:blipFill>
        <p:spPr>
          <a:xfrm>
            <a:off x="10541130" y="1504470"/>
            <a:ext cx="1500912" cy="125076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478883" y="5029083"/>
            <a:ext cx="8834699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kern="1100" spc="11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Zhao 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Mengjian’s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nk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ainting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of Orchid </a:t>
            </a:r>
          </a:p>
        </p:txBody>
      </p:sp>
      <p:sp>
        <p:nvSpPr>
          <p:cNvPr id="9" name="Freeform: Shape 19">
            <a:extLst/>
          </p:cNvPr>
          <p:cNvSpPr>
            <a:spLocks/>
          </p:cNvSpPr>
          <p:nvPr/>
        </p:nvSpPr>
        <p:spPr bwMode="auto">
          <a:xfrm>
            <a:off x="-65570" y="240974"/>
            <a:ext cx="3425458" cy="585290"/>
          </a:xfrm>
          <a:custGeom>
            <a:avLst/>
            <a:gdLst>
              <a:gd name="T0" fmla="*/ 1603 w 1926"/>
              <a:gd name="T1" fmla="*/ 0 h 647"/>
              <a:gd name="T2" fmla="*/ 1603 w 1926"/>
              <a:gd name="T3" fmla="*/ 0 h 647"/>
              <a:gd name="T4" fmla="*/ 0 w 1926"/>
              <a:gd name="T5" fmla="*/ 0 h 647"/>
              <a:gd name="T6" fmla="*/ 150 w 1926"/>
              <a:gd name="T7" fmla="*/ 325 h 647"/>
              <a:gd name="T8" fmla="*/ 3 w 1926"/>
              <a:gd name="T9" fmla="*/ 647 h 647"/>
              <a:gd name="T10" fmla="*/ 1603 w 1926"/>
              <a:gd name="T11" fmla="*/ 647 h 647"/>
              <a:gd name="T12" fmla="*/ 1926 w 1926"/>
              <a:gd name="T13" fmla="*/ 324 h 647"/>
              <a:gd name="T14" fmla="*/ 1603 w 1926"/>
              <a:gd name="T15" fmla="*/ 0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6" h="647">
                <a:moveTo>
                  <a:pt x="1603" y="0"/>
                </a:moveTo>
                <a:cubicBezTo>
                  <a:pt x="1603" y="0"/>
                  <a:pt x="1603" y="0"/>
                  <a:pt x="1603" y="0"/>
                </a:cubicBezTo>
                <a:cubicBezTo>
                  <a:pt x="0" y="0"/>
                  <a:pt x="0" y="0"/>
                  <a:pt x="0" y="0"/>
                </a:cubicBezTo>
                <a:cubicBezTo>
                  <a:pt x="92" y="78"/>
                  <a:pt x="150" y="195"/>
                  <a:pt x="150" y="325"/>
                </a:cubicBezTo>
                <a:cubicBezTo>
                  <a:pt x="150" y="453"/>
                  <a:pt x="93" y="569"/>
                  <a:pt x="3" y="647"/>
                </a:cubicBezTo>
                <a:cubicBezTo>
                  <a:pt x="1603" y="647"/>
                  <a:pt x="1603" y="647"/>
                  <a:pt x="1603" y="647"/>
                </a:cubicBezTo>
                <a:cubicBezTo>
                  <a:pt x="1781" y="647"/>
                  <a:pt x="1926" y="502"/>
                  <a:pt x="1926" y="324"/>
                </a:cubicBezTo>
                <a:cubicBezTo>
                  <a:pt x="1926" y="145"/>
                  <a:pt x="1781" y="0"/>
                  <a:pt x="160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en-US" altLang="zh-CN" sz="2400" dirty="0" smtClean="0">
                <a:solidFill>
                  <a:schemeClr val="bg1"/>
                </a:solidFill>
                <a:cs typeface="+mn-ea"/>
                <a:sym typeface="+mn-lt"/>
              </a:rPr>
              <a:t>Orchid in 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P</a:t>
            </a:r>
            <a:r>
              <a:rPr lang="en-US" altLang="zh-CN" sz="2400" dirty="0" smtClean="0">
                <a:solidFill>
                  <a:schemeClr val="bg1"/>
                </a:solidFill>
                <a:cs typeface="+mn-ea"/>
                <a:sym typeface="+mn-lt"/>
              </a:rPr>
              <a:t>ainting 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779" y="1323167"/>
            <a:ext cx="7540257" cy="3461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47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26541" r="34018" b="56091"/>
          <a:stretch/>
        </p:blipFill>
        <p:spPr>
          <a:xfrm>
            <a:off x="10541130" y="1504470"/>
            <a:ext cx="1500912" cy="1250761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4126832" y="2953752"/>
            <a:ext cx="540000" cy="540000"/>
          </a:xfrm>
          <a:prstGeom prst="rect">
            <a:avLst/>
          </a:prstGeom>
          <a:noFill/>
          <a:ln w="19050">
            <a:solidFill>
              <a:srgbClr val="6C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rgbClr val="6CB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>
              <a:solidFill>
                <a:srgbClr val="6CB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9" t="64751" r="57998" b="17881"/>
          <a:stretch/>
        </p:blipFill>
        <p:spPr>
          <a:xfrm>
            <a:off x="166877" y="3645822"/>
            <a:ext cx="1116671" cy="93055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005137" y="2971800"/>
            <a:ext cx="346509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6CB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Bamboo</a:t>
            </a:r>
          </a:p>
        </p:txBody>
      </p:sp>
      <p:sp>
        <p:nvSpPr>
          <p:cNvPr id="3" name="矩形 2"/>
          <p:cNvSpPr/>
          <p:nvPr/>
        </p:nvSpPr>
        <p:spPr>
          <a:xfrm>
            <a:off x="4981903" y="2948152"/>
            <a:ext cx="3547242" cy="567558"/>
          </a:xfrm>
          <a:prstGeom prst="rect">
            <a:avLst/>
          </a:prstGeom>
          <a:noFill/>
          <a:ln>
            <a:solidFill>
              <a:srgbClr val="6C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 flipH="1">
            <a:off x="7742098" y="4600184"/>
            <a:ext cx="1837710" cy="2149532"/>
            <a:chOff x="2412108" y="3768779"/>
            <a:chExt cx="1837710" cy="2149532"/>
          </a:xfrm>
        </p:grpSpPr>
        <p:sp>
          <p:nvSpPr>
            <p:cNvPr id="12" name="PA_直角三角形 38">
              <a:extLst/>
            </p:cNvPr>
            <p:cNvSpPr>
              <a:spLocks noChangeAspect="1"/>
            </p:cNvSpPr>
            <p:nvPr>
              <p:custDataLst>
                <p:tags r:id="rId5"/>
              </p:custDataLst>
            </p:nvPr>
          </p:nvSpPr>
          <p:spPr>
            <a:xfrm rot="14161583">
              <a:off x="2633300" y="4701839"/>
              <a:ext cx="440267" cy="882651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PA_直角三角形 39">
              <a:extLst/>
            </p:cNvPr>
            <p:cNvSpPr>
              <a:spLocks noChangeAspect="1"/>
            </p:cNvSpPr>
            <p:nvPr>
              <p:custDataLst>
                <p:tags r:id="rId6"/>
              </p:custDataLst>
            </p:nvPr>
          </p:nvSpPr>
          <p:spPr>
            <a:xfrm rot="10829231" flipH="1">
              <a:off x="3722216" y="5518260"/>
              <a:ext cx="201084" cy="400051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PA_直角三角形 40">
              <a:extLst/>
            </p:cNvPr>
            <p:cNvSpPr>
              <a:spLocks noChangeAspect="1"/>
            </p:cNvSpPr>
            <p:nvPr>
              <p:custDataLst>
                <p:tags r:id="rId7"/>
              </p:custDataLst>
            </p:nvPr>
          </p:nvSpPr>
          <p:spPr>
            <a:xfrm rot="18560187" flipH="1">
              <a:off x="2609238" y="3642838"/>
              <a:ext cx="249767" cy="50164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PA_直角三角形 41">
              <a:extLst/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>
            <a:xfrm rot="3971598" flipH="1">
              <a:off x="4018044" y="4396818"/>
              <a:ext cx="154516" cy="30903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313224" y="1659242"/>
            <a:ext cx="1837710" cy="2149532"/>
            <a:chOff x="2107308" y="3463979"/>
            <a:chExt cx="1837710" cy="2149532"/>
          </a:xfrm>
        </p:grpSpPr>
        <p:sp>
          <p:nvSpPr>
            <p:cNvPr id="17" name="PA_直角三角形 38">
              <a:extLst/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 rot="14161583">
              <a:off x="2328500" y="4397039"/>
              <a:ext cx="440267" cy="882651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PA_直角三角形 39">
              <a:extLst/>
            </p:cNvPr>
            <p:cNvSpPr>
              <a:spLocks noChangeAspect="1"/>
            </p:cNvSpPr>
            <p:nvPr>
              <p:custDataLst>
                <p:tags r:id="rId2"/>
              </p:custDataLst>
            </p:nvPr>
          </p:nvSpPr>
          <p:spPr>
            <a:xfrm rot="10829231" flipH="1">
              <a:off x="3417416" y="5213460"/>
              <a:ext cx="201084" cy="400051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PA_直角三角形 40">
              <a:extLst/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 rot="18560187" flipH="1">
              <a:off x="2304438" y="3338038"/>
              <a:ext cx="249767" cy="50164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PA_直角三角形 41">
              <a:extLst/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>
            <a:xfrm rot="3971598" flipH="1">
              <a:off x="3713244" y="4092018"/>
              <a:ext cx="154516" cy="30903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87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1" presetClass="path" presetSubtype="0" decel="6153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91667E-6 2.22222E-6 C -0.00403 0.01111 0.03972 0.0294 0.04753 0.02315 C 0.06563 0.02315 0.09219 0.00347 0.10834 -0.00047 C 0.12032 0.00139 0.13242 0.00139 0.14323 -0.00047 C 0.15508 -0.00255 0.16576 -0.00741 0.17513 -0.01551 C 0.18399 -0.02246 0.19219 -0.03148 0.19584 -0.04259 C 0.20144 -0.05255 0.20287 -0.06644 0.20287 -0.07755 C 0.20417 -0.08843 0.20287 -0.10162 0.19792 -0.1125 C 0.19284 -0.12246 0.18399 -0.13079 0.1724 -0.13449 C 0.16042 -0.13727 0.14818 -0.13357 0.14037 -0.12662 C 0.13321 -0.11945 0.12813 -0.10857 0.12735 -0.0956 C 0.12735 -0.08241 0.12813 -0.0706 0.13321 -0.06042 C 0.13841 -0.05047 0.13737 -0.04861 0.15742 -0.03542 C 0.17513 -0.02153 0.19284 -0.02547 0.20417 -0.02454 C 0.21537 -0.02454 0.22422 -0.02847 0.23542 -0.03241 C 0.24753 -0.0375 0.25742 -0.04653 0.26381 -0.05463 C 0.27071 -0.0625 0.27396 -0.07246 0.27826 -0.08843 C 0.28138 -0.10486 0.28138 -0.1125 0.28138 -0.12454 L 0.28138 -0.1588 " pathEditMode="relative" rAng="0" ptsTypes="AAAAAAAAAAAAAAAAAAA">
                                      <p:cBhvr>
                                        <p:cTn id="19" dur="3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26541" r="34018" b="56091"/>
          <a:stretch/>
        </p:blipFill>
        <p:spPr>
          <a:xfrm>
            <a:off x="10541130" y="1504470"/>
            <a:ext cx="1500912" cy="125076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342374" y="1216173"/>
            <a:ext cx="540714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sz="2800" kern="1100" spc="1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Rapid </a:t>
            </a:r>
            <a:r>
              <a:rPr lang="en-US" altLang="zh-CN" sz="2800" kern="11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growth ability as a symbol of a vigorous and enterprising </a:t>
            </a:r>
            <a:r>
              <a:rPr lang="en-US" altLang="zh-CN" sz="2800" kern="1100" spc="1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attitude towards life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2800" kern="11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E</a:t>
            </a:r>
            <a:r>
              <a:rPr lang="en-US" altLang="zh-CN" sz="2800" kern="1100" spc="1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vergreen </a:t>
            </a:r>
            <a:r>
              <a:rPr lang="en-US" altLang="zh-CN" sz="2800" kern="11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all year round, with tall and </a:t>
            </a:r>
            <a:r>
              <a:rPr lang="en-US" altLang="zh-CN" sz="2800" kern="1100" spc="1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slender branches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2800" kern="11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</a:t>
            </a:r>
            <a:r>
              <a:rPr lang="en-US" altLang="zh-CN" sz="2800" kern="1100" spc="1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ollow </a:t>
            </a:r>
            <a:r>
              <a:rPr lang="en-US" altLang="zh-CN" sz="2800" kern="11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and </a:t>
            </a:r>
            <a:r>
              <a:rPr lang="en-US" altLang="zh-CN" sz="2800" kern="1100" spc="1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straight, symbolizing </a:t>
            </a:r>
            <a:r>
              <a:rPr lang="en-US" altLang="zh-CN" sz="2800" kern="11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a humble, courteous, and open-minded </a:t>
            </a:r>
            <a:r>
              <a:rPr lang="en-US" altLang="zh-CN" sz="2800" kern="1100" spc="1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gentleman’s </a:t>
            </a:r>
            <a:r>
              <a:rPr lang="en-US" altLang="zh-CN" sz="2800" kern="1100" spc="1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personality</a:t>
            </a:r>
            <a:endParaRPr lang="en-US" altLang="zh-CN" sz="2800" kern="1100" spc="11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zh-CN" sz="2800" kern="1100" spc="11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zh-CN" sz="2800" kern="1100" spc="11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zh-CN" sz="2800" kern="1100" spc="11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9" name="Freeform: Shape 19">
            <a:extLst/>
          </p:cNvPr>
          <p:cNvSpPr>
            <a:spLocks/>
          </p:cNvSpPr>
          <p:nvPr/>
        </p:nvSpPr>
        <p:spPr bwMode="auto">
          <a:xfrm>
            <a:off x="127591" y="229346"/>
            <a:ext cx="2695608" cy="585290"/>
          </a:xfrm>
          <a:custGeom>
            <a:avLst/>
            <a:gdLst>
              <a:gd name="T0" fmla="*/ 1603 w 1926"/>
              <a:gd name="T1" fmla="*/ 0 h 647"/>
              <a:gd name="T2" fmla="*/ 1603 w 1926"/>
              <a:gd name="T3" fmla="*/ 0 h 647"/>
              <a:gd name="T4" fmla="*/ 0 w 1926"/>
              <a:gd name="T5" fmla="*/ 0 h 647"/>
              <a:gd name="T6" fmla="*/ 150 w 1926"/>
              <a:gd name="T7" fmla="*/ 325 h 647"/>
              <a:gd name="T8" fmla="*/ 3 w 1926"/>
              <a:gd name="T9" fmla="*/ 647 h 647"/>
              <a:gd name="T10" fmla="*/ 1603 w 1926"/>
              <a:gd name="T11" fmla="*/ 647 h 647"/>
              <a:gd name="T12" fmla="*/ 1926 w 1926"/>
              <a:gd name="T13" fmla="*/ 324 h 647"/>
              <a:gd name="T14" fmla="*/ 1603 w 1926"/>
              <a:gd name="T15" fmla="*/ 0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6" h="647">
                <a:moveTo>
                  <a:pt x="1603" y="0"/>
                </a:moveTo>
                <a:cubicBezTo>
                  <a:pt x="1603" y="0"/>
                  <a:pt x="1603" y="0"/>
                  <a:pt x="1603" y="0"/>
                </a:cubicBezTo>
                <a:cubicBezTo>
                  <a:pt x="0" y="0"/>
                  <a:pt x="0" y="0"/>
                  <a:pt x="0" y="0"/>
                </a:cubicBezTo>
                <a:cubicBezTo>
                  <a:pt x="92" y="78"/>
                  <a:pt x="150" y="195"/>
                  <a:pt x="150" y="325"/>
                </a:cubicBezTo>
                <a:cubicBezTo>
                  <a:pt x="150" y="453"/>
                  <a:pt x="93" y="569"/>
                  <a:pt x="3" y="647"/>
                </a:cubicBezTo>
                <a:cubicBezTo>
                  <a:pt x="1603" y="647"/>
                  <a:pt x="1603" y="647"/>
                  <a:pt x="1603" y="647"/>
                </a:cubicBezTo>
                <a:cubicBezTo>
                  <a:pt x="1781" y="647"/>
                  <a:pt x="1926" y="502"/>
                  <a:pt x="1926" y="324"/>
                </a:cubicBezTo>
                <a:cubicBezTo>
                  <a:pt x="1926" y="145"/>
                  <a:pt x="1781" y="0"/>
                  <a:pt x="160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dirty="0" smtClean="0">
                <a:solidFill>
                  <a:schemeClr val="bg1"/>
                </a:solidFill>
                <a:cs typeface="+mn-ea"/>
                <a:sym typeface="+mn-lt"/>
              </a:rPr>
              <a:t>Introduction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4" y="1216173"/>
            <a:ext cx="4081130" cy="472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81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26541" r="34018" b="56091"/>
          <a:stretch/>
        </p:blipFill>
        <p:spPr>
          <a:xfrm>
            <a:off x="10541130" y="1504470"/>
            <a:ext cx="1500912" cy="125076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32045" y="4093417"/>
            <a:ext cx="8834699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kern="1100" spc="11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Bamboo and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Stone</a:t>
            </a:r>
          </a:p>
          <a:p>
            <a:pPr algn="ctr"/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The plant roots grip the green hill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tightly</a:t>
            </a:r>
          </a:p>
          <a:p>
            <a:pPr algn="ctr"/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hey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grow in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the broken rocks</a:t>
            </a:r>
          </a:p>
          <a:p>
            <a:pPr algn="ctr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After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thousands of abrasions and impacts, they are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still sturdy</a:t>
            </a:r>
          </a:p>
          <a:p>
            <a:pPr algn="ctr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No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matter how the wind blows from all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directions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: Shape 19">
            <a:extLst/>
          </p:cNvPr>
          <p:cNvSpPr>
            <a:spLocks/>
          </p:cNvSpPr>
          <p:nvPr/>
        </p:nvSpPr>
        <p:spPr bwMode="auto">
          <a:xfrm>
            <a:off x="127590" y="229346"/>
            <a:ext cx="3561908" cy="585290"/>
          </a:xfrm>
          <a:custGeom>
            <a:avLst/>
            <a:gdLst>
              <a:gd name="T0" fmla="*/ 1603 w 1926"/>
              <a:gd name="T1" fmla="*/ 0 h 647"/>
              <a:gd name="T2" fmla="*/ 1603 w 1926"/>
              <a:gd name="T3" fmla="*/ 0 h 647"/>
              <a:gd name="T4" fmla="*/ 0 w 1926"/>
              <a:gd name="T5" fmla="*/ 0 h 647"/>
              <a:gd name="T6" fmla="*/ 150 w 1926"/>
              <a:gd name="T7" fmla="*/ 325 h 647"/>
              <a:gd name="T8" fmla="*/ 3 w 1926"/>
              <a:gd name="T9" fmla="*/ 647 h 647"/>
              <a:gd name="T10" fmla="*/ 1603 w 1926"/>
              <a:gd name="T11" fmla="*/ 647 h 647"/>
              <a:gd name="T12" fmla="*/ 1926 w 1926"/>
              <a:gd name="T13" fmla="*/ 324 h 647"/>
              <a:gd name="T14" fmla="*/ 1603 w 1926"/>
              <a:gd name="T15" fmla="*/ 0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6" h="647">
                <a:moveTo>
                  <a:pt x="1603" y="0"/>
                </a:moveTo>
                <a:cubicBezTo>
                  <a:pt x="1603" y="0"/>
                  <a:pt x="1603" y="0"/>
                  <a:pt x="1603" y="0"/>
                </a:cubicBezTo>
                <a:cubicBezTo>
                  <a:pt x="0" y="0"/>
                  <a:pt x="0" y="0"/>
                  <a:pt x="0" y="0"/>
                </a:cubicBezTo>
                <a:cubicBezTo>
                  <a:pt x="92" y="78"/>
                  <a:pt x="150" y="195"/>
                  <a:pt x="150" y="325"/>
                </a:cubicBezTo>
                <a:cubicBezTo>
                  <a:pt x="150" y="453"/>
                  <a:pt x="93" y="569"/>
                  <a:pt x="3" y="647"/>
                </a:cubicBezTo>
                <a:cubicBezTo>
                  <a:pt x="1603" y="647"/>
                  <a:pt x="1603" y="647"/>
                  <a:pt x="1603" y="647"/>
                </a:cubicBezTo>
                <a:cubicBezTo>
                  <a:pt x="1781" y="647"/>
                  <a:pt x="1926" y="502"/>
                  <a:pt x="1926" y="324"/>
                </a:cubicBezTo>
                <a:cubicBezTo>
                  <a:pt x="1926" y="145"/>
                  <a:pt x="1781" y="0"/>
                  <a:pt x="160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2800" dirty="0" smtClean="0">
                <a:solidFill>
                  <a:schemeClr val="bg1"/>
                </a:solidFill>
                <a:cs typeface="+mn-ea"/>
                <a:sym typeface="+mn-lt"/>
              </a:rPr>
              <a:t>Bamboo in Poetry 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821" y="1033897"/>
            <a:ext cx="7113626" cy="305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34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26541" r="34018" b="56091"/>
          <a:stretch/>
        </p:blipFill>
        <p:spPr>
          <a:xfrm>
            <a:off x="10541130" y="1504470"/>
            <a:ext cx="1500912" cy="125076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053042" y="5943483"/>
            <a:ext cx="8834699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kern="1100" spc="11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2800" dirty="0" err="1">
                <a:latin typeface="Times New Roman" pitchFamily="18" charset="0"/>
                <a:cs typeface="Times New Roman" pitchFamily="18" charset="0"/>
              </a:rPr>
              <a:t>Zheng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Banqiao’s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Ink Bamboo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: Shape 19">
            <a:extLst/>
          </p:cNvPr>
          <p:cNvSpPr>
            <a:spLocks/>
          </p:cNvSpPr>
          <p:nvPr/>
        </p:nvSpPr>
        <p:spPr bwMode="auto">
          <a:xfrm>
            <a:off x="-65570" y="240974"/>
            <a:ext cx="3425458" cy="585290"/>
          </a:xfrm>
          <a:custGeom>
            <a:avLst/>
            <a:gdLst>
              <a:gd name="T0" fmla="*/ 1603 w 1926"/>
              <a:gd name="T1" fmla="*/ 0 h 647"/>
              <a:gd name="T2" fmla="*/ 1603 w 1926"/>
              <a:gd name="T3" fmla="*/ 0 h 647"/>
              <a:gd name="T4" fmla="*/ 0 w 1926"/>
              <a:gd name="T5" fmla="*/ 0 h 647"/>
              <a:gd name="T6" fmla="*/ 150 w 1926"/>
              <a:gd name="T7" fmla="*/ 325 h 647"/>
              <a:gd name="T8" fmla="*/ 3 w 1926"/>
              <a:gd name="T9" fmla="*/ 647 h 647"/>
              <a:gd name="T10" fmla="*/ 1603 w 1926"/>
              <a:gd name="T11" fmla="*/ 647 h 647"/>
              <a:gd name="T12" fmla="*/ 1926 w 1926"/>
              <a:gd name="T13" fmla="*/ 324 h 647"/>
              <a:gd name="T14" fmla="*/ 1603 w 1926"/>
              <a:gd name="T15" fmla="*/ 0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6" h="647">
                <a:moveTo>
                  <a:pt x="1603" y="0"/>
                </a:moveTo>
                <a:cubicBezTo>
                  <a:pt x="1603" y="0"/>
                  <a:pt x="1603" y="0"/>
                  <a:pt x="1603" y="0"/>
                </a:cubicBezTo>
                <a:cubicBezTo>
                  <a:pt x="0" y="0"/>
                  <a:pt x="0" y="0"/>
                  <a:pt x="0" y="0"/>
                </a:cubicBezTo>
                <a:cubicBezTo>
                  <a:pt x="92" y="78"/>
                  <a:pt x="150" y="195"/>
                  <a:pt x="150" y="325"/>
                </a:cubicBezTo>
                <a:cubicBezTo>
                  <a:pt x="150" y="453"/>
                  <a:pt x="93" y="569"/>
                  <a:pt x="3" y="647"/>
                </a:cubicBezTo>
                <a:cubicBezTo>
                  <a:pt x="1603" y="647"/>
                  <a:pt x="1603" y="647"/>
                  <a:pt x="1603" y="647"/>
                </a:cubicBezTo>
                <a:cubicBezTo>
                  <a:pt x="1781" y="647"/>
                  <a:pt x="1926" y="502"/>
                  <a:pt x="1926" y="324"/>
                </a:cubicBezTo>
                <a:cubicBezTo>
                  <a:pt x="1926" y="145"/>
                  <a:pt x="1781" y="0"/>
                  <a:pt x="160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en-US" altLang="zh-CN" sz="2400" dirty="0" smtClean="0">
                <a:solidFill>
                  <a:schemeClr val="bg1"/>
                </a:solidFill>
                <a:cs typeface="+mn-ea"/>
                <a:sym typeface="+mn-lt"/>
              </a:rPr>
              <a:t>Bamboo in 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P</a:t>
            </a:r>
            <a:r>
              <a:rPr lang="en-US" altLang="zh-CN" sz="2400" dirty="0" smtClean="0">
                <a:solidFill>
                  <a:schemeClr val="bg1"/>
                </a:solidFill>
                <a:cs typeface="+mn-ea"/>
                <a:sym typeface="+mn-lt"/>
              </a:rPr>
              <a:t>ainting 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581" y="453509"/>
            <a:ext cx="6305107" cy="53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56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26541" r="34018" b="56091"/>
          <a:stretch/>
        </p:blipFill>
        <p:spPr>
          <a:xfrm>
            <a:off x="10541130" y="1504470"/>
            <a:ext cx="1500912" cy="1250761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4126832" y="2953752"/>
            <a:ext cx="540000" cy="540000"/>
          </a:xfrm>
          <a:prstGeom prst="rect">
            <a:avLst/>
          </a:prstGeom>
          <a:noFill/>
          <a:ln w="19050">
            <a:solidFill>
              <a:srgbClr val="6C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rgbClr val="6CB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800">
              <a:solidFill>
                <a:srgbClr val="6CB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9" t="64751" r="57998" b="17881"/>
          <a:stretch/>
        </p:blipFill>
        <p:spPr>
          <a:xfrm>
            <a:off x="166877" y="3645822"/>
            <a:ext cx="1116671" cy="93055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005137" y="2971800"/>
            <a:ext cx="34650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6CB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Chrysanthemum</a:t>
            </a:r>
          </a:p>
        </p:txBody>
      </p:sp>
      <p:sp>
        <p:nvSpPr>
          <p:cNvPr id="3" name="矩形 2"/>
          <p:cNvSpPr/>
          <p:nvPr/>
        </p:nvSpPr>
        <p:spPr>
          <a:xfrm>
            <a:off x="4981903" y="2948152"/>
            <a:ext cx="4002734" cy="567558"/>
          </a:xfrm>
          <a:prstGeom prst="rect">
            <a:avLst/>
          </a:prstGeom>
          <a:noFill/>
          <a:ln>
            <a:solidFill>
              <a:srgbClr val="6C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/>
          </a:p>
        </p:txBody>
      </p:sp>
      <p:grpSp>
        <p:nvGrpSpPr>
          <p:cNvPr id="11" name="组合 10"/>
          <p:cNvGrpSpPr/>
          <p:nvPr/>
        </p:nvGrpSpPr>
        <p:grpSpPr>
          <a:xfrm flipH="1">
            <a:off x="7742098" y="4600184"/>
            <a:ext cx="1837710" cy="2149532"/>
            <a:chOff x="2412108" y="3768779"/>
            <a:chExt cx="1837710" cy="2149532"/>
          </a:xfrm>
        </p:grpSpPr>
        <p:sp>
          <p:nvSpPr>
            <p:cNvPr id="12" name="PA_直角三角形 38">
              <a:extLst/>
            </p:cNvPr>
            <p:cNvSpPr>
              <a:spLocks noChangeAspect="1"/>
            </p:cNvSpPr>
            <p:nvPr>
              <p:custDataLst>
                <p:tags r:id="rId5"/>
              </p:custDataLst>
            </p:nvPr>
          </p:nvSpPr>
          <p:spPr>
            <a:xfrm rot="14161583">
              <a:off x="2633300" y="4701839"/>
              <a:ext cx="440267" cy="882651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PA_直角三角形 39">
              <a:extLst/>
            </p:cNvPr>
            <p:cNvSpPr>
              <a:spLocks noChangeAspect="1"/>
            </p:cNvSpPr>
            <p:nvPr>
              <p:custDataLst>
                <p:tags r:id="rId6"/>
              </p:custDataLst>
            </p:nvPr>
          </p:nvSpPr>
          <p:spPr>
            <a:xfrm rot="10829231" flipH="1">
              <a:off x="3722216" y="5518260"/>
              <a:ext cx="201084" cy="400051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PA_直角三角形 40">
              <a:extLst/>
            </p:cNvPr>
            <p:cNvSpPr>
              <a:spLocks noChangeAspect="1"/>
            </p:cNvSpPr>
            <p:nvPr>
              <p:custDataLst>
                <p:tags r:id="rId7"/>
              </p:custDataLst>
            </p:nvPr>
          </p:nvSpPr>
          <p:spPr>
            <a:xfrm rot="18560187" flipH="1">
              <a:off x="2609238" y="3642838"/>
              <a:ext cx="249767" cy="50164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PA_直角三角形 41">
              <a:extLst/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>
            <a:xfrm rot="3971598" flipH="1">
              <a:off x="4018044" y="4396818"/>
              <a:ext cx="154516" cy="30903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313224" y="1659242"/>
            <a:ext cx="1837710" cy="2149532"/>
            <a:chOff x="2107308" y="3463979"/>
            <a:chExt cx="1837710" cy="2149532"/>
          </a:xfrm>
        </p:grpSpPr>
        <p:sp>
          <p:nvSpPr>
            <p:cNvPr id="17" name="PA_直角三角形 38">
              <a:extLst/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 rot="14161583">
              <a:off x="2328500" y="4397039"/>
              <a:ext cx="440267" cy="882651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PA_直角三角形 39">
              <a:extLst/>
            </p:cNvPr>
            <p:cNvSpPr>
              <a:spLocks noChangeAspect="1"/>
            </p:cNvSpPr>
            <p:nvPr>
              <p:custDataLst>
                <p:tags r:id="rId2"/>
              </p:custDataLst>
            </p:nvPr>
          </p:nvSpPr>
          <p:spPr>
            <a:xfrm rot="10829231" flipH="1">
              <a:off x="3417416" y="5213460"/>
              <a:ext cx="201084" cy="400051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PA_直角三角形 40">
              <a:extLst/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 rot="18560187" flipH="1">
              <a:off x="2304438" y="3338038"/>
              <a:ext cx="249767" cy="50164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PA_直角三角形 41">
              <a:extLst/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>
            <a:xfrm rot="3971598" flipH="1">
              <a:off x="3713244" y="4092018"/>
              <a:ext cx="154516" cy="30903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70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1" presetClass="path" presetSubtype="0" decel="6153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91667E-6 2.22222E-6 C -0.00403 0.01111 0.03972 0.0294 0.04753 0.02315 C 0.06563 0.02315 0.09219 0.00347 0.10834 -0.00047 C 0.12032 0.00139 0.13242 0.00139 0.14323 -0.00047 C 0.15508 -0.00255 0.16576 -0.00741 0.17513 -0.01551 C 0.18399 -0.02246 0.19219 -0.03148 0.19584 -0.04259 C 0.20144 -0.05255 0.20287 -0.06644 0.20287 -0.07755 C 0.20417 -0.08843 0.20287 -0.10162 0.19792 -0.1125 C 0.19284 -0.12246 0.18399 -0.13079 0.1724 -0.13449 C 0.16042 -0.13727 0.14818 -0.13357 0.14037 -0.12662 C 0.13321 -0.11945 0.12813 -0.10857 0.12735 -0.0956 C 0.12735 -0.08241 0.12813 -0.0706 0.13321 -0.06042 C 0.13841 -0.05047 0.13737 -0.04861 0.15742 -0.03542 C 0.17513 -0.02153 0.19284 -0.02547 0.20417 -0.02454 C 0.21537 -0.02454 0.22422 -0.02847 0.23542 -0.03241 C 0.24753 -0.0375 0.25742 -0.04653 0.26381 -0.05463 C 0.27071 -0.0625 0.27396 -0.07246 0.27826 -0.08843 C 0.28138 -0.10486 0.28138 -0.1125 0.28138 -0.12454 L 0.28138 -0.1588 " pathEditMode="relative" rAng="0" ptsTypes="AAAAAAAAAAAAAAAAAAA">
                                      <p:cBhvr>
                                        <p:cTn id="19" dur="3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26541" r="34018" b="56091"/>
          <a:stretch/>
        </p:blipFill>
        <p:spPr>
          <a:xfrm>
            <a:off x="10541130" y="1504470"/>
            <a:ext cx="1500912" cy="125076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342374" y="1216173"/>
            <a:ext cx="540714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sz="2800" kern="1100" spc="1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Originated </a:t>
            </a:r>
            <a:r>
              <a:rPr lang="en-US" altLang="zh-CN" sz="2800" kern="11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in </a:t>
            </a:r>
            <a:r>
              <a:rPr lang="en-US" altLang="zh-CN" sz="2800" kern="1100" spc="1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China</a:t>
            </a:r>
            <a:r>
              <a:rPr lang="en-US" altLang="zh-CN" sz="2800" kern="1100" spc="1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, </a:t>
            </a:r>
            <a:r>
              <a:rPr lang="en-US" altLang="zh-CN" sz="2800" kern="1100" spc="1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transmitted </a:t>
            </a:r>
            <a:r>
              <a:rPr lang="en-US" altLang="zh-CN" sz="2800" kern="11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to Japan through </a:t>
            </a:r>
            <a:r>
              <a:rPr lang="en-US" altLang="zh-CN" sz="2800" kern="1100" spc="1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Korea during </a:t>
            </a:r>
            <a:r>
              <a:rPr lang="en-US" altLang="zh-CN" sz="2800" kern="11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the Tang and </a:t>
            </a:r>
            <a:r>
              <a:rPr lang="en-US" altLang="zh-CN" sz="2800" kern="1100" spc="1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Song dynasties</a:t>
            </a:r>
            <a:r>
              <a:rPr lang="en-US" altLang="zh-CN" sz="2800" kern="11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, to Europe in </a:t>
            </a:r>
            <a:r>
              <a:rPr lang="en-US" altLang="zh-CN" sz="2800" kern="1100" spc="1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the 17th </a:t>
            </a:r>
            <a:r>
              <a:rPr lang="en-US" altLang="zh-CN" sz="2800" kern="11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century, and then to </a:t>
            </a:r>
            <a:r>
              <a:rPr lang="en-US" altLang="zh-CN" sz="2800" kern="1100" spc="1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America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2800" kern="1100" spc="1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300-400 varieties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2800" kern="1100" spc="1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Often </a:t>
            </a:r>
            <a:r>
              <a:rPr lang="en-US" altLang="zh-CN" sz="2800" kern="11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bloom in </a:t>
            </a:r>
            <a:r>
              <a:rPr lang="en-US" altLang="zh-CN" sz="2800" kern="1100" spc="1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September</a:t>
            </a:r>
            <a:r>
              <a:rPr lang="en-US" altLang="zh-CN" sz="2800" kern="11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,</a:t>
            </a:r>
            <a:r>
              <a:rPr lang="en-US" altLang="zh-CN" sz="2800" kern="1100" spc="1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therefore expressing </a:t>
            </a:r>
            <a:r>
              <a:rPr lang="en-US" altLang="zh-CN" sz="2800" kern="11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a hope for long-term longevity</a:t>
            </a:r>
          </a:p>
          <a:p>
            <a:endParaRPr lang="en-US" altLang="zh-CN" sz="2800" kern="1100" spc="11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zh-CN" sz="2800" kern="1100" spc="11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zh-CN" sz="2800" kern="1100" spc="11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9" name="Freeform: Shape 19">
            <a:extLst/>
          </p:cNvPr>
          <p:cNvSpPr>
            <a:spLocks/>
          </p:cNvSpPr>
          <p:nvPr/>
        </p:nvSpPr>
        <p:spPr bwMode="auto">
          <a:xfrm>
            <a:off x="127591" y="229346"/>
            <a:ext cx="2695608" cy="585290"/>
          </a:xfrm>
          <a:custGeom>
            <a:avLst/>
            <a:gdLst>
              <a:gd name="T0" fmla="*/ 1603 w 1926"/>
              <a:gd name="T1" fmla="*/ 0 h 647"/>
              <a:gd name="T2" fmla="*/ 1603 w 1926"/>
              <a:gd name="T3" fmla="*/ 0 h 647"/>
              <a:gd name="T4" fmla="*/ 0 w 1926"/>
              <a:gd name="T5" fmla="*/ 0 h 647"/>
              <a:gd name="T6" fmla="*/ 150 w 1926"/>
              <a:gd name="T7" fmla="*/ 325 h 647"/>
              <a:gd name="T8" fmla="*/ 3 w 1926"/>
              <a:gd name="T9" fmla="*/ 647 h 647"/>
              <a:gd name="T10" fmla="*/ 1603 w 1926"/>
              <a:gd name="T11" fmla="*/ 647 h 647"/>
              <a:gd name="T12" fmla="*/ 1926 w 1926"/>
              <a:gd name="T13" fmla="*/ 324 h 647"/>
              <a:gd name="T14" fmla="*/ 1603 w 1926"/>
              <a:gd name="T15" fmla="*/ 0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6" h="647">
                <a:moveTo>
                  <a:pt x="1603" y="0"/>
                </a:moveTo>
                <a:cubicBezTo>
                  <a:pt x="1603" y="0"/>
                  <a:pt x="1603" y="0"/>
                  <a:pt x="1603" y="0"/>
                </a:cubicBezTo>
                <a:cubicBezTo>
                  <a:pt x="0" y="0"/>
                  <a:pt x="0" y="0"/>
                  <a:pt x="0" y="0"/>
                </a:cubicBezTo>
                <a:cubicBezTo>
                  <a:pt x="92" y="78"/>
                  <a:pt x="150" y="195"/>
                  <a:pt x="150" y="325"/>
                </a:cubicBezTo>
                <a:cubicBezTo>
                  <a:pt x="150" y="453"/>
                  <a:pt x="93" y="569"/>
                  <a:pt x="3" y="647"/>
                </a:cubicBezTo>
                <a:cubicBezTo>
                  <a:pt x="1603" y="647"/>
                  <a:pt x="1603" y="647"/>
                  <a:pt x="1603" y="647"/>
                </a:cubicBezTo>
                <a:cubicBezTo>
                  <a:pt x="1781" y="647"/>
                  <a:pt x="1926" y="502"/>
                  <a:pt x="1926" y="324"/>
                </a:cubicBezTo>
                <a:cubicBezTo>
                  <a:pt x="1926" y="145"/>
                  <a:pt x="1781" y="0"/>
                  <a:pt x="160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dirty="0" smtClean="0">
                <a:solidFill>
                  <a:schemeClr val="bg1"/>
                </a:solidFill>
                <a:cs typeface="+mn-ea"/>
                <a:sym typeface="+mn-lt"/>
              </a:rPr>
              <a:t>Introduction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6" y="1216173"/>
            <a:ext cx="4011575" cy="438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49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26541" r="34018" b="56091"/>
          <a:stretch/>
        </p:blipFill>
        <p:spPr>
          <a:xfrm>
            <a:off x="10541130" y="1504470"/>
            <a:ext cx="1500912" cy="125076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606473" y="4571882"/>
            <a:ext cx="8834699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kern="1100" spc="11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Picking chrysanthemums</a:t>
            </a:r>
          </a:p>
          <a:p>
            <a:pPr algn="ctr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… </a:t>
            </a:r>
          </a:p>
          <a:p>
            <a:pPr algn="ctr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Picking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chrysanthemums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under the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eastern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fence</a:t>
            </a:r>
          </a:p>
          <a:p>
            <a:pPr algn="ctr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I leisurely gaze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upon the southern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mountains</a:t>
            </a:r>
          </a:p>
          <a:p>
            <a:pPr algn="ctr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: Shape 19">
            <a:extLst/>
          </p:cNvPr>
          <p:cNvSpPr>
            <a:spLocks/>
          </p:cNvSpPr>
          <p:nvPr/>
        </p:nvSpPr>
        <p:spPr bwMode="auto">
          <a:xfrm>
            <a:off x="127591" y="229346"/>
            <a:ext cx="5209954" cy="585290"/>
          </a:xfrm>
          <a:custGeom>
            <a:avLst/>
            <a:gdLst>
              <a:gd name="T0" fmla="*/ 1603 w 1926"/>
              <a:gd name="T1" fmla="*/ 0 h 647"/>
              <a:gd name="T2" fmla="*/ 1603 w 1926"/>
              <a:gd name="T3" fmla="*/ 0 h 647"/>
              <a:gd name="T4" fmla="*/ 0 w 1926"/>
              <a:gd name="T5" fmla="*/ 0 h 647"/>
              <a:gd name="T6" fmla="*/ 150 w 1926"/>
              <a:gd name="T7" fmla="*/ 325 h 647"/>
              <a:gd name="T8" fmla="*/ 3 w 1926"/>
              <a:gd name="T9" fmla="*/ 647 h 647"/>
              <a:gd name="T10" fmla="*/ 1603 w 1926"/>
              <a:gd name="T11" fmla="*/ 647 h 647"/>
              <a:gd name="T12" fmla="*/ 1926 w 1926"/>
              <a:gd name="T13" fmla="*/ 324 h 647"/>
              <a:gd name="T14" fmla="*/ 1603 w 1926"/>
              <a:gd name="T15" fmla="*/ 0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6" h="647">
                <a:moveTo>
                  <a:pt x="1603" y="0"/>
                </a:moveTo>
                <a:cubicBezTo>
                  <a:pt x="1603" y="0"/>
                  <a:pt x="1603" y="0"/>
                  <a:pt x="1603" y="0"/>
                </a:cubicBezTo>
                <a:cubicBezTo>
                  <a:pt x="0" y="0"/>
                  <a:pt x="0" y="0"/>
                  <a:pt x="0" y="0"/>
                </a:cubicBezTo>
                <a:cubicBezTo>
                  <a:pt x="92" y="78"/>
                  <a:pt x="150" y="195"/>
                  <a:pt x="150" y="325"/>
                </a:cubicBezTo>
                <a:cubicBezTo>
                  <a:pt x="150" y="453"/>
                  <a:pt x="93" y="569"/>
                  <a:pt x="3" y="647"/>
                </a:cubicBezTo>
                <a:cubicBezTo>
                  <a:pt x="1603" y="647"/>
                  <a:pt x="1603" y="647"/>
                  <a:pt x="1603" y="647"/>
                </a:cubicBezTo>
                <a:cubicBezTo>
                  <a:pt x="1781" y="647"/>
                  <a:pt x="1926" y="502"/>
                  <a:pt x="1926" y="324"/>
                </a:cubicBezTo>
                <a:cubicBezTo>
                  <a:pt x="1926" y="145"/>
                  <a:pt x="1781" y="0"/>
                  <a:pt x="160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2800" dirty="0" smtClean="0">
                <a:solidFill>
                  <a:schemeClr val="bg1"/>
                </a:solidFill>
                <a:cs typeface="+mn-ea"/>
                <a:sym typeface="+mn-lt"/>
              </a:rPr>
              <a:t>Chrysanthemum in Poetry 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017" y="919778"/>
            <a:ext cx="7706833" cy="365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94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26541" r="34018" b="56091"/>
          <a:stretch/>
        </p:blipFill>
        <p:spPr>
          <a:xfrm>
            <a:off x="10691088" y="826264"/>
            <a:ext cx="1500912" cy="125076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053042" y="5943483"/>
            <a:ext cx="8834699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kern="1100" spc="11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Lu 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Yanshao’s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Bamboo and Chrysanthemum Painting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: Shape 19">
            <a:extLst/>
          </p:cNvPr>
          <p:cNvSpPr>
            <a:spLocks/>
          </p:cNvSpPr>
          <p:nvPr/>
        </p:nvSpPr>
        <p:spPr bwMode="auto">
          <a:xfrm>
            <a:off x="-65571" y="240974"/>
            <a:ext cx="5084138" cy="585290"/>
          </a:xfrm>
          <a:custGeom>
            <a:avLst/>
            <a:gdLst>
              <a:gd name="T0" fmla="*/ 1603 w 1926"/>
              <a:gd name="T1" fmla="*/ 0 h 647"/>
              <a:gd name="T2" fmla="*/ 1603 w 1926"/>
              <a:gd name="T3" fmla="*/ 0 h 647"/>
              <a:gd name="T4" fmla="*/ 0 w 1926"/>
              <a:gd name="T5" fmla="*/ 0 h 647"/>
              <a:gd name="T6" fmla="*/ 150 w 1926"/>
              <a:gd name="T7" fmla="*/ 325 h 647"/>
              <a:gd name="T8" fmla="*/ 3 w 1926"/>
              <a:gd name="T9" fmla="*/ 647 h 647"/>
              <a:gd name="T10" fmla="*/ 1603 w 1926"/>
              <a:gd name="T11" fmla="*/ 647 h 647"/>
              <a:gd name="T12" fmla="*/ 1926 w 1926"/>
              <a:gd name="T13" fmla="*/ 324 h 647"/>
              <a:gd name="T14" fmla="*/ 1603 w 1926"/>
              <a:gd name="T15" fmla="*/ 0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6" h="647">
                <a:moveTo>
                  <a:pt x="1603" y="0"/>
                </a:moveTo>
                <a:cubicBezTo>
                  <a:pt x="1603" y="0"/>
                  <a:pt x="1603" y="0"/>
                  <a:pt x="1603" y="0"/>
                </a:cubicBezTo>
                <a:cubicBezTo>
                  <a:pt x="0" y="0"/>
                  <a:pt x="0" y="0"/>
                  <a:pt x="0" y="0"/>
                </a:cubicBezTo>
                <a:cubicBezTo>
                  <a:pt x="92" y="78"/>
                  <a:pt x="150" y="195"/>
                  <a:pt x="150" y="325"/>
                </a:cubicBezTo>
                <a:cubicBezTo>
                  <a:pt x="150" y="453"/>
                  <a:pt x="93" y="569"/>
                  <a:pt x="3" y="647"/>
                </a:cubicBezTo>
                <a:cubicBezTo>
                  <a:pt x="1603" y="647"/>
                  <a:pt x="1603" y="647"/>
                  <a:pt x="1603" y="647"/>
                </a:cubicBezTo>
                <a:cubicBezTo>
                  <a:pt x="1781" y="647"/>
                  <a:pt x="1926" y="502"/>
                  <a:pt x="1926" y="324"/>
                </a:cubicBezTo>
                <a:cubicBezTo>
                  <a:pt x="1926" y="145"/>
                  <a:pt x="1781" y="0"/>
                  <a:pt x="160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  Chrysanthemum</a:t>
            </a:r>
            <a:r>
              <a:rPr lang="en-US" altLang="zh-CN" sz="2400" dirty="0" smtClean="0">
                <a:solidFill>
                  <a:schemeClr val="bg1"/>
                </a:solidFill>
                <a:cs typeface="+mn-ea"/>
                <a:sym typeface="+mn-lt"/>
              </a:rPr>
              <a:t> in 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P</a:t>
            </a:r>
            <a:r>
              <a:rPr lang="en-US" altLang="zh-CN" sz="2400" dirty="0" smtClean="0">
                <a:solidFill>
                  <a:schemeClr val="bg1"/>
                </a:solidFill>
                <a:cs typeface="+mn-ea"/>
                <a:sym typeface="+mn-lt"/>
              </a:rPr>
              <a:t>ainting 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97" y="1135579"/>
            <a:ext cx="7220395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74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9" t="64751" r="57998" b="17881"/>
          <a:stretch/>
        </p:blipFill>
        <p:spPr>
          <a:xfrm>
            <a:off x="2839454" y="4223086"/>
            <a:ext cx="794084" cy="66173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26541" r="34018" b="56091"/>
          <a:stretch/>
        </p:blipFill>
        <p:spPr>
          <a:xfrm>
            <a:off x="7942502" y="2507132"/>
            <a:ext cx="794084" cy="661737"/>
          </a:xfrm>
          <a:prstGeom prst="rect">
            <a:avLst/>
          </a:prstGeom>
        </p:spPr>
      </p:pic>
      <p:sp>
        <p:nvSpPr>
          <p:cNvPr id="8" name="文本框 10"/>
          <p:cNvSpPr txBox="1"/>
          <p:nvPr/>
        </p:nvSpPr>
        <p:spPr>
          <a:xfrm>
            <a:off x="2538385" y="2507132"/>
            <a:ext cx="81740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solidFill>
                  <a:srgbClr val="6CB6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Question</a:t>
            </a:r>
            <a:r>
              <a:rPr lang="zh-CN" altLang="en-US" sz="4800" b="1" dirty="0" smtClean="0">
                <a:solidFill>
                  <a:srgbClr val="6CB6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：</a:t>
            </a:r>
            <a:endParaRPr lang="en-US" altLang="zh-CN" sz="4800" b="1" dirty="0" smtClean="0">
              <a:solidFill>
                <a:srgbClr val="6CB600"/>
              </a:solidFill>
              <a:latin typeface="Times New Roman" pitchFamily="18" charset="0"/>
              <a:ea typeface="幼圆" panose="02010509060101010101" pitchFamily="49" charset="-122"/>
              <a:cs typeface="Times New Roman" pitchFamily="18" charset="0"/>
            </a:endParaRPr>
          </a:p>
          <a:p>
            <a:endParaRPr lang="en-US" altLang="zh-CN" sz="4800" b="1" dirty="0">
              <a:solidFill>
                <a:srgbClr val="6CB600"/>
              </a:solidFill>
              <a:latin typeface="Times New Roman" pitchFamily="18" charset="0"/>
              <a:ea typeface="幼圆" panose="02010509060101010101" pitchFamily="49" charset="-122"/>
              <a:cs typeface="Times New Roman" pitchFamily="18" charset="0"/>
            </a:endParaRPr>
          </a:p>
          <a:p>
            <a:r>
              <a:rPr lang="en-US" altLang="zh-CN" sz="3200" dirty="0">
                <a:solidFill>
                  <a:srgbClr val="6CB6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What is </a:t>
            </a:r>
            <a:r>
              <a:rPr lang="en-US" altLang="zh-CN" sz="3200" dirty="0" smtClean="0">
                <a:solidFill>
                  <a:srgbClr val="6CB6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the sentence </a:t>
            </a:r>
            <a:r>
              <a:rPr lang="en-US" altLang="zh-CN" sz="3200" dirty="0">
                <a:solidFill>
                  <a:srgbClr val="6CB6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about </a:t>
            </a:r>
            <a:r>
              <a:rPr lang="en-US" altLang="zh-CN" sz="3200" dirty="0" smtClean="0">
                <a:solidFill>
                  <a:srgbClr val="6CB6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orchid </a:t>
            </a:r>
            <a:r>
              <a:rPr lang="en-US" altLang="zh-CN" sz="3200" dirty="0">
                <a:solidFill>
                  <a:srgbClr val="6CB6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written by </a:t>
            </a:r>
            <a:r>
              <a:rPr lang="en-US" altLang="zh-CN" sz="3200" dirty="0" err="1" smtClean="0">
                <a:solidFill>
                  <a:srgbClr val="6CB6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Qu</a:t>
            </a:r>
            <a:r>
              <a:rPr lang="en-US" altLang="zh-CN" sz="3200" dirty="0" smtClean="0">
                <a:solidFill>
                  <a:srgbClr val="6CB6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3200" dirty="0">
                <a:solidFill>
                  <a:srgbClr val="6CB6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Yuan in Li SAO?</a:t>
            </a:r>
            <a:endParaRPr lang="zh-CN" altLang="en-US" sz="3200" dirty="0">
              <a:solidFill>
                <a:srgbClr val="6CB600"/>
              </a:solidFill>
              <a:latin typeface="Times New Roman" pitchFamily="18" charset="0"/>
              <a:ea typeface="幼圆" panose="02010509060101010101" pitchFamily="49" charset="-122"/>
              <a:cs typeface="Times New Roman" pitchFamily="18" charset="0"/>
            </a:endParaRPr>
          </a:p>
        </p:txBody>
      </p:sp>
      <p:sp>
        <p:nvSpPr>
          <p:cNvPr id="3" name="等腰三角形 2">
            <a:hlinkClick r:id="rId4"/>
          </p:cNvPr>
          <p:cNvSpPr/>
          <p:nvPr/>
        </p:nvSpPr>
        <p:spPr>
          <a:xfrm>
            <a:off x="2336646" y="839971"/>
            <a:ext cx="799959" cy="7017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87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439652" y="1738563"/>
            <a:ext cx="540000" cy="540000"/>
          </a:xfrm>
          <a:prstGeom prst="rect">
            <a:avLst/>
          </a:prstGeom>
          <a:noFill/>
          <a:ln w="19050">
            <a:solidFill>
              <a:srgbClr val="6C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rgbClr val="6CB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>
              <a:solidFill>
                <a:srgbClr val="6CB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39652" y="2887579"/>
            <a:ext cx="540000" cy="540000"/>
          </a:xfrm>
          <a:prstGeom prst="rect">
            <a:avLst/>
          </a:prstGeom>
          <a:noFill/>
          <a:ln w="19050">
            <a:solidFill>
              <a:srgbClr val="6C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6CB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dirty="0">
              <a:solidFill>
                <a:srgbClr val="6CB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39652" y="3959249"/>
            <a:ext cx="540000" cy="540000"/>
          </a:xfrm>
          <a:prstGeom prst="rect">
            <a:avLst/>
          </a:prstGeom>
          <a:noFill/>
          <a:ln w="19050">
            <a:solidFill>
              <a:srgbClr val="6C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6CB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dirty="0">
              <a:solidFill>
                <a:srgbClr val="6CB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39652" y="4980526"/>
            <a:ext cx="540000" cy="540000"/>
          </a:xfrm>
          <a:prstGeom prst="rect">
            <a:avLst/>
          </a:prstGeom>
          <a:noFill/>
          <a:ln w="19050">
            <a:solidFill>
              <a:srgbClr val="6C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rgbClr val="6CB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800">
              <a:solidFill>
                <a:srgbClr val="6CB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454690" y="1780502"/>
            <a:ext cx="3214297" cy="523220"/>
          </a:xfrm>
          <a:prstGeom prst="rect">
            <a:avLst/>
          </a:prstGeom>
          <a:noFill/>
          <a:ln w="12700">
            <a:solidFill>
              <a:srgbClr val="6CB6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38500" dist="50800" dir="5400000" sy="-100000" algn="bl" rotWithShape="0"/>
          </a:effectLst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6CB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Plum blossom</a:t>
            </a:r>
            <a:endParaRPr lang="zh-CN" altLang="en-US" sz="2800" dirty="0">
              <a:solidFill>
                <a:srgbClr val="6CB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745799" y="1838043"/>
            <a:ext cx="1259443" cy="2950524"/>
            <a:chOff x="1745799" y="1838043"/>
            <a:chExt cx="1259443" cy="2950524"/>
          </a:xfrm>
        </p:grpSpPr>
        <p:sp>
          <p:nvSpPr>
            <p:cNvPr id="11" name="文本框 10"/>
            <p:cNvSpPr txBox="1"/>
            <p:nvPr/>
          </p:nvSpPr>
          <p:spPr>
            <a:xfrm>
              <a:off x="2294693" y="2466472"/>
              <a:ext cx="677108" cy="2322095"/>
            </a:xfrm>
            <a:prstGeom prst="rect">
              <a:avLst/>
            </a:prstGeom>
            <a:solidFill>
              <a:srgbClr val="6CB600">
                <a:alpha val="58000"/>
              </a:srgbClr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   录</a:t>
              </a: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89" t="64751" r="57998" b="17881"/>
            <a:stretch/>
          </p:blipFill>
          <p:spPr>
            <a:xfrm>
              <a:off x="1745799" y="1838043"/>
              <a:ext cx="1259443" cy="1049536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26541" r="34018" b="56091"/>
          <a:stretch/>
        </p:blipFill>
        <p:spPr>
          <a:xfrm>
            <a:off x="10541130" y="1504470"/>
            <a:ext cx="1500912" cy="1250761"/>
          </a:xfrm>
          <a:prstGeom prst="rect">
            <a:avLst/>
          </a:prstGeom>
        </p:spPr>
      </p:pic>
      <p:sp>
        <p:nvSpPr>
          <p:cNvPr id="19" name="文本框 12"/>
          <p:cNvSpPr txBox="1"/>
          <p:nvPr/>
        </p:nvSpPr>
        <p:spPr>
          <a:xfrm>
            <a:off x="5454689" y="2887579"/>
            <a:ext cx="3214297" cy="523220"/>
          </a:xfrm>
          <a:prstGeom prst="rect">
            <a:avLst/>
          </a:prstGeom>
          <a:noFill/>
          <a:ln w="12700">
            <a:solidFill>
              <a:srgbClr val="6CB6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38500" dist="50800" dir="5400000" sy="-100000" algn="bl" rotWithShape="0"/>
          </a:effectLst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6CB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Orchid</a:t>
            </a:r>
            <a:endParaRPr lang="zh-CN" altLang="en-US" sz="2800" dirty="0">
              <a:solidFill>
                <a:srgbClr val="6CB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2"/>
          <p:cNvSpPr txBox="1"/>
          <p:nvPr/>
        </p:nvSpPr>
        <p:spPr>
          <a:xfrm>
            <a:off x="5454687" y="3959249"/>
            <a:ext cx="3214297" cy="523220"/>
          </a:xfrm>
          <a:prstGeom prst="rect">
            <a:avLst/>
          </a:prstGeom>
          <a:noFill/>
          <a:ln w="12700">
            <a:solidFill>
              <a:srgbClr val="6CB6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38500" dist="50800" dir="5400000" sy="-100000" algn="bl" rotWithShape="0"/>
          </a:effectLst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6CB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Bamboo</a:t>
            </a:r>
            <a:endParaRPr lang="zh-CN" altLang="en-US" sz="2800" dirty="0">
              <a:solidFill>
                <a:srgbClr val="6CB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12"/>
          <p:cNvSpPr txBox="1"/>
          <p:nvPr/>
        </p:nvSpPr>
        <p:spPr>
          <a:xfrm>
            <a:off x="5454686" y="4963747"/>
            <a:ext cx="3214297" cy="523220"/>
          </a:xfrm>
          <a:prstGeom prst="rect">
            <a:avLst/>
          </a:prstGeom>
          <a:noFill/>
          <a:ln w="12700">
            <a:solidFill>
              <a:srgbClr val="6CB6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38500" dist="50800" dir="5400000" sy="-100000" algn="bl" rotWithShape="0"/>
          </a:effectLst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6CB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Chrysanthemum</a:t>
            </a:r>
          </a:p>
        </p:txBody>
      </p:sp>
    </p:spTree>
    <p:extLst>
      <p:ext uri="{BB962C8B-B14F-4D97-AF65-F5344CB8AC3E}">
        <p14:creationId xmlns:p14="http://schemas.microsoft.com/office/powerpoint/2010/main" val="41117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  <p:bldP spid="19" grpId="0" animBg="1"/>
      <p:bldP spid="20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9" t="64751" r="57998" b="17881"/>
          <a:stretch/>
        </p:blipFill>
        <p:spPr>
          <a:xfrm>
            <a:off x="2839454" y="4223086"/>
            <a:ext cx="794084" cy="66173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26541" r="34018" b="56091"/>
          <a:stretch/>
        </p:blipFill>
        <p:spPr>
          <a:xfrm>
            <a:off x="7942502" y="2507132"/>
            <a:ext cx="794084" cy="66173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142734" y="2679405"/>
            <a:ext cx="7639219" cy="1874549"/>
          </a:xfrm>
          <a:prstGeom prst="rect">
            <a:avLst/>
          </a:prstGeom>
          <a:noFill/>
          <a:ln w="28575">
            <a:solidFill>
              <a:srgbClr val="6C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839454" y="3201180"/>
            <a:ext cx="7230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4800" b="1" dirty="0" smtClean="0">
                <a:solidFill>
                  <a:srgbClr val="6CB6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Thanks for watching</a:t>
            </a:r>
            <a:r>
              <a:rPr lang="zh-CN" altLang="en-US" sz="4800" b="1" dirty="0" smtClean="0">
                <a:solidFill>
                  <a:srgbClr val="6CB6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！</a:t>
            </a:r>
            <a:endParaRPr lang="zh-CN" altLang="en-US" sz="4800" b="1" dirty="0">
              <a:solidFill>
                <a:srgbClr val="6CB6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292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26541" r="34018" b="56091"/>
          <a:stretch/>
        </p:blipFill>
        <p:spPr>
          <a:xfrm>
            <a:off x="10541130" y="1504470"/>
            <a:ext cx="1500912" cy="1250761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4126832" y="2953752"/>
            <a:ext cx="540000" cy="540000"/>
          </a:xfrm>
          <a:prstGeom prst="rect">
            <a:avLst/>
          </a:prstGeom>
          <a:noFill/>
          <a:ln w="19050">
            <a:solidFill>
              <a:srgbClr val="6C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rgbClr val="6CB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>
              <a:solidFill>
                <a:srgbClr val="6CB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9" t="64751" r="57998" b="17881"/>
          <a:stretch/>
        </p:blipFill>
        <p:spPr>
          <a:xfrm>
            <a:off x="166877" y="3645822"/>
            <a:ext cx="1116671" cy="93055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005137" y="2971800"/>
            <a:ext cx="346509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6CB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Plum blossom</a:t>
            </a:r>
          </a:p>
        </p:txBody>
      </p:sp>
      <p:sp>
        <p:nvSpPr>
          <p:cNvPr id="3" name="矩形 2"/>
          <p:cNvSpPr/>
          <p:nvPr/>
        </p:nvSpPr>
        <p:spPr>
          <a:xfrm>
            <a:off x="4981903" y="2948152"/>
            <a:ext cx="3547242" cy="567558"/>
          </a:xfrm>
          <a:prstGeom prst="rect">
            <a:avLst/>
          </a:prstGeom>
          <a:noFill/>
          <a:ln>
            <a:solidFill>
              <a:srgbClr val="6C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grpSp>
        <p:nvGrpSpPr>
          <p:cNvPr id="4" name="组合 3"/>
          <p:cNvGrpSpPr/>
          <p:nvPr/>
        </p:nvGrpSpPr>
        <p:grpSpPr>
          <a:xfrm flipH="1">
            <a:off x="7742098" y="4600184"/>
            <a:ext cx="1837710" cy="2149532"/>
            <a:chOff x="2412108" y="3768779"/>
            <a:chExt cx="1837710" cy="2149532"/>
          </a:xfrm>
        </p:grpSpPr>
        <p:sp>
          <p:nvSpPr>
            <p:cNvPr id="29" name="PA_直角三角形 38">
              <a:extLst/>
            </p:cNvPr>
            <p:cNvSpPr>
              <a:spLocks noChangeAspect="1"/>
            </p:cNvSpPr>
            <p:nvPr>
              <p:custDataLst>
                <p:tags r:id="rId5"/>
              </p:custDataLst>
            </p:nvPr>
          </p:nvSpPr>
          <p:spPr>
            <a:xfrm rot="14161583">
              <a:off x="2633300" y="4701839"/>
              <a:ext cx="440267" cy="882651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PA_直角三角形 39">
              <a:extLst/>
            </p:cNvPr>
            <p:cNvSpPr>
              <a:spLocks noChangeAspect="1"/>
            </p:cNvSpPr>
            <p:nvPr>
              <p:custDataLst>
                <p:tags r:id="rId6"/>
              </p:custDataLst>
            </p:nvPr>
          </p:nvSpPr>
          <p:spPr>
            <a:xfrm rot="10829231" flipH="1">
              <a:off x="3722216" y="5518260"/>
              <a:ext cx="201084" cy="400051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PA_直角三角形 40">
              <a:extLst/>
            </p:cNvPr>
            <p:cNvSpPr>
              <a:spLocks noChangeAspect="1"/>
            </p:cNvSpPr>
            <p:nvPr>
              <p:custDataLst>
                <p:tags r:id="rId7"/>
              </p:custDataLst>
            </p:nvPr>
          </p:nvSpPr>
          <p:spPr>
            <a:xfrm rot="18560187" flipH="1">
              <a:off x="2609238" y="3642838"/>
              <a:ext cx="249767" cy="50164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PA_直角三角形 41">
              <a:extLst/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>
            <a:xfrm rot="3971598" flipH="1">
              <a:off x="4018044" y="4396818"/>
              <a:ext cx="154516" cy="30903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313224" y="1659242"/>
            <a:ext cx="1837710" cy="2149532"/>
            <a:chOff x="2107308" y="3463979"/>
            <a:chExt cx="1837710" cy="2149532"/>
          </a:xfrm>
        </p:grpSpPr>
        <p:sp>
          <p:nvSpPr>
            <p:cNvPr id="33" name="PA_直角三角形 38">
              <a:extLst/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 rot="14161583">
              <a:off x="2328500" y="4397039"/>
              <a:ext cx="440267" cy="882651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PA_直角三角形 39">
              <a:extLst/>
            </p:cNvPr>
            <p:cNvSpPr>
              <a:spLocks noChangeAspect="1"/>
            </p:cNvSpPr>
            <p:nvPr>
              <p:custDataLst>
                <p:tags r:id="rId2"/>
              </p:custDataLst>
            </p:nvPr>
          </p:nvSpPr>
          <p:spPr>
            <a:xfrm rot="10829231" flipH="1">
              <a:off x="3417416" y="5213460"/>
              <a:ext cx="201084" cy="400051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PA_直角三角形 40">
              <a:extLst/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 rot="18560187" flipH="1">
              <a:off x="2304438" y="3338038"/>
              <a:ext cx="249767" cy="50164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PA_直角三角形 41">
              <a:extLst/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>
            <a:xfrm rot="3971598" flipH="1">
              <a:off x="3713244" y="4092018"/>
              <a:ext cx="154516" cy="30903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470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1" presetClass="path" presetSubtype="0" decel="6153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91667E-6 2.22222E-6 C -0.00403 0.01111 0.03972 0.0294 0.04753 0.02315 C 0.06563 0.02315 0.09219 0.00347 0.10834 -0.00047 C 0.12032 0.00139 0.13242 0.00139 0.14323 -0.00047 C 0.15508 -0.00255 0.16576 -0.00741 0.17513 -0.01551 C 0.18399 -0.02246 0.19219 -0.03148 0.19584 -0.04259 C 0.20144 -0.05255 0.20287 -0.06644 0.20287 -0.07755 C 0.20417 -0.08843 0.20287 -0.10162 0.19792 -0.1125 C 0.19284 -0.12246 0.18399 -0.13079 0.1724 -0.13449 C 0.16042 -0.13727 0.14818 -0.13357 0.14037 -0.12662 C 0.13321 -0.11945 0.12813 -0.10857 0.12735 -0.0956 C 0.12735 -0.08241 0.12813 -0.0706 0.13321 -0.06042 C 0.13841 -0.05047 0.13737 -0.04861 0.15742 -0.03542 C 0.17513 -0.02153 0.19284 -0.02547 0.20417 -0.02454 C 0.21537 -0.02454 0.22422 -0.02847 0.23542 -0.03241 C 0.24753 -0.0375 0.25742 -0.04653 0.26381 -0.05463 C 0.27071 -0.0625 0.27396 -0.07246 0.27826 -0.08843 C 0.28138 -0.10486 0.28138 -0.1125 0.28138 -0.12454 L 0.28138 -0.1588 " pathEditMode="relative" rAng="0" ptsTypes="AAAAAAAAAAAAAAAAAAA">
                                      <p:cBhvr>
                                        <p:cTn id="19" dur="3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26541" r="34018" b="56091"/>
          <a:stretch/>
        </p:blipFill>
        <p:spPr>
          <a:xfrm>
            <a:off x="10541130" y="1504470"/>
            <a:ext cx="1500912" cy="125076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342375" y="950359"/>
            <a:ext cx="540714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sz="3200" kern="11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A</a:t>
            </a:r>
            <a:r>
              <a:rPr lang="en-US" altLang="zh-CN" sz="3200" kern="1100" spc="1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200" kern="11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cultivation history of more than 3000 years in </a:t>
            </a:r>
            <a:r>
              <a:rPr lang="en-US" altLang="zh-CN" sz="3200" kern="1100" spc="1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China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32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</a:t>
            </a:r>
            <a:r>
              <a:rPr lang="en-US" altLang="zh-CN" sz="3200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looms </a:t>
            </a:r>
            <a:r>
              <a:rPr lang="en-US" altLang="zh-CN" sz="32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in winter and </a:t>
            </a:r>
            <a:r>
              <a:rPr lang="en-US" altLang="zh-CN" sz="3200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spring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32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</a:t>
            </a:r>
            <a:r>
              <a:rPr lang="en-US" altLang="zh-CN" sz="3200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oble</a:t>
            </a:r>
            <a:r>
              <a:rPr lang="en-US" altLang="zh-CN" sz="32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, strong, and humble </a:t>
            </a:r>
            <a:r>
              <a:rPr lang="en-US" altLang="zh-CN" sz="3200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character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32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A</a:t>
            </a:r>
            <a:r>
              <a:rPr lang="en-US" altLang="zh-CN" sz="3200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2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symbol of performance and resilience</a:t>
            </a:r>
            <a:endParaRPr lang="zh-CN" altLang="en-US" sz="32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91" y="950359"/>
            <a:ext cx="4922875" cy="476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Freeform: Shape 19">
            <a:extLst/>
          </p:cNvPr>
          <p:cNvSpPr>
            <a:spLocks/>
          </p:cNvSpPr>
          <p:nvPr/>
        </p:nvSpPr>
        <p:spPr bwMode="auto">
          <a:xfrm>
            <a:off x="127591" y="229346"/>
            <a:ext cx="2695608" cy="585290"/>
          </a:xfrm>
          <a:custGeom>
            <a:avLst/>
            <a:gdLst>
              <a:gd name="T0" fmla="*/ 1603 w 1926"/>
              <a:gd name="T1" fmla="*/ 0 h 647"/>
              <a:gd name="T2" fmla="*/ 1603 w 1926"/>
              <a:gd name="T3" fmla="*/ 0 h 647"/>
              <a:gd name="T4" fmla="*/ 0 w 1926"/>
              <a:gd name="T5" fmla="*/ 0 h 647"/>
              <a:gd name="T6" fmla="*/ 150 w 1926"/>
              <a:gd name="T7" fmla="*/ 325 h 647"/>
              <a:gd name="T8" fmla="*/ 3 w 1926"/>
              <a:gd name="T9" fmla="*/ 647 h 647"/>
              <a:gd name="T10" fmla="*/ 1603 w 1926"/>
              <a:gd name="T11" fmla="*/ 647 h 647"/>
              <a:gd name="T12" fmla="*/ 1926 w 1926"/>
              <a:gd name="T13" fmla="*/ 324 h 647"/>
              <a:gd name="T14" fmla="*/ 1603 w 1926"/>
              <a:gd name="T15" fmla="*/ 0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6" h="647">
                <a:moveTo>
                  <a:pt x="1603" y="0"/>
                </a:moveTo>
                <a:cubicBezTo>
                  <a:pt x="1603" y="0"/>
                  <a:pt x="1603" y="0"/>
                  <a:pt x="1603" y="0"/>
                </a:cubicBezTo>
                <a:cubicBezTo>
                  <a:pt x="0" y="0"/>
                  <a:pt x="0" y="0"/>
                  <a:pt x="0" y="0"/>
                </a:cubicBezTo>
                <a:cubicBezTo>
                  <a:pt x="92" y="78"/>
                  <a:pt x="150" y="195"/>
                  <a:pt x="150" y="325"/>
                </a:cubicBezTo>
                <a:cubicBezTo>
                  <a:pt x="150" y="453"/>
                  <a:pt x="93" y="569"/>
                  <a:pt x="3" y="647"/>
                </a:cubicBezTo>
                <a:cubicBezTo>
                  <a:pt x="1603" y="647"/>
                  <a:pt x="1603" y="647"/>
                  <a:pt x="1603" y="647"/>
                </a:cubicBezTo>
                <a:cubicBezTo>
                  <a:pt x="1781" y="647"/>
                  <a:pt x="1926" y="502"/>
                  <a:pt x="1926" y="324"/>
                </a:cubicBezTo>
                <a:cubicBezTo>
                  <a:pt x="1926" y="145"/>
                  <a:pt x="1781" y="0"/>
                  <a:pt x="160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dirty="0" smtClean="0">
                <a:solidFill>
                  <a:schemeClr val="bg1"/>
                </a:solidFill>
                <a:cs typeface="+mn-ea"/>
                <a:sym typeface="+mn-lt"/>
              </a:rPr>
              <a:t>Introduction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079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26541" r="34018" b="56091"/>
          <a:stretch/>
        </p:blipFill>
        <p:spPr>
          <a:xfrm>
            <a:off x="10541130" y="1504470"/>
            <a:ext cx="1500912" cy="125076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32045" y="4093417"/>
            <a:ext cx="8834699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kern="1100" spc="11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the Tune of Bu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Suan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Zi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Ode to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Plum Blossoms</a:t>
            </a:r>
          </a:p>
          <a:p>
            <a:pPr algn="ctr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Wind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and rain bid farewell to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spring</a:t>
            </a:r>
          </a:p>
          <a:p>
            <a:pPr algn="ctr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Flurries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of snow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extend a welcome</a:t>
            </a:r>
          </a:p>
          <a:p>
            <a:pPr algn="ctr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Icicles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dangle on the sheer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cliffs</a:t>
            </a:r>
          </a:p>
          <a:p>
            <a:pPr algn="ctr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Yet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plum blossoms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appear on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the icy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boughs</a:t>
            </a:r>
          </a:p>
          <a:p>
            <a:pPr algn="ctr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Still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, they do not out-bloom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spring</a:t>
            </a:r>
          </a:p>
          <a:p>
            <a:pPr algn="ctr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are no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more than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its harbingers</a:t>
            </a:r>
          </a:p>
        </p:txBody>
      </p:sp>
      <p:sp>
        <p:nvSpPr>
          <p:cNvPr id="9" name="Freeform: Shape 19">
            <a:extLst/>
          </p:cNvPr>
          <p:cNvSpPr>
            <a:spLocks/>
          </p:cNvSpPr>
          <p:nvPr/>
        </p:nvSpPr>
        <p:spPr bwMode="auto">
          <a:xfrm>
            <a:off x="127589" y="229346"/>
            <a:ext cx="4157331" cy="585290"/>
          </a:xfrm>
          <a:custGeom>
            <a:avLst/>
            <a:gdLst>
              <a:gd name="T0" fmla="*/ 1603 w 1926"/>
              <a:gd name="T1" fmla="*/ 0 h 647"/>
              <a:gd name="T2" fmla="*/ 1603 w 1926"/>
              <a:gd name="T3" fmla="*/ 0 h 647"/>
              <a:gd name="T4" fmla="*/ 0 w 1926"/>
              <a:gd name="T5" fmla="*/ 0 h 647"/>
              <a:gd name="T6" fmla="*/ 150 w 1926"/>
              <a:gd name="T7" fmla="*/ 325 h 647"/>
              <a:gd name="T8" fmla="*/ 3 w 1926"/>
              <a:gd name="T9" fmla="*/ 647 h 647"/>
              <a:gd name="T10" fmla="*/ 1603 w 1926"/>
              <a:gd name="T11" fmla="*/ 647 h 647"/>
              <a:gd name="T12" fmla="*/ 1926 w 1926"/>
              <a:gd name="T13" fmla="*/ 324 h 647"/>
              <a:gd name="T14" fmla="*/ 1603 w 1926"/>
              <a:gd name="T15" fmla="*/ 0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6" h="647">
                <a:moveTo>
                  <a:pt x="1603" y="0"/>
                </a:moveTo>
                <a:cubicBezTo>
                  <a:pt x="1603" y="0"/>
                  <a:pt x="1603" y="0"/>
                  <a:pt x="1603" y="0"/>
                </a:cubicBezTo>
                <a:cubicBezTo>
                  <a:pt x="0" y="0"/>
                  <a:pt x="0" y="0"/>
                  <a:pt x="0" y="0"/>
                </a:cubicBezTo>
                <a:cubicBezTo>
                  <a:pt x="92" y="78"/>
                  <a:pt x="150" y="195"/>
                  <a:pt x="150" y="325"/>
                </a:cubicBezTo>
                <a:cubicBezTo>
                  <a:pt x="150" y="453"/>
                  <a:pt x="93" y="569"/>
                  <a:pt x="3" y="647"/>
                </a:cubicBezTo>
                <a:cubicBezTo>
                  <a:pt x="1603" y="647"/>
                  <a:pt x="1603" y="647"/>
                  <a:pt x="1603" y="647"/>
                </a:cubicBezTo>
                <a:cubicBezTo>
                  <a:pt x="1781" y="647"/>
                  <a:pt x="1926" y="502"/>
                  <a:pt x="1926" y="324"/>
                </a:cubicBezTo>
                <a:cubicBezTo>
                  <a:pt x="1926" y="145"/>
                  <a:pt x="1781" y="0"/>
                  <a:pt x="160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dirty="0" smtClean="0">
                <a:solidFill>
                  <a:schemeClr val="bg1"/>
                </a:solidFill>
                <a:cs typeface="+mn-ea"/>
                <a:sym typeface="+mn-lt"/>
              </a:rPr>
              <a:t> Plum Blossom in 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Poetry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043" y="1061420"/>
            <a:ext cx="8834699" cy="2897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06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26541" r="34018" b="56091"/>
          <a:stretch/>
        </p:blipFill>
        <p:spPr>
          <a:xfrm>
            <a:off x="10541130" y="1504470"/>
            <a:ext cx="1500912" cy="125076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32045" y="5369360"/>
            <a:ext cx="8834699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kern="1100" spc="11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Wang 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Mian’s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nk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ainting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of Plum Blossom </a:t>
            </a:r>
          </a:p>
        </p:txBody>
      </p:sp>
      <p:sp>
        <p:nvSpPr>
          <p:cNvPr id="9" name="Freeform: Shape 19">
            <a:extLst/>
          </p:cNvPr>
          <p:cNvSpPr>
            <a:spLocks/>
          </p:cNvSpPr>
          <p:nvPr/>
        </p:nvSpPr>
        <p:spPr bwMode="auto">
          <a:xfrm>
            <a:off x="127589" y="229346"/>
            <a:ext cx="4455044" cy="585290"/>
          </a:xfrm>
          <a:custGeom>
            <a:avLst/>
            <a:gdLst>
              <a:gd name="T0" fmla="*/ 1603 w 1926"/>
              <a:gd name="T1" fmla="*/ 0 h 647"/>
              <a:gd name="T2" fmla="*/ 1603 w 1926"/>
              <a:gd name="T3" fmla="*/ 0 h 647"/>
              <a:gd name="T4" fmla="*/ 0 w 1926"/>
              <a:gd name="T5" fmla="*/ 0 h 647"/>
              <a:gd name="T6" fmla="*/ 150 w 1926"/>
              <a:gd name="T7" fmla="*/ 325 h 647"/>
              <a:gd name="T8" fmla="*/ 3 w 1926"/>
              <a:gd name="T9" fmla="*/ 647 h 647"/>
              <a:gd name="T10" fmla="*/ 1603 w 1926"/>
              <a:gd name="T11" fmla="*/ 647 h 647"/>
              <a:gd name="T12" fmla="*/ 1926 w 1926"/>
              <a:gd name="T13" fmla="*/ 324 h 647"/>
              <a:gd name="T14" fmla="*/ 1603 w 1926"/>
              <a:gd name="T15" fmla="*/ 0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6" h="647">
                <a:moveTo>
                  <a:pt x="1603" y="0"/>
                </a:moveTo>
                <a:cubicBezTo>
                  <a:pt x="1603" y="0"/>
                  <a:pt x="1603" y="0"/>
                  <a:pt x="1603" y="0"/>
                </a:cubicBezTo>
                <a:cubicBezTo>
                  <a:pt x="0" y="0"/>
                  <a:pt x="0" y="0"/>
                  <a:pt x="0" y="0"/>
                </a:cubicBezTo>
                <a:cubicBezTo>
                  <a:pt x="92" y="78"/>
                  <a:pt x="150" y="195"/>
                  <a:pt x="150" y="325"/>
                </a:cubicBezTo>
                <a:cubicBezTo>
                  <a:pt x="150" y="453"/>
                  <a:pt x="93" y="569"/>
                  <a:pt x="3" y="647"/>
                </a:cubicBezTo>
                <a:cubicBezTo>
                  <a:pt x="1603" y="647"/>
                  <a:pt x="1603" y="647"/>
                  <a:pt x="1603" y="647"/>
                </a:cubicBezTo>
                <a:cubicBezTo>
                  <a:pt x="1781" y="647"/>
                  <a:pt x="1926" y="502"/>
                  <a:pt x="1926" y="324"/>
                </a:cubicBezTo>
                <a:cubicBezTo>
                  <a:pt x="1926" y="145"/>
                  <a:pt x="1781" y="0"/>
                  <a:pt x="160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dirty="0" smtClean="0">
                <a:solidFill>
                  <a:schemeClr val="bg1"/>
                </a:solidFill>
                <a:cs typeface="+mn-ea"/>
                <a:sym typeface="+mn-lt"/>
              </a:rPr>
              <a:t>  Plum 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Blossom in </a:t>
            </a:r>
            <a:r>
              <a:rPr lang="en-US" altLang="zh-CN" sz="2400" dirty="0" smtClean="0">
                <a:solidFill>
                  <a:schemeClr val="bg1"/>
                </a:solidFill>
                <a:cs typeface="+mn-ea"/>
                <a:sym typeface="+mn-lt"/>
              </a:rPr>
              <a:t>Painting 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066" y="1259625"/>
            <a:ext cx="8091376" cy="383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83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26541" r="34018" b="56091"/>
          <a:stretch/>
        </p:blipFill>
        <p:spPr>
          <a:xfrm>
            <a:off x="10541130" y="1504470"/>
            <a:ext cx="1500912" cy="1250761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4126832" y="2953752"/>
            <a:ext cx="540000" cy="540000"/>
          </a:xfrm>
          <a:prstGeom prst="rect">
            <a:avLst/>
          </a:prstGeom>
          <a:noFill/>
          <a:ln w="19050">
            <a:solidFill>
              <a:srgbClr val="6C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rgbClr val="6CB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>
              <a:solidFill>
                <a:srgbClr val="6CB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9" t="64751" r="57998" b="17881"/>
          <a:stretch/>
        </p:blipFill>
        <p:spPr>
          <a:xfrm>
            <a:off x="166877" y="3645822"/>
            <a:ext cx="1116671" cy="93055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005137" y="2971800"/>
            <a:ext cx="34650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6CB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Orchid</a:t>
            </a:r>
          </a:p>
        </p:txBody>
      </p:sp>
      <p:sp>
        <p:nvSpPr>
          <p:cNvPr id="3" name="矩形 2"/>
          <p:cNvSpPr/>
          <p:nvPr/>
        </p:nvSpPr>
        <p:spPr>
          <a:xfrm>
            <a:off x="4981903" y="2948152"/>
            <a:ext cx="3547242" cy="567558"/>
          </a:xfrm>
          <a:prstGeom prst="rect">
            <a:avLst/>
          </a:prstGeom>
          <a:noFill/>
          <a:ln>
            <a:solidFill>
              <a:srgbClr val="6C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 flipH="1">
            <a:off x="7742098" y="4600184"/>
            <a:ext cx="1837710" cy="2149532"/>
            <a:chOff x="2412108" y="3768779"/>
            <a:chExt cx="1837710" cy="2149532"/>
          </a:xfrm>
        </p:grpSpPr>
        <p:sp>
          <p:nvSpPr>
            <p:cNvPr id="12" name="PA_直角三角形 38">
              <a:extLst/>
            </p:cNvPr>
            <p:cNvSpPr>
              <a:spLocks noChangeAspect="1"/>
            </p:cNvSpPr>
            <p:nvPr>
              <p:custDataLst>
                <p:tags r:id="rId5"/>
              </p:custDataLst>
            </p:nvPr>
          </p:nvSpPr>
          <p:spPr>
            <a:xfrm rot="14161583">
              <a:off x="2633300" y="4701839"/>
              <a:ext cx="440267" cy="882651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PA_直角三角形 39">
              <a:extLst/>
            </p:cNvPr>
            <p:cNvSpPr>
              <a:spLocks noChangeAspect="1"/>
            </p:cNvSpPr>
            <p:nvPr>
              <p:custDataLst>
                <p:tags r:id="rId6"/>
              </p:custDataLst>
            </p:nvPr>
          </p:nvSpPr>
          <p:spPr>
            <a:xfrm rot="10829231" flipH="1">
              <a:off x="3722216" y="5518260"/>
              <a:ext cx="201084" cy="400051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PA_直角三角形 40">
              <a:extLst/>
            </p:cNvPr>
            <p:cNvSpPr>
              <a:spLocks noChangeAspect="1"/>
            </p:cNvSpPr>
            <p:nvPr>
              <p:custDataLst>
                <p:tags r:id="rId7"/>
              </p:custDataLst>
            </p:nvPr>
          </p:nvSpPr>
          <p:spPr>
            <a:xfrm rot="18560187" flipH="1">
              <a:off x="2609238" y="3642838"/>
              <a:ext cx="249767" cy="50164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PA_直角三角形 41">
              <a:extLst/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>
            <a:xfrm rot="3971598" flipH="1">
              <a:off x="4018044" y="4396818"/>
              <a:ext cx="154516" cy="30903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313224" y="1659242"/>
            <a:ext cx="1837710" cy="2149532"/>
            <a:chOff x="2107308" y="3463979"/>
            <a:chExt cx="1837710" cy="2149532"/>
          </a:xfrm>
        </p:grpSpPr>
        <p:sp>
          <p:nvSpPr>
            <p:cNvPr id="17" name="PA_直角三角形 38">
              <a:extLst/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 rot="14161583">
              <a:off x="2328500" y="4397039"/>
              <a:ext cx="440267" cy="882651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PA_直角三角形 39">
              <a:extLst/>
            </p:cNvPr>
            <p:cNvSpPr>
              <a:spLocks noChangeAspect="1"/>
            </p:cNvSpPr>
            <p:nvPr>
              <p:custDataLst>
                <p:tags r:id="rId2"/>
              </p:custDataLst>
            </p:nvPr>
          </p:nvSpPr>
          <p:spPr>
            <a:xfrm rot="10829231" flipH="1">
              <a:off x="3417416" y="5213460"/>
              <a:ext cx="201084" cy="400051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PA_直角三角形 40">
              <a:extLst/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 rot="18560187" flipH="1">
              <a:off x="2304438" y="3338038"/>
              <a:ext cx="249767" cy="50164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PA_直角三角形 41">
              <a:extLst/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>
            <a:xfrm rot="3971598" flipH="1">
              <a:off x="3713244" y="4092018"/>
              <a:ext cx="154516" cy="30903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697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1" presetClass="path" presetSubtype="0" decel="6153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91667E-6 2.22222E-6 C -0.00403 0.01111 0.03972 0.0294 0.04753 0.02315 C 0.06563 0.02315 0.09219 0.00347 0.10834 -0.00047 C 0.12032 0.00139 0.13242 0.00139 0.14323 -0.00047 C 0.15508 -0.00255 0.16576 -0.00741 0.17513 -0.01551 C 0.18399 -0.02246 0.19219 -0.03148 0.19584 -0.04259 C 0.20144 -0.05255 0.20287 -0.06644 0.20287 -0.07755 C 0.20417 -0.08843 0.20287 -0.10162 0.19792 -0.1125 C 0.19284 -0.12246 0.18399 -0.13079 0.1724 -0.13449 C 0.16042 -0.13727 0.14818 -0.13357 0.14037 -0.12662 C 0.13321 -0.11945 0.12813 -0.10857 0.12735 -0.0956 C 0.12735 -0.08241 0.12813 -0.0706 0.13321 -0.06042 C 0.13841 -0.05047 0.13737 -0.04861 0.15742 -0.03542 C 0.17513 -0.02153 0.19284 -0.02547 0.20417 -0.02454 C 0.21537 -0.02454 0.22422 -0.02847 0.23542 -0.03241 C 0.24753 -0.0375 0.25742 -0.04653 0.26381 -0.05463 C 0.27071 -0.0625 0.27396 -0.07246 0.27826 -0.08843 C 0.28138 -0.10486 0.28138 -0.1125 0.28138 -0.12454 L 0.28138 -0.1588 " pathEditMode="relative" rAng="0" ptsTypes="AAAAAAAAAAAAAAAAAAA">
                                      <p:cBhvr>
                                        <p:cTn id="19" dur="3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26541" r="34018" b="56091"/>
          <a:stretch/>
        </p:blipFill>
        <p:spPr>
          <a:xfrm>
            <a:off x="10541130" y="1504470"/>
            <a:ext cx="1500912" cy="125076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342374" y="1216173"/>
            <a:ext cx="540714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sz="2800" kern="1100" spc="1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Chinese orchid: Spring </a:t>
            </a:r>
            <a:r>
              <a:rPr lang="en-US" altLang="zh-CN" sz="2800" kern="11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Orchid, </a:t>
            </a:r>
            <a:r>
              <a:rPr lang="en-US" altLang="zh-CN" sz="2800" kern="1100" spc="1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Hui</a:t>
            </a:r>
            <a:r>
              <a:rPr lang="en-US" altLang="zh-CN" sz="2800" kern="11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Orchid, </a:t>
            </a:r>
            <a:r>
              <a:rPr lang="en-US" altLang="zh-CN" sz="2800" kern="1100" spc="1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Jian</a:t>
            </a:r>
            <a:r>
              <a:rPr lang="en-US" altLang="zh-CN" sz="2800" kern="11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Orchid, Mo Orchid, and Han Orchid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2800" kern="1100" spc="1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A </a:t>
            </a:r>
            <a:r>
              <a:rPr lang="en-US" altLang="zh-CN" sz="2800" kern="1100" spc="11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simple and elegant </a:t>
            </a:r>
            <a:r>
              <a:rPr lang="en-US" altLang="zh-CN" sz="2800" kern="1100" spc="1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temperament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2800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A </a:t>
            </a:r>
            <a:r>
              <a:rPr lang="en-US" altLang="zh-CN" sz="28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cultivation history of over </a:t>
            </a:r>
            <a:r>
              <a:rPr lang="en-US" altLang="zh-CN" sz="2800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a thousand </a:t>
            </a:r>
            <a:r>
              <a:rPr lang="en-US" altLang="zh-CN" sz="28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years in China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zh-CN" sz="2800" dirty="0" smtClean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9" name="Freeform: Shape 19">
            <a:extLst/>
          </p:cNvPr>
          <p:cNvSpPr>
            <a:spLocks/>
          </p:cNvSpPr>
          <p:nvPr/>
        </p:nvSpPr>
        <p:spPr bwMode="auto">
          <a:xfrm>
            <a:off x="127591" y="229346"/>
            <a:ext cx="2695608" cy="585290"/>
          </a:xfrm>
          <a:custGeom>
            <a:avLst/>
            <a:gdLst>
              <a:gd name="T0" fmla="*/ 1603 w 1926"/>
              <a:gd name="T1" fmla="*/ 0 h 647"/>
              <a:gd name="T2" fmla="*/ 1603 w 1926"/>
              <a:gd name="T3" fmla="*/ 0 h 647"/>
              <a:gd name="T4" fmla="*/ 0 w 1926"/>
              <a:gd name="T5" fmla="*/ 0 h 647"/>
              <a:gd name="T6" fmla="*/ 150 w 1926"/>
              <a:gd name="T7" fmla="*/ 325 h 647"/>
              <a:gd name="T8" fmla="*/ 3 w 1926"/>
              <a:gd name="T9" fmla="*/ 647 h 647"/>
              <a:gd name="T10" fmla="*/ 1603 w 1926"/>
              <a:gd name="T11" fmla="*/ 647 h 647"/>
              <a:gd name="T12" fmla="*/ 1926 w 1926"/>
              <a:gd name="T13" fmla="*/ 324 h 647"/>
              <a:gd name="T14" fmla="*/ 1603 w 1926"/>
              <a:gd name="T15" fmla="*/ 0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6" h="647">
                <a:moveTo>
                  <a:pt x="1603" y="0"/>
                </a:moveTo>
                <a:cubicBezTo>
                  <a:pt x="1603" y="0"/>
                  <a:pt x="1603" y="0"/>
                  <a:pt x="1603" y="0"/>
                </a:cubicBezTo>
                <a:cubicBezTo>
                  <a:pt x="0" y="0"/>
                  <a:pt x="0" y="0"/>
                  <a:pt x="0" y="0"/>
                </a:cubicBezTo>
                <a:cubicBezTo>
                  <a:pt x="92" y="78"/>
                  <a:pt x="150" y="195"/>
                  <a:pt x="150" y="325"/>
                </a:cubicBezTo>
                <a:cubicBezTo>
                  <a:pt x="150" y="453"/>
                  <a:pt x="93" y="569"/>
                  <a:pt x="3" y="647"/>
                </a:cubicBezTo>
                <a:cubicBezTo>
                  <a:pt x="1603" y="647"/>
                  <a:pt x="1603" y="647"/>
                  <a:pt x="1603" y="647"/>
                </a:cubicBezTo>
                <a:cubicBezTo>
                  <a:pt x="1781" y="647"/>
                  <a:pt x="1926" y="502"/>
                  <a:pt x="1926" y="324"/>
                </a:cubicBezTo>
                <a:cubicBezTo>
                  <a:pt x="1926" y="145"/>
                  <a:pt x="1781" y="0"/>
                  <a:pt x="160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dirty="0" smtClean="0">
                <a:solidFill>
                  <a:schemeClr val="bg1"/>
                </a:solidFill>
                <a:cs typeface="+mn-ea"/>
                <a:sym typeface="+mn-lt"/>
              </a:rPr>
              <a:t>Introduction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67" y="1141227"/>
            <a:ext cx="3854968" cy="4292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1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26541" r="34018" b="56091"/>
          <a:stretch/>
        </p:blipFill>
        <p:spPr>
          <a:xfrm>
            <a:off x="10541130" y="1504470"/>
            <a:ext cx="1500912" cy="125076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32045" y="4093417"/>
            <a:ext cx="8834699" cy="25545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kern="1100" spc="11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Li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Sao</a:t>
            </a:r>
          </a:p>
          <a:p>
            <a:pPr algn="ctr"/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ctr"/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Adorned with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flowers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Jiangli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Pizhi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sewed autumn orchids to wear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as ornaments</a:t>
            </a:r>
          </a:p>
          <a:p>
            <a:pPr algn="ctr"/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ctr"/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I lead my horse to the orchid-fringed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bank</a:t>
            </a:r>
          </a:p>
          <a:p>
            <a:pPr algn="ctr"/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gallop to the spicy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hill where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I take my rest</a:t>
            </a:r>
          </a:p>
          <a:p>
            <a:pPr algn="ctr"/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: Shape 19">
            <a:extLst/>
          </p:cNvPr>
          <p:cNvSpPr>
            <a:spLocks/>
          </p:cNvSpPr>
          <p:nvPr/>
        </p:nvSpPr>
        <p:spPr bwMode="auto">
          <a:xfrm>
            <a:off x="127590" y="229346"/>
            <a:ext cx="3136605" cy="585290"/>
          </a:xfrm>
          <a:custGeom>
            <a:avLst/>
            <a:gdLst>
              <a:gd name="T0" fmla="*/ 1603 w 1926"/>
              <a:gd name="T1" fmla="*/ 0 h 647"/>
              <a:gd name="T2" fmla="*/ 1603 w 1926"/>
              <a:gd name="T3" fmla="*/ 0 h 647"/>
              <a:gd name="T4" fmla="*/ 0 w 1926"/>
              <a:gd name="T5" fmla="*/ 0 h 647"/>
              <a:gd name="T6" fmla="*/ 150 w 1926"/>
              <a:gd name="T7" fmla="*/ 325 h 647"/>
              <a:gd name="T8" fmla="*/ 3 w 1926"/>
              <a:gd name="T9" fmla="*/ 647 h 647"/>
              <a:gd name="T10" fmla="*/ 1603 w 1926"/>
              <a:gd name="T11" fmla="*/ 647 h 647"/>
              <a:gd name="T12" fmla="*/ 1926 w 1926"/>
              <a:gd name="T13" fmla="*/ 324 h 647"/>
              <a:gd name="T14" fmla="*/ 1603 w 1926"/>
              <a:gd name="T15" fmla="*/ 0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6" h="647">
                <a:moveTo>
                  <a:pt x="1603" y="0"/>
                </a:moveTo>
                <a:cubicBezTo>
                  <a:pt x="1603" y="0"/>
                  <a:pt x="1603" y="0"/>
                  <a:pt x="1603" y="0"/>
                </a:cubicBezTo>
                <a:cubicBezTo>
                  <a:pt x="0" y="0"/>
                  <a:pt x="0" y="0"/>
                  <a:pt x="0" y="0"/>
                </a:cubicBezTo>
                <a:cubicBezTo>
                  <a:pt x="92" y="78"/>
                  <a:pt x="150" y="195"/>
                  <a:pt x="150" y="325"/>
                </a:cubicBezTo>
                <a:cubicBezTo>
                  <a:pt x="150" y="453"/>
                  <a:pt x="93" y="569"/>
                  <a:pt x="3" y="647"/>
                </a:cubicBezTo>
                <a:cubicBezTo>
                  <a:pt x="1603" y="647"/>
                  <a:pt x="1603" y="647"/>
                  <a:pt x="1603" y="647"/>
                </a:cubicBezTo>
                <a:cubicBezTo>
                  <a:pt x="1781" y="647"/>
                  <a:pt x="1926" y="502"/>
                  <a:pt x="1926" y="324"/>
                </a:cubicBezTo>
                <a:cubicBezTo>
                  <a:pt x="1926" y="145"/>
                  <a:pt x="1781" y="0"/>
                  <a:pt x="160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2800" dirty="0" smtClean="0">
                <a:solidFill>
                  <a:schemeClr val="bg1"/>
                </a:solidFill>
                <a:cs typeface="+mn-ea"/>
                <a:sym typeface="+mn-lt"/>
              </a:rPr>
              <a:t>Orchid in Poetry 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394" y="921039"/>
            <a:ext cx="7536234" cy="317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08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8"/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9"/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10"/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11"/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8"/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9"/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10"/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11"/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8"/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9"/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10"/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9"/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11"/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8"/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9"/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10"/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11"/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8"/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9"/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10"/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11"/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8"/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10"/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9"/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10"/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11"/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11"/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8"/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9"/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10"/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11"/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91148"/>
  <p:tag name="MH_LIBRARY" val="GRAPHIC"/>
  <p:tag name="MH_ORDER" val="Right Triangle 8"/>
  <p:tag name="PA" val="v3.2.0"/>
</p:tagLst>
</file>

<file path=ppt/theme/theme1.xml><?xml version="1.0" encoding="utf-8"?>
<a:theme xmlns:a="http://schemas.openxmlformats.org/drawingml/2006/main" name="Office 主题​​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微软雅黑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426</Words>
  <Application>Microsoft Office PowerPoint</Application>
  <PresentationFormat>自定义</PresentationFormat>
  <Paragraphs>100</Paragraphs>
  <Slides>20</Slides>
  <Notes>20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0017-你好8月</dc:title>
  <dc:creator>李杨</dc:creator>
  <cp:lastModifiedBy>sun</cp:lastModifiedBy>
  <cp:revision>76</cp:revision>
  <dcterms:created xsi:type="dcterms:W3CDTF">2017-08-02T04:51:37Z</dcterms:created>
  <dcterms:modified xsi:type="dcterms:W3CDTF">2024-11-27T08:20:21Z</dcterms:modified>
</cp:coreProperties>
</file>