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6" r:id="rId4"/>
    <p:sldId id="260" r:id="rId5"/>
    <p:sldId id="261" r:id="rId6"/>
    <p:sldId id="262" r:id="rId7"/>
    <p:sldId id="263" r:id="rId8"/>
    <p:sldId id="264" r:id="rId9"/>
    <p:sldId id="265" r:id="rId10"/>
    <p:sldId id="268" r:id="rId11"/>
    <p:sldId id="267" r:id="rId12"/>
    <p:sldId id="269" r:id="rId13"/>
    <p:sldId id="270" r:id="rId14"/>
    <p:sldId id="271" r:id="rId15"/>
    <p:sldId id="272" r:id="rId16"/>
    <p:sldId id="273" r:id="rId17"/>
  </p:sldIdLst>
  <p:sldSz cx="12192000" cy="6858000"/>
  <p:notesSz cx="6858000" cy="91440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95"/>
        <p:guide pos="384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1" Type="http://schemas.openxmlformats.org/officeDocument/2006/relationships/tags" Target="tags/tag150.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72.xml"/><Relationship Id="rId5" Type="http://schemas.openxmlformats.org/officeDocument/2006/relationships/tags" Target="../tags/tag71.xml"/><Relationship Id="rId4" Type="http://schemas.openxmlformats.org/officeDocument/2006/relationships/tags" Target="../tags/tag70.xml"/><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6" Type="http://schemas.openxmlformats.org/officeDocument/2006/relationships/tags" Target="../tags/tag77.xml"/><Relationship Id="rId5" Type="http://schemas.openxmlformats.org/officeDocument/2006/relationships/tags" Target="../tags/tag76.xml"/><Relationship Id="rId4" Type="http://schemas.openxmlformats.org/officeDocument/2006/relationships/tags" Target="../tags/tag75.xml"/><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83.xml"/><Relationship Id="rId6" Type="http://schemas.openxmlformats.org/officeDocument/2006/relationships/tags" Target="../tags/tag82.xml"/><Relationship Id="rId5" Type="http://schemas.openxmlformats.org/officeDocument/2006/relationships/tags" Target="../tags/tag81.xml"/><Relationship Id="rId4" Type="http://schemas.openxmlformats.org/officeDocument/2006/relationships/tags" Target="../tags/tag80.xml"/><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91.xml"/><Relationship Id="rId8" Type="http://schemas.openxmlformats.org/officeDocument/2006/relationships/tags" Target="../tags/tag90.xml"/><Relationship Id="rId7" Type="http://schemas.openxmlformats.org/officeDocument/2006/relationships/tags" Target="../tags/tag89.xml"/><Relationship Id="rId6" Type="http://schemas.openxmlformats.org/officeDocument/2006/relationships/tags" Target="../tags/tag88.xml"/><Relationship Id="rId5" Type="http://schemas.openxmlformats.org/officeDocument/2006/relationships/tags" Target="../tags/tag87.xml"/><Relationship Id="rId4" Type="http://schemas.openxmlformats.org/officeDocument/2006/relationships/tags" Target="../tags/tag86.xml"/><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95.xml"/><Relationship Id="rId4" Type="http://schemas.openxmlformats.org/officeDocument/2006/relationships/tags" Target="../tags/tag94.xml"/><Relationship Id="rId3" Type="http://schemas.openxmlformats.org/officeDocument/2006/relationships/tags" Target="../tags/tag93.xml"/><Relationship Id="rId2" Type="http://schemas.openxmlformats.org/officeDocument/2006/relationships/tags" Target="../tags/tag92.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98.xml"/><Relationship Id="rId3" Type="http://schemas.openxmlformats.org/officeDocument/2006/relationships/tags" Target="../tags/tag97.xml"/><Relationship Id="rId2" Type="http://schemas.openxmlformats.org/officeDocument/2006/relationships/tags" Target="../tags/tag96.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104.xml"/><Relationship Id="rId6" Type="http://schemas.openxmlformats.org/officeDocument/2006/relationships/tags" Target="../tags/tag103.xml"/><Relationship Id="rId5" Type="http://schemas.openxmlformats.org/officeDocument/2006/relationships/tags" Target="../tags/tag102.xml"/><Relationship Id="rId4" Type="http://schemas.openxmlformats.org/officeDocument/2006/relationships/tags" Target="../tags/tag101.xml"/><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109.xml"/><Relationship Id="rId5" Type="http://schemas.openxmlformats.org/officeDocument/2006/relationships/tags" Target="../tags/tag108.xml"/><Relationship Id="rId4" Type="http://schemas.openxmlformats.org/officeDocument/2006/relationships/tags" Target="../tags/tag107.xml"/><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113.xml"/><Relationship Id="rId4" Type="http://schemas.openxmlformats.org/officeDocument/2006/relationships/tags" Target="../tags/tag112.xml"/><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solidFill>
                  <a:schemeClr val="tx1">
                    <a:lumMod val="85000"/>
                    <a:lumOff val="15000"/>
                  </a:schemeClr>
                </a:solidFill>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charset="-122"/>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charset="-122"/>
              </a:defRPr>
            </a:lvl2pPr>
            <a:lvl3pPr marL="1143000" indent="-228600" eaLnBrk="1" fontAlgn="auto" latinLnBrk="0" hangingPunct="1">
              <a:lnSpc>
                <a:spcPct val="120000"/>
              </a:lnSpc>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charset="-122"/>
              </a:defRPr>
            </a:lvl3pPr>
            <a:lvl4pPr marL="1600200" indent="-228600" eaLnBrk="1" fontAlgn="auto" latinLnBrk="0" hangingPunct="1">
              <a:lnSpc>
                <a:spcPct val="120000"/>
              </a:lnSpc>
              <a:buFont typeface="Wingdings" panose="05000000000000000000" charset="0"/>
              <a:buChar char=""/>
              <a:defRPr sz="1400" u="none" strike="noStrike" kern="1200" cap="none" spc="150" normalizeH="0" baseline="0">
                <a:solidFill>
                  <a:schemeClr val="tx1">
                    <a:lumMod val="65000"/>
                    <a:lumOff val="35000"/>
                  </a:schemeClr>
                </a:solidFill>
                <a:latin typeface="Arial" panose="020B0604020202020204" pitchFamily="34" charset="0"/>
                <a:ea typeface="微软雅黑" panose="020B0503020204020204" charset="-122"/>
              </a:defRPr>
            </a:lvl4pPr>
            <a:lvl5pPr eaLnBrk="1" fontAlgn="auto" latinLnBrk="0" hangingPunct="1">
              <a:lnSpc>
                <a:spcPct val="120000"/>
              </a:lnSpc>
              <a:defRPr sz="1400" u="none" strike="noStrike" kern="1200" cap="none" spc="150" normalizeH="0">
                <a:solidFill>
                  <a:schemeClr val="tx1">
                    <a:lumMod val="65000"/>
                    <a:lumOff val="3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smtClean="0"/>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8" Type="http://schemas.openxmlformats.org/officeDocument/2006/relationships/theme" Target="../theme/theme2.xml"/><Relationship Id="rId17" Type="http://schemas.openxmlformats.org/officeDocument/2006/relationships/tags" Target="../tags/tag124.xml"/><Relationship Id="rId16" Type="http://schemas.openxmlformats.org/officeDocument/2006/relationships/tags" Target="../tags/tag123.xml"/><Relationship Id="rId15" Type="http://schemas.openxmlformats.org/officeDocument/2006/relationships/tags" Target="../tags/tag122.xml"/><Relationship Id="rId14" Type="http://schemas.openxmlformats.org/officeDocument/2006/relationships/tags" Target="../tags/tag121.xml"/><Relationship Id="rId13" Type="http://schemas.openxmlformats.org/officeDocument/2006/relationships/tags" Target="../tags/tag120.xml"/><Relationship Id="rId12" Type="http://schemas.openxmlformats.org/officeDocument/2006/relationships/tags" Target="../tags/tag119.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45.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46.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147.xml"/><Relationship Id="rId2" Type="http://schemas.openxmlformats.org/officeDocument/2006/relationships/image" Target="../media/image10.jpeg"/><Relationship Id="rId1" Type="http://schemas.openxmlformats.org/officeDocument/2006/relationships/image" Target="../media/image1.jpeg"/></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148.xml"/><Relationship Id="rId2" Type="http://schemas.openxmlformats.org/officeDocument/2006/relationships/hyperlink" Target="https://www.bilibili.com/video/BV1T4411475H?spm_id_from=333.999.0.0" TargetMode="External"/><Relationship Id="rId1"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49.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9" Type="http://schemas.openxmlformats.org/officeDocument/2006/relationships/tags" Target="../tags/tag134.xml"/><Relationship Id="rId8" Type="http://schemas.openxmlformats.org/officeDocument/2006/relationships/tags" Target="../tags/tag133.xml"/><Relationship Id="rId7" Type="http://schemas.openxmlformats.org/officeDocument/2006/relationships/tags" Target="../tags/tag132.xml"/><Relationship Id="rId6" Type="http://schemas.openxmlformats.org/officeDocument/2006/relationships/tags" Target="../tags/tag131.xml"/><Relationship Id="rId5" Type="http://schemas.openxmlformats.org/officeDocument/2006/relationships/tags" Target="../tags/tag130.xml"/><Relationship Id="rId4" Type="http://schemas.openxmlformats.org/officeDocument/2006/relationships/tags" Target="../tags/tag129.xml"/><Relationship Id="rId3" Type="http://schemas.openxmlformats.org/officeDocument/2006/relationships/tags" Target="../tags/tag128.xml"/><Relationship Id="rId2" Type="http://schemas.openxmlformats.org/officeDocument/2006/relationships/tags" Target="../tags/tag127.xml"/><Relationship Id="rId13" Type="http://schemas.openxmlformats.org/officeDocument/2006/relationships/slideLayout" Target="../slideLayouts/slideLayout18.xml"/><Relationship Id="rId12" Type="http://schemas.openxmlformats.org/officeDocument/2006/relationships/tags" Target="../tags/tag137.xml"/><Relationship Id="rId11" Type="http://schemas.openxmlformats.org/officeDocument/2006/relationships/tags" Target="../tags/tag136.xml"/><Relationship Id="rId10" Type="http://schemas.openxmlformats.org/officeDocument/2006/relationships/tags" Target="../tags/tag135.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38.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6" Type="http://schemas.openxmlformats.org/officeDocument/2006/relationships/slideLayout" Target="../slideLayouts/slideLayout12.xml"/><Relationship Id="rId5" Type="http://schemas.openxmlformats.org/officeDocument/2006/relationships/tags" Target="../tags/tag139.xml"/><Relationship Id="rId4" Type="http://schemas.openxmlformats.org/officeDocument/2006/relationships/image" Target="../media/image4.jpeg"/><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tags" Target="../tags/tag140.xml"/><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141.xml"/><Relationship Id="rId2" Type="http://schemas.openxmlformats.org/officeDocument/2006/relationships/image" Target="../media/image7.jpeg"/><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42.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43.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tags" Target="../tags/tag144.xml"/><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83820" y="905510"/>
            <a:ext cx="12108180" cy="1296670"/>
          </a:xfrm>
        </p:spPr>
        <p:txBody>
          <a:bodyPr>
            <a:normAutofit fontScale="90000"/>
          </a:bodyPr>
          <a:p>
            <a:r>
              <a:rPr lang="en-US" altLang="zh-CN">
                <a:solidFill>
                  <a:srgbClr val="FF0000"/>
                </a:solidFill>
                <a:latin typeface="宋体" panose="02010600030101010101" pitchFamily="2" charset="-122"/>
                <a:ea typeface="宋体" panose="02010600030101010101" pitchFamily="2" charset="-122"/>
              </a:rPr>
              <a:t>China’s ways of culture export</a:t>
            </a:r>
            <a:endParaRPr lang="en-US" altLang="zh-CN">
              <a:solidFill>
                <a:srgbClr val="FF0000"/>
              </a:solidFill>
              <a:latin typeface="宋体" panose="02010600030101010101" pitchFamily="2" charset="-122"/>
              <a:ea typeface="宋体" panose="02010600030101010101" pitchFamily="2" charset="-122"/>
            </a:endParaRPr>
          </a:p>
        </p:txBody>
      </p:sp>
      <p:sp>
        <p:nvSpPr>
          <p:cNvPr id="3" name="文本框 2"/>
          <p:cNvSpPr txBox="1"/>
          <p:nvPr/>
        </p:nvSpPr>
        <p:spPr>
          <a:xfrm>
            <a:off x="6166485" y="2454910"/>
            <a:ext cx="5801995" cy="706755"/>
          </a:xfrm>
          <a:prstGeom prst="rect">
            <a:avLst/>
          </a:prstGeom>
          <a:noFill/>
        </p:spPr>
        <p:txBody>
          <a:bodyPr wrap="square" rtlCol="0">
            <a:spAutoFit/>
          </a:bodyPr>
          <a:p>
            <a:r>
              <a:rPr lang="en-US" altLang="zh-CN" sz="4000">
                <a:latin typeface="宋体" panose="02010600030101010101" pitchFamily="2" charset="-122"/>
                <a:ea typeface="宋体" panose="02010600030101010101" pitchFamily="2" charset="-122"/>
              </a:rPr>
              <a:t>by Xu Zhiyuan</a:t>
            </a:r>
            <a:endParaRPr lang="en-US" altLang="zh-CN" sz="400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a:xfrm>
            <a:off x="1196340" y="102235"/>
            <a:ext cx="9799320" cy="775970"/>
          </a:xfrm>
        </p:spPr>
        <p:txBody>
          <a:bodyPr/>
          <a:p>
            <a:r>
              <a:rPr lang="en-US" altLang="zh-CN" sz="4000">
                <a:latin typeface="宋体" panose="02010600030101010101" pitchFamily="2" charset="-122"/>
                <a:ea typeface="宋体" panose="02010600030101010101" pitchFamily="2" charset="-122"/>
              </a:rPr>
              <a:t>Conclusion</a:t>
            </a:r>
            <a:endParaRPr lang="en-US" altLang="zh-CN" sz="4000">
              <a:latin typeface="宋体" panose="02010600030101010101" pitchFamily="2" charset="-122"/>
              <a:ea typeface="宋体" panose="02010600030101010101" pitchFamily="2" charset="-122"/>
            </a:endParaRPr>
          </a:p>
        </p:txBody>
      </p:sp>
      <p:sp>
        <p:nvSpPr>
          <p:cNvPr id="3" name="副标题 2"/>
          <p:cNvSpPr>
            <a:spLocks noGrp="1"/>
          </p:cNvSpPr>
          <p:nvPr>
            <p:ph type="subTitle" idx="1"/>
          </p:nvPr>
        </p:nvSpPr>
        <p:spPr>
          <a:xfrm>
            <a:off x="1279525" y="1536700"/>
            <a:ext cx="9878695" cy="3005455"/>
          </a:xfrm>
        </p:spPr>
        <p:txBody>
          <a:bodyPr/>
          <a:p>
            <a:pPr algn="l"/>
            <a:r>
              <a:rPr lang="zh-CN" altLang="en-US" sz="4000">
                <a:latin typeface="宋体" panose="02010600030101010101" pitchFamily="2" charset="-122"/>
                <a:ea typeface="宋体" panose="02010600030101010101" pitchFamily="2" charset="-122"/>
              </a:rPr>
              <a:t>Chinese culture is reflected in many details in Chinese TV series, so we can say that it is part of Chinese culture</a:t>
            </a:r>
            <a:r>
              <a:rPr lang="en-US" altLang="zh-CN" sz="4000">
                <a:latin typeface="宋体" panose="02010600030101010101" pitchFamily="2" charset="-122"/>
                <a:ea typeface="宋体" panose="02010600030101010101" pitchFamily="2" charset="-122"/>
              </a:rPr>
              <a:t> export</a:t>
            </a:r>
            <a:r>
              <a:rPr lang="zh-CN" altLang="en-US" sz="4000">
                <a:latin typeface="宋体" panose="02010600030101010101" pitchFamily="2" charset="-122"/>
                <a:ea typeface="宋体" panose="02010600030101010101" pitchFamily="2" charset="-122"/>
              </a:rPr>
              <a:t>.</a:t>
            </a:r>
            <a:endParaRPr lang="zh-CN" altLang="en-US" sz="4000">
              <a:latin typeface="宋体" panose="02010600030101010101" pitchFamily="2" charset="-122"/>
              <a:ea typeface="宋体" panose="02010600030101010101" pitchFamily="2"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p:txBody>
          <a:bodyPr/>
          <a:p>
            <a:r>
              <a:rPr lang="en-US" altLang="zh-CN">
                <a:latin typeface="宋体" panose="02010600030101010101" pitchFamily="2" charset="-122"/>
                <a:ea typeface="宋体" panose="02010600030101010101" pitchFamily="2" charset="-122"/>
                <a:cs typeface="宋体" panose="02010600030101010101" pitchFamily="2" charset="-122"/>
              </a:rPr>
              <a:t>Ⅲ.Li Ziqi</a:t>
            </a:r>
            <a:r>
              <a:rPr lang="zh-CN" altLang="en-US">
                <a:latin typeface="宋体" panose="02010600030101010101" pitchFamily="2" charset="-122"/>
                <a:ea typeface="宋体" panose="02010600030101010101" pitchFamily="2" charset="-122"/>
                <a:cs typeface="宋体" panose="02010600030101010101" pitchFamily="2" charset="-122"/>
              </a:rPr>
              <a:t>（李子柒）</a:t>
            </a:r>
            <a:endParaRPr lang="zh-CN" altLang="en-US">
              <a:latin typeface="宋体" panose="02010600030101010101" pitchFamily="2" charset="-122"/>
              <a:ea typeface="宋体" panose="02010600030101010101" pitchFamily="2" charset="-122"/>
              <a:cs typeface="宋体" panose="02010600030101010101" pitchFamily="2" charset="-122"/>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3" name="副标题 2"/>
          <p:cNvSpPr>
            <a:spLocks noGrp="1"/>
          </p:cNvSpPr>
          <p:nvPr>
            <p:ph type="subTitle" idx="1"/>
          </p:nvPr>
        </p:nvSpPr>
        <p:spPr>
          <a:xfrm>
            <a:off x="398145" y="967740"/>
            <a:ext cx="8651875" cy="5445125"/>
          </a:xfrm>
        </p:spPr>
        <p:txBody>
          <a:bodyPr>
            <a:normAutofit lnSpcReduction="20000"/>
          </a:bodyPr>
          <a:p>
            <a:pPr algn="l"/>
            <a:r>
              <a:rPr lang="zh-CN" altLang="en-US">
                <a:latin typeface="宋体" panose="02010600030101010101" pitchFamily="2" charset="-122"/>
                <a:ea typeface="宋体" panose="02010600030101010101" pitchFamily="2" charset="-122"/>
              </a:rPr>
              <a:t>Li Ziqi's works are based on the Chinese people's true and quaint traditional life. Her videos are based on the food culture that the Chinese nation is proud of, focus on clothing, food, housing and travel, and attract many people with this unique style.</a:t>
            </a:r>
            <a:endParaRPr lang="zh-CN" altLang="en-US">
              <a:latin typeface="宋体" panose="02010600030101010101" pitchFamily="2" charset="-122"/>
              <a:ea typeface="宋体" panose="02010600030101010101" pitchFamily="2" charset="-122"/>
            </a:endParaRPr>
          </a:p>
          <a:p>
            <a:pPr algn="l"/>
            <a:r>
              <a:rPr lang="zh-CN" altLang="en-US">
                <a:latin typeface="宋体" panose="02010600030101010101" pitchFamily="2" charset="-122"/>
                <a:ea typeface="宋体" panose="02010600030101010101" pitchFamily="2" charset="-122"/>
              </a:rPr>
              <a:t>Because of her videos, many people began to understand China, understand Chinese culture, and even began to learn Chinese. Some people even cured their depression because they watched her video. Her video is indeed healing, and in this impetuous world, it satisfies people's yearning for pastoral life.</a:t>
            </a:r>
            <a:endParaRPr lang="zh-CN" altLang="en-US">
              <a:latin typeface="宋体" panose="02010600030101010101" pitchFamily="2" charset="-122"/>
              <a:ea typeface="宋体" panose="02010600030101010101" pitchFamily="2" charset="-122"/>
            </a:endParaRPr>
          </a:p>
        </p:txBody>
      </p:sp>
      <p:pic>
        <p:nvPicPr>
          <p:cNvPr id="5" name="图片 4" descr="c39d1fa361cf59d1da7a66f8b36edfb1"/>
          <p:cNvPicPr>
            <a:picLocks noChangeAspect="1"/>
          </p:cNvPicPr>
          <p:nvPr/>
        </p:nvPicPr>
        <p:blipFill>
          <a:blip r:embed="rId2"/>
          <a:stretch>
            <a:fillRect/>
          </a:stretch>
        </p:blipFill>
        <p:spPr>
          <a:xfrm>
            <a:off x="9050020" y="967105"/>
            <a:ext cx="3141980" cy="5445760"/>
          </a:xfrm>
          <a:prstGeom prst="rect">
            <a:avLst/>
          </a:prstGeom>
        </p:spPr>
      </p:pic>
      <p:sp>
        <p:nvSpPr>
          <p:cNvPr id="6" name="文本框 5"/>
          <p:cNvSpPr txBox="1"/>
          <p:nvPr/>
        </p:nvSpPr>
        <p:spPr>
          <a:xfrm>
            <a:off x="506730" y="101600"/>
            <a:ext cx="10375900" cy="583565"/>
          </a:xfrm>
          <a:prstGeom prst="rect">
            <a:avLst/>
          </a:prstGeom>
          <a:noFill/>
        </p:spPr>
        <p:txBody>
          <a:bodyPr wrap="square" rtlCol="0">
            <a:spAutoFit/>
          </a:bodyPr>
          <a:p>
            <a:pPr algn="ctr"/>
            <a:r>
              <a:rPr lang="en-US" altLang="zh-CN" sz="3200">
                <a:latin typeface="宋体" panose="02010600030101010101" pitchFamily="2" charset="-122"/>
                <a:ea typeface="宋体" panose="02010600030101010101" pitchFamily="2" charset="-122"/>
              </a:rPr>
              <a:t>Li Ziqi</a:t>
            </a:r>
            <a:r>
              <a:rPr lang="zh-CN" altLang="en-US" sz="3200">
                <a:latin typeface="宋体" panose="02010600030101010101" pitchFamily="2" charset="-122"/>
                <a:ea typeface="宋体" panose="02010600030101010101" pitchFamily="2" charset="-122"/>
              </a:rPr>
              <a:t>（</a:t>
            </a:r>
            <a:r>
              <a:rPr lang="zh-CN" altLang="en-US" sz="3200">
                <a:latin typeface="宋体" panose="02010600030101010101" pitchFamily="2" charset="-122"/>
                <a:ea typeface="宋体" panose="02010600030101010101" pitchFamily="2" charset="-122"/>
              </a:rPr>
              <a:t>李子柒）</a:t>
            </a:r>
            <a:endParaRPr lang="zh-CN" altLang="en-US" sz="320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动作按钮: 影片 4">
            <a:hlinkClick r:id="rId2" action="ppaction://hlinkfile"/>
          </p:cNvPr>
          <p:cNvSpPr/>
          <p:nvPr/>
        </p:nvSpPr>
        <p:spPr>
          <a:xfrm>
            <a:off x="5178425" y="2414905"/>
            <a:ext cx="1835785" cy="1379220"/>
          </a:xfrm>
          <a:prstGeom prst="actionButtonMovi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3"/>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p:txBody>
          <a:bodyPr/>
          <a:p>
            <a:r>
              <a:rPr lang="en-US" altLang="zh-CN">
                <a:latin typeface="宋体" panose="02010600030101010101" pitchFamily="2" charset="-122"/>
                <a:ea typeface="宋体" panose="02010600030101010101" pitchFamily="2" charset="-122"/>
                <a:cs typeface="宋体" panose="02010600030101010101" pitchFamily="2" charset="-122"/>
              </a:rPr>
              <a:t>Thank you</a:t>
            </a:r>
            <a:r>
              <a:rPr lang="zh-CN" altLang="en-US">
                <a:latin typeface="宋体" panose="02010600030101010101" pitchFamily="2" charset="-122"/>
                <a:ea typeface="宋体" panose="02010600030101010101" pitchFamily="2" charset="-122"/>
                <a:cs typeface="宋体" panose="02010600030101010101" pitchFamily="2" charset="-122"/>
              </a:rPr>
              <a:t>！</a:t>
            </a:r>
            <a:endParaRPr lang="zh-CN" altLang="en-US">
              <a:latin typeface="宋体" panose="02010600030101010101" pitchFamily="2" charset="-122"/>
              <a:ea typeface="宋体" panose="02010600030101010101" pitchFamily="2" charset="-122"/>
              <a:cs typeface="宋体" panose="02010600030101010101" pitchFamily="2" charset="-122"/>
            </a:endParaRPr>
          </a:p>
        </p:txBody>
      </p:sp>
      <p:sp>
        <p:nvSpPr>
          <p:cNvPr id="3" name="副标题 2"/>
          <p:cNvSpPr>
            <a:spLocks noGrp="1"/>
          </p:cNvSpPr>
          <p:nvPr>
            <p:ph type="subTitle" idx="1"/>
          </p:nvPr>
        </p:nvSpPr>
        <p:spPr/>
        <p:txBody>
          <a:bodyPr/>
          <a:p>
            <a:endParaRPr lang="zh-CN" altLang="en-US"/>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cxnSp>
        <p:nvCxnSpPr>
          <p:cNvPr id="38" name="直接连接符 37"/>
          <p:cNvCxnSpPr/>
          <p:nvPr>
            <p:custDataLst>
              <p:tags r:id="rId2"/>
            </p:custDataLst>
          </p:nvPr>
        </p:nvCxnSpPr>
        <p:spPr>
          <a:xfrm>
            <a:off x="5876925" y="1515110"/>
            <a:ext cx="5248275" cy="0"/>
          </a:xfrm>
          <a:prstGeom prst="line">
            <a:avLst/>
          </a:prstGeom>
          <a:ln>
            <a:solidFill>
              <a:schemeClr val="bg1">
                <a:lumMod val="75000"/>
              </a:schemeClr>
            </a:solidFill>
            <a:prstDash val="solid"/>
          </a:ln>
        </p:spPr>
        <p:style>
          <a:lnRef idx="1">
            <a:schemeClr val="accent1"/>
          </a:lnRef>
          <a:fillRef idx="0">
            <a:schemeClr val="accent1"/>
          </a:fillRef>
          <a:effectRef idx="0">
            <a:schemeClr val="accent1"/>
          </a:effectRef>
          <a:fontRef idx="minor">
            <a:schemeClr val="tx1"/>
          </a:fontRef>
        </p:style>
      </p:cxnSp>
      <p:sp>
        <p:nvSpPr>
          <p:cNvPr id="14" name="文本框 13"/>
          <p:cNvSpPr txBox="1"/>
          <p:nvPr>
            <p:custDataLst>
              <p:tags r:id="rId3"/>
            </p:custDataLst>
          </p:nvPr>
        </p:nvSpPr>
        <p:spPr>
          <a:xfrm>
            <a:off x="887096" y="1393190"/>
            <a:ext cx="1851660" cy="768350"/>
          </a:xfrm>
          <a:prstGeom prst="rect">
            <a:avLst/>
          </a:prstGeom>
          <a:noFill/>
        </p:spPr>
        <p:txBody>
          <a:bodyPr wrap="square" rtlCol="0">
            <a:normAutofit fontScale="97500"/>
          </a:bodyPr>
          <a:lstStyle/>
          <a:p>
            <a:pPr algn="r"/>
            <a:r>
              <a:rPr lang="zh-CN" altLang="en-US" sz="4400" b="1" spc="300" dirty="0">
                <a:solidFill>
                  <a:schemeClr val="tx1">
                    <a:lumMod val="85000"/>
                    <a:lumOff val="15000"/>
                  </a:schemeClr>
                </a:solidFill>
                <a:latin typeface="Arial" panose="020B0604020202020204" pitchFamily="34" charset="0"/>
                <a:ea typeface="微软雅黑" panose="020B0503020204020204" charset="-122"/>
                <a:sym typeface="Arial" panose="020B0604020202020204" pitchFamily="34" charset="0"/>
              </a:rPr>
              <a:t>目录</a:t>
            </a:r>
            <a:endParaRPr lang="zh-CN" altLang="en-US" sz="4400" b="1" spc="300" dirty="0">
              <a:solidFill>
                <a:schemeClr val="tx1">
                  <a:lumMod val="85000"/>
                  <a:lumOff val="15000"/>
                </a:schemeClr>
              </a:solidFill>
              <a:latin typeface="Arial" panose="020B0604020202020204" pitchFamily="34" charset="0"/>
              <a:ea typeface="微软雅黑" panose="020B0503020204020204" charset="-122"/>
              <a:sym typeface="Arial" panose="020B0604020202020204" pitchFamily="34" charset="0"/>
            </a:endParaRPr>
          </a:p>
        </p:txBody>
      </p:sp>
      <p:sp>
        <p:nvSpPr>
          <p:cNvPr id="15" name="文本框 14"/>
          <p:cNvSpPr txBox="1"/>
          <p:nvPr>
            <p:custDataLst>
              <p:tags r:id="rId4"/>
            </p:custDataLst>
          </p:nvPr>
        </p:nvSpPr>
        <p:spPr>
          <a:xfrm>
            <a:off x="887095" y="2161540"/>
            <a:ext cx="1851660" cy="368300"/>
          </a:xfrm>
          <a:prstGeom prst="rect">
            <a:avLst/>
          </a:prstGeom>
          <a:noFill/>
        </p:spPr>
        <p:txBody>
          <a:bodyPr wrap="square" rtlCol="0">
            <a:normAutofit/>
          </a:bodyPr>
          <a:lstStyle/>
          <a:p>
            <a:pPr algn="r"/>
            <a:r>
              <a:rPr lang="en-US" altLang="zh-CN" b="1" spc="300" dirty="0">
                <a:solidFill>
                  <a:schemeClr val="tx1">
                    <a:lumMod val="65000"/>
                    <a:lumOff val="35000"/>
                  </a:schemeClr>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CONTENTS</a:t>
            </a:r>
            <a:endParaRPr lang="en-US" altLang="zh-CN" b="1" spc="300" dirty="0">
              <a:solidFill>
                <a:schemeClr val="tx1">
                  <a:lumMod val="65000"/>
                  <a:lumOff val="35000"/>
                </a:schemeClr>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sp>
        <p:nvSpPr>
          <p:cNvPr id="16" name="矩形 15"/>
          <p:cNvSpPr/>
          <p:nvPr>
            <p:custDataLst>
              <p:tags r:id="rId5"/>
            </p:custDataLst>
          </p:nvPr>
        </p:nvSpPr>
        <p:spPr>
          <a:xfrm>
            <a:off x="2897505" y="1515110"/>
            <a:ext cx="76200" cy="9226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2" name="文本框 16"/>
          <p:cNvSpPr txBox="1"/>
          <p:nvPr>
            <p:custDataLst>
              <p:tags r:id="rId6"/>
            </p:custDataLst>
          </p:nvPr>
        </p:nvSpPr>
        <p:spPr>
          <a:xfrm>
            <a:off x="4763135" y="1713229"/>
            <a:ext cx="1352832" cy="1089434"/>
          </a:xfrm>
          <a:prstGeom prst="rect">
            <a:avLst/>
          </a:prstGeom>
          <a:noFill/>
        </p:spPr>
        <p:txBody>
          <a:bodyPr wrap="square" rtlCol="0">
            <a:normAutofit/>
          </a:bodyPr>
          <a:p>
            <a:r>
              <a:rPr lang="en-US" altLang="zh-CN" sz="3200" b="1" dirty="0">
                <a:solidFill>
                  <a:schemeClr val="tx1"/>
                </a:solidFill>
                <a:latin typeface="宋体" panose="02010600030101010101" pitchFamily="2" charset="-122"/>
                <a:ea typeface="宋体" panose="02010600030101010101" pitchFamily="2" charset="-122"/>
                <a:cs typeface="Arial" panose="020B0604020202020204" pitchFamily="34" charset="0"/>
                <a:sym typeface="Arial" panose="020B0604020202020204" pitchFamily="34" charset="0"/>
              </a:rPr>
              <a:t>Ⅰ.</a:t>
            </a:r>
            <a:endParaRPr lang="en-US" altLang="zh-CN" sz="3200" b="1" dirty="0">
              <a:solidFill>
                <a:schemeClr val="tx1"/>
              </a:solidFill>
              <a:latin typeface="宋体" panose="02010600030101010101" pitchFamily="2" charset="-122"/>
              <a:ea typeface="宋体" panose="02010600030101010101" pitchFamily="2" charset="-122"/>
              <a:cs typeface="Arial" panose="020B0604020202020204" pitchFamily="34" charset="0"/>
              <a:sym typeface="Arial" panose="020B0604020202020204" pitchFamily="34" charset="0"/>
            </a:endParaRPr>
          </a:p>
        </p:txBody>
      </p:sp>
      <p:sp>
        <p:nvSpPr>
          <p:cNvPr id="3" name="文本框 17"/>
          <p:cNvSpPr txBox="1"/>
          <p:nvPr>
            <p:custDataLst>
              <p:tags r:id="rId7"/>
            </p:custDataLst>
          </p:nvPr>
        </p:nvSpPr>
        <p:spPr>
          <a:xfrm>
            <a:off x="5876624" y="1649094"/>
            <a:ext cx="5573868" cy="1091607"/>
          </a:xfrm>
          <a:prstGeom prst="rect">
            <a:avLst/>
          </a:prstGeom>
          <a:noFill/>
        </p:spPr>
        <p:txBody>
          <a:bodyPr wrap="square" bIns="46990" rtlCol="0" anchor="ctr" anchorCtr="0">
            <a:normAutofit/>
          </a:bodyPr>
          <a:p>
            <a:pPr>
              <a:lnSpc>
                <a:spcPct val="120000"/>
              </a:lnSpc>
            </a:pPr>
            <a:r>
              <a:rPr lang="en-US" altLang="zh-CN" sz="3200" dirty="0">
                <a:solidFill>
                  <a:schemeClr val="tx1">
                    <a:lumMod val="65000"/>
                    <a:lumOff val="35000"/>
                  </a:schemeClr>
                </a:solidFill>
                <a:latin typeface="宋体" panose="02010600030101010101" pitchFamily="2" charset="-122"/>
                <a:ea typeface="宋体" panose="02010600030101010101" pitchFamily="2" charset="-122"/>
                <a:cs typeface="微软雅黑" panose="020B0503020204020204" charset="-122"/>
                <a:sym typeface="Arial" panose="020B0604020202020204" pitchFamily="34" charset="0"/>
              </a:rPr>
              <a:t>Chinese Web novels</a:t>
            </a:r>
            <a:endParaRPr lang="en-US" altLang="zh-CN" sz="3200" dirty="0">
              <a:solidFill>
                <a:schemeClr val="tx1">
                  <a:lumMod val="65000"/>
                  <a:lumOff val="35000"/>
                </a:schemeClr>
              </a:solidFill>
              <a:latin typeface="宋体" panose="02010600030101010101" pitchFamily="2" charset="-122"/>
              <a:ea typeface="宋体" panose="02010600030101010101" pitchFamily="2" charset="-122"/>
              <a:cs typeface="微软雅黑" panose="020B0503020204020204" charset="-122"/>
              <a:sym typeface="Arial" panose="020B0604020202020204" pitchFamily="34" charset="0"/>
            </a:endParaRPr>
          </a:p>
        </p:txBody>
      </p:sp>
      <p:sp>
        <p:nvSpPr>
          <p:cNvPr id="4" name="文本框 25"/>
          <p:cNvSpPr txBox="1"/>
          <p:nvPr>
            <p:custDataLst>
              <p:tags r:id="rId8"/>
            </p:custDataLst>
          </p:nvPr>
        </p:nvSpPr>
        <p:spPr>
          <a:xfrm>
            <a:off x="4763135" y="3400311"/>
            <a:ext cx="1352832" cy="1089434"/>
          </a:xfrm>
          <a:prstGeom prst="rect">
            <a:avLst/>
          </a:prstGeom>
          <a:noFill/>
        </p:spPr>
        <p:txBody>
          <a:bodyPr wrap="square" rtlCol="0">
            <a:normAutofit/>
          </a:bodyPr>
          <a:p>
            <a:r>
              <a:rPr lang="en-US" altLang="zh-CN" sz="3200" b="1" dirty="0">
                <a:solidFill>
                  <a:schemeClr val="tx1"/>
                </a:solidFill>
                <a:latin typeface="宋体" panose="02010600030101010101" pitchFamily="2" charset="-122"/>
                <a:ea typeface="宋体" panose="02010600030101010101" pitchFamily="2" charset="-122"/>
                <a:cs typeface="Arial" panose="020B0604020202020204" pitchFamily="34" charset="0"/>
                <a:sym typeface="Arial" panose="020B0604020202020204" pitchFamily="34" charset="0"/>
              </a:rPr>
              <a:t>Ⅱ.</a:t>
            </a:r>
            <a:endParaRPr lang="en-US" altLang="zh-CN" sz="3200" b="1" dirty="0">
              <a:solidFill>
                <a:schemeClr val="tx1"/>
              </a:solidFill>
              <a:latin typeface="宋体" panose="02010600030101010101" pitchFamily="2" charset="-122"/>
              <a:ea typeface="宋体" panose="02010600030101010101" pitchFamily="2" charset="-122"/>
              <a:cs typeface="Arial" panose="020B0604020202020204" pitchFamily="34" charset="0"/>
              <a:sym typeface="Arial" panose="020B0604020202020204" pitchFamily="34" charset="0"/>
            </a:endParaRPr>
          </a:p>
        </p:txBody>
      </p:sp>
      <p:sp>
        <p:nvSpPr>
          <p:cNvPr id="27" name="文本框 26"/>
          <p:cNvSpPr txBox="1"/>
          <p:nvPr>
            <p:custDataLst>
              <p:tags r:id="rId9"/>
            </p:custDataLst>
          </p:nvPr>
        </p:nvSpPr>
        <p:spPr>
          <a:xfrm>
            <a:off x="5876624" y="3206636"/>
            <a:ext cx="5573868" cy="1091607"/>
          </a:xfrm>
          <a:prstGeom prst="rect">
            <a:avLst/>
          </a:prstGeom>
          <a:noFill/>
        </p:spPr>
        <p:txBody>
          <a:bodyPr wrap="square" bIns="46990" rtlCol="0" anchor="ctr" anchorCtr="0">
            <a:noAutofit/>
          </a:bodyPr>
          <a:p>
            <a:pPr>
              <a:lnSpc>
                <a:spcPct val="120000"/>
              </a:lnSpc>
            </a:pPr>
            <a:r>
              <a:rPr lang="en-US" altLang="zh-CN" sz="3200" dirty="0">
                <a:solidFill>
                  <a:schemeClr val="tx1">
                    <a:lumMod val="65000"/>
                    <a:lumOff val="35000"/>
                  </a:schemeClr>
                </a:solidFill>
                <a:latin typeface="宋体" panose="02010600030101010101" pitchFamily="2" charset="-122"/>
                <a:ea typeface="宋体" panose="02010600030101010101" pitchFamily="2" charset="-122"/>
                <a:cs typeface="微软雅黑" panose="020B0503020204020204" charset="-122"/>
                <a:sym typeface="Arial" panose="020B0604020202020204" pitchFamily="34" charset="0"/>
              </a:rPr>
              <a:t>Chinese TV </a:t>
            </a:r>
            <a:r>
              <a:rPr lang="en-US" altLang="zh-CN" sz="3200" dirty="0">
                <a:solidFill>
                  <a:schemeClr val="tx1">
                    <a:lumMod val="65000"/>
                    <a:lumOff val="35000"/>
                  </a:schemeClr>
                </a:solidFill>
                <a:latin typeface="宋体" panose="02010600030101010101" pitchFamily="2" charset="-122"/>
                <a:ea typeface="宋体" panose="02010600030101010101" pitchFamily="2" charset="-122"/>
                <a:cs typeface="微软雅黑" panose="020B0503020204020204" charset="-122"/>
                <a:sym typeface="Arial" panose="020B0604020202020204" pitchFamily="34" charset="0"/>
              </a:rPr>
              <a:t>series</a:t>
            </a:r>
            <a:endParaRPr lang="en-US" altLang="zh-CN" sz="3200" dirty="0">
              <a:solidFill>
                <a:schemeClr val="tx1">
                  <a:lumMod val="65000"/>
                  <a:lumOff val="35000"/>
                </a:schemeClr>
              </a:solidFill>
              <a:latin typeface="宋体" panose="02010600030101010101" pitchFamily="2" charset="-122"/>
              <a:ea typeface="宋体" panose="02010600030101010101" pitchFamily="2" charset="-122"/>
              <a:cs typeface="微软雅黑" panose="020B0503020204020204" charset="-122"/>
              <a:sym typeface="Arial" panose="020B0604020202020204" pitchFamily="34" charset="0"/>
            </a:endParaRPr>
          </a:p>
        </p:txBody>
      </p:sp>
      <p:sp>
        <p:nvSpPr>
          <p:cNvPr id="5" name="文本框 28"/>
          <p:cNvSpPr txBox="1"/>
          <p:nvPr>
            <p:custDataLst>
              <p:tags r:id="rId10"/>
            </p:custDataLst>
          </p:nvPr>
        </p:nvSpPr>
        <p:spPr>
          <a:xfrm>
            <a:off x="4763135" y="5087391"/>
            <a:ext cx="1352832" cy="1089434"/>
          </a:xfrm>
          <a:prstGeom prst="rect">
            <a:avLst/>
          </a:prstGeom>
          <a:noFill/>
        </p:spPr>
        <p:txBody>
          <a:bodyPr wrap="square" rtlCol="0">
            <a:normAutofit/>
          </a:bodyPr>
          <a:p>
            <a:r>
              <a:rPr lang="en-US" altLang="zh-CN" sz="3200" b="1">
                <a:solidFill>
                  <a:schemeClr val="tx1"/>
                </a:solidFill>
                <a:latin typeface="宋体" panose="02010600030101010101" pitchFamily="2" charset="-122"/>
                <a:ea typeface="宋体" panose="02010600030101010101" pitchFamily="2" charset="-122"/>
                <a:cs typeface="Arial" panose="020B0604020202020204" pitchFamily="34" charset="0"/>
                <a:sym typeface="Arial" panose="020B0604020202020204" pitchFamily="34" charset="0"/>
              </a:rPr>
              <a:t>Ⅲ.</a:t>
            </a:r>
            <a:endParaRPr lang="en-US" altLang="zh-CN" sz="3200" b="1">
              <a:solidFill>
                <a:schemeClr val="tx1"/>
              </a:solidFill>
              <a:latin typeface="宋体" panose="02010600030101010101" pitchFamily="2" charset="-122"/>
              <a:ea typeface="宋体" panose="02010600030101010101" pitchFamily="2" charset="-122"/>
              <a:cs typeface="Arial" panose="020B0604020202020204" pitchFamily="34" charset="0"/>
              <a:sym typeface="Arial" panose="020B0604020202020204" pitchFamily="34" charset="0"/>
            </a:endParaRPr>
          </a:p>
        </p:txBody>
      </p:sp>
      <p:sp>
        <p:nvSpPr>
          <p:cNvPr id="30" name="文本框 29"/>
          <p:cNvSpPr txBox="1"/>
          <p:nvPr>
            <p:custDataLst>
              <p:tags r:id="rId11"/>
            </p:custDataLst>
          </p:nvPr>
        </p:nvSpPr>
        <p:spPr>
          <a:xfrm>
            <a:off x="5876925" y="4847590"/>
            <a:ext cx="5469255" cy="1091565"/>
          </a:xfrm>
          <a:prstGeom prst="rect">
            <a:avLst/>
          </a:prstGeom>
          <a:noFill/>
        </p:spPr>
        <p:txBody>
          <a:bodyPr wrap="square" bIns="46990" rtlCol="0" anchor="ctr" anchorCtr="0">
            <a:normAutofit/>
          </a:bodyPr>
          <a:p>
            <a:pPr>
              <a:lnSpc>
                <a:spcPct val="120000"/>
              </a:lnSpc>
            </a:pPr>
            <a:r>
              <a:rPr lang="en-US" altLang="zh-CN" sz="3200" dirty="0">
                <a:solidFill>
                  <a:schemeClr val="tx1">
                    <a:lumMod val="65000"/>
                    <a:lumOff val="35000"/>
                  </a:schemeClr>
                </a:solidFill>
                <a:latin typeface="宋体" panose="02010600030101010101" pitchFamily="2" charset="-122"/>
                <a:ea typeface="宋体" panose="02010600030101010101" pitchFamily="2" charset="-122"/>
                <a:cs typeface="微软雅黑" panose="020B0503020204020204" charset="-122"/>
                <a:sym typeface="Arial" panose="020B0604020202020204" pitchFamily="34" charset="0"/>
              </a:rPr>
              <a:t>Li Ziqi(</a:t>
            </a:r>
            <a:r>
              <a:rPr lang="zh-CN" altLang="en-US" sz="3200" dirty="0">
                <a:solidFill>
                  <a:schemeClr val="tx1">
                    <a:lumMod val="65000"/>
                    <a:lumOff val="35000"/>
                  </a:schemeClr>
                </a:solidFill>
                <a:latin typeface="宋体" panose="02010600030101010101" pitchFamily="2" charset="-122"/>
                <a:ea typeface="宋体" panose="02010600030101010101" pitchFamily="2" charset="-122"/>
                <a:cs typeface="微软雅黑" panose="020B0503020204020204" charset="-122"/>
                <a:sym typeface="Arial" panose="020B0604020202020204" pitchFamily="34" charset="0"/>
              </a:rPr>
              <a:t>李子柒</a:t>
            </a:r>
            <a:r>
              <a:rPr lang="en-US" altLang="zh-CN" sz="3200" dirty="0">
                <a:solidFill>
                  <a:schemeClr val="tx1">
                    <a:lumMod val="65000"/>
                    <a:lumOff val="35000"/>
                  </a:schemeClr>
                </a:solidFill>
                <a:latin typeface="宋体" panose="02010600030101010101" pitchFamily="2" charset="-122"/>
                <a:ea typeface="宋体" panose="02010600030101010101" pitchFamily="2" charset="-122"/>
                <a:cs typeface="微软雅黑" panose="020B0503020204020204" charset="-122"/>
                <a:sym typeface="Arial" panose="020B0604020202020204" pitchFamily="34" charset="0"/>
              </a:rPr>
              <a:t>)</a:t>
            </a:r>
            <a:endParaRPr lang="en-US" altLang="zh-CN" sz="3200" dirty="0">
              <a:solidFill>
                <a:schemeClr val="tx1">
                  <a:lumMod val="65000"/>
                  <a:lumOff val="35000"/>
                </a:schemeClr>
              </a:solidFill>
              <a:latin typeface="宋体" panose="02010600030101010101" pitchFamily="2" charset="-122"/>
              <a:ea typeface="宋体" panose="02010600030101010101" pitchFamily="2" charset="-122"/>
              <a:cs typeface="微软雅黑" panose="020B0503020204020204" charset="-122"/>
              <a:sym typeface="Arial" panose="020B0604020202020204" pitchFamily="34" charset="0"/>
            </a:endParaRPr>
          </a:p>
        </p:txBody>
      </p:sp>
    </p:spTree>
    <p:custDataLst>
      <p:tags r:id="rId1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blinds(horizontal)">
                                      <p:cBhvr>
                                        <p:cTn id="12" dur="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blinds(horizontal)">
                                      <p:cBhvr>
                                        <p:cTn id="1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7" grpId="0"/>
      <p:bldP spid="30"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p:txBody>
          <a:bodyPr/>
          <a:p>
            <a:r>
              <a:rPr lang="en-US" altLang="zh-CN" b="0">
                <a:latin typeface="宋体" panose="02010600030101010101" pitchFamily="2" charset="-122"/>
                <a:ea typeface="宋体" panose="02010600030101010101" pitchFamily="2" charset="-122"/>
              </a:rPr>
              <a:t>Ⅰ.Chinese Web </a:t>
            </a:r>
            <a:r>
              <a:rPr lang="en-US" altLang="zh-CN" b="0">
                <a:latin typeface="宋体" panose="02010600030101010101" pitchFamily="2" charset="-122"/>
                <a:ea typeface="宋体" panose="02010600030101010101" pitchFamily="2" charset="-122"/>
              </a:rPr>
              <a:t>novels</a:t>
            </a:r>
            <a:endParaRPr lang="en-US" altLang="zh-CN" b="0">
              <a:latin typeface="宋体" panose="02010600030101010101" pitchFamily="2" charset="-122"/>
              <a:ea typeface="宋体" panose="02010600030101010101" pitchFamily="2" charset="-122"/>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pic>
        <p:nvPicPr>
          <p:cNvPr id="5" name="图片 4" descr="59c08fabc30380901cb4086242f9a7cd"/>
          <p:cNvPicPr>
            <a:picLocks noChangeAspect="1"/>
          </p:cNvPicPr>
          <p:nvPr/>
        </p:nvPicPr>
        <p:blipFill>
          <a:blip r:embed="rId2"/>
          <a:stretch>
            <a:fillRect/>
          </a:stretch>
        </p:blipFill>
        <p:spPr>
          <a:xfrm>
            <a:off x="741680" y="1385570"/>
            <a:ext cx="2853055" cy="3992245"/>
          </a:xfrm>
          <a:prstGeom prst="rect">
            <a:avLst/>
          </a:prstGeom>
        </p:spPr>
      </p:pic>
      <p:sp>
        <p:nvSpPr>
          <p:cNvPr id="6" name="文本框 5"/>
          <p:cNvSpPr txBox="1"/>
          <p:nvPr/>
        </p:nvSpPr>
        <p:spPr>
          <a:xfrm>
            <a:off x="732790" y="5583555"/>
            <a:ext cx="2861945" cy="460375"/>
          </a:xfrm>
          <a:prstGeom prst="rect">
            <a:avLst/>
          </a:prstGeom>
          <a:noFill/>
        </p:spPr>
        <p:txBody>
          <a:bodyPr wrap="square" rtlCol="0">
            <a:spAutoFit/>
          </a:bodyPr>
          <a:p>
            <a:pPr algn="ctr"/>
            <a:r>
              <a:rPr lang="en-US" altLang="zh-CN" sz="2400">
                <a:latin typeface="宋体" panose="02010600030101010101" pitchFamily="2" charset="-122"/>
                <a:ea typeface="宋体" panose="02010600030101010101" pitchFamily="2" charset="-122"/>
              </a:rPr>
              <a:t>Soul L</a:t>
            </a:r>
            <a:r>
              <a:rPr lang="en-US" altLang="zh-CN" sz="2400">
                <a:latin typeface="宋体" panose="02010600030101010101" pitchFamily="2" charset="-122"/>
                <a:ea typeface="宋体" panose="02010600030101010101" pitchFamily="2" charset="-122"/>
              </a:rPr>
              <a:t>and</a:t>
            </a:r>
            <a:endParaRPr lang="en-US" altLang="zh-CN" sz="2400">
              <a:latin typeface="宋体" panose="02010600030101010101" pitchFamily="2" charset="-122"/>
              <a:ea typeface="宋体" panose="02010600030101010101" pitchFamily="2" charset="-122"/>
            </a:endParaRPr>
          </a:p>
        </p:txBody>
      </p:sp>
      <p:pic>
        <p:nvPicPr>
          <p:cNvPr id="7" name="图片 6" descr="582d8a81aa43933bef6649631c806595"/>
          <p:cNvPicPr>
            <a:picLocks noChangeAspect="1"/>
          </p:cNvPicPr>
          <p:nvPr/>
        </p:nvPicPr>
        <p:blipFill>
          <a:blip r:embed="rId3"/>
          <a:stretch>
            <a:fillRect/>
          </a:stretch>
        </p:blipFill>
        <p:spPr>
          <a:xfrm>
            <a:off x="4659630" y="1385570"/>
            <a:ext cx="2853690" cy="3989705"/>
          </a:xfrm>
          <a:prstGeom prst="rect">
            <a:avLst/>
          </a:prstGeom>
        </p:spPr>
      </p:pic>
      <p:sp>
        <p:nvSpPr>
          <p:cNvPr id="8" name="文本框 7"/>
          <p:cNvSpPr txBox="1"/>
          <p:nvPr/>
        </p:nvSpPr>
        <p:spPr>
          <a:xfrm>
            <a:off x="4659630" y="5377815"/>
            <a:ext cx="2872105" cy="829945"/>
          </a:xfrm>
          <a:prstGeom prst="rect">
            <a:avLst/>
          </a:prstGeom>
          <a:noFill/>
        </p:spPr>
        <p:txBody>
          <a:bodyPr wrap="square" rtlCol="0">
            <a:spAutoFit/>
          </a:bodyPr>
          <a:p>
            <a:r>
              <a:rPr lang="en-US" altLang="zh-CN" sz="2400">
                <a:latin typeface="宋体" panose="02010600030101010101" pitchFamily="2" charset="-122"/>
                <a:ea typeface="宋体" panose="02010600030101010101" pitchFamily="2" charset="-122"/>
              </a:rPr>
              <a:t>Battle Through     the H</a:t>
            </a:r>
            <a:r>
              <a:rPr lang="en-US" altLang="zh-CN" sz="2400">
                <a:latin typeface="宋体" panose="02010600030101010101" pitchFamily="2" charset="-122"/>
                <a:ea typeface="宋体" panose="02010600030101010101" pitchFamily="2" charset="-122"/>
              </a:rPr>
              <a:t>eavens</a:t>
            </a:r>
            <a:endParaRPr lang="en-US" altLang="zh-CN" sz="2400">
              <a:latin typeface="宋体" panose="02010600030101010101" pitchFamily="2" charset="-122"/>
              <a:ea typeface="宋体" panose="02010600030101010101" pitchFamily="2" charset="-122"/>
            </a:endParaRPr>
          </a:p>
        </p:txBody>
      </p:sp>
      <p:pic>
        <p:nvPicPr>
          <p:cNvPr id="9" name="图片 8" descr="6331e9eadea1730c7d30e881dfe49542"/>
          <p:cNvPicPr>
            <a:picLocks noChangeAspect="1"/>
          </p:cNvPicPr>
          <p:nvPr/>
        </p:nvPicPr>
        <p:blipFill>
          <a:blip r:embed="rId4"/>
          <a:stretch>
            <a:fillRect/>
          </a:stretch>
        </p:blipFill>
        <p:spPr>
          <a:xfrm>
            <a:off x="8657590" y="1384935"/>
            <a:ext cx="2872740" cy="3990340"/>
          </a:xfrm>
          <a:prstGeom prst="rect">
            <a:avLst/>
          </a:prstGeom>
        </p:spPr>
      </p:pic>
      <p:sp>
        <p:nvSpPr>
          <p:cNvPr id="10" name="文本框 9"/>
          <p:cNvSpPr txBox="1"/>
          <p:nvPr/>
        </p:nvSpPr>
        <p:spPr>
          <a:xfrm>
            <a:off x="8596630" y="5562600"/>
            <a:ext cx="2860675" cy="460375"/>
          </a:xfrm>
          <a:prstGeom prst="rect">
            <a:avLst/>
          </a:prstGeom>
          <a:noFill/>
        </p:spPr>
        <p:txBody>
          <a:bodyPr wrap="square" rtlCol="0">
            <a:spAutoFit/>
          </a:bodyPr>
          <a:p>
            <a:pPr algn="ctr"/>
            <a:r>
              <a:rPr lang="en-US" altLang="zh-CN" sz="2400">
                <a:latin typeface="宋体" panose="02010600030101010101" pitchFamily="2" charset="-122"/>
                <a:ea typeface="宋体" panose="02010600030101010101" pitchFamily="2" charset="-122"/>
              </a:rPr>
              <a:t>The Great R</a:t>
            </a:r>
            <a:r>
              <a:rPr lang="en-US" altLang="zh-CN" sz="2400">
                <a:latin typeface="宋体" panose="02010600030101010101" pitchFamily="2" charset="-122"/>
                <a:ea typeface="宋体" panose="02010600030101010101" pitchFamily="2" charset="-122"/>
              </a:rPr>
              <a:t>uler</a:t>
            </a:r>
            <a:endParaRPr lang="en-US" altLang="zh-CN" sz="2400">
              <a:latin typeface="宋体" panose="02010600030101010101" pitchFamily="2" charset="-122"/>
              <a:ea typeface="宋体" panose="02010600030101010101" pitchFamily="2" charset="-122"/>
            </a:endParaRPr>
          </a:p>
        </p:txBody>
      </p:sp>
      <p:sp>
        <p:nvSpPr>
          <p:cNvPr id="11" name="文本框 10"/>
          <p:cNvSpPr txBox="1"/>
          <p:nvPr/>
        </p:nvSpPr>
        <p:spPr>
          <a:xfrm>
            <a:off x="652145" y="280035"/>
            <a:ext cx="10946765" cy="922020"/>
          </a:xfrm>
          <a:prstGeom prst="rect">
            <a:avLst/>
          </a:prstGeom>
          <a:noFill/>
        </p:spPr>
        <p:txBody>
          <a:bodyPr wrap="square" rtlCol="0">
            <a:spAutoFit/>
          </a:bodyPr>
          <a:p>
            <a:r>
              <a:rPr lang="en-US" altLang="zh-CN" sz="5400">
                <a:latin typeface="宋体" panose="02010600030101010101" pitchFamily="2" charset="-122"/>
                <a:ea typeface="宋体" panose="02010600030101010101" pitchFamily="2" charset="-122"/>
              </a:rPr>
              <a:t>Some famous Chinese Web </a:t>
            </a:r>
            <a:r>
              <a:rPr lang="en-US" altLang="zh-CN" sz="5400">
                <a:latin typeface="宋体" panose="02010600030101010101" pitchFamily="2" charset="-122"/>
                <a:ea typeface="宋体" panose="02010600030101010101" pitchFamily="2" charset="-122"/>
              </a:rPr>
              <a:t>novels</a:t>
            </a:r>
            <a:endParaRPr lang="en-US" altLang="zh-CN" sz="5400">
              <a:latin typeface="宋体" panose="02010600030101010101" pitchFamily="2" charset="-122"/>
              <a:ea typeface="宋体" panose="02010600030101010101" pitchFamily="2" charset="-122"/>
            </a:endParaRPr>
          </a:p>
        </p:txBody>
      </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linds(horizontal)">
                                      <p:cBhvr>
                                        <p:cTn id="15" dur="500"/>
                                        <p:tgtEl>
                                          <p:spTgt spid="7"/>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linds(horizontal)">
                                      <p:cBhvr>
                                        <p:cTn id="23" dur="500"/>
                                        <p:tgtEl>
                                          <p:spTgt spid="9"/>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blinds(horizontal)">
                                      <p:cBhvr>
                                        <p:cTn id="2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3" name="副标题 2"/>
          <p:cNvSpPr>
            <a:spLocks noGrp="1"/>
          </p:cNvSpPr>
          <p:nvPr>
            <p:ph type="subTitle" idx="1"/>
          </p:nvPr>
        </p:nvSpPr>
        <p:spPr>
          <a:xfrm>
            <a:off x="635" y="2635885"/>
            <a:ext cx="4217670" cy="4222750"/>
          </a:xfrm>
        </p:spPr>
        <p:txBody>
          <a:bodyPr/>
          <a:p>
            <a:pPr algn="l"/>
            <a:endParaRPr lang="zh-CN" altLang="en-US" sz="2800">
              <a:latin typeface="宋体" panose="02010600030101010101" pitchFamily="2" charset="-122"/>
              <a:ea typeface="宋体" panose="02010600030101010101" pitchFamily="2" charset="-122"/>
            </a:endParaRPr>
          </a:p>
          <a:p>
            <a:pPr algn="l"/>
            <a:endParaRPr lang="zh-CN" altLang="en-US" sz="2800">
              <a:latin typeface="宋体" panose="02010600030101010101" pitchFamily="2" charset="-122"/>
              <a:ea typeface="宋体" panose="02010600030101010101" pitchFamily="2" charset="-122"/>
            </a:endParaRPr>
          </a:p>
        </p:txBody>
      </p:sp>
      <p:pic>
        <p:nvPicPr>
          <p:cNvPr id="4" name="图片 3" descr="main-qimg-c06a9f6ea8e76e88e2e8b84daf525a07-lq"/>
          <p:cNvPicPr>
            <a:picLocks noChangeAspect="1"/>
          </p:cNvPicPr>
          <p:nvPr/>
        </p:nvPicPr>
        <p:blipFill>
          <a:blip r:embed="rId2"/>
          <a:stretch>
            <a:fillRect/>
          </a:stretch>
        </p:blipFill>
        <p:spPr>
          <a:xfrm>
            <a:off x="6433820" y="1253490"/>
            <a:ext cx="4587240" cy="2811780"/>
          </a:xfrm>
          <a:prstGeom prst="rect">
            <a:avLst/>
          </a:prstGeom>
        </p:spPr>
      </p:pic>
      <p:pic>
        <p:nvPicPr>
          <p:cNvPr id="5" name="图片 4" descr="main-qimg-cddcbc7e3c0ba3897d4fdede84001733-lq"/>
          <p:cNvPicPr>
            <a:picLocks noChangeAspect="1"/>
          </p:cNvPicPr>
          <p:nvPr/>
        </p:nvPicPr>
        <p:blipFill>
          <a:blip r:embed="rId3"/>
          <a:stretch>
            <a:fillRect/>
          </a:stretch>
        </p:blipFill>
        <p:spPr>
          <a:xfrm>
            <a:off x="1054735" y="1262380"/>
            <a:ext cx="4587240" cy="2804160"/>
          </a:xfrm>
          <a:prstGeom prst="rect">
            <a:avLst/>
          </a:prstGeom>
        </p:spPr>
      </p:pic>
      <p:sp>
        <p:nvSpPr>
          <p:cNvPr id="6" name="文本框 5"/>
          <p:cNvSpPr txBox="1"/>
          <p:nvPr/>
        </p:nvSpPr>
        <p:spPr>
          <a:xfrm>
            <a:off x="1043940" y="4066540"/>
            <a:ext cx="4598035" cy="1938020"/>
          </a:xfrm>
          <a:prstGeom prst="rect">
            <a:avLst/>
          </a:prstGeom>
          <a:noFill/>
        </p:spPr>
        <p:txBody>
          <a:bodyPr wrap="square" rtlCol="0">
            <a:spAutoFit/>
          </a:bodyPr>
          <a:p>
            <a:r>
              <a:rPr lang="zh-CN" altLang="en-US" sz="2400">
                <a:latin typeface="宋体" panose="02010600030101010101" pitchFamily="2" charset="-122"/>
                <a:ea typeface="宋体" panose="02010600030101010101" pitchFamily="2" charset="-122"/>
              </a:rPr>
              <a:t>Chinese online literature is popular in Vietnam. China’s publishing of romance novels to Vietnam accounts for most of their publisher’s sales.</a:t>
            </a:r>
            <a:endParaRPr lang="zh-CN" altLang="en-US" sz="2400">
              <a:latin typeface="宋体" panose="02010600030101010101" pitchFamily="2" charset="-122"/>
              <a:ea typeface="宋体" panose="02010600030101010101" pitchFamily="2" charset="-122"/>
            </a:endParaRPr>
          </a:p>
        </p:txBody>
      </p:sp>
      <p:sp>
        <p:nvSpPr>
          <p:cNvPr id="8" name="文本框 7"/>
          <p:cNvSpPr txBox="1"/>
          <p:nvPr/>
        </p:nvSpPr>
        <p:spPr>
          <a:xfrm>
            <a:off x="6433820" y="4126230"/>
            <a:ext cx="4603115" cy="1938020"/>
          </a:xfrm>
          <a:prstGeom prst="rect">
            <a:avLst/>
          </a:prstGeom>
          <a:noFill/>
        </p:spPr>
        <p:txBody>
          <a:bodyPr wrap="square" rtlCol="0">
            <a:spAutoFit/>
          </a:bodyPr>
          <a:p>
            <a:r>
              <a:rPr lang="en-US" altLang="zh-CN" sz="2400">
                <a:latin typeface="宋体" panose="02010600030101010101" pitchFamily="2" charset="-122"/>
                <a:ea typeface="宋体" panose="02010600030101010101" pitchFamily="2" charset="-122"/>
              </a:rPr>
              <a:t>Chinese online literature</a:t>
            </a:r>
            <a:r>
              <a:rPr lang="zh-CN" altLang="en-US" sz="2400">
                <a:latin typeface="宋体" panose="02010600030101010101" pitchFamily="2" charset="-122"/>
                <a:ea typeface="宋体" panose="02010600030101010101" pitchFamily="2" charset="-122"/>
              </a:rPr>
              <a:t> performed also well in the EU and US markets. For example, this ranking was overwhelmed by Chinese online novels.</a:t>
            </a:r>
            <a:endParaRPr lang="zh-CN" altLang="en-US" sz="2400">
              <a:latin typeface="宋体" panose="02010600030101010101" pitchFamily="2" charset="-122"/>
              <a:ea typeface="宋体" panose="02010600030101010101" pitchFamily="2" charset="-122"/>
            </a:endParaRPr>
          </a:p>
        </p:txBody>
      </p:sp>
      <p:sp>
        <p:nvSpPr>
          <p:cNvPr id="9" name="文本框 8"/>
          <p:cNvSpPr txBox="1"/>
          <p:nvPr/>
        </p:nvSpPr>
        <p:spPr>
          <a:xfrm>
            <a:off x="1064260" y="170180"/>
            <a:ext cx="10102850" cy="583565"/>
          </a:xfrm>
          <a:prstGeom prst="rect">
            <a:avLst/>
          </a:prstGeom>
          <a:noFill/>
        </p:spPr>
        <p:txBody>
          <a:bodyPr wrap="square" rtlCol="0">
            <a:spAutoFit/>
          </a:bodyPr>
          <a:p>
            <a:r>
              <a:rPr lang="en-US" altLang="zh-CN" sz="3200">
                <a:latin typeface="宋体" panose="02010600030101010101" pitchFamily="2" charset="-122"/>
                <a:ea typeface="宋体" panose="02010600030101010101" pitchFamily="2" charset="-122"/>
              </a:rPr>
              <a:t>Chinese Web novels are popular in many </a:t>
            </a:r>
            <a:r>
              <a:rPr lang="en-US" altLang="zh-CN" sz="3200">
                <a:latin typeface="宋体" panose="02010600030101010101" pitchFamily="2" charset="-122"/>
                <a:ea typeface="宋体" panose="02010600030101010101" pitchFamily="2" charset="-122"/>
              </a:rPr>
              <a:t>places</a:t>
            </a:r>
            <a:endParaRPr lang="en-US" altLang="zh-CN" sz="3200">
              <a:latin typeface="宋体" panose="02010600030101010101" pitchFamily="2" charset="-122"/>
              <a:ea typeface="宋体" panose="02010600030101010101" pitchFamily="2" charset="-122"/>
            </a:endParaRPr>
          </a:p>
        </p:txBody>
      </p:sp>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4" name="文本框 3"/>
          <p:cNvSpPr txBox="1"/>
          <p:nvPr/>
        </p:nvSpPr>
        <p:spPr>
          <a:xfrm>
            <a:off x="409575" y="1290955"/>
            <a:ext cx="6051550" cy="4831080"/>
          </a:xfrm>
          <a:prstGeom prst="rect">
            <a:avLst/>
          </a:prstGeom>
          <a:noFill/>
        </p:spPr>
        <p:txBody>
          <a:bodyPr wrap="square" rtlCol="0">
            <a:spAutoFit/>
          </a:bodyPr>
          <a:p>
            <a:r>
              <a:rPr lang="zh-CN" altLang="en-US" sz="2800">
                <a:latin typeface="宋体" panose="02010600030101010101" pitchFamily="2" charset="-122"/>
                <a:ea typeface="宋体" panose="02010600030101010101" pitchFamily="2" charset="-122"/>
              </a:rPr>
              <a:t>The Chinese writer Liu Cixin has won the 2015 Hugo Award for best science-fiction novel. It is the first time the prestigious prize has gone to a Chinese writer and the first time that multiple finalists were originally written in languages other than English, the World Science Fiction Society announced.</a:t>
            </a:r>
            <a:endParaRPr lang="zh-CN" altLang="en-US" sz="2800">
              <a:latin typeface="宋体" panose="02010600030101010101" pitchFamily="2" charset="-122"/>
              <a:ea typeface="宋体" panose="02010600030101010101" pitchFamily="2" charset="-122"/>
            </a:endParaRPr>
          </a:p>
          <a:p>
            <a:endParaRPr lang="zh-CN" altLang="en-US" sz="2800">
              <a:latin typeface="宋体" panose="02010600030101010101" pitchFamily="2" charset="-122"/>
              <a:ea typeface="宋体" panose="02010600030101010101" pitchFamily="2" charset="-122"/>
            </a:endParaRPr>
          </a:p>
        </p:txBody>
      </p:sp>
      <p:sp>
        <p:nvSpPr>
          <p:cNvPr id="5" name="文本框 4"/>
          <p:cNvSpPr txBox="1"/>
          <p:nvPr/>
        </p:nvSpPr>
        <p:spPr>
          <a:xfrm>
            <a:off x="589915" y="470535"/>
            <a:ext cx="10956290" cy="460375"/>
          </a:xfrm>
          <a:prstGeom prst="rect">
            <a:avLst/>
          </a:prstGeom>
          <a:noFill/>
        </p:spPr>
        <p:txBody>
          <a:bodyPr wrap="square" rtlCol="0">
            <a:spAutoFit/>
          </a:bodyPr>
          <a:p>
            <a:pPr algn="ctr"/>
            <a:r>
              <a:rPr lang="zh-CN" altLang="en-US" sz="2400">
                <a:latin typeface="宋体" panose="02010600030101010101" pitchFamily="2" charset="-122"/>
                <a:ea typeface="宋体" panose="02010600030101010101" pitchFamily="2" charset="-122"/>
              </a:rPr>
              <a:t>The great achievements of Chinese novels in the world.</a:t>
            </a:r>
            <a:endParaRPr lang="zh-CN" altLang="en-US" sz="2400">
              <a:latin typeface="宋体" panose="02010600030101010101" pitchFamily="2" charset="-122"/>
              <a:ea typeface="宋体" panose="02010600030101010101" pitchFamily="2" charset="-122"/>
            </a:endParaRPr>
          </a:p>
        </p:txBody>
      </p:sp>
      <p:pic>
        <p:nvPicPr>
          <p:cNvPr id="6" name="图片 5" descr="main-qimg-95c131c0e8251e47ea127ca51e20d89d-pjlq"/>
          <p:cNvPicPr>
            <a:picLocks noChangeAspect="1"/>
          </p:cNvPicPr>
          <p:nvPr/>
        </p:nvPicPr>
        <p:blipFill>
          <a:blip r:embed="rId2"/>
          <a:stretch>
            <a:fillRect/>
          </a:stretch>
        </p:blipFill>
        <p:spPr>
          <a:xfrm>
            <a:off x="6811645" y="1290320"/>
            <a:ext cx="4411980" cy="5080635"/>
          </a:xfrm>
          <a:prstGeom prst="rect">
            <a:avLst/>
          </a:prstGeom>
        </p:spPr>
      </p:pic>
    </p:spTree>
    <p:custDataLst>
      <p:tags r:id="rId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4" name="文本框 3"/>
          <p:cNvSpPr txBox="1"/>
          <p:nvPr/>
        </p:nvSpPr>
        <p:spPr>
          <a:xfrm>
            <a:off x="3270885" y="340995"/>
            <a:ext cx="5630545" cy="706755"/>
          </a:xfrm>
          <a:prstGeom prst="rect">
            <a:avLst/>
          </a:prstGeom>
          <a:noFill/>
        </p:spPr>
        <p:txBody>
          <a:bodyPr wrap="square" rtlCol="0">
            <a:spAutoFit/>
          </a:bodyPr>
          <a:p>
            <a:pPr algn="ctr"/>
            <a:r>
              <a:rPr lang="en-US" altLang="zh-CN" sz="4000">
                <a:latin typeface="宋体" panose="02010600030101010101" pitchFamily="2" charset="-122"/>
                <a:ea typeface="宋体" panose="02010600030101010101" pitchFamily="2" charset="-122"/>
              </a:rPr>
              <a:t>Conclusion</a:t>
            </a:r>
            <a:endParaRPr lang="en-US" altLang="zh-CN" sz="4000">
              <a:latin typeface="宋体" panose="02010600030101010101" pitchFamily="2" charset="-122"/>
              <a:ea typeface="宋体" panose="02010600030101010101" pitchFamily="2" charset="-122"/>
            </a:endParaRPr>
          </a:p>
        </p:txBody>
      </p:sp>
      <p:sp>
        <p:nvSpPr>
          <p:cNvPr id="5" name="文本框 4"/>
          <p:cNvSpPr txBox="1"/>
          <p:nvPr/>
        </p:nvSpPr>
        <p:spPr>
          <a:xfrm>
            <a:off x="1928495" y="1659890"/>
            <a:ext cx="8251825" cy="2553335"/>
          </a:xfrm>
          <a:prstGeom prst="rect">
            <a:avLst/>
          </a:prstGeom>
          <a:noFill/>
        </p:spPr>
        <p:txBody>
          <a:bodyPr wrap="square" rtlCol="0">
            <a:spAutoFit/>
          </a:bodyPr>
          <a:p>
            <a:r>
              <a:rPr lang="zh-CN" altLang="en-US" sz="3200">
                <a:latin typeface="宋体" panose="02010600030101010101" pitchFamily="2" charset="-122"/>
                <a:ea typeface="宋体" panose="02010600030101010101" pitchFamily="2" charset="-122"/>
              </a:rPr>
              <a:t>Chinese web novels have achieved good results. Its audience is dominated by ACG-loving otaku. One day it will grow into a cultural pillar like Japanese anime and Korean TV drama.</a:t>
            </a:r>
            <a:endParaRPr lang="zh-CN" altLang="en-US" sz="3200">
              <a:latin typeface="宋体" panose="02010600030101010101" pitchFamily="2" charset="-122"/>
              <a:ea typeface="宋体" panose="02010600030101010101" pitchFamily="2" charset="-122"/>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p:txBody>
          <a:bodyPr/>
          <a:p>
            <a:r>
              <a:rPr lang="en-US" altLang="zh-CN">
                <a:latin typeface="宋体" panose="02010600030101010101" pitchFamily="2" charset="-122"/>
                <a:ea typeface="宋体" panose="02010600030101010101" pitchFamily="2" charset="-122"/>
              </a:rPr>
              <a:t>Ⅱ.Chinese TV </a:t>
            </a:r>
            <a:r>
              <a:rPr lang="en-US" altLang="zh-CN">
                <a:latin typeface="宋体" panose="02010600030101010101" pitchFamily="2" charset="-122"/>
                <a:ea typeface="宋体" panose="02010600030101010101" pitchFamily="2" charset="-122"/>
              </a:rPr>
              <a:t>series</a:t>
            </a:r>
            <a:endParaRPr lang="en-US" altLang="zh-CN">
              <a:latin typeface="宋体" panose="02010600030101010101" pitchFamily="2" charset="-122"/>
              <a:ea typeface="宋体" panose="02010600030101010101" pitchFamily="2" charset="-122"/>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ctrTitle"/>
          </p:nvPr>
        </p:nvSpPr>
        <p:spPr>
          <a:xfrm>
            <a:off x="1196340" y="166370"/>
            <a:ext cx="9881235" cy="945515"/>
          </a:xfrm>
        </p:spPr>
        <p:txBody>
          <a:bodyPr>
            <a:normAutofit/>
          </a:bodyPr>
          <a:p>
            <a:r>
              <a:rPr lang="en-US" altLang="zh-CN" sz="4440">
                <a:latin typeface="宋体" panose="02010600030101010101" pitchFamily="2" charset="-122"/>
                <a:ea typeface="宋体" panose="02010600030101010101" pitchFamily="2" charset="-122"/>
              </a:rPr>
              <a:t>Some popular TV </a:t>
            </a:r>
            <a:r>
              <a:rPr lang="en-US" altLang="zh-CN" sz="4440">
                <a:latin typeface="宋体" panose="02010600030101010101" pitchFamily="2" charset="-122"/>
                <a:ea typeface="宋体" panose="02010600030101010101" pitchFamily="2" charset="-122"/>
              </a:rPr>
              <a:t>series</a:t>
            </a:r>
            <a:endParaRPr lang="en-US" altLang="zh-CN" sz="4440">
              <a:latin typeface="宋体" panose="02010600030101010101" pitchFamily="2" charset="-122"/>
              <a:ea typeface="宋体" panose="02010600030101010101" pitchFamily="2" charset="-122"/>
            </a:endParaRPr>
          </a:p>
        </p:txBody>
      </p:sp>
      <p:pic>
        <p:nvPicPr>
          <p:cNvPr id="6" name="图片 5" descr="main-qimg-50f03502b6690b594244ece5d235f78f-lq"/>
          <p:cNvPicPr>
            <a:picLocks noChangeAspect="1"/>
          </p:cNvPicPr>
          <p:nvPr/>
        </p:nvPicPr>
        <p:blipFill>
          <a:blip r:embed="rId2"/>
          <a:stretch>
            <a:fillRect/>
          </a:stretch>
        </p:blipFill>
        <p:spPr>
          <a:xfrm>
            <a:off x="6765925" y="1111885"/>
            <a:ext cx="4587240" cy="2552700"/>
          </a:xfrm>
          <a:prstGeom prst="rect">
            <a:avLst/>
          </a:prstGeom>
        </p:spPr>
      </p:pic>
      <p:pic>
        <p:nvPicPr>
          <p:cNvPr id="7" name="图片 6" descr="main-qimg-69905a1beccde153a69790a84a1c9d47-lq"/>
          <p:cNvPicPr>
            <a:picLocks noChangeAspect="1"/>
          </p:cNvPicPr>
          <p:nvPr/>
        </p:nvPicPr>
        <p:blipFill>
          <a:blip r:embed="rId3"/>
          <a:stretch>
            <a:fillRect/>
          </a:stretch>
        </p:blipFill>
        <p:spPr>
          <a:xfrm>
            <a:off x="760095" y="1111885"/>
            <a:ext cx="4587240" cy="2553335"/>
          </a:xfrm>
          <a:prstGeom prst="rect">
            <a:avLst/>
          </a:prstGeom>
        </p:spPr>
      </p:pic>
      <p:sp>
        <p:nvSpPr>
          <p:cNvPr id="8" name="文本框 7"/>
          <p:cNvSpPr txBox="1"/>
          <p:nvPr/>
        </p:nvSpPr>
        <p:spPr>
          <a:xfrm>
            <a:off x="760095" y="3665220"/>
            <a:ext cx="4587875" cy="3046095"/>
          </a:xfrm>
          <a:prstGeom prst="rect">
            <a:avLst/>
          </a:prstGeom>
          <a:noFill/>
        </p:spPr>
        <p:txBody>
          <a:bodyPr wrap="square" rtlCol="0">
            <a:spAutoFit/>
          </a:bodyPr>
          <a:p>
            <a:r>
              <a:rPr lang="zh-CN" altLang="en-US" sz="2400">
                <a:latin typeface="宋体" panose="02010600030101010101" pitchFamily="2" charset="-122"/>
                <a:ea typeface="宋体" panose="02010600030101010101" pitchFamily="2" charset="-122"/>
                <a:cs typeface="宋体" panose="02010600030101010101" pitchFamily="2" charset="-122"/>
              </a:rPr>
              <a:t>Similarly, after being adapted into TV series and comics, many contents still popular in Southeast Asia, such as the Chinese TV series, The Journey of Flower.（花千骨）</a:t>
            </a:r>
            <a:endParaRPr lang="zh-CN" altLang="en-US" sz="2400">
              <a:latin typeface="宋体" panose="02010600030101010101" pitchFamily="2" charset="-122"/>
              <a:ea typeface="宋体" panose="02010600030101010101" pitchFamily="2" charset="-122"/>
              <a:cs typeface="宋体" panose="02010600030101010101" pitchFamily="2" charset="-122"/>
            </a:endParaRPr>
          </a:p>
          <a:p>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9" name="文本框 8"/>
          <p:cNvSpPr txBox="1"/>
          <p:nvPr/>
        </p:nvSpPr>
        <p:spPr>
          <a:xfrm>
            <a:off x="6760210" y="3747135"/>
            <a:ext cx="4587240" cy="2676525"/>
          </a:xfrm>
          <a:prstGeom prst="rect">
            <a:avLst/>
          </a:prstGeom>
          <a:noFill/>
        </p:spPr>
        <p:txBody>
          <a:bodyPr wrap="square" rtlCol="0">
            <a:spAutoFit/>
          </a:bodyPr>
          <a:p>
            <a:r>
              <a:rPr lang="zh-CN" altLang="en-US" sz="2400">
                <a:latin typeface="宋体" panose="02010600030101010101" pitchFamily="2" charset="-122"/>
                <a:ea typeface="宋体" panose="02010600030101010101" pitchFamily="2" charset="-122"/>
              </a:rPr>
              <a:t>The </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Story of Yanxi Palace</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 copyright has sold more than 100 countries. Its copyright revenue has reached more than 100 million dollars, and ranked first in Google's global TV program.</a:t>
            </a:r>
            <a:endParaRPr lang="zh-CN" altLang="en-US" sz="2400">
              <a:latin typeface="宋体" panose="02010600030101010101" pitchFamily="2" charset="-122"/>
              <a:ea typeface="宋体" panose="02010600030101010101" pitchFamily="2" charset="-122"/>
            </a:endParaRPr>
          </a:p>
        </p:txBody>
      </p:sp>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4.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125.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126.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2"/>
  <p:tag name="KSO_WM_UNIT_ID" val="custom20205176_4*i*2"/>
  <p:tag name="KSO_WM_TEMPLATE_CATEGORY" val="custom"/>
  <p:tag name="KSO_WM_TEMPLATE_INDEX" val="20205176"/>
  <p:tag name="KSO_WM_UNIT_LAYERLEVEL" val="1"/>
  <p:tag name="KSO_WM_TAG_VERSION" val="1.0"/>
  <p:tag name="KSO_WM_BEAUTIFY_FLAG" val="#wm#"/>
  <p:tag name="KSO_WM_UNIT_LINE_FORE_SCHEMECOLOR_INDEX" val="14"/>
  <p:tag name="KSO_WM_UNIT_LINE_FILL_TYPE" val="2"/>
  <p:tag name="KSO_WM_UNIT_USESOURCEFORMAT_APPLY" val="1"/>
</p:tagLst>
</file>

<file path=ppt/tags/tag128.xml><?xml version="1.0" encoding="utf-8"?>
<p:tagLst xmlns:p="http://schemas.openxmlformats.org/presentationml/2006/main">
  <p:tag name="KSO_WM_UNIT_ISCONTENTSTITLE" val="1"/>
  <p:tag name="KSO_WM_UNIT_PRESET_TEXT" val="目录"/>
  <p:tag name="KSO_WM_UNIT_NOCLEAR" val="1"/>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5176_4*a*1"/>
  <p:tag name="KSO_WM_TEMPLATE_CATEGORY" val="custom"/>
  <p:tag name="KSO_WM_TEMPLATE_INDEX" val="20205176"/>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129.xml><?xml version="1.0" encoding="utf-8"?>
<p:tagLst xmlns:p="http://schemas.openxmlformats.org/presentationml/2006/main">
  <p:tag name="KSO_WM_UNIT_ISCONTENTSTITLE" val="0"/>
  <p:tag name="KSO_WM_UNIT_PRESET_TEXT" val="CONTENTS"/>
  <p:tag name="KSO_WM_UNIT_NOCLEAR" val="1"/>
  <p:tag name="KSO_WM_UNIT_VALUE" val="7"/>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5176_4*b*1"/>
  <p:tag name="KSO_WM_TEMPLATE_CATEGORY" val="custom"/>
  <p:tag name="KSO_WM_TEMPLATE_INDEX" val="20205176"/>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5176_4*i*1"/>
  <p:tag name="KSO_WM_TEMPLATE_CATEGORY" val="custom"/>
  <p:tag name="KSO_WM_TEMPLATE_INDEX" val="20205176"/>
  <p:tag name="KSO_WM_UNIT_LAYERLEVEL" val="1"/>
  <p:tag name="KSO_WM_TAG_VERSION" val="1.0"/>
  <p:tag name="KSO_WM_BEAUTIFY_FLAG" val="#wm#"/>
  <p:tag name="KSO_WM_UNIT_FILL_FORE_SCHEMECOLOR_INDEX" val="13"/>
  <p:tag name="KSO_WM_UNIT_FILL_TYPE" val="1"/>
  <p:tag name="KSO_WM_UNIT_TEXT_FILL_FORE_SCHEMECOLOR_INDEX" val="2"/>
  <p:tag name="KSO_WM_UNIT_TEXT_FILL_TYPE" val="1"/>
  <p:tag name="KSO_WM_UNIT_USESOURCEFORMAT_APPLY" val="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205176_3*l_h_i*1_1_1"/>
  <p:tag name="KSO_WM_TEMPLATE_CATEGORY" val="custom"/>
  <p:tag name="KSO_WM_TEMPLATE_INDEX" val="20205176"/>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 name="KSO_WM_UNIT_USESOURCEFORMAT_APPLY" val="1"/>
</p:tagLst>
</file>

<file path=ppt/tags/tag132.xml><?xml version="1.0" encoding="utf-8"?>
<p:tagLst xmlns:p="http://schemas.openxmlformats.org/presentationml/2006/main">
  <p:tag name="KSO_WM_UNIT_ISCONTENTSTITLE" val="0"/>
  <p:tag name="KSO_WM_UNIT_PRESET_TEXT" val="单击输入章节标题......"/>
  <p:tag name="KSO_WM_UNIT_NOCLEAR" val="0"/>
  <p:tag name="KSO_WM_UNIT_VALUE" val="15"/>
  <p:tag name="KSO_WM_UNIT_HIGHLIGHT" val="0"/>
  <p:tag name="KSO_WM_UNIT_COMPATIBLE" val="0"/>
  <p:tag name="KSO_WM_UNIT_DIAGRAM_ISNUMVISUAL" val="0"/>
  <p:tag name="KSO_WM_UNIT_DIAGRAM_ISREFERUNIT" val="0"/>
  <p:tag name="KSO_WM_DIAGRAM_GROUP_CODE" val="l1-1"/>
  <p:tag name="KSO_WM_UNIT_ID" val="custom20205176_3*l_h_f*1_1_1"/>
  <p:tag name="KSO_WM_TEMPLATE_CATEGORY" val="custom"/>
  <p:tag name="KSO_WM_TEMPLATE_INDEX" val="20205176"/>
  <p:tag name="KSO_WM_UNIT_LAYERLEVEL" val="1_1_1"/>
  <p:tag name="KSO_WM_TAG_VERSION" val="1.0"/>
  <p:tag name="KSO_WM_UNIT_SHOW_EDIT_AREA_INDICATION" val="1"/>
  <p:tag name="KSO_WM_UNIT_TEXT_FILL_FORE_SCHEMECOLOR_INDEX_BRIGHTNESS" val="0.35"/>
  <p:tag name="KSO_WM_UNIT_TEXT_FILL_FORE_SCHEMECOLOR_INDEX" val="13"/>
  <p:tag name="KSO_WM_UNIT_TEXT_FILL_TYPE" val="1"/>
  <p:tag name="KSO_WM_UNIT_USESOURCEFORMAT_APPLY" val="1"/>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custom20205176_3*l_h_i*1_2_1"/>
  <p:tag name="KSO_WM_TEMPLATE_CATEGORY" val="custom"/>
  <p:tag name="KSO_WM_TEMPLATE_INDEX" val="20205176"/>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 name="KSO_WM_UNIT_USESOURCEFORMAT_APPLY" val="1"/>
</p:tagLst>
</file>

<file path=ppt/tags/tag134.xml><?xml version="1.0" encoding="utf-8"?>
<p:tagLst xmlns:p="http://schemas.openxmlformats.org/presentationml/2006/main">
  <p:tag name="KSO_WM_UNIT_ISCONTENTSTITLE" val="0"/>
  <p:tag name="KSO_WM_UNIT_PRESET_TEXT" val="单击输入章节标题......"/>
  <p:tag name="KSO_WM_UNIT_NOCLEAR" val="0"/>
  <p:tag name="KSO_WM_UNIT_VALUE" val="15"/>
  <p:tag name="KSO_WM_UNIT_HIGHLIGHT" val="0"/>
  <p:tag name="KSO_WM_UNIT_COMPATIBLE" val="0"/>
  <p:tag name="KSO_WM_UNIT_DIAGRAM_ISNUMVISUAL" val="0"/>
  <p:tag name="KSO_WM_UNIT_DIAGRAM_ISREFERUNIT" val="0"/>
  <p:tag name="KSO_WM_DIAGRAM_GROUP_CODE" val="l1-1"/>
  <p:tag name="KSO_WM_UNIT_ID" val="custom20205176_3*l_h_f*1_2_1"/>
  <p:tag name="KSO_WM_TEMPLATE_CATEGORY" val="custom"/>
  <p:tag name="KSO_WM_TEMPLATE_INDEX" val="20205176"/>
  <p:tag name="KSO_WM_UNIT_LAYERLEVEL" val="1_1_1"/>
  <p:tag name="KSO_WM_TAG_VERSION" val="1.0"/>
  <p:tag name="KSO_WM_UNIT_SHOW_EDIT_AREA_INDICATION" val="1"/>
  <p:tag name="KSO_WM_UNIT_TEXT_FILL_FORE_SCHEMECOLOR_INDEX_BRIGHTNESS" val="0.35"/>
  <p:tag name="KSO_WM_UNIT_TEXT_FILL_FORE_SCHEMECOLOR_INDEX" val="13"/>
  <p:tag name="KSO_WM_UNIT_TEXT_FILL_TYPE" val="1"/>
  <p:tag name="KSO_WM_UNIT_USESOURCEFORMAT_APPLY" val="1"/>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custom20205176_3*l_h_i*1_3_1"/>
  <p:tag name="KSO_WM_TEMPLATE_CATEGORY" val="custom"/>
  <p:tag name="KSO_WM_TEMPLATE_INDEX" val="20205176"/>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 name="KSO_WM_UNIT_USESOURCEFORMAT_APPLY" val="1"/>
</p:tagLst>
</file>

<file path=ppt/tags/tag136.xml><?xml version="1.0" encoding="utf-8"?>
<p:tagLst xmlns:p="http://schemas.openxmlformats.org/presentationml/2006/main">
  <p:tag name="KSO_WM_UNIT_ISCONTENTSTITLE" val="0"/>
  <p:tag name="KSO_WM_UNIT_PRESET_TEXT" val="单击输入章节标题......"/>
  <p:tag name="KSO_WM_UNIT_NOCLEAR" val="0"/>
  <p:tag name="KSO_WM_UNIT_VALUE" val="15"/>
  <p:tag name="KSO_WM_UNIT_HIGHLIGHT" val="0"/>
  <p:tag name="KSO_WM_UNIT_COMPATIBLE" val="0"/>
  <p:tag name="KSO_WM_UNIT_DIAGRAM_ISNUMVISUAL" val="0"/>
  <p:tag name="KSO_WM_UNIT_DIAGRAM_ISREFERUNIT" val="0"/>
  <p:tag name="KSO_WM_DIAGRAM_GROUP_CODE" val="l1-1"/>
  <p:tag name="KSO_WM_UNIT_ID" val="custom20205176_3*l_h_f*1_3_1"/>
  <p:tag name="KSO_WM_TEMPLATE_CATEGORY" val="custom"/>
  <p:tag name="KSO_WM_TEMPLATE_INDEX" val="20205176"/>
  <p:tag name="KSO_WM_UNIT_LAYERLEVEL" val="1_1_1"/>
  <p:tag name="KSO_WM_TAG_VERSION" val="1.0"/>
  <p:tag name="KSO_WM_UNIT_SHOW_EDIT_AREA_INDICATION" val="1"/>
  <p:tag name="KSO_WM_UNIT_TEXT_FILL_FORE_SCHEMECOLOR_INDEX_BRIGHTNESS" val="0.35"/>
  <p:tag name="KSO_WM_UNIT_TEXT_FILL_FORE_SCHEMECOLOR_INDEX" val="13"/>
  <p:tag name="KSO_WM_UNIT_TEXT_FILL_TYPE" val="1"/>
  <p:tag name="KSO_WM_UNIT_USESOURCEFORMAT_APPLY" val="1"/>
</p:tagLst>
</file>

<file path=ppt/tags/tag137.xml><?xml version="1.0" encoding="utf-8"?>
<p:tagLst xmlns:p="http://schemas.openxmlformats.org/presentationml/2006/main">
  <p:tag name="KSO_WM_SLIDE_ID" val="custom20205176_4"/>
  <p:tag name="KSO_WM_TEMPLATE_SUBCATEGORY" val="19"/>
  <p:tag name="KSO_WM_TEMPLATE_MASTER_TYPE" val="0"/>
  <p:tag name="KSO_WM_TEMPLATE_COLOR_TYPE" val="1"/>
  <p:tag name="KSO_WM_SLIDE_TYPE" val="contents"/>
  <p:tag name="KSO_WM_SLIDE_SUBTYPE" val="diag"/>
  <p:tag name="KSO_WM_SLIDE_ITEM_CNT" val="3"/>
  <p:tag name="KSO_WM_SLIDE_INDEX" val="4"/>
  <p:tag name="KSO_WM_DIAGRAM_GROUP_CODE" val="l1-1"/>
  <p:tag name="KSO_WM_SLIDE_DIAGTYPE" val="l"/>
  <p:tag name="KSO_WM_TAG_VERSION" val="1.0"/>
  <p:tag name="KSO_WM_BEAUTIFY_FLAG" val="#wm#"/>
  <p:tag name="KSO_WM_TEMPLATE_CATEGORY" val="custom"/>
  <p:tag name="KSO_WM_TEMPLATE_INDEX" val="20205176"/>
  <p:tag name="KSO_WM_SLIDE_LAYOUT" val="a_b_l"/>
  <p:tag name="KSO_WM_SLIDE_LAYOUT_CNT" val="1_1_1"/>
  <p:tag name="KSO_WM_UNIT_SHOW_EDIT_AREA_INDICATION" val="1"/>
</p:tagLst>
</file>

<file path=ppt/tags/tag138.xml><?xml version="1.0" encoding="utf-8"?>
<p:tagLst xmlns:p="http://schemas.openxmlformats.org/presentationml/2006/main">
  <p:tag name="KSO_WM_BEAUTIFY_FLAG" val="#wm#"/>
  <p:tag name="KSO_WM_TEMPLATE_CATEGORY" val="custom"/>
  <p:tag name="KSO_WM_TEMPLATE_INDEX" val="20205176"/>
</p:tagLst>
</file>

<file path=ppt/tags/tag139.xml><?xml version="1.0" encoding="utf-8"?>
<p:tagLst xmlns:p="http://schemas.openxmlformats.org/presentationml/2006/main">
  <p:tag name="KSO_WM_BEAUTIFY_FLAG" val="#wm#"/>
  <p:tag name="KSO_WM_TEMPLATE_CATEGORY" val="custom"/>
  <p:tag name="KSO_WM_TEMPLATE_INDEX" val="20205176"/>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BEAUTIFY_FLAG" val="#wm#"/>
  <p:tag name="KSO_WM_TEMPLATE_CATEGORY" val="custom"/>
  <p:tag name="KSO_WM_TEMPLATE_INDEX" val="20205176"/>
</p:tagLst>
</file>

<file path=ppt/tags/tag141.xml><?xml version="1.0" encoding="utf-8"?>
<p:tagLst xmlns:p="http://schemas.openxmlformats.org/presentationml/2006/main">
  <p:tag name="KSO_WM_BEAUTIFY_FLAG" val="#wm#"/>
  <p:tag name="KSO_WM_TEMPLATE_CATEGORY" val="custom"/>
  <p:tag name="KSO_WM_TEMPLATE_INDEX" val="20205176"/>
</p:tagLst>
</file>

<file path=ppt/tags/tag142.xml><?xml version="1.0" encoding="utf-8"?>
<p:tagLst xmlns:p="http://schemas.openxmlformats.org/presentationml/2006/main">
  <p:tag name="KSO_WM_BEAUTIFY_FLAG" val="#wm#"/>
  <p:tag name="KSO_WM_TEMPLATE_CATEGORY" val="custom"/>
  <p:tag name="KSO_WM_TEMPLATE_INDEX" val="20205176"/>
</p:tagLst>
</file>

<file path=ppt/tags/tag143.xml><?xml version="1.0" encoding="utf-8"?>
<p:tagLst xmlns:p="http://schemas.openxmlformats.org/presentationml/2006/main">
  <p:tag name="KSO_WM_BEAUTIFY_FLAG" val="#wm#"/>
  <p:tag name="KSO_WM_TEMPLATE_CATEGORY" val="custom"/>
  <p:tag name="KSO_WM_TEMPLATE_INDEX" val="20205176"/>
</p:tagLst>
</file>

<file path=ppt/tags/tag144.xml><?xml version="1.0" encoding="utf-8"?>
<p:tagLst xmlns:p="http://schemas.openxmlformats.org/presentationml/2006/main">
  <p:tag name="KSO_WM_BEAUTIFY_FLAG" val="#wm#"/>
  <p:tag name="KSO_WM_TEMPLATE_CATEGORY" val="custom"/>
  <p:tag name="KSO_WM_TEMPLATE_INDEX" val="20205176"/>
</p:tagLst>
</file>

<file path=ppt/tags/tag145.xml><?xml version="1.0" encoding="utf-8"?>
<p:tagLst xmlns:p="http://schemas.openxmlformats.org/presentationml/2006/main">
  <p:tag name="KSO_WM_BEAUTIFY_FLAG" val="#wm#"/>
  <p:tag name="KSO_WM_TEMPLATE_CATEGORY" val="custom"/>
  <p:tag name="KSO_WM_TEMPLATE_INDEX" val="20205176"/>
</p:tagLst>
</file>

<file path=ppt/tags/tag146.xml><?xml version="1.0" encoding="utf-8"?>
<p:tagLst xmlns:p="http://schemas.openxmlformats.org/presentationml/2006/main">
  <p:tag name="KSO_WM_BEAUTIFY_FLAG" val="#wm#"/>
  <p:tag name="KSO_WM_TEMPLATE_CATEGORY" val="custom"/>
  <p:tag name="KSO_WM_TEMPLATE_INDEX" val="20205176"/>
</p:tagLst>
</file>

<file path=ppt/tags/tag147.xml><?xml version="1.0" encoding="utf-8"?>
<p:tagLst xmlns:p="http://schemas.openxmlformats.org/presentationml/2006/main">
  <p:tag name="KSO_WM_BEAUTIFY_FLAG" val="#wm#"/>
  <p:tag name="KSO_WM_TEMPLATE_CATEGORY" val="custom"/>
  <p:tag name="KSO_WM_TEMPLATE_INDEX" val="20205176"/>
</p:tagLst>
</file>

<file path=ppt/tags/tag148.xml><?xml version="1.0" encoding="utf-8"?>
<p:tagLst xmlns:p="http://schemas.openxmlformats.org/presentationml/2006/main">
  <p:tag name="KSO_WM_BEAUTIFY_FLAG" val="#wm#"/>
  <p:tag name="KSO_WM_TEMPLATE_CATEGORY" val="custom"/>
  <p:tag name="KSO_WM_TEMPLATE_INDEX" val="20205176"/>
</p:tagLst>
</file>

<file path=ppt/tags/tag149.xml><?xml version="1.0" encoding="utf-8"?>
<p:tagLst xmlns:p="http://schemas.openxmlformats.org/presentationml/2006/main">
  <p:tag name="KSO_WM_BEAUTIFY_FLAG" val="#wm#"/>
  <p:tag name="KSO_WM_TEMPLATE_CATEGORY" val="custom"/>
  <p:tag name="KSO_WM_TEMPLATE_INDEX" val="20205176"/>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COMMONDATA" val="eyJoZGlkIjoiYWFjYThlZTkwZDU0YjI1NGViMDBjZjkwZDEwZDgwMDYifQ=="/>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2197</Words>
  <Application>WPS 演示</Application>
  <PresentationFormat>宽屏</PresentationFormat>
  <Paragraphs>69</Paragraphs>
  <Slides>14</Slides>
  <Notes>4</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14</vt:i4>
      </vt:variant>
    </vt:vector>
  </HeadingPairs>
  <TitlesOfParts>
    <vt:vector size="23" baseType="lpstr">
      <vt:lpstr>Arial</vt:lpstr>
      <vt:lpstr>宋体</vt:lpstr>
      <vt:lpstr>Wingdings</vt:lpstr>
      <vt:lpstr>Wingdings</vt:lpstr>
      <vt:lpstr>微软雅黑</vt:lpstr>
      <vt:lpstr>Arial Unicode MS</vt:lpstr>
      <vt:lpstr>Calibri</vt:lpstr>
      <vt:lpstr>Office 主题​​</vt:lpstr>
      <vt:lpstr>1_Office 主题​​</vt:lpstr>
      <vt:lpstr>China’s ways of culture export</vt:lpstr>
      <vt:lpstr>PowerPoint 演示文稿</vt:lpstr>
      <vt:lpstr>Ⅰ.Chinese Web novels</vt:lpstr>
      <vt:lpstr>PowerPoint 演示文稿</vt:lpstr>
      <vt:lpstr>PowerPoint 演示文稿</vt:lpstr>
      <vt:lpstr>PowerPoint 演示文稿</vt:lpstr>
      <vt:lpstr>PowerPoint 演示文稿</vt:lpstr>
      <vt:lpstr>Ⅱ.Chinese TV series</vt:lpstr>
      <vt:lpstr>Some popular TV series</vt:lpstr>
      <vt:lpstr>Conclusion</vt:lpstr>
      <vt:lpstr>Ⅲ.Li Ziqi（李子柒）</vt:lpstr>
      <vt:lpstr>PowerPoint 演示文稿</vt:lpstr>
      <vt:lpstr>PowerPoint 演示文稿</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xzy</cp:lastModifiedBy>
  <cp:revision>176</cp:revision>
  <dcterms:created xsi:type="dcterms:W3CDTF">2019-06-19T02:08:00Z</dcterms:created>
  <dcterms:modified xsi:type="dcterms:W3CDTF">2022-05-16T05:52:18Z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2052-11.1.0.11636</vt:lpwstr>
  </property>
  <property fmtid="{D5CDD505-2E9C-101B-9397-08002B2CF9AE}" pid="3" name="ICV">
    <vt:lpwstr>E25E521AD583483285270D9F702940EF</vt:lpwstr>
  </property>
</Properties>
</file>