
<file path=[Content_Types].xml><?xml version="1.0" encoding="utf-8"?>
<Types xmlns="http://schemas.openxmlformats.org/package/2006/content-types">
  <Default Extension="jpeg" ContentType="image/jpeg"/>
  <Default Extension="JPG" ContentType="image/.jp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sldIdLst>
    <p:sldId id="300" r:id="rId4"/>
    <p:sldId id="353" r:id="rId6"/>
    <p:sldId id="352" r:id="rId7"/>
    <p:sldId id="449" r:id="rId8"/>
    <p:sldId id="448" r:id="rId9"/>
    <p:sldId id="450" r:id="rId10"/>
    <p:sldId id="471" r:id="rId11"/>
    <p:sldId id="472" r:id="rId12"/>
    <p:sldId id="473" r:id="rId13"/>
    <p:sldId id="475" r:id="rId14"/>
    <p:sldId id="476" r:id="rId15"/>
    <p:sldId id="451" r:id="rId16"/>
    <p:sldId id="485" r:id="rId17"/>
    <p:sldId id="486" r:id="rId18"/>
    <p:sldId id="487" r:id="rId19"/>
    <p:sldId id="488" r:id="rId20"/>
    <p:sldId id="489" r:id="rId21"/>
    <p:sldId id="490" r:id="rId22"/>
    <p:sldId id="491" r:id="rId23"/>
    <p:sldId id="492" r:id="rId24"/>
  </p:sldIdLst>
  <p:sldSz cx="12190095" cy="685927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F9"/>
    <a:srgbClr val="404040"/>
    <a:srgbClr val="14B28B"/>
    <a:srgbClr val="E25E0E"/>
    <a:srgbClr val="01ACBE"/>
    <a:srgbClr val="4FC34E"/>
    <a:srgbClr val="81B747"/>
    <a:srgbClr val="27C5D6"/>
    <a:srgbClr val="1983B7"/>
    <a:srgbClr val="E94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57" autoAdjust="0"/>
    <p:restoredTop sz="97778" autoAdjust="0"/>
  </p:normalViewPr>
  <p:slideViewPr>
    <p:cSldViewPr snapToGrid="0" showGuides="1">
      <p:cViewPr>
        <p:scale>
          <a:sx n="75" d="100"/>
          <a:sy n="75" d="100"/>
        </p:scale>
        <p:origin x="1704" y="726"/>
      </p:cViewPr>
      <p:guideLst>
        <p:guide orient="horz" pos="2160"/>
        <p:guide pos="39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3.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dirty="0"/>
          </a:p>
        </p:txBody>
      </p:sp>
      <p:sp>
        <p:nvSpPr>
          <p:cNvPr id="4" name="灯片编号占位符 3"/>
          <p:cNvSpPr/>
          <p:nvPr>
            <p:ph type="sldNum" sz="quarter" idx="10"/>
          </p:nvPr>
        </p:nvSpPr>
        <p:spPr/>
        <p:txBody>
          <a:bodyPr/>
          <a:lstStyle/>
          <a:p>
            <a:fld id="{B463B80D-7D86-40D6-9D4D-C8C1DAA510C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B463B80D-7D86-40D6-9D4D-C8C1DAA510C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B463B80D-7D86-40D6-9D4D-C8C1DAA510C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B463B80D-7D86-40D6-9D4D-C8C1DAA510C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B463B80D-7D86-40D6-9D4D-C8C1DAA510C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B463B80D-7D86-40D6-9D4D-C8C1DAA510C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B463B80D-7D86-40D6-9D4D-C8C1DAA510C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dirty="0"/>
          </a:p>
        </p:txBody>
      </p:sp>
      <p:sp>
        <p:nvSpPr>
          <p:cNvPr id="4" name="灯片编号占位符 3"/>
          <p:cNvSpPr/>
          <p:nvPr>
            <p:ph type="sldNum" sz="quarter" idx="10"/>
          </p:nvPr>
        </p:nvSpPr>
        <p:spPr/>
        <p:txBody>
          <a:bodyPr/>
          <a:lstStyle/>
          <a:p>
            <a:fld id="{B463B80D-7D86-40D6-9D4D-C8C1DAA510C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1600571"/>
            <a:ext cx="10971372" cy="4527011"/>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521" y="6357822"/>
            <a:ext cx="2844430" cy="365210"/>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058" y="6357822"/>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2"/>
            <a:ext cx="2844430" cy="365210"/>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74702"/>
            <a:ext cx="8025355" cy="585288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521" y="6357822"/>
            <a:ext cx="2844430" cy="365210"/>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058" y="6357822"/>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2"/>
            <a:ext cx="2844430" cy="365210"/>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11" name="TextBox 3"/>
          <p:cNvSpPr txBox="1"/>
          <p:nvPr userDrawn="1"/>
        </p:nvSpPr>
        <p:spPr>
          <a:xfrm>
            <a:off x="1653751" y="6708279"/>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印品黑体" panose="00000500000000000000" pitchFamily="2" charset="-122"/>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ea typeface="印品黑体" panose="00000500000000000000" pitchFamily="2" charset="-122"/>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latin typeface="印品黑体" panose="00000500000000000000" pitchFamily="2" charset="-122"/>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latin typeface="印品黑体" panose="00000500000000000000" pitchFamily="2" charset="-122"/>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1219200" rtl="0" eaLnBrk="1" latinLnBrk="0" hangingPunct="1">
        <a:spcBef>
          <a:spcPct val="0"/>
        </a:spcBef>
        <a:buNone/>
        <a:defRPr sz="5900" kern="1200">
          <a:solidFill>
            <a:schemeClr val="tx1"/>
          </a:solidFill>
          <a:latin typeface="印品黑体" panose="00000500000000000000" pitchFamily="2" charset="-122"/>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印品黑体" panose="00000500000000000000" pitchFamily="2" charset="-122"/>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印品黑体" panose="00000500000000000000" pitchFamily="2" charset="-122"/>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印品黑体" panose="00000500000000000000" pitchFamily="2" charset="-122"/>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印品黑体" panose="00000500000000000000" pitchFamily="2" charset="-122"/>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80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52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4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11.png"/><Relationship Id="rId2" Type="http://schemas.microsoft.com/office/2007/relationships/hdphoto" Target="../media/image14.wdp"/><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9.xml"/><Relationship Id="rId3" Type="http://schemas.openxmlformats.org/officeDocument/2006/relationships/image" Target="../media/image11.png"/><Relationship Id="rId2" Type="http://schemas.microsoft.com/office/2007/relationships/hdphoto" Target="../media/image14.wdp"/><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9.xml"/><Relationship Id="rId3" Type="http://schemas.openxmlformats.org/officeDocument/2006/relationships/image" Target="../media/image11.png"/><Relationship Id="rId2" Type="http://schemas.microsoft.com/office/2007/relationships/hdphoto" Target="../media/image14.wdp"/><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image28.wdp"/><Relationship Id="rId3" Type="http://schemas.openxmlformats.org/officeDocument/2006/relationships/image" Target="../media/image27.png"/><Relationship Id="rId2" Type="http://schemas.openxmlformats.org/officeDocument/2006/relationships/image" Target="../media/image26.png"/><Relationship Id="rId11" Type="http://schemas.openxmlformats.org/officeDocument/2006/relationships/notesSlide" Target="../notesSlides/notesSlide13.xml"/><Relationship Id="rId10" Type="http://schemas.openxmlformats.org/officeDocument/2006/relationships/slideLayout" Target="../slideLayouts/slideLayout1.xml"/><Relationship Id="rId1" Type="http://schemas.openxmlformats.org/officeDocument/2006/relationships/image" Target="../media/image25.jpe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25.jpe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2.xml"/><Relationship Id="rId7" Type="http://schemas.openxmlformats.org/officeDocument/2006/relationships/image" Target="../media/image41.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25.jpe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2.xml"/><Relationship Id="rId7" Type="http://schemas.openxmlformats.org/officeDocument/2006/relationships/image" Target="../media/image44.jpeg"/><Relationship Id="rId6" Type="http://schemas.openxmlformats.org/officeDocument/2006/relationships/image" Target="../media/image43.jpeg"/><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25.jpe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9.xml"/><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9" Type="http://schemas.openxmlformats.org/officeDocument/2006/relationships/tags" Target="../tags/tag2.xml"/><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image28.wdp"/><Relationship Id="rId3" Type="http://schemas.openxmlformats.org/officeDocument/2006/relationships/image" Target="../media/image27.png"/><Relationship Id="rId2" Type="http://schemas.openxmlformats.org/officeDocument/2006/relationships/image" Target="../media/image26.png"/><Relationship Id="rId11" Type="http://schemas.openxmlformats.org/officeDocument/2006/relationships/notesSlide" Target="../notesSlides/notesSlide20.xml"/><Relationship Id="rId10" Type="http://schemas.openxmlformats.org/officeDocument/2006/relationships/slideLayout" Target="../slideLayouts/slideLayout1.xml"/><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9.xml"/><Relationship Id="rId3" Type="http://schemas.openxmlformats.org/officeDocument/2006/relationships/image" Target="../media/image11.png"/><Relationship Id="rId2" Type="http://schemas.microsoft.com/office/2007/relationships/hdphoto" Target="../media/image10.wdp"/><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9.xml"/><Relationship Id="rId4" Type="http://schemas.openxmlformats.org/officeDocument/2006/relationships/image" Target="../media/image12.png"/><Relationship Id="rId3" Type="http://schemas.openxmlformats.org/officeDocument/2006/relationships/image" Target="../media/image11.png"/><Relationship Id="rId2" Type="http://schemas.microsoft.com/office/2007/relationships/hdphoto" Target="../media/image10.wdp"/><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9.xml"/><Relationship Id="rId3" Type="http://schemas.openxmlformats.org/officeDocument/2006/relationships/image" Target="../media/image11.png"/><Relationship Id="rId2" Type="http://schemas.microsoft.com/office/2007/relationships/hdphoto" Target="../media/image10.wdp"/><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3" Type="http://schemas.openxmlformats.org/officeDocument/2006/relationships/image" Target="../media/image11.png"/><Relationship Id="rId2" Type="http://schemas.microsoft.com/office/2007/relationships/hdphoto" Target="../media/image14.wdp"/><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jpeg"/><Relationship Id="rId3" Type="http://schemas.openxmlformats.org/officeDocument/2006/relationships/image" Target="../media/image11.png"/><Relationship Id="rId2" Type="http://schemas.microsoft.com/office/2007/relationships/hdphoto" Target="../media/image14.wdp"/><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9.xml"/><Relationship Id="rId4" Type="http://schemas.openxmlformats.org/officeDocument/2006/relationships/image" Target="../media/image20.jpeg"/><Relationship Id="rId3" Type="http://schemas.openxmlformats.org/officeDocument/2006/relationships/image" Target="../media/image11.png"/><Relationship Id="rId2" Type="http://schemas.microsoft.com/office/2007/relationships/hdphoto" Target="../media/image14.wdp"/><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image" Target="../media/image21.png"/><Relationship Id="rId3" Type="http://schemas.openxmlformats.org/officeDocument/2006/relationships/image" Target="../media/image11.png"/><Relationship Id="rId2" Type="http://schemas.microsoft.com/office/2007/relationships/hdphoto" Target="../media/image14.wdp"/><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0" y="1240"/>
            <a:ext cx="12190413" cy="6857107"/>
          </a:xfrm>
          <a:prstGeom prst="rect">
            <a:avLst/>
          </a:prstGeom>
        </p:spPr>
      </p:pic>
      <p:pic>
        <p:nvPicPr>
          <p:cNvPr id="9" name="图片 16"/>
          <p:cNvPicPr>
            <a:picLocks noChangeAspect="1" noChangeArrowheads="1"/>
          </p:cNvPicPr>
          <p:nvPr/>
        </p:nvPicPr>
        <p:blipFill>
          <a:blip r:embed="rId2"/>
          <a:srcRect/>
          <a:stretch>
            <a:fillRect/>
          </a:stretch>
        </p:blipFill>
        <p:spPr bwMode="auto">
          <a:xfrm>
            <a:off x="7359995" y="180975"/>
            <a:ext cx="484311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Lst>
          </a:blip>
          <a:srcRect/>
          <a:stretch>
            <a:fillRect/>
          </a:stretch>
        </p:blipFill>
        <p:spPr bwMode="auto">
          <a:xfrm>
            <a:off x="0" y="1498599"/>
            <a:ext cx="5486400" cy="535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p:cNvPicPr>
          <p:nvPr/>
        </p:nvPicPr>
        <p:blipFill>
          <a:blip r:embed="rId5"/>
          <a:stretch>
            <a:fillRect/>
          </a:stretch>
        </p:blipFill>
        <p:spPr>
          <a:xfrm>
            <a:off x="4859167" y="465856"/>
            <a:ext cx="2472077" cy="2186836"/>
          </a:xfrm>
          <a:prstGeom prst="rect">
            <a:avLst/>
          </a:prstGeom>
        </p:spPr>
      </p:pic>
      <p:sp>
        <p:nvSpPr>
          <p:cNvPr id="16" name="矩形 11"/>
          <p:cNvSpPr>
            <a:spLocks noChangeArrowheads="1"/>
          </p:cNvSpPr>
          <p:nvPr/>
        </p:nvSpPr>
        <p:spPr bwMode="auto">
          <a:xfrm>
            <a:off x="1608868" y="1418682"/>
            <a:ext cx="872236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6000" dirty="0">
                <a:solidFill>
                  <a:schemeClr val="tx2">
                    <a:lumMod val="50000"/>
                  </a:schemeClr>
                </a:solidFill>
                <a:latin typeface="+mn-lt"/>
                <a:ea typeface="+mn-ea"/>
                <a:cs typeface="+mn-ea"/>
                <a:sym typeface="+mn-lt"/>
              </a:rPr>
              <a:t>Ancient Chinese Values </a:t>
            </a:r>
            <a:endParaRPr lang="en-US" altLang="zh-CN" sz="6000" dirty="0">
              <a:solidFill>
                <a:schemeClr val="tx2">
                  <a:lumMod val="50000"/>
                </a:schemeClr>
              </a:solidFill>
              <a:latin typeface="+mn-lt"/>
              <a:ea typeface="+mn-ea"/>
              <a:cs typeface="+mn-ea"/>
              <a:sym typeface="+mn-lt"/>
            </a:endParaRPr>
          </a:p>
          <a:p>
            <a:r>
              <a:rPr lang="en-US" altLang="zh-CN" sz="6000" dirty="0">
                <a:solidFill>
                  <a:schemeClr val="tx2">
                    <a:lumMod val="50000"/>
                  </a:schemeClr>
                </a:solidFill>
                <a:latin typeface="+mn-lt"/>
                <a:ea typeface="+mn-ea"/>
                <a:cs typeface="+mn-ea"/>
                <a:sym typeface="+mn-lt"/>
              </a:rPr>
              <a:t>Passed down Until Today</a:t>
            </a:r>
            <a:endParaRPr lang="en-US" altLang="zh-CN" sz="6000" dirty="0">
              <a:solidFill>
                <a:schemeClr val="tx2">
                  <a:lumMod val="50000"/>
                </a:schemeClr>
              </a:solidFill>
              <a:latin typeface="+mn-lt"/>
              <a:ea typeface="+mn-ea"/>
              <a:cs typeface="+mn-ea"/>
              <a:sym typeface="+mn-lt"/>
            </a:endParaRPr>
          </a:p>
        </p:txBody>
      </p:sp>
      <p:cxnSp>
        <p:nvCxnSpPr>
          <p:cNvPr id="17" name="直接箭头连接符 15"/>
          <p:cNvCxnSpPr>
            <a:cxnSpLocks noChangeShapeType="1"/>
          </p:cNvCxnSpPr>
          <p:nvPr/>
        </p:nvCxnSpPr>
        <p:spPr bwMode="auto">
          <a:xfrm flipV="1">
            <a:off x="3211289" y="3876598"/>
            <a:ext cx="5148939" cy="22077"/>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pic>
        <p:nvPicPr>
          <p:cNvPr id="103" name="图片 102"/>
          <p:cNvPicPr/>
          <p:nvPr/>
        </p:nvPicPr>
        <p:blipFill>
          <a:blip r:embed="rId6"/>
          <a:stretch>
            <a:fillRect/>
          </a:stretch>
        </p:blipFill>
        <p:spPr>
          <a:xfrm>
            <a:off x="8599170" y="6184265"/>
            <a:ext cx="3501390" cy="572135"/>
          </a:xfrm>
          <a:prstGeom prst="rect">
            <a:avLst/>
          </a:prstGeom>
          <a:noFill/>
          <a:ln w="9525">
            <a:noFill/>
          </a:ln>
        </p:spPr>
      </p:pic>
      <p:sp>
        <p:nvSpPr>
          <p:cNvPr id="2" name="矩形 11"/>
          <p:cNvSpPr>
            <a:spLocks noChangeArrowheads="1"/>
          </p:cNvSpPr>
          <p:nvPr/>
        </p:nvSpPr>
        <p:spPr bwMode="auto">
          <a:xfrm>
            <a:off x="1821593" y="4072347"/>
            <a:ext cx="855281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4800" dirty="0">
                <a:solidFill>
                  <a:schemeClr val="tx2">
                    <a:lumMod val="50000"/>
                  </a:schemeClr>
                </a:solidFill>
                <a:latin typeface="+mn-lt"/>
                <a:ea typeface="+mn-ea"/>
                <a:cs typeface="+mn-ea"/>
                <a:sym typeface="+mn-lt"/>
              </a:rPr>
              <a:t>Presenter: </a:t>
            </a:r>
            <a:r>
              <a:rPr lang="zh-CN" altLang="en-US" sz="4800" dirty="0">
                <a:solidFill>
                  <a:schemeClr val="tx2">
                    <a:lumMod val="50000"/>
                  </a:schemeClr>
                </a:solidFill>
                <a:latin typeface="+mn-lt"/>
                <a:cs typeface="+mn-ea"/>
                <a:sym typeface="+mn-lt"/>
              </a:rPr>
              <a:t>刘丛领</a:t>
            </a:r>
            <a:r>
              <a:rPr lang="en-US" altLang="zh-CN" sz="4800" dirty="0">
                <a:solidFill>
                  <a:schemeClr val="tx2">
                    <a:lumMod val="50000"/>
                  </a:schemeClr>
                </a:solidFill>
                <a:latin typeface="+mn-lt"/>
                <a:cs typeface="+mn-ea"/>
                <a:sym typeface="+mn-lt"/>
              </a:rPr>
              <a:t>Liu Congling </a:t>
            </a:r>
            <a:endParaRPr lang="en-US" altLang="zh-CN" sz="4800" dirty="0">
              <a:solidFill>
                <a:schemeClr val="tx2">
                  <a:lumMod val="50000"/>
                </a:schemeClr>
              </a:solidFill>
              <a:latin typeface="+mn-lt"/>
              <a:cs typeface="+mn-ea"/>
              <a:sym typeface="+mn-lt"/>
            </a:endParaRPr>
          </a:p>
          <a:p>
            <a:r>
              <a:rPr lang="en-US" altLang="zh-CN" sz="4800" dirty="0">
                <a:solidFill>
                  <a:schemeClr val="tx2">
                    <a:lumMod val="50000"/>
                  </a:schemeClr>
                </a:solidFill>
                <a:latin typeface="+mn-lt"/>
                <a:cs typeface="+mn-ea"/>
                <a:sym typeface="+mn-lt"/>
              </a:rPr>
              <a:t>                 </a:t>
            </a:r>
            <a:r>
              <a:rPr lang="zh-CN" altLang="en-US" sz="4800" dirty="0">
                <a:solidFill>
                  <a:schemeClr val="tx2">
                    <a:lumMod val="50000"/>
                  </a:schemeClr>
                </a:solidFill>
                <a:latin typeface="+mn-lt"/>
                <a:cs typeface="+mn-ea"/>
                <a:sym typeface="+mn-lt"/>
              </a:rPr>
              <a:t>夏紫纯</a:t>
            </a:r>
            <a:r>
              <a:rPr lang="en-US" altLang="zh-CN" sz="4800" dirty="0">
                <a:solidFill>
                  <a:schemeClr val="tx2">
                    <a:lumMod val="50000"/>
                  </a:schemeClr>
                </a:solidFill>
                <a:latin typeface="+mn-lt"/>
                <a:cs typeface="+mn-ea"/>
                <a:sym typeface="+mn-lt"/>
              </a:rPr>
              <a:t>Xia Zichun</a:t>
            </a:r>
            <a:endParaRPr lang="en-US" altLang="zh-CN" sz="4800" dirty="0">
              <a:solidFill>
                <a:schemeClr val="tx2">
                  <a:lumMod val="50000"/>
                </a:schemeClr>
              </a:solidFill>
              <a:latin typeface="+mn-lt"/>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par>
                                <p:cTn id="8" presetID="42"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anim calcmode="lin" valueType="num">
                                      <p:cBhvr>
                                        <p:cTn id="11" dur="750" fill="hold"/>
                                        <p:tgtEl>
                                          <p:spTgt spid="9"/>
                                        </p:tgtEl>
                                        <p:attrNameLst>
                                          <p:attrName>ppt_x</p:attrName>
                                        </p:attrNameLst>
                                      </p:cBhvr>
                                      <p:tavLst>
                                        <p:tav tm="0">
                                          <p:val>
                                            <p:strVal val="#ppt_x"/>
                                          </p:val>
                                        </p:tav>
                                        <p:tav tm="100000">
                                          <p:val>
                                            <p:strVal val="#ppt_x"/>
                                          </p:val>
                                        </p:tav>
                                      </p:tavLst>
                                    </p:anim>
                                    <p:anim calcmode="lin" valueType="num">
                                      <p:cBhvr>
                                        <p:cTn id="12" dur="75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filter="wipe(left)">
                                      <p:cBhvr>
                                        <p:cTn id="21" dur="259"/>
                                        <p:tgtEl>
                                          <p:spTgt spid="17"/>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filter="fade">
                                      <p:cBhvr>
                                        <p:cTn id="25" dur="519"/>
                                        <p:tgtEl>
                                          <p:spTgt spid="16"/>
                                        </p:tgtEl>
                                      </p:cBhvr>
                                    </p:animEffect>
                                    <p:anim calcmode="lin" valueType="num">
                                      <p:cBhvr>
                                        <p:cTn id="26" dur="519" fill="hold"/>
                                        <p:tgtEl>
                                          <p:spTgt spid="16"/>
                                        </p:tgtEl>
                                        <p:attrNameLst>
                                          <p:attrName>ppt_x</p:attrName>
                                        </p:attrNameLst>
                                      </p:cBhvr>
                                      <p:tavLst>
                                        <p:tav tm="0">
                                          <p:val>
                                            <p:strVal val="#ppt_x"/>
                                          </p:val>
                                        </p:tav>
                                        <p:tav tm="100000">
                                          <p:val>
                                            <p:strVal val="#ppt_x"/>
                                          </p:val>
                                        </p:tav>
                                      </p:tavLst>
                                    </p:anim>
                                    <p:anim calcmode="lin" valueType="num">
                                      <p:cBhvr>
                                        <p:cTn id="27" dur="519"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filter="fade">
                                      <p:cBhvr>
                                        <p:cTn id="36" dur="519"/>
                                        <p:tgtEl>
                                          <p:spTgt spid="2"/>
                                        </p:tgtEl>
                                      </p:cBhvr>
                                    </p:animEffect>
                                    <p:anim calcmode="lin" valueType="num">
                                      <p:cBhvr>
                                        <p:cTn id="37" dur="519" fill="hold"/>
                                        <p:tgtEl>
                                          <p:spTgt spid="2"/>
                                        </p:tgtEl>
                                        <p:attrNameLst>
                                          <p:attrName>ppt_x</p:attrName>
                                        </p:attrNameLst>
                                      </p:cBhvr>
                                      <p:tavLst>
                                        <p:tav tm="0">
                                          <p:val>
                                            <p:strVal val="#ppt_x"/>
                                          </p:val>
                                        </p:tav>
                                        <p:tav tm="100000">
                                          <p:val>
                                            <p:strVal val="#ppt_x"/>
                                          </p:val>
                                        </p:tav>
                                      </p:tavLst>
                                    </p:anim>
                                    <p:anim calcmode="lin" valueType="num">
                                      <p:cBhvr>
                                        <p:cTn id="38" dur="519"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p:bldP spid="17" grpId="0" animBg="1"/>
      <p:bldP spid="2"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920496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spcBef>
                    <a:spcPct val="50000"/>
                  </a:spcBef>
                </a:pPr>
                <a:r>
                  <a:rPr lang="en-US" altLang="zh-CN" sz="3200" dirty="0">
                    <a:solidFill>
                      <a:schemeClr val="tx2">
                        <a:lumMod val="50000"/>
                      </a:schemeClr>
                    </a:solidFill>
                    <a:cs typeface="+mn-ea"/>
                    <a:sym typeface="+mn-lt"/>
                  </a:rPr>
                  <a:t>Ancient Chinese Values Handed down Until Today</a:t>
                </a:r>
                <a:endParaRPr lang="zh-CN" altLang="en-US" sz="3200" dirty="0">
                  <a:solidFill>
                    <a:schemeClr val="tx2">
                      <a:lumMod val="50000"/>
                    </a:schemeClr>
                  </a:solidFill>
                  <a:latin typeface="+mn-lt"/>
                  <a:ea typeface="+mn-ea"/>
                  <a:cs typeface="+mn-ea"/>
                  <a:sym typeface="+mn-lt"/>
                </a:endParaRP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1" cstate="screen">
              <a:extLst>
                <a:ext uri="{BEBA8EAE-BF5A-486C-A8C5-ECC9F3942E4B}">
                  <a14:imgProps xmlns:a14="http://schemas.microsoft.com/office/drawing/2010/main">
                    <a14:imgLayer r:embed="rId2">
                      <a14:imgEffect>
                        <a14:brightnessContrast bright="5000" contrast="15000"/>
                      </a14:imgEffect>
                      <a14:imgEffect>
                        <a14:sharpenSoften amount="22000"/>
                      </a14:imgEffect>
                    </a14:imgLayer>
                  </a14:imgProps>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3" cstate="screen"/>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文本框 5"/>
          <p:cNvSpPr txBox="1"/>
          <p:nvPr/>
        </p:nvSpPr>
        <p:spPr>
          <a:xfrm>
            <a:off x="4425950" y="1339215"/>
            <a:ext cx="4534535" cy="706755"/>
          </a:xfrm>
          <a:prstGeom prst="rect">
            <a:avLst/>
          </a:prstGeom>
          <a:noFill/>
        </p:spPr>
        <p:txBody>
          <a:bodyPr wrap="square" rtlCol="0">
            <a:spAutoFit/>
          </a:bodyPr>
          <a:p>
            <a:r>
              <a:rPr lang="en-US" altLang="zh-CN" sz="4000"/>
              <a:t>5.harmony/peace</a:t>
            </a:r>
            <a:endParaRPr lang="en-US" altLang="zh-CN" sz="4000"/>
          </a:p>
        </p:txBody>
      </p:sp>
      <p:pic>
        <p:nvPicPr>
          <p:cNvPr id="107" name="图片 106"/>
          <p:cNvPicPr/>
          <p:nvPr/>
        </p:nvPicPr>
        <p:blipFill>
          <a:blip r:embed="rId4"/>
          <a:stretch>
            <a:fillRect/>
          </a:stretch>
        </p:blipFill>
        <p:spPr>
          <a:xfrm>
            <a:off x="831850" y="1260475"/>
            <a:ext cx="1454150" cy="1674495"/>
          </a:xfrm>
          <a:prstGeom prst="rect">
            <a:avLst/>
          </a:prstGeom>
          <a:noFill/>
          <a:ln w="9525">
            <a:noFill/>
          </a:ln>
        </p:spPr>
      </p:pic>
      <p:sp>
        <p:nvSpPr>
          <p:cNvPr id="2" name="文本框 1"/>
          <p:cNvSpPr txBox="1"/>
          <p:nvPr/>
        </p:nvSpPr>
        <p:spPr>
          <a:xfrm>
            <a:off x="4389120" y="2402205"/>
            <a:ext cx="5005705" cy="368300"/>
          </a:xfrm>
          <a:prstGeom prst="rect">
            <a:avLst/>
          </a:prstGeom>
          <a:noFill/>
        </p:spPr>
        <p:txBody>
          <a:bodyPr wrap="square" rtlCol="0">
            <a:spAutoFit/>
          </a:bodyPr>
          <a:p>
            <a:r>
              <a:rPr lang="zh-CN" altLang="en-US"/>
              <a:t>A peaceful family will prosper</a:t>
            </a:r>
            <a:r>
              <a:rPr lang="en-US" altLang="zh-CN"/>
              <a:t>.</a:t>
            </a:r>
            <a:r>
              <a:rPr lang="zh-CN" altLang="en-US"/>
              <a:t> 家和万事兴。</a:t>
            </a:r>
            <a:endParaRPr lang="zh-CN" altLang="en-US"/>
          </a:p>
        </p:txBody>
      </p:sp>
      <p:sp>
        <p:nvSpPr>
          <p:cNvPr id="3" name="文本框 2"/>
          <p:cNvSpPr txBox="1"/>
          <p:nvPr/>
        </p:nvSpPr>
        <p:spPr>
          <a:xfrm>
            <a:off x="4425950" y="3039745"/>
            <a:ext cx="4063365" cy="368300"/>
          </a:xfrm>
          <a:prstGeom prst="rect">
            <a:avLst/>
          </a:prstGeom>
          <a:noFill/>
        </p:spPr>
        <p:txBody>
          <a:bodyPr wrap="square" rtlCol="0">
            <a:spAutoFit/>
          </a:bodyPr>
          <a:p>
            <a:r>
              <a:rPr lang="en-US" altLang="zh-CN"/>
              <a:t>Harmony brings wealth.</a:t>
            </a:r>
            <a:r>
              <a:rPr lang="zh-CN" altLang="en-US">
                <a:ea typeface="宋体" panose="02010600030101010101" pitchFamily="2" charset="-122"/>
              </a:rPr>
              <a:t>和气生财。</a:t>
            </a:r>
            <a:endParaRPr lang="en-US" altLang="zh-CN">
              <a:ea typeface="宋体" panose="02010600030101010101" pitchFamily="2" charset="-122"/>
            </a:endParaRPr>
          </a:p>
        </p:txBody>
      </p:sp>
      <p:pic>
        <p:nvPicPr>
          <p:cNvPr id="15" name="图片 14" descr="和he"/>
          <p:cNvPicPr>
            <a:picLocks noChangeAspect="1"/>
          </p:cNvPicPr>
          <p:nvPr/>
        </p:nvPicPr>
        <p:blipFill>
          <a:blip r:embed="rId5"/>
          <a:stretch>
            <a:fillRect/>
          </a:stretch>
        </p:blipFill>
        <p:spPr>
          <a:xfrm>
            <a:off x="2446655" y="3408045"/>
            <a:ext cx="8021320" cy="1898015"/>
          </a:xfrm>
          <a:prstGeom prst="rect">
            <a:avLst/>
          </a:prstGeom>
        </p:spPr>
      </p:pic>
      <p:sp>
        <p:nvSpPr>
          <p:cNvPr id="16" name="文本框 15"/>
          <p:cNvSpPr txBox="1"/>
          <p:nvPr/>
        </p:nvSpPr>
        <p:spPr>
          <a:xfrm>
            <a:off x="2934970" y="5306060"/>
            <a:ext cx="7533005" cy="368300"/>
          </a:xfrm>
          <a:prstGeom prst="rect">
            <a:avLst/>
          </a:prstGeom>
          <a:noFill/>
        </p:spPr>
        <p:txBody>
          <a:bodyPr wrap="square" rtlCol="0" anchor="t">
            <a:spAutoFit/>
          </a:bodyPr>
          <a:p>
            <a:r>
              <a:rPr lang="zh-CN" altLang="en-US"/>
              <a:t>the Five Principles of Peaceful Coexistence</a:t>
            </a:r>
            <a:r>
              <a:rPr lang="en-US" altLang="zh-CN"/>
              <a:t> 和平共处五项原则</a:t>
            </a:r>
            <a:endParaRPr lang="zh-CN" altLang="en-US">
              <a:ea typeface="宋体" panose="02010600030101010101" pitchFamily="2" charset="-122"/>
            </a:endParaRPr>
          </a:p>
        </p:txBody>
      </p:sp>
      <p:sp>
        <p:nvSpPr>
          <p:cNvPr id="5" name="文本框 4"/>
          <p:cNvSpPr txBox="1"/>
          <p:nvPr/>
        </p:nvSpPr>
        <p:spPr>
          <a:xfrm>
            <a:off x="831850" y="5943600"/>
            <a:ext cx="4280535" cy="368300"/>
          </a:xfrm>
          <a:prstGeom prst="rect">
            <a:avLst/>
          </a:prstGeom>
          <a:noFill/>
        </p:spPr>
        <p:txBody>
          <a:bodyPr wrap="square" rtlCol="0" anchor="t">
            <a:spAutoFit/>
          </a:bodyPr>
          <a:p>
            <a:r>
              <a:rPr lang="en-US">
                <a:ea typeface="宋体" panose="02010600030101010101" pitchFamily="2" charset="-122"/>
              </a:rPr>
              <a:t>Harmony is the most valuable.</a:t>
            </a:r>
            <a:r>
              <a:rPr lang="zh-CN" altLang="en-US">
                <a:ea typeface="宋体" panose="02010600030101010101" pitchFamily="2" charset="-122"/>
              </a:rPr>
              <a:t>以和为贵。</a:t>
            </a:r>
            <a:endParaRPr lang="zh-CN" altLang="en-US">
              <a:ea typeface="宋体" panose="02010600030101010101" pitchFamily="2" charset="-122"/>
            </a:endParaRPr>
          </a:p>
        </p:txBody>
      </p:sp>
      <p:cxnSp>
        <p:nvCxnSpPr>
          <p:cNvPr id="12" name="直接箭头连接符 11"/>
          <p:cNvCxnSpPr/>
          <p:nvPr/>
        </p:nvCxnSpPr>
        <p:spPr>
          <a:xfrm>
            <a:off x="5295265" y="6110605"/>
            <a:ext cx="1255395" cy="0"/>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sp>
        <p:nvSpPr>
          <p:cNvPr id="13" name="文本框 12"/>
          <p:cNvSpPr txBox="1"/>
          <p:nvPr/>
        </p:nvSpPr>
        <p:spPr>
          <a:xfrm>
            <a:off x="6733540" y="5943600"/>
            <a:ext cx="5536565" cy="368300"/>
          </a:xfrm>
          <a:prstGeom prst="rect">
            <a:avLst/>
          </a:prstGeom>
          <a:noFill/>
        </p:spPr>
        <p:txBody>
          <a:bodyPr wrap="square" rtlCol="0" anchor="t">
            <a:spAutoFit/>
          </a:bodyPr>
          <a:p>
            <a:r>
              <a:rPr lang="en-US" altLang="zh-CN">
                <a:ea typeface="宋体" panose="02010600030101010101" pitchFamily="2" charset="-122"/>
              </a:rPr>
              <a:t>To make concessions to avoid trouble</a:t>
            </a:r>
            <a:r>
              <a:rPr lang="zh-CN" altLang="en-US">
                <a:ea typeface="宋体" panose="02010600030101010101" pitchFamily="2" charset="-122"/>
              </a:rPr>
              <a:t>息事宁人</a:t>
            </a:r>
            <a:endParaRPr lang="zh-CN" altLang="en-US">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p:bldP spid="5"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219329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spcBef>
                    <a:spcPct val="50000"/>
                  </a:spcBef>
                </a:pPr>
                <a:r>
                  <a:rPr lang="en-US" altLang="zh-CN" sz="3200" dirty="0">
                    <a:solidFill>
                      <a:schemeClr val="tx2">
                        <a:lumMod val="50000"/>
                      </a:schemeClr>
                    </a:solidFill>
                    <a:cs typeface="+mn-ea"/>
                    <a:sym typeface="+mn-lt"/>
                  </a:rPr>
                  <a:t>Conclusion</a:t>
                </a:r>
                <a:endParaRPr lang="zh-CN" altLang="en-US" sz="3200" dirty="0">
                  <a:solidFill>
                    <a:schemeClr val="tx2">
                      <a:lumMod val="50000"/>
                    </a:schemeClr>
                  </a:solidFill>
                  <a:latin typeface="+mn-lt"/>
                  <a:ea typeface="+mn-ea"/>
                  <a:cs typeface="+mn-ea"/>
                  <a:sym typeface="+mn-lt"/>
                </a:endParaRP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1" cstate="screen">
              <a:extLst>
                <a:ext uri="{BEBA8EAE-BF5A-486C-A8C5-ECC9F3942E4B}">
                  <a14:imgProps xmlns:a14="http://schemas.microsoft.com/office/drawing/2010/main">
                    <a14:imgLayer r:embed="rId2">
                      <a14:imgEffect>
                        <a14:brightnessContrast bright="5000" contrast="15000"/>
                      </a14:imgEffect>
                      <a14:imgEffect>
                        <a14:sharpenSoften amount="22000"/>
                      </a14:imgEffect>
                    </a14:imgLayer>
                  </a14:imgProps>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3" cstate="screen"/>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文本框 5"/>
          <p:cNvSpPr txBox="1"/>
          <p:nvPr/>
        </p:nvSpPr>
        <p:spPr>
          <a:xfrm>
            <a:off x="1378585" y="1455420"/>
            <a:ext cx="5243195" cy="583565"/>
          </a:xfrm>
          <a:prstGeom prst="rect">
            <a:avLst/>
          </a:prstGeom>
          <a:noFill/>
        </p:spPr>
        <p:txBody>
          <a:bodyPr wrap="square" rtlCol="0">
            <a:spAutoFit/>
          </a:bodyPr>
          <a:p>
            <a:r>
              <a:rPr lang="en-US" altLang="zh-CN" sz="3200"/>
              <a:t>1.Confucianism-oriented</a:t>
            </a:r>
            <a:endParaRPr lang="en-US" altLang="zh-CN" sz="3200"/>
          </a:p>
        </p:txBody>
      </p:sp>
      <p:sp>
        <p:nvSpPr>
          <p:cNvPr id="2" name="文本框 1"/>
          <p:cNvSpPr txBox="1"/>
          <p:nvPr/>
        </p:nvSpPr>
        <p:spPr>
          <a:xfrm>
            <a:off x="1378585" y="4380865"/>
            <a:ext cx="4063365" cy="583565"/>
          </a:xfrm>
          <a:prstGeom prst="rect">
            <a:avLst/>
          </a:prstGeom>
          <a:noFill/>
        </p:spPr>
        <p:txBody>
          <a:bodyPr wrap="square" rtlCol="0">
            <a:spAutoFit/>
          </a:bodyPr>
          <a:p>
            <a:r>
              <a:rPr lang="en-US" altLang="zh-CN" sz="3200"/>
              <a:t>3.outcome-driven</a:t>
            </a:r>
            <a:endParaRPr lang="en-US" altLang="zh-CN" sz="3200"/>
          </a:p>
        </p:txBody>
      </p:sp>
      <p:sp>
        <p:nvSpPr>
          <p:cNvPr id="12" name="文本框 11"/>
          <p:cNvSpPr txBox="1"/>
          <p:nvPr/>
        </p:nvSpPr>
        <p:spPr>
          <a:xfrm>
            <a:off x="1378585" y="2802255"/>
            <a:ext cx="4559300" cy="583565"/>
          </a:xfrm>
          <a:prstGeom prst="rect">
            <a:avLst/>
          </a:prstGeom>
          <a:noFill/>
        </p:spPr>
        <p:txBody>
          <a:bodyPr wrap="square" rtlCol="0">
            <a:spAutoFit/>
          </a:bodyPr>
          <a:p>
            <a:r>
              <a:rPr lang="en-US" altLang="zh-CN" sz="3200"/>
              <a:t>2.holistic thinking</a:t>
            </a:r>
            <a:endParaRPr lang="en-US" altLang="zh-CN" sz="3200"/>
          </a:p>
        </p:txBody>
      </p:sp>
      <p:cxnSp>
        <p:nvCxnSpPr>
          <p:cNvPr id="3" name="直接箭头连接符 2"/>
          <p:cNvCxnSpPr/>
          <p:nvPr/>
        </p:nvCxnSpPr>
        <p:spPr>
          <a:xfrm flipV="1">
            <a:off x="4985385" y="3119755"/>
            <a:ext cx="1371600" cy="6350"/>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sp>
        <p:nvSpPr>
          <p:cNvPr id="5" name="文本框 4"/>
          <p:cNvSpPr txBox="1"/>
          <p:nvPr/>
        </p:nvSpPr>
        <p:spPr>
          <a:xfrm>
            <a:off x="6621780" y="2802255"/>
            <a:ext cx="5024755" cy="583565"/>
          </a:xfrm>
          <a:prstGeom prst="rect">
            <a:avLst/>
          </a:prstGeom>
          <a:noFill/>
        </p:spPr>
        <p:txBody>
          <a:bodyPr wrap="square" rtlCol="0">
            <a:spAutoFit/>
          </a:bodyPr>
          <a:p>
            <a:r>
              <a:rPr lang="en-US" altLang="zh-CN" sz="3200"/>
              <a:t>the golden mean</a:t>
            </a:r>
            <a:r>
              <a:rPr lang="zh-CN" altLang="en-US" sz="3200">
                <a:ea typeface="宋体" panose="02010600030101010101" pitchFamily="2" charset="-122"/>
              </a:rPr>
              <a:t>中庸之道</a:t>
            </a:r>
            <a:endParaRPr lang="zh-CN" altLang="en-US" sz="3200">
              <a:ea typeface="宋体" panose="02010600030101010101" pitchFamily="2" charset="-122"/>
            </a:endParaRPr>
          </a:p>
        </p:txBody>
      </p:sp>
      <p:cxnSp>
        <p:nvCxnSpPr>
          <p:cNvPr id="13" name="直接箭头连接符 12"/>
          <p:cNvCxnSpPr/>
          <p:nvPr/>
        </p:nvCxnSpPr>
        <p:spPr>
          <a:xfrm flipV="1">
            <a:off x="4985385" y="4669155"/>
            <a:ext cx="1371600" cy="6350"/>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sp>
        <p:nvSpPr>
          <p:cNvPr id="14" name="文本框 13"/>
          <p:cNvSpPr txBox="1"/>
          <p:nvPr/>
        </p:nvSpPr>
        <p:spPr>
          <a:xfrm>
            <a:off x="6621780" y="4271645"/>
            <a:ext cx="5478780" cy="1076325"/>
          </a:xfrm>
          <a:prstGeom prst="rect">
            <a:avLst/>
          </a:prstGeom>
          <a:noFill/>
        </p:spPr>
        <p:txBody>
          <a:bodyPr wrap="square" rtlCol="0">
            <a:spAutoFit/>
          </a:bodyPr>
          <a:p>
            <a:r>
              <a:rPr lang="en-US" altLang="zh-CN" sz="3200"/>
              <a:t>pragmatism</a:t>
            </a:r>
            <a:r>
              <a:rPr lang="zh-CN" altLang="en-US" sz="3200">
                <a:ea typeface="宋体" panose="02010600030101010101" pitchFamily="2" charset="-122"/>
              </a:rPr>
              <a:t>经世致用</a:t>
            </a:r>
            <a:r>
              <a:rPr lang="en-US" altLang="zh-CN" sz="3200">
                <a:ea typeface="宋体" panose="02010600030101010101" pitchFamily="2" charset="-122"/>
              </a:rPr>
              <a:t>/</a:t>
            </a:r>
            <a:r>
              <a:rPr lang="zh-CN" altLang="en-US" sz="3200">
                <a:ea typeface="宋体" panose="02010600030101010101" pitchFamily="2" charset="-122"/>
              </a:rPr>
              <a:t>实学（</a:t>
            </a:r>
            <a:r>
              <a:rPr lang="en-US" altLang="zh-CN" sz="3200">
                <a:ea typeface="宋体" panose="02010600030101010101" pitchFamily="2" charset="-122"/>
              </a:rPr>
              <a:t>a school in Song Dynasty)</a:t>
            </a:r>
            <a:endParaRPr lang="en-US" altLang="zh-CN" sz="3200">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226123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200" dirty="0">
                    <a:solidFill>
                      <a:schemeClr val="tx2">
                        <a:lumMod val="50000"/>
                      </a:schemeClr>
                    </a:solidFill>
                    <a:latin typeface="+mn-lt"/>
                    <a:ea typeface="+mn-ea"/>
                    <a:cs typeface="+mn-ea"/>
                    <a:sym typeface="+mn-lt"/>
                  </a:rPr>
                  <a:t>References</a:t>
                </a:r>
                <a:endParaRPr lang="en-US" altLang="zh-CN" sz="3200" dirty="0">
                  <a:solidFill>
                    <a:schemeClr val="tx2">
                      <a:lumMod val="50000"/>
                    </a:schemeClr>
                  </a:solidFill>
                  <a:latin typeface="+mn-lt"/>
                  <a:ea typeface="+mn-ea"/>
                  <a:cs typeface="+mn-ea"/>
                  <a:sym typeface="+mn-lt"/>
                </a:endParaRP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1" cstate="screen">
              <a:extLst>
                <a:ext uri="{BEBA8EAE-BF5A-486C-A8C5-ECC9F3942E4B}">
                  <a14:imgProps xmlns:a14="http://schemas.microsoft.com/office/drawing/2010/main">
                    <a14:imgLayer r:embed="rId2">
                      <a14:imgEffect>
                        <a14:brightnessContrast bright="5000" contrast="15000"/>
                      </a14:imgEffect>
                      <a14:imgEffect>
                        <a14:sharpenSoften amount="22000"/>
                      </a14:imgEffect>
                    </a14:imgLayer>
                  </a14:imgProps>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3" cstate="screen"/>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Straight Connector 69"/>
          <p:cNvCxnSpPr/>
          <p:nvPr/>
        </p:nvCxnSpPr>
        <p:spPr>
          <a:xfrm rot="5400000">
            <a:off x="2672412" y="5740043"/>
            <a:ext cx="763064"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71"/>
          <p:cNvSpPr/>
          <p:nvPr/>
        </p:nvSpPr>
        <p:spPr>
          <a:xfrm>
            <a:off x="1331595" y="1211580"/>
            <a:ext cx="9305925" cy="5045075"/>
          </a:xfrm>
          <a:prstGeom prst="rect">
            <a:avLst/>
          </a:prstGeom>
        </p:spPr>
        <p:txBody>
          <a:bodyPr wrap="square" lIns="121908" tIns="60954" rIns="121908" bIns="60954">
            <a:spAutoFit/>
          </a:bodyPr>
          <a:lstStyle/>
          <a:p>
            <a:r>
              <a:rPr lang="en-US" sz="1600" dirty="0">
                <a:solidFill>
                  <a:schemeClr val="bg1">
                    <a:lumMod val="50000"/>
                  </a:schemeClr>
                </a:solidFill>
                <a:cs typeface="+mn-ea"/>
                <a:sym typeface="+mn-lt"/>
              </a:rPr>
              <a:t>1.</a:t>
            </a:r>
            <a:r>
              <a:rPr sz="1600" dirty="0">
                <a:solidFill>
                  <a:schemeClr val="bg1">
                    <a:lumMod val="50000"/>
                  </a:schemeClr>
                </a:solidFill>
                <a:cs typeface="+mn-ea"/>
                <a:sym typeface="+mn-lt"/>
              </a:rPr>
              <a:t>Yan Hui 晏辉.(2009). 现代语境下的价值与价值观[Values in the </a:t>
            </a:r>
            <a:endParaRPr sz="1600" dirty="0">
              <a:solidFill>
                <a:schemeClr val="bg1">
                  <a:lumMod val="50000"/>
                </a:schemeClr>
              </a:solidFill>
              <a:cs typeface="+mn-ea"/>
              <a:sym typeface="+mn-lt"/>
            </a:endParaRPr>
          </a:p>
          <a:p>
            <a:r>
              <a:rPr sz="1600" dirty="0">
                <a:solidFill>
                  <a:schemeClr val="bg1">
                    <a:lumMod val="50000"/>
                  </a:schemeClr>
                </a:solidFill>
                <a:cs typeface="+mn-ea"/>
                <a:sym typeface="+mn-lt"/>
              </a:rPr>
              <a:t>modern context]. Beijing Normal University Press 北京师范大学出版社.</a:t>
            </a:r>
            <a:endParaRPr sz="1600" dirty="0">
              <a:solidFill>
                <a:schemeClr val="bg1">
                  <a:lumMod val="50000"/>
                </a:schemeClr>
              </a:solidFill>
              <a:cs typeface="+mn-ea"/>
              <a:sym typeface="+mn-lt"/>
            </a:endParaRPr>
          </a:p>
          <a:p>
            <a:r>
              <a:rPr lang="en-US" sz="1600" dirty="0">
                <a:solidFill>
                  <a:schemeClr val="bg1">
                    <a:lumMod val="50000"/>
                  </a:schemeClr>
                </a:solidFill>
                <a:cs typeface="+mn-ea"/>
                <a:sym typeface="+mn-lt"/>
              </a:rPr>
              <a:t>2.</a:t>
            </a:r>
            <a:r>
              <a:rPr sz="1600" dirty="0">
                <a:solidFill>
                  <a:schemeClr val="bg1">
                    <a:lumMod val="50000"/>
                  </a:schemeClr>
                </a:solidFill>
                <a:cs typeface="+mn-ea"/>
                <a:sym typeface="+mn-lt"/>
              </a:rPr>
              <a:t>Liu Caihong 刘彩虹.(2014). 当代中国社会价值观念变迁与人的全</a:t>
            </a:r>
            <a:endParaRPr sz="1600" dirty="0">
              <a:solidFill>
                <a:schemeClr val="bg1">
                  <a:lumMod val="50000"/>
                </a:schemeClr>
              </a:solidFill>
              <a:cs typeface="+mn-ea"/>
              <a:sym typeface="+mn-lt"/>
            </a:endParaRPr>
          </a:p>
          <a:p>
            <a:r>
              <a:rPr sz="1600" dirty="0">
                <a:solidFill>
                  <a:schemeClr val="bg1">
                    <a:lumMod val="50000"/>
                  </a:schemeClr>
                </a:solidFill>
                <a:cs typeface="+mn-ea"/>
                <a:sym typeface="+mn-lt"/>
              </a:rPr>
              <a:t>面发展[The changes of contemporary Chinese social values and the all</a:t>
            </a:r>
            <a:r>
              <a:rPr lang="en-US" sz="1600" dirty="0">
                <a:solidFill>
                  <a:schemeClr val="bg1">
                    <a:lumMod val="50000"/>
                  </a:schemeClr>
                </a:solidFill>
                <a:cs typeface="+mn-ea"/>
                <a:sym typeface="+mn-lt"/>
              </a:rPr>
              <a:t> </a:t>
            </a:r>
            <a:r>
              <a:rPr sz="1600" dirty="0">
                <a:solidFill>
                  <a:schemeClr val="bg1">
                    <a:lumMod val="50000"/>
                  </a:schemeClr>
                </a:solidFill>
                <a:cs typeface="+mn-ea"/>
                <a:sym typeface="+mn-lt"/>
              </a:rPr>
              <a:t>round development of</a:t>
            </a:r>
            <a:r>
              <a:rPr lang="en-US" sz="1600" dirty="0">
                <a:solidFill>
                  <a:schemeClr val="bg1">
                    <a:lumMod val="50000"/>
                  </a:schemeClr>
                </a:solidFill>
                <a:cs typeface="+mn-ea"/>
                <a:sym typeface="+mn-lt"/>
              </a:rPr>
              <a:t> </a:t>
            </a:r>
            <a:r>
              <a:rPr sz="1600" dirty="0">
                <a:solidFill>
                  <a:schemeClr val="bg1">
                    <a:lumMod val="50000"/>
                  </a:schemeClr>
                </a:solidFill>
                <a:cs typeface="+mn-ea"/>
                <a:sym typeface="+mn-lt"/>
              </a:rPr>
              <a:t>human beings]. Inner Mongolia University 内蒙古大学.</a:t>
            </a:r>
            <a:endParaRPr sz="1600" dirty="0">
              <a:solidFill>
                <a:schemeClr val="bg1">
                  <a:lumMod val="50000"/>
                </a:schemeClr>
              </a:solidFill>
              <a:cs typeface="+mn-ea"/>
              <a:sym typeface="+mn-lt"/>
            </a:endParaRPr>
          </a:p>
          <a:p>
            <a:r>
              <a:rPr lang="en-US" sz="1600" dirty="0">
                <a:solidFill>
                  <a:schemeClr val="bg1">
                    <a:lumMod val="50000"/>
                  </a:schemeClr>
                </a:solidFill>
                <a:cs typeface="+mn-ea"/>
                <a:sym typeface="+mn-lt"/>
              </a:rPr>
              <a:t>3.</a:t>
            </a:r>
            <a:r>
              <a:rPr sz="1600" dirty="0">
                <a:solidFill>
                  <a:schemeClr val="bg1">
                    <a:lumMod val="50000"/>
                  </a:schemeClr>
                </a:solidFill>
                <a:cs typeface="+mn-ea"/>
                <a:sym typeface="+mn-lt"/>
              </a:rPr>
              <a:t>Lin Hongtao 蔺宏涛.(2016). 社会主义核心价值观的源流研究</a:t>
            </a:r>
            <a:endParaRPr sz="1600" dirty="0">
              <a:solidFill>
                <a:schemeClr val="bg1">
                  <a:lumMod val="50000"/>
                </a:schemeClr>
              </a:solidFill>
              <a:cs typeface="+mn-ea"/>
              <a:sym typeface="+mn-lt"/>
            </a:endParaRPr>
          </a:p>
          <a:p>
            <a:r>
              <a:rPr sz="1600" dirty="0">
                <a:solidFill>
                  <a:schemeClr val="bg1">
                    <a:lumMod val="50000"/>
                  </a:schemeClr>
                </a:solidFill>
                <a:cs typeface="+mn-ea"/>
                <a:sym typeface="+mn-lt"/>
              </a:rPr>
              <a:t>[Research on the origin of socialist core values]. Hunan University 湖南大学.</a:t>
            </a:r>
            <a:endParaRPr sz="1600" dirty="0">
              <a:solidFill>
                <a:schemeClr val="bg1">
                  <a:lumMod val="50000"/>
                </a:schemeClr>
              </a:solidFill>
              <a:cs typeface="+mn-ea"/>
              <a:sym typeface="+mn-lt"/>
            </a:endParaRPr>
          </a:p>
          <a:p>
            <a:r>
              <a:rPr lang="en-US" sz="1600" dirty="0">
                <a:solidFill>
                  <a:schemeClr val="bg1">
                    <a:lumMod val="50000"/>
                  </a:schemeClr>
                </a:solidFill>
                <a:cs typeface="+mn-ea"/>
                <a:sym typeface="+mn-lt"/>
              </a:rPr>
              <a:t>4.</a:t>
            </a:r>
            <a:r>
              <a:rPr sz="1600" dirty="0">
                <a:solidFill>
                  <a:schemeClr val="bg1">
                    <a:lumMod val="50000"/>
                  </a:schemeClr>
                </a:solidFill>
                <a:cs typeface="+mn-ea"/>
                <a:sym typeface="+mn-lt"/>
              </a:rPr>
              <a:t>Zhao Fujie 赵馥洁.(2004). 论中国主体价值观念的起源[On the origin of the concept of value subject in China]. Journal of Humanities 人文杂志, 000(005), 46-52.</a:t>
            </a:r>
            <a:endParaRPr sz="1600" dirty="0">
              <a:solidFill>
                <a:schemeClr val="bg1">
                  <a:lumMod val="50000"/>
                </a:schemeClr>
              </a:solidFill>
              <a:cs typeface="+mn-ea"/>
              <a:sym typeface="+mn-lt"/>
            </a:endParaRPr>
          </a:p>
          <a:p>
            <a:r>
              <a:rPr lang="en-US" sz="1600" dirty="0">
                <a:solidFill>
                  <a:schemeClr val="bg1">
                    <a:lumMod val="50000"/>
                  </a:schemeClr>
                </a:solidFill>
                <a:cs typeface="+mn-ea"/>
                <a:sym typeface="+mn-lt"/>
              </a:rPr>
              <a:t>5.</a:t>
            </a:r>
            <a:r>
              <a:rPr sz="1600" dirty="0">
                <a:solidFill>
                  <a:schemeClr val="bg1">
                    <a:lumMod val="50000"/>
                  </a:schemeClr>
                </a:solidFill>
                <a:cs typeface="+mn-ea"/>
                <a:sym typeface="+mn-lt"/>
              </a:rPr>
              <a:t>Wang Chuanman 王传满.(2008). 夏商周:贞节观念滥觞[Xia, Shang and Zhou Dynasties: the beginning of the concept of chastity]. Journal of Hubei University of Economics 湖北经济学院学报,6(4):4.</a:t>
            </a:r>
            <a:endParaRPr sz="1600" dirty="0">
              <a:solidFill>
                <a:schemeClr val="bg1">
                  <a:lumMod val="50000"/>
                </a:schemeClr>
              </a:solidFill>
              <a:cs typeface="+mn-ea"/>
              <a:sym typeface="+mn-lt"/>
            </a:endParaRPr>
          </a:p>
          <a:p>
            <a:r>
              <a:rPr lang="en-US" sz="1600" dirty="0">
                <a:solidFill>
                  <a:schemeClr val="bg1">
                    <a:lumMod val="50000"/>
                  </a:schemeClr>
                </a:solidFill>
                <a:cs typeface="+mn-ea"/>
                <a:sym typeface="+mn-lt"/>
              </a:rPr>
              <a:t>6.</a:t>
            </a:r>
            <a:r>
              <a:rPr sz="1600" dirty="0">
                <a:solidFill>
                  <a:schemeClr val="bg1">
                    <a:lumMod val="50000"/>
                  </a:schemeClr>
                </a:solidFill>
                <a:cs typeface="+mn-ea"/>
                <a:sym typeface="+mn-lt"/>
              </a:rPr>
              <a:t>Li Qiuxiang 李秋香.(2015). 文化认同与文化控制:秦汉民间信仰研究[Cultural identity and cultural control: a study of folk beliefs in the </a:t>
            </a:r>
            <a:endParaRPr sz="1600" dirty="0">
              <a:solidFill>
                <a:schemeClr val="bg1">
                  <a:lumMod val="50000"/>
                </a:schemeClr>
              </a:solidFill>
              <a:cs typeface="+mn-ea"/>
              <a:sym typeface="+mn-lt"/>
            </a:endParaRPr>
          </a:p>
          <a:p>
            <a:r>
              <a:rPr lang="en-US" sz="1600" dirty="0">
                <a:solidFill>
                  <a:schemeClr val="bg1">
                    <a:lumMod val="50000"/>
                  </a:schemeClr>
                </a:solidFill>
                <a:cs typeface="+mn-ea"/>
                <a:sym typeface="+mn-lt"/>
              </a:rPr>
              <a:t>7. Maiese, Michelle. "Causes of Disputes and Conflicts." Beyond Intractability. Ed. Guy Burgess and Heidi Burgess. Conflict Research Consortium, University of Colorado, Boulder, Colorado. October 2003. Downloaded 13 February 2016.</a:t>
            </a:r>
            <a:endParaRPr lang="en-US" sz="1600" dirty="0">
              <a:solidFill>
                <a:schemeClr val="bg1">
                  <a:lumMod val="50000"/>
                </a:schemeClr>
              </a:solidFill>
              <a:cs typeface="+mn-ea"/>
              <a:sym typeface="+mn-lt"/>
            </a:endParaRPr>
          </a:p>
          <a:p>
            <a:r>
              <a:rPr lang="en-US" sz="1600" dirty="0">
                <a:solidFill>
                  <a:schemeClr val="bg1">
                    <a:lumMod val="50000"/>
                  </a:schemeClr>
                </a:solidFill>
                <a:cs typeface="+mn-ea"/>
                <a:sym typeface="+mn-lt"/>
              </a:rPr>
              <a:t> 8.Roth, Steffen (2013). "Common values? Fifty-Two Cases of Value Semantics Copying on Corporate Websites". Human Systems Management. 32 (4): 249–65. doi:10.3233/HSM-130801.</a:t>
            </a:r>
            <a:endParaRPr lang="en-US" sz="1600" dirty="0">
              <a:solidFill>
                <a:schemeClr val="bg1">
                  <a:lumMod val="50000"/>
                </a:schemeClr>
              </a:solidFill>
              <a:cs typeface="+mn-ea"/>
              <a:sym typeface="+mn-lt"/>
            </a:endParaRPr>
          </a:p>
          <a:p>
            <a:r>
              <a:rPr lang="en-US" sz="1600" dirty="0">
                <a:solidFill>
                  <a:schemeClr val="bg1">
                    <a:lumMod val="50000"/>
                  </a:schemeClr>
                </a:solidFill>
                <a:cs typeface="+mn-ea"/>
                <a:sym typeface="+mn-lt"/>
              </a:rPr>
              <a:t>9.https://en.wikipedia.org/wiki/Value_(ethics_and_social_sciences)</a:t>
            </a:r>
            <a:endParaRPr lang="en-US" sz="1600" dirty="0">
              <a:solidFill>
                <a:schemeClr val="bg1">
                  <a:lumMod val="50000"/>
                </a:schemeClr>
              </a:solidFill>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lide(fromTop)">
                                      <p:cBhvr>
                                        <p:cTn id="13" dur="500"/>
                                        <p:tgtEl>
                                          <p:spTgt spid="1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To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1171"/>
            <a:ext cx="12190095" cy="6856928"/>
          </a:xfrm>
          <a:prstGeom prst="rect">
            <a:avLst/>
          </a:prstGeom>
        </p:spPr>
      </p:pic>
      <p:grpSp>
        <p:nvGrpSpPr>
          <p:cNvPr id="83" name="组合 4"/>
          <p:cNvGrpSpPr/>
          <p:nvPr/>
        </p:nvGrpSpPr>
        <p:grpSpPr bwMode="auto">
          <a:xfrm rot="5400000">
            <a:off x="9274294" y="4207597"/>
            <a:ext cx="629889" cy="3529061"/>
            <a:chOff x="1" y="0"/>
            <a:chExt cx="720080" cy="2506945"/>
          </a:xfrm>
        </p:grpSpPr>
        <p:pic>
          <p:nvPicPr>
            <p:cNvPr id="85" name="图片 6" descr="图片23.png"/>
            <p:cNvPicPr>
              <a:picLocks noChangeAspect="1" noChangeArrowheads="1"/>
            </p:cNvPicPr>
            <p:nvPr/>
          </p:nvPicPr>
          <p:blipFill>
            <a:blip r:embed="rId2" cstate="print">
              <a:lum bright="20000" contrast="40000"/>
            </a:blip>
            <a:srcRect/>
            <a:stretch>
              <a:fillRect/>
            </a:stretch>
          </p:blipFill>
          <p:spPr bwMode="auto">
            <a:xfrm>
              <a:off x="128587" y="216025"/>
              <a:ext cx="447478"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图片 5" descr="图片22.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5000" contrast="10000"/>
                      </a14:imgEffect>
                    </a14:imgLayer>
                  </a14:imgProps>
                </a:ext>
              </a:extLst>
            </a:blip>
            <a:srcRect/>
            <a:stretch>
              <a:fillRect/>
            </a:stretch>
          </p:blipFill>
          <p:spPr bwMode="auto">
            <a:xfrm>
              <a:off x="1" y="0"/>
              <a:ext cx="720080" cy="250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 name="图片 60"/>
          <p:cNvPicPr>
            <a:picLocks noChangeAspect="1"/>
          </p:cNvPicPr>
          <p:nvPr/>
        </p:nvPicPr>
        <p:blipFill>
          <a:blip r:embed="rId5" cstate="screen"/>
          <a:stretch>
            <a:fillRect/>
          </a:stretch>
        </p:blipFill>
        <p:spPr>
          <a:xfrm>
            <a:off x="1561391" y="5391100"/>
            <a:ext cx="2233335" cy="1208107"/>
          </a:xfrm>
          <a:prstGeom prst="rect">
            <a:avLst/>
          </a:prstGeom>
        </p:spPr>
      </p:pic>
      <p:grpSp>
        <p:nvGrpSpPr>
          <p:cNvPr id="51" name="组合 50"/>
          <p:cNvGrpSpPr/>
          <p:nvPr/>
        </p:nvGrpSpPr>
        <p:grpSpPr>
          <a:xfrm>
            <a:off x="328084" y="246006"/>
            <a:ext cx="11620269" cy="6367259"/>
            <a:chOff x="279400" y="244873"/>
            <a:chExt cx="11622085" cy="6368254"/>
          </a:xfrm>
        </p:grpSpPr>
        <p:sp>
          <p:nvSpPr>
            <p:cNvPr id="8" name="矩形 7"/>
            <p:cNvSpPr/>
            <p:nvPr/>
          </p:nvSpPr>
          <p:spPr>
            <a:xfrm>
              <a:off x="279400" y="260350"/>
              <a:ext cx="11622085" cy="6337300"/>
            </a:xfrm>
            <a:prstGeom prst="rect">
              <a:avLst/>
            </a:prstGeom>
            <a:noFill/>
            <a:ln w="285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3" name="组合 32"/>
            <p:cNvGrpSpPr/>
            <p:nvPr/>
          </p:nvGrpSpPr>
          <p:grpSpPr>
            <a:xfrm>
              <a:off x="290513" y="6238878"/>
              <a:ext cx="497682" cy="351629"/>
              <a:chOff x="290513" y="6250783"/>
              <a:chExt cx="497682" cy="351629"/>
            </a:xfrm>
          </p:grpSpPr>
          <p:cxnSp>
            <p:nvCxnSpPr>
              <p:cNvPr id="10" name="直接连接符 9"/>
              <p:cNvCxnSpPr/>
              <p:nvPr/>
            </p:nvCxnSpPr>
            <p:spPr>
              <a:xfrm>
                <a:off x="290513" y="6265069"/>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4331" y="6250783"/>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4331" y="6519862"/>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71475" y="6457950"/>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11970" y="6443664"/>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19113" y="6519862"/>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88195" y="6505575"/>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flipV="1">
              <a:off x="290513" y="248444"/>
              <a:ext cx="497682" cy="351629"/>
              <a:chOff x="895351" y="5748339"/>
              <a:chExt cx="497682" cy="351629"/>
            </a:xfrm>
          </p:grpSpPr>
          <p:cxnSp>
            <p:nvCxnSpPr>
              <p:cNvPr id="25" name="直接连接符 24"/>
              <p:cNvCxnSpPr/>
              <p:nvPr/>
            </p:nvCxnSpPr>
            <p:spPr>
              <a:xfrm>
                <a:off x="895351" y="5762625"/>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69169" y="5748339"/>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69169" y="6017418"/>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976313" y="5955506"/>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116808" y="5941220"/>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23951" y="6017418"/>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393033" y="6003131"/>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11397634" y="244873"/>
              <a:ext cx="497682" cy="6368254"/>
              <a:chOff x="5180010" y="392906"/>
              <a:chExt cx="497682" cy="6368254"/>
            </a:xfrm>
          </p:grpSpPr>
          <p:grpSp>
            <p:nvGrpSpPr>
              <p:cNvPr id="34" name="组合 33"/>
              <p:cNvGrpSpPr/>
              <p:nvPr/>
            </p:nvGrpSpPr>
            <p:grpSpPr>
              <a:xfrm flipH="1">
                <a:off x="5180010" y="6409531"/>
                <a:ext cx="497682" cy="351629"/>
                <a:chOff x="290513" y="6250783"/>
                <a:chExt cx="497682" cy="351629"/>
              </a:xfrm>
            </p:grpSpPr>
            <p:cxnSp>
              <p:nvCxnSpPr>
                <p:cNvPr id="35" name="直接连接符 34"/>
                <p:cNvCxnSpPr/>
                <p:nvPr/>
              </p:nvCxnSpPr>
              <p:spPr>
                <a:xfrm>
                  <a:off x="290513" y="6267450"/>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64331" y="6250783"/>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64331" y="6522243"/>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71475" y="6460331"/>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11970" y="6443664"/>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19113" y="6519862"/>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88195" y="6505575"/>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flipH="1" flipV="1">
                <a:off x="5180010" y="392906"/>
                <a:ext cx="497682" cy="351629"/>
                <a:chOff x="895351" y="5748339"/>
                <a:chExt cx="497682" cy="351629"/>
              </a:xfrm>
            </p:grpSpPr>
            <p:cxnSp>
              <p:nvCxnSpPr>
                <p:cNvPr id="43" name="直接连接符 42"/>
                <p:cNvCxnSpPr/>
                <p:nvPr/>
              </p:nvCxnSpPr>
              <p:spPr>
                <a:xfrm>
                  <a:off x="895351" y="5762625"/>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969169" y="5748339"/>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969169" y="6017418"/>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976313" y="5955506"/>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116808" y="5941220"/>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123951" y="6017418"/>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393033" y="6003131"/>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grpSp>
      <p:pic>
        <p:nvPicPr>
          <p:cNvPr id="65" name="图片 64"/>
          <p:cNvPicPr>
            <a:picLocks noChangeAspect="1"/>
          </p:cNvPicPr>
          <p:nvPr/>
        </p:nvPicPr>
        <p:blipFill>
          <a:blip r:embed="rId6"/>
          <a:stretch>
            <a:fillRect/>
          </a:stretch>
        </p:blipFill>
        <p:spPr>
          <a:xfrm>
            <a:off x="7310095" y="31235"/>
            <a:ext cx="4880000" cy="6355867"/>
          </a:xfrm>
          <a:prstGeom prst="rect">
            <a:avLst/>
          </a:prstGeom>
        </p:spPr>
      </p:pic>
      <p:pic>
        <p:nvPicPr>
          <p:cNvPr id="69" name="图片 68"/>
          <p:cNvPicPr>
            <a:picLocks noChangeAspect="1"/>
          </p:cNvPicPr>
          <p:nvPr/>
        </p:nvPicPr>
        <p:blipFill>
          <a:blip r:embed="rId7" cstate="screen"/>
          <a:stretch>
            <a:fillRect/>
          </a:stretch>
        </p:blipFill>
        <p:spPr>
          <a:xfrm>
            <a:off x="272213" y="-37594"/>
            <a:ext cx="3297237" cy="2990180"/>
          </a:xfrm>
          <a:prstGeom prst="rect">
            <a:avLst/>
          </a:prstGeom>
        </p:spPr>
      </p:pic>
      <p:pic>
        <p:nvPicPr>
          <p:cNvPr id="71" name="图片 70"/>
          <p:cNvPicPr>
            <a:picLocks noChangeAspect="1"/>
          </p:cNvPicPr>
          <p:nvPr/>
        </p:nvPicPr>
        <p:blipFill>
          <a:blip r:embed="rId8" cstate="screen"/>
          <a:stretch>
            <a:fillRect/>
          </a:stretch>
        </p:blipFill>
        <p:spPr>
          <a:xfrm>
            <a:off x="257702" y="4347076"/>
            <a:ext cx="2830351" cy="2235977"/>
          </a:xfrm>
          <a:prstGeom prst="rect">
            <a:avLst/>
          </a:prstGeom>
        </p:spPr>
      </p:pic>
      <p:sp>
        <p:nvSpPr>
          <p:cNvPr id="74" name="3"/>
          <p:cNvSpPr txBox="1"/>
          <p:nvPr>
            <p:custDataLst>
              <p:tags r:id="rId9"/>
            </p:custDataLst>
          </p:nvPr>
        </p:nvSpPr>
        <p:spPr>
          <a:xfrm>
            <a:off x="339037" y="2532275"/>
            <a:ext cx="10218728" cy="1568450"/>
          </a:xfrm>
          <a:prstGeom prst="rect">
            <a:avLst/>
          </a:prstGeom>
          <a:noFill/>
        </p:spPr>
        <p:txBody>
          <a:bodyPr vert="horz" wrap="square" rtlCol="0" anchor="b">
            <a:spAutoFit/>
          </a:bodyPr>
          <a:lstStyle/>
          <a:p>
            <a:pPr algn="ctr">
              <a:lnSpc>
                <a:spcPct val="150000"/>
              </a:lnSpc>
            </a:pPr>
            <a:r>
              <a:rPr lang="zh-CN" altLang="en-US" sz="3200" b="1" spc="600" dirty="0">
                <a:solidFill>
                  <a:srgbClr val="433A4B"/>
                </a:solidFill>
                <a:latin typeface="Times New Roman Bold" charset="0"/>
                <a:cs typeface="Times New Roman Bold" charset="0"/>
                <a:sym typeface="+mn-lt"/>
              </a:rPr>
              <a:t>Ancient Chinese Values Handed Down Until Today</a:t>
            </a:r>
            <a:endParaRPr lang="zh-CN" altLang="en-US" sz="3200" b="1" spc="600" dirty="0">
              <a:solidFill>
                <a:srgbClr val="433A4B"/>
              </a:solidFill>
              <a:latin typeface="Times New Roman Bold" charset="0"/>
              <a:cs typeface="Times New Roman Bold" charset="0"/>
              <a:sym typeface="+mn-lt"/>
            </a:endParaRPr>
          </a:p>
        </p:txBody>
      </p:sp>
      <p:sp>
        <p:nvSpPr>
          <p:cNvPr id="78" name="文本框 77"/>
          <p:cNvSpPr txBox="1"/>
          <p:nvPr/>
        </p:nvSpPr>
        <p:spPr>
          <a:xfrm>
            <a:off x="8289909" y="5649792"/>
            <a:ext cx="2830351" cy="607695"/>
          </a:xfrm>
          <a:prstGeom prst="rect">
            <a:avLst/>
          </a:prstGeom>
          <a:noFill/>
        </p:spPr>
        <p:txBody>
          <a:bodyPr wrap="square" rtlCol="0" anchor="ctr">
            <a:spAutoFit/>
          </a:bodyPr>
          <a:lstStyle/>
          <a:p>
            <a:pPr>
              <a:lnSpc>
                <a:spcPct val="120000"/>
              </a:lnSpc>
            </a:pPr>
            <a:r>
              <a:rPr lang="zh-CN" altLang="en-US" sz="1400" dirty="0">
                <a:solidFill>
                  <a:schemeClr val="tx1">
                    <a:lumMod val="95000"/>
                    <a:lumOff val="5000"/>
                  </a:schemeClr>
                </a:solidFill>
                <a:cs typeface="+mn-ea"/>
                <a:sym typeface="+mn-lt"/>
              </a:rPr>
              <a:t>汇报人：</a:t>
            </a:r>
            <a:r>
              <a:rPr lang="en-US" altLang="zh-CN" sz="1400" dirty="0">
                <a:solidFill>
                  <a:schemeClr val="tx1">
                    <a:lumMod val="95000"/>
                    <a:lumOff val="5000"/>
                  </a:schemeClr>
                </a:solidFill>
                <a:cs typeface="+mn-ea"/>
                <a:sym typeface="+mn-lt"/>
              </a:rPr>
              <a:t>Xia Zichun</a:t>
            </a:r>
            <a:r>
              <a:rPr lang="zh-CN" altLang="en-US" sz="1400" dirty="0">
                <a:solidFill>
                  <a:schemeClr val="tx1">
                    <a:lumMod val="95000"/>
                    <a:lumOff val="5000"/>
                  </a:schemeClr>
                </a:solidFill>
                <a:cs typeface="+mn-ea"/>
                <a:sym typeface="+mn-lt"/>
              </a:rPr>
              <a:t>  </a:t>
            </a:r>
            <a:endParaRPr lang="zh-CN" altLang="en-US" sz="1400" dirty="0">
              <a:solidFill>
                <a:schemeClr val="tx1">
                  <a:lumMod val="95000"/>
                  <a:lumOff val="5000"/>
                </a:schemeClr>
              </a:solidFill>
              <a:cs typeface="+mn-ea"/>
              <a:sym typeface="+mn-lt"/>
            </a:endParaRPr>
          </a:p>
          <a:p>
            <a:pPr>
              <a:lnSpc>
                <a:spcPct val="120000"/>
              </a:lnSpc>
            </a:pPr>
            <a:r>
              <a:rPr lang="zh-CN" altLang="en-US" sz="1400" dirty="0">
                <a:solidFill>
                  <a:schemeClr val="tx1">
                    <a:lumMod val="95000"/>
                    <a:lumOff val="5000"/>
                  </a:schemeClr>
                </a:solidFill>
                <a:cs typeface="+mn-ea"/>
                <a:sym typeface="+mn-lt"/>
              </a:rPr>
              <a:t>时间：</a:t>
            </a:r>
            <a:r>
              <a:rPr lang="en-US" altLang="zh-CN" sz="1400" dirty="0">
                <a:solidFill>
                  <a:schemeClr val="tx1">
                    <a:lumMod val="95000"/>
                    <a:lumOff val="5000"/>
                  </a:schemeClr>
                </a:solidFill>
                <a:cs typeface="+mn-ea"/>
                <a:sym typeface="+mn-lt"/>
              </a:rPr>
              <a:t>2022.12.16</a:t>
            </a:r>
            <a:endParaRPr lang="zh-CN" altLang="en-US" sz="1400" dirty="0">
              <a:solidFill>
                <a:schemeClr val="tx1">
                  <a:lumMod val="95000"/>
                  <a:lumOff val="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14:honeycomb/>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500"/>
                                            <p:tgtEl>
                                              <p:spTgt spid="69"/>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down)">
                                          <p:cBhvr>
                                            <p:cTn id="17" dur="500"/>
                                            <p:tgtEl>
                                              <p:spTgt spid="71"/>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barn(inVertical)">
                                          <p:cBhvr>
                                            <p:cTn id="21" dur="500"/>
                                            <p:tgtEl>
                                              <p:spTgt spid="61"/>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up)">
                                          <p:cBhvr>
                                            <p:cTn id="25" dur="500"/>
                                            <p:tgtEl>
                                              <p:spTgt spid="65"/>
                                            </p:tgtEl>
                                          </p:cBhvr>
                                        </p:animEffect>
                                      </p:childTnLst>
                                    </p:cTn>
                                  </p:par>
                                </p:childTnLst>
                              </p:cTn>
                            </p:par>
                            <p:par>
                              <p:cTn id="26" fill="hold">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74"/>
                                            </p:tgtEl>
                                            <p:attrNameLst>
                                              <p:attrName>style.visibility</p:attrName>
                                            </p:attrNameLst>
                                          </p:cBhvr>
                                          <p:to>
                                            <p:strVal val="visible"/>
                                          </p:to>
                                        </p:set>
                                        <p:anim calcmode="lin" valueType="num">
                                          <p:cBhvr>
                                            <p:cTn id="29"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4"/>
                                            </p:tgtEl>
                                            <p:attrNameLst>
                                              <p:attrName>ppt_y</p:attrName>
                                            </p:attrNameLst>
                                          </p:cBhvr>
                                          <p:tavLst>
                                            <p:tav tm="0">
                                              <p:val>
                                                <p:strVal val="#ppt_y"/>
                                              </p:val>
                                            </p:tav>
                                            <p:tav tm="100000">
                                              <p:val>
                                                <p:strVal val="#ppt_y"/>
                                              </p:val>
                                            </p:tav>
                                          </p:tavLst>
                                        </p:anim>
                                        <p:anim calcmode="lin" valueType="num">
                                          <p:cBhvr>
                                            <p:cTn id="31"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4"/>
                                            </p:tgtEl>
                                          </p:cBhvr>
                                        </p:animEffect>
                                      </p:childTnLst>
                                    </p:cTn>
                                  </p:par>
                                </p:childTnLst>
                              </p:cTn>
                            </p:par>
                            <p:par>
                              <p:cTn id="34" fill="hold">
                                <p:stCondLst>
                                  <p:cond delay="47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78"/>
                                            </p:tgtEl>
                                            <p:attrNameLst>
                                              <p:attrName>ppt_y</p:attrName>
                                            </p:attrNameLst>
                                          </p:cBhvr>
                                          <p:tavLst>
                                            <p:tav tm="0">
                                              <p:val>
                                                <p:strVal val="#ppt_y"/>
                                              </p:val>
                                            </p:tav>
                                            <p:tav tm="100000">
                                              <p:val>
                                                <p:strVal val="#ppt_y"/>
                                              </p:val>
                                            </p:tav>
                                          </p:tavLst>
                                        </p:anim>
                                        <p:anim calcmode="lin" valueType="num">
                                          <p:cBhvr>
                                            <p:cTn id="39"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78"/>
                                            </p:tgtEl>
                                          </p:cBhvr>
                                        </p:animEffect>
                                      </p:childTnLst>
                                    </p:cTn>
                                  </p:par>
                                </p:childTnLst>
                              </p:cTn>
                            </p:par>
                            <p:par>
                              <p:cTn id="42" fill="hold">
                                <p:stCondLst>
                                  <p:cond delay="6650"/>
                                </p:stCondLst>
                                <p:childTnLst>
                                  <p:par>
                                    <p:cTn id="43" presetID="2" presetClass="entr" presetSubtype="4" fill="hold" nodeType="afterEffect" p14:presetBounceEnd="50000">
                                      <p:stCondLst>
                                        <p:cond delay="0"/>
                                      </p:stCondLst>
                                      <p:childTnLst>
                                        <p:set>
                                          <p:cBhvr>
                                            <p:cTn id="44" dur="1" fill="hold">
                                              <p:stCondLst>
                                                <p:cond delay="0"/>
                                              </p:stCondLst>
                                            </p:cTn>
                                            <p:tgtEl>
                                              <p:spTgt spid="83"/>
                                            </p:tgtEl>
                                            <p:attrNameLst>
                                              <p:attrName>style.visibility</p:attrName>
                                            </p:attrNameLst>
                                          </p:cBhvr>
                                          <p:to>
                                            <p:strVal val="visible"/>
                                          </p:to>
                                        </p:set>
                                        <p:anim calcmode="lin" valueType="num" p14:bounceEnd="50000">
                                          <p:cBhvr additive="base">
                                            <p:cTn id="45" dur="500" fill="hold"/>
                                            <p:tgtEl>
                                              <p:spTgt spid="83"/>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500"/>
                                            <p:tgtEl>
                                              <p:spTgt spid="69"/>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down)">
                                          <p:cBhvr>
                                            <p:cTn id="17" dur="500"/>
                                            <p:tgtEl>
                                              <p:spTgt spid="71"/>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barn(inVertical)">
                                          <p:cBhvr>
                                            <p:cTn id="21" dur="500"/>
                                            <p:tgtEl>
                                              <p:spTgt spid="61"/>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up)">
                                          <p:cBhvr>
                                            <p:cTn id="25" dur="500"/>
                                            <p:tgtEl>
                                              <p:spTgt spid="65"/>
                                            </p:tgtEl>
                                          </p:cBhvr>
                                        </p:animEffect>
                                      </p:childTnLst>
                                    </p:cTn>
                                  </p:par>
                                </p:childTnLst>
                              </p:cTn>
                            </p:par>
                            <p:par>
                              <p:cTn id="26" fill="hold">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74"/>
                                            </p:tgtEl>
                                            <p:attrNameLst>
                                              <p:attrName>style.visibility</p:attrName>
                                            </p:attrNameLst>
                                          </p:cBhvr>
                                          <p:to>
                                            <p:strVal val="visible"/>
                                          </p:to>
                                        </p:set>
                                        <p:anim calcmode="lin" valueType="num">
                                          <p:cBhvr>
                                            <p:cTn id="29"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4"/>
                                            </p:tgtEl>
                                            <p:attrNameLst>
                                              <p:attrName>ppt_y</p:attrName>
                                            </p:attrNameLst>
                                          </p:cBhvr>
                                          <p:tavLst>
                                            <p:tav tm="0">
                                              <p:val>
                                                <p:strVal val="#ppt_y"/>
                                              </p:val>
                                            </p:tav>
                                            <p:tav tm="100000">
                                              <p:val>
                                                <p:strVal val="#ppt_y"/>
                                              </p:val>
                                            </p:tav>
                                          </p:tavLst>
                                        </p:anim>
                                        <p:anim calcmode="lin" valueType="num">
                                          <p:cBhvr>
                                            <p:cTn id="31"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4"/>
                                            </p:tgtEl>
                                          </p:cBhvr>
                                        </p:animEffect>
                                      </p:childTnLst>
                                    </p:cTn>
                                  </p:par>
                                </p:childTnLst>
                              </p:cTn>
                            </p:par>
                            <p:par>
                              <p:cTn id="34" fill="hold">
                                <p:stCondLst>
                                  <p:cond delay="47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78"/>
                                            </p:tgtEl>
                                            <p:attrNameLst>
                                              <p:attrName>ppt_y</p:attrName>
                                            </p:attrNameLst>
                                          </p:cBhvr>
                                          <p:tavLst>
                                            <p:tav tm="0">
                                              <p:val>
                                                <p:strVal val="#ppt_y"/>
                                              </p:val>
                                            </p:tav>
                                            <p:tav tm="100000">
                                              <p:val>
                                                <p:strVal val="#ppt_y"/>
                                              </p:val>
                                            </p:tav>
                                          </p:tavLst>
                                        </p:anim>
                                        <p:anim calcmode="lin" valueType="num">
                                          <p:cBhvr>
                                            <p:cTn id="39"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78"/>
                                            </p:tgtEl>
                                          </p:cBhvr>
                                        </p:animEffect>
                                      </p:childTnLst>
                                    </p:cTn>
                                  </p:par>
                                </p:childTnLst>
                              </p:cTn>
                            </p:par>
                            <p:par>
                              <p:cTn id="42" fill="hold">
                                <p:stCondLst>
                                  <p:cond delay="6650"/>
                                </p:stCondLst>
                                <p:childTnLst>
                                  <p:par>
                                    <p:cTn id="43" presetID="2" presetClass="entr" presetSubtype="4" fill="hold" nodeType="afterEffect">
                                      <p:stCondLst>
                                        <p:cond delay="0"/>
                                      </p:stCondLst>
                                      <p:childTnLst>
                                        <p:set>
                                          <p:cBhvr>
                                            <p:cTn id="44" dur="1" fill="hold">
                                              <p:stCondLst>
                                                <p:cond delay="0"/>
                                              </p:stCondLst>
                                            </p:cTn>
                                            <p:tgtEl>
                                              <p:spTgt spid="83"/>
                                            </p:tgtEl>
                                            <p:attrNameLst>
                                              <p:attrName>style.visibility</p:attrName>
                                            </p:attrNameLst>
                                          </p:cBhvr>
                                          <p:to>
                                            <p:strVal val="visible"/>
                                          </p:to>
                                        </p:set>
                                        <p:anim calcmode="lin" valueType="num">
                                          <p:cBhvr additive="base">
                                            <p:cTn id="45" dur="500" fill="hold"/>
                                            <p:tgtEl>
                                              <p:spTgt spid="83"/>
                                            </p:tgtEl>
                                            <p:attrNameLst>
                                              <p:attrName>ppt_x</p:attrName>
                                            </p:attrNameLst>
                                          </p:cBhvr>
                                          <p:tavLst>
                                            <p:tav tm="0">
                                              <p:val>
                                                <p:strVal val="#ppt_x"/>
                                              </p:val>
                                            </p:tav>
                                            <p:tav tm="100000">
                                              <p:val>
                                                <p:strVal val="#ppt_x"/>
                                              </p:val>
                                            </p:tav>
                                          </p:tavLst>
                                        </p:anim>
                                        <p:anim calcmode="lin" valueType="num">
                                          <p:cBhvr additive="base">
                                            <p:cTn id="46"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1171"/>
            <a:ext cx="12190095" cy="6856928"/>
          </a:xfrm>
          <a:prstGeom prst="rect">
            <a:avLst/>
          </a:prstGeom>
        </p:spPr>
      </p:pic>
      <p:grpSp>
        <p:nvGrpSpPr>
          <p:cNvPr id="5" name="组合 4"/>
          <p:cNvGrpSpPr/>
          <p:nvPr/>
        </p:nvGrpSpPr>
        <p:grpSpPr>
          <a:xfrm>
            <a:off x="279356" y="246006"/>
            <a:ext cx="11620269" cy="6367259"/>
            <a:chOff x="279400" y="244873"/>
            <a:chExt cx="11622085" cy="6368254"/>
          </a:xfrm>
        </p:grpSpPr>
        <p:sp>
          <p:nvSpPr>
            <p:cNvPr id="6" name="矩形 5"/>
            <p:cNvSpPr/>
            <p:nvPr/>
          </p:nvSpPr>
          <p:spPr>
            <a:xfrm>
              <a:off x="279400" y="260350"/>
              <a:ext cx="11622085" cy="6337300"/>
            </a:xfrm>
            <a:prstGeom prst="rect">
              <a:avLst/>
            </a:prstGeom>
            <a:noFill/>
            <a:ln w="285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p:cNvGrpSpPr/>
            <p:nvPr/>
          </p:nvGrpSpPr>
          <p:grpSpPr>
            <a:xfrm>
              <a:off x="290513" y="6238878"/>
              <a:ext cx="497682" cy="351629"/>
              <a:chOff x="290513" y="6250783"/>
              <a:chExt cx="497682" cy="351629"/>
            </a:xfrm>
          </p:grpSpPr>
          <p:cxnSp>
            <p:nvCxnSpPr>
              <p:cNvPr id="33" name="直接连接符 32"/>
              <p:cNvCxnSpPr/>
              <p:nvPr/>
            </p:nvCxnSpPr>
            <p:spPr>
              <a:xfrm>
                <a:off x="290513" y="6265069"/>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64331" y="6250783"/>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64331" y="6519862"/>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71475" y="6457950"/>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11970" y="6443664"/>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19113" y="6519862"/>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88195" y="6505575"/>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flipV="1">
              <a:off x="290513" y="248444"/>
              <a:ext cx="497682" cy="351629"/>
              <a:chOff x="895351" y="5748339"/>
              <a:chExt cx="497682" cy="351629"/>
            </a:xfrm>
          </p:grpSpPr>
          <p:cxnSp>
            <p:nvCxnSpPr>
              <p:cNvPr id="26" name="直接连接符 25"/>
              <p:cNvCxnSpPr/>
              <p:nvPr/>
            </p:nvCxnSpPr>
            <p:spPr>
              <a:xfrm>
                <a:off x="895351" y="5762625"/>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69169" y="5748339"/>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969169" y="6017418"/>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976313" y="5955506"/>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16808" y="5941220"/>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123951" y="6017418"/>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393033" y="6003131"/>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1397634" y="244873"/>
              <a:ext cx="497682" cy="6368254"/>
              <a:chOff x="5180010" y="392906"/>
              <a:chExt cx="497682" cy="6368254"/>
            </a:xfrm>
          </p:grpSpPr>
          <p:grpSp>
            <p:nvGrpSpPr>
              <p:cNvPr id="10" name="组合 9"/>
              <p:cNvGrpSpPr/>
              <p:nvPr/>
            </p:nvGrpSpPr>
            <p:grpSpPr>
              <a:xfrm flipH="1">
                <a:off x="5180010" y="6409531"/>
                <a:ext cx="497682" cy="351629"/>
                <a:chOff x="290513" y="6250783"/>
                <a:chExt cx="497682" cy="351629"/>
              </a:xfrm>
            </p:grpSpPr>
            <p:cxnSp>
              <p:nvCxnSpPr>
                <p:cNvPr id="19" name="直接连接符 18"/>
                <p:cNvCxnSpPr/>
                <p:nvPr/>
              </p:nvCxnSpPr>
              <p:spPr>
                <a:xfrm>
                  <a:off x="290513" y="6267450"/>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64331" y="6250783"/>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4331" y="6522243"/>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71475" y="6460331"/>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1970" y="6443664"/>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19113" y="6519862"/>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88195" y="6505575"/>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flipH="1" flipV="1">
                <a:off x="5180010" y="392906"/>
                <a:ext cx="497682" cy="351629"/>
                <a:chOff x="895351" y="5748339"/>
                <a:chExt cx="497682" cy="351629"/>
              </a:xfrm>
            </p:grpSpPr>
            <p:cxnSp>
              <p:nvCxnSpPr>
                <p:cNvPr id="12" name="直接连接符 11"/>
                <p:cNvCxnSpPr/>
                <p:nvPr/>
              </p:nvCxnSpPr>
              <p:spPr>
                <a:xfrm>
                  <a:off x="895351" y="5762625"/>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69169" y="5748339"/>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69169" y="6017418"/>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76313" y="5955506"/>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16808" y="5941220"/>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3951" y="6017418"/>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393033" y="6003131"/>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grpSp>
      <p:pic>
        <p:nvPicPr>
          <p:cNvPr id="51" name="图片 50"/>
          <p:cNvPicPr>
            <a:picLocks noChangeAspect="1"/>
          </p:cNvPicPr>
          <p:nvPr/>
        </p:nvPicPr>
        <p:blipFill>
          <a:blip r:embed="rId2" cstate="screen"/>
          <a:stretch>
            <a:fillRect/>
          </a:stretch>
        </p:blipFill>
        <p:spPr>
          <a:xfrm>
            <a:off x="9184419" y="3114878"/>
            <a:ext cx="3440430" cy="3440430"/>
          </a:xfrm>
          <a:prstGeom prst="rect">
            <a:avLst/>
          </a:prstGeom>
        </p:spPr>
      </p:pic>
      <p:sp>
        <p:nvSpPr>
          <p:cNvPr id="52" name="_14"/>
          <p:cNvSpPr txBox="1"/>
          <p:nvPr/>
        </p:nvSpPr>
        <p:spPr bwMode="auto">
          <a:xfrm>
            <a:off x="3071650" y="2983935"/>
            <a:ext cx="1711693"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5200">
                <a:solidFill>
                  <a:srgbClr val="433A4B"/>
                </a:solidFill>
                <a:latin typeface="华文新魏" panose="02010800040101010101" pitchFamily="2" charset="-122"/>
                <a:ea typeface="华文新魏" panose="02010800040101010101" pitchFamily="2" charset="-122"/>
              </a:defRPr>
            </a:lvl1pPr>
            <a:lvl2pPr>
              <a:defRPr>
                <a:latin typeface="Arial" panose="020B0604020202020204" pitchFamily="34" charset="0"/>
                <a:ea typeface="宋体" panose="02010600030101010101" pitchFamily="2" charset="-122"/>
              </a:defRPr>
            </a:lvl2pPr>
            <a:lvl3pPr>
              <a:defRPr>
                <a:latin typeface="Arial" panose="020B0604020202020204" pitchFamily="34" charset="0"/>
                <a:ea typeface="宋体" panose="02010600030101010101" pitchFamily="2" charset="-122"/>
              </a:defRPr>
            </a:lvl3pPr>
            <a:lvl4pPr>
              <a:defRPr>
                <a:latin typeface="Arial" panose="020B0604020202020204" pitchFamily="34" charset="0"/>
                <a:ea typeface="宋体" panose="02010600030101010101" pitchFamily="2" charset="-122"/>
              </a:defRPr>
            </a:lvl4pPr>
            <a:lvl5pPr>
              <a:defRPr>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en-US" altLang="zh-CN" sz="6000" b="1" dirty="0">
                <a:latin typeface="Times New Roman Bold" charset="0"/>
                <a:ea typeface="+mn-ea"/>
                <a:cs typeface="Times New Roman Bold" charset="0"/>
                <a:sym typeface="+mn-lt"/>
              </a:rPr>
              <a:t>01</a:t>
            </a:r>
            <a:endParaRPr lang="en-US" altLang="zh-CN" sz="6000" b="1" dirty="0">
              <a:latin typeface="Times New Roman Bold" charset="0"/>
              <a:ea typeface="+mn-ea"/>
              <a:cs typeface="Times New Roman Bold" charset="0"/>
              <a:sym typeface="+mn-lt"/>
            </a:endParaRPr>
          </a:p>
        </p:txBody>
      </p:sp>
      <p:sp>
        <p:nvSpPr>
          <p:cNvPr id="58" name="矩形 11"/>
          <p:cNvSpPr/>
          <p:nvPr/>
        </p:nvSpPr>
        <p:spPr bwMode="auto">
          <a:xfrm>
            <a:off x="4639630" y="2984009"/>
            <a:ext cx="5941695" cy="8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5200" b="1" dirty="0">
                <a:solidFill>
                  <a:srgbClr val="433A4B"/>
                </a:solidFill>
                <a:latin typeface="Times New Roman Bold" charset="0"/>
                <a:ea typeface="+mn-ea"/>
                <a:cs typeface="Times New Roman Bold" charset="0"/>
                <a:sym typeface="+mn-lt"/>
              </a:rPr>
              <a:t>The Interactive Part</a:t>
            </a:r>
            <a:endParaRPr lang="en-US" altLang="zh-CN" sz="5200" b="1" dirty="0">
              <a:solidFill>
                <a:srgbClr val="433A4B"/>
              </a:solidFill>
              <a:latin typeface="Times New Roman Bold" charset="0"/>
              <a:ea typeface="+mn-ea"/>
              <a:cs typeface="Times New Roman Bold" charset="0"/>
              <a:sym typeface="+mn-lt"/>
            </a:endParaRPr>
          </a:p>
        </p:txBody>
      </p:sp>
      <p:pic>
        <p:nvPicPr>
          <p:cNvPr id="62" name="图片 61"/>
          <p:cNvPicPr>
            <a:picLocks noChangeAspect="1"/>
          </p:cNvPicPr>
          <p:nvPr/>
        </p:nvPicPr>
        <p:blipFill>
          <a:blip r:embed="rId3" cstate="screen"/>
          <a:stretch>
            <a:fillRect/>
          </a:stretch>
        </p:blipFill>
        <p:spPr>
          <a:xfrm>
            <a:off x="-143906" y="308481"/>
            <a:ext cx="3568151" cy="6856928"/>
          </a:xfrm>
          <a:prstGeom prst="rect">
            <a:avLst/>
          </a:prstGeom>
        </p:spPr>
      </p:pic>
      <p:pic>
        <p:nvPicPr>
          <p:cNvPr id="63" name="图片 28" descr="C_108.jpg"/>
          <p:cNvPicPr>
            <a:picLocks noChangeAspect="1"/>
          </p:cNvPicPr>
          <p:nvPr/>
        </p:nvPicPr>
        <p:blipFill>
          <a:blip r:embed="rId4" cstate="email">
            <a:clrChange>
              <a:clrFrom>
                <a:srgbClr val="FFFFFF"/>
              </a:clrFrom>
              <a:clrTo>
                <a:srgbClr val="FFFFFF">
                  <a:alpha val="0"/>
                </a:srgbClr>
              </a:clrTo>
            </a:clrChange>
          </a:blip>
          <a:srcRect/>
          <a:stretch>
            <a:fillRect/>
          </a:stretch>
        </p:blipFill>
        <p:spPr bwMode="auto">
          <a:xfrm rot="5400000">
            <a:off x="3001735" y="3548907"/>
            <a:ext cx="3081849" cy="19437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wipe(down)">
                                      <p:cBhvr>
                                        <p:cTn id="13" dur="500"/>
                                        <p:tgtEl>
                                          <p:spTgt spid="62"/>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childTnLst>
                          </p:cTn>
                        </p:par>
                        <p:par>
                          <p:cTn id="18" fill="hold">
                            <p:stCondLst>
                              <p:cond delay="15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52"/>
                                        </p:tgtEl>
                                        <p:attrNameLst>
                                          <p:attrName>style.visibility</p:attrName>
                                        </p:attrNameLst>
                                      </p:cBhvr>
                                      <p:to>
                                        <p:strVal val="visible"/>
                                      </p:to>
                                    </p:set>
                                    <p:anim by="(-#ppt_w*2)" calcmode="lin" valueType="num">
                                      <p:cBhvr rctx="PPT">
                                        <p:cTn id="21" dur="375" autoRev="1" fill="hold">
                                          <p:stCondLst>
                                            <p:cond delay="0"/>
                                          </p:stCondLst>
                                        </p:cTn>
                                        <p:tgtEl>
                                          <p:spTgt spid="52"/>
                                        </p:tgtEl>
                                        <p:attrNameLst>
                                          <p:attrName>ppt_w</p:attrName>
                                        </p:attrNameLst>
                                      </p:cBhvr>
                                    </p:anim>
                                    <p:anim by="(#ppt_w*0.50)" calcmode="lin" valueType="num">
                                      <p:cBhvr>
                                        <p:cTn id="22" dur="375" decel="50000" autoRev="1" fill="hold">
                                          <p:stCondLst>
                                            <p:cond delay="0"/>
                                          </p:stCondLst>
                                        </p:cTn>
                                        <p:tgtEl>
                                          <p:spTgt spid="52"/>
                                        </p:tgtEl>
                                        <p:attrNameLst>
                                          <p:attrName>ppt_x</p:attrName>
                                        </p:attrNameLst>
                                      </p:cBhvr>
                                    </p:anim>
                                    <p:anim from="(-#ppt_h/2)" to="(#ppt_y)" calcmode="lin" valueType="num">
                                      <p:cBhvr>
                                        <p:cTn id="23" dur="750" fill="hold">
                                          <p:stCondLst>
                                            <p:cond delay="0"/>
                                          </p:stCondLst>
                                        </p:cTn>
                                        <p:tgtEl>
                                          <p:spTgt spid="52"/>
                                        </p:tgtEl>
                                        <p:attrNameLst>
                                          <p:attrName>ppt_y</p:attrName>
                                        </p:attrNameLst>
                                      </p:cBhvr>
                                    </p:anim>
                                    <p:animRot by="21600000">
                                      <p:cBhvr>
                                        <p:cTn id="24" dur="750" fill="hold">
                                          <p:stCondLst>
                                            <p:cond delay="0"/>
                                          </p:stCondLst>
                                        </p:cTn>
                                        <p:tgtEl>
                                          <p:spTgt spid="52"/>
                                        </p:tgtEl>
                                        <p:attrNameLst>
                                          <p:attrName>r</p:attrName>
                                        </p:attrNameLst>
                                      </p:cBhvr>
                                    </p:animRot>
                                  </p:childTnLst>
                                </p:cTn>
                              </p:par>
                            </p:childTnLst>
                          </p:cTn>
                        </p:par>
                        <p:par>
                          <p:cTn id="25" fill="hold">
                            <p:stCondLst>
                              <p:cond delay="2325"/>
                            </p:stCondLst>
                            <p:childTnLst>
                              <p:par>
                                <p:cTn id="26" presetID="22" presetClass="entr" presetSubtype="1"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up)">
                                      <p:cBhvr>
                                        <p:cTn id="28" dur="500"/>
                                        <p:tgtEl>
                                          <p:spTgt spid="63"/>
                                        </p:tgtEl>
                                      </p:cBhvr>
                                    </p:animEffect>
                                  </p:childTnLst>
                                </p:cTn>
                              </p:par>
                            </p:childTnLst>
                          </p:cTn>
                        </p:par>
                        <p:par>
                          <p:cTn id="29" fill="hold">
                            <p:stCondLst>
                              <p:cond delay="2825"/>
                            </p:stCondLst>
                            <p:childTnLst>
                              <p:par>
                                <p:cTn id="30" presetID="2" presetClass="entr" presetSubtype="2"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additive="base">
                                        <p:cTn id="32" dur="750" fill="hold"/>
                                        <p:tgtEl>
                                          <p:spTgt spid="58"/>
                                        </p:tgtEl>
                                        <p:attrNameLst>
                                          <p:attrName>ppt_x</p:attrName>
                                        </p:attrNameLst>
                                      </p:cBhvr>
                                      <p:tavLst>
                                        <p:tav tm="0">
                                          <p:val>
                                            <p:strVal val="1+#ppt_w/2"/>
                                          </p:val>
                                        </p:tav>
                                        <p:tav tm="100000">
                                          <p:val>
                                            <p:strVal val="#ppt_x"/>
                                          </p:val>
                                        </p:tav>
                                      </p:tavLst>
                                    </p:anim>
                                    <p:anim calcmode="lin" valueType="num">
                                      <p:cBhvr additive="base">
                                        <p:cTn id="33" dur="75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1"/>
          <a:stretch>
            <a:fillRect/>
          </a:stretch>
        </p:blipFill>
        <p:spPr>
          <a:xfrm flipH="1">
            <a:off x="-1341658" y="-525885"/>
            <a:ext cx="4096715" cy="4096715"/>
          </a:xfrm>
          <a:prstGeom prst="rect">
            <a:avLst/>
          </a:prstGeom>
        </p:spPr>
      </p:pic>
      <p:grpSp>
        <p:nvGrpSpPr>
          <p:cNvPr id="5" name="组合 4"/>
          <p:cNvGrpSpPr/>
          <p:nvPr/>
        </p:nvGrpSpPr>
        <p:grpSpPr>
          <a:xfrm>
            <a:off x="279356" y="246006"/>
            <a:ext cx="11620269" cy="6367259"/>
            <a:chOff x="279400" y="244873"/>
            <a:chExt cx="11622085" cy="6368254"/>
          </a:xfrm>
        </p:grpSpPr>
        <p:sp>
          <p:nvSpPr>
            <p:cNvPr id="6" name="矩形 5"/>
            <p:cNvSpPr/>
            <p:nvPr/>
          </p:nvSpPr>
          <p:spPr>
            <a:xfrm>
              <a:off x="279400" y="260350"/>
              <a:ext cx="11622085" cy="6337300"/>
            </a:xfrm>
            <a:prstGeom prst="rect">
              <a:avLst/>
            </a:prstGeom>
            <a:noFill/>
            <a:ln w="285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p:cNvGrpSpPr/>
            <p:nvPr/>
          </p:nvGrpSpPr>
          <p:grpSpPr>
            <a:xfrm>
              <a:off x="290513" y="6238878"/>
              <a:ext cx="497682" cy="351629"/>
              <a:chOff x="290513" y="6250783"/>
              <a:chExt cx="497682" cy="351629"/>
            </a:xfrm>
          </p:grpSpPr>
          <p:cxnSp>
            <p:nvCxnSpPr>
              <p:cNvPr id="33" name="直接连接符 32"/>
              <p:cNvCxnSpPr/>
              <p:nvPr/>
            </p:nvCxnSpPr>
            <p:spPr>
              <a:xfrm>
                <a:off x="290513" y="6265069"/>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64331" y="6250783"/>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64331" y="6519862"/>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71475" y="6457950"/>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11970" y="6443664"/>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19113" y="6519862"/>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88195" y="6505575"/>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flipV="1">
              <a:off x="290513" y="248444"/>
              <a:ext cx="497682" cy="351629"/>
              <a:chOff x="895351" y="5748339"/>
              <a:chExt cx="497682" cy="351629"/>
            </a:xfrm>
          </p:grpSpPr>
          <p:cxnSp>
            <p:nvCxnSpPr>
              <p:cNvPr id="26" name="直接连接符 25"/>
              <p:cNvCxnSpPr/>
              <p:nvPr/>
            </p:nvCxnSpPr>
            <p:spPr>
              <a:xfrm>
                <a:off x="895351" y="5762625"/>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69169" y="5748339"/>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969169" y="6017418"/>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976313" y="5955506"/>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16808" y="5941220"/>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123951" y="6017418"/>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393033" y="6003131"/>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1397634" y="244873"/>
              <a:ext cx="497682" cy="6368254"/>
              <a:chOff x="5180010" y="392906"/>
              <a:chExt cx="497682" cy="6368254"/>
            </a:xfrm>
          </p:grpSpPr>
          <p:grpSp>
            <p:nvGrpSpPr>
              <p:cNvPr id="10" name="组合 9"/>
              <p:cNvGrpSpPr/>
              <p:nvPr/>
            </p:nvGrpSpPr>
            <p:grpSpPr>
              <a:xfrm flipH="1">
                <a:off x="5180010" y="6409531"/>
                <a:ext cx="497682" cy="351629"/>
                <a:chOff x="290513" y="6250783"/>
                <a:chExt cx="497682" cy="351629"/>
              </a:xfrm>
            </p:grpSpPr>
            <p:cxnSp>
              <p:nvCxnSpPr>
                <p:cNvPr id="19" name="直接连接符 18"/>
                <p:cNvCxnSpPr/>
                <p:nvPr/>
              </p:nvCxnSpPr>
              <p:spPr>
                <a:xfrm>
                  <a:off x="290513" y="6267450"/>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64331" y="6250783"/>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4331" y="6522243"/>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71475" y="6460331"/>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1970" y="6443664"/>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19113" y="6519862"/>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88195" y="6505575"/>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flipH="1" flipV="1">
                <a:off x="5180010" y="392906"/>
                <a:ext cx="497682" cy="351629"/>
                <a:chOff x="895351" y="5748339"/>
                <a:chExt cx="497682" cy="351629"/>
              </a:xfrm>
            </p:grpSpPr>
            <p:cxnSp>
              <p:nvCxnSpPr>
                <p:cNvPr id="12" name="直接连接符 11"/>
                <p:cNvCxnSpPr/>
                <p:nvPr/>
              </p:nvCxnSpPr>
              <p:spPr>
                <a:xfrm>
                  <a:off x="895351" y="5762625"/>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69169" y="5748339"/>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69169" y="6017418"/>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76313" y="5955506"/>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16808" y="5941220"/>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3951" y="6017418"/>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393033" y="6003131"/>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grpSp>
      <p:pic>
        <p:nvPicPr>
          <p:cNvPr id="43" name="图片 42"/>
          <p:cNvPicPr>
            <a:picLocks noChangeAspect="1"/>
          </p:cNvPicPr>
          <p:nvPr/>
        </p:nvPicPr>
        <p:blipFill>
          <a:blip r:embed="rId2" cstate="screen"/>
          <a:stretch>
            <a:fillRect/>
          </a:stretch>
        </p:blipFill>
        <p:spPr>
          <a:xfrm>
            <a:off x="9994931" y="5631877"/>
            <a:ext cx="1724722" cy="932976"/>
          </a:xfrm>
          <a:prstGeom prst="rect">
            <a:avLst/>
          </a:prstGeom>
        </p:spPr>
      </p:pic>
      <p:pic>
        <p:nvPicPr>
          <p:cNvPr id="45" name="图片 44"/>
          <p:cNvPicPr>
            <a:picLocks noChangeAspect="1"/>
          </p:cNvPicPr>
          <p:nvPr/>
        </p:nvPicPr>
        <p:blipFill>
          <a:blip r:embed="rId3" cstate="screen"/>
          <a:stretch>
            <a:fillRect/>
          </a:stretch>
        </p:blipFill>
        <p:spPr>
          <a:xfrm>
            <a:off x="9897211" y="268849"/>
            <a:ext cx="1973856" cy="1128972"/>
          </a:xfrm>
          <a:prstGeom prst="rect">
            <a:avLst/>
          </a:prstGeom>
        </p:spPr>
      </p:pic>
      <p:pic>
        <p:nvPicPr>
          <p:cNvPr id="47" name="图片 46"/>
          <p:cNvPicPr>
            <a:picLocks noChangeAspect="1"/>
          </p:cNvPicPr>
          <p:nvPr/>
        </p:nvPicPr>
        <p:blipFill>
          <a:blip r:embed="rId4" cstate="screen"/>
          <a:stretch>
            <a:fillRect/>
          </a:stretch>
        </p:blipFill>
        <p:spPr>
          <a:xfrm flipV="1">
            <a:off x="-348121" y="-516918"/>
            <a:ext cx="3037587" cy="1688541"/>
          </a:xfrm>
          <a:prstGeom prst="rect">
            <a:avLst/>
          </a:prstGeom>
        </p:spPr>
      </p:pic>
      <p:sp>
        <p:nvSpPr>
          <p:cNvPr id="44" name="流程图: 接点 25"/>
          <p:cNvSpPr/>
          <p:nvPr/>
        </p:nvSpPr>
        <p:spPr bwMode="auto">
          <a:xfrm>
            <a:off x="8020817" y="2055611"/>
            <a:ext cx="3152813" cy="3150677"/>
          </a:xfrm>
          <a:prstGeom prst="flowChartConnector">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a:defRPr/>
            </a:pPr>
            <a:endParaRPr lang="zh-CN" altLang="en-US" sz="5465" dirty="0">
              <a:solidFill>
                <a:schemeClr val="bg2">
                  <a:lumMod val="25000"/>
                </a:schemeClr>
              </a:solidFill>
              <a:cs typeface="+mn-ea"/>
              <a:sym typeface="+mn-lt"/>
            </a:endParaRPr>
          </a:p>
        </p:txBody>
      </p:sp>
      <p:grpSp>
        <p:nvGrpSpPr>
          <p:cNvPr id="46" name="组合 54"/>
          <p:cNvGrpSpPr/>
          <p:nvPr/>
        </p:nvGrpSpPr>
        <p:grpSpPr bwMode="auto">
          <a:xfrm>
            <a:off x="1028321" y="893649"/>
            <a:ext cx="10504608" cy="1650618"/>
            <a:chOff x="541594" y="687430"/>
            <a:chExt cx="10506154" cy="1651002"/>
          </a:xfrm>
        </p:grpSpPr>
        <p:grpSp>
          <p:nvGrpSpPr>
            <p:cNvPr id="48" name="组合 44"/>
            <p:cNvGrpSpPr/>
            <p:nvPr/>
          </p:nvGrpSpPr>
          <p:grpSpPr bwMode="auto">
            <a:xfrm>
              <a:off x="541594" y="687430"/>
              <a:ext cx="10506154" cy="1570987"/>
              <a:chOff x="544508" y="1014895"/>
              <a:chExt cx="10506154" cy="1570987"/>
            </a:xfrm>
          </p:grpSpPr>
          <p:grpSp>
            <p:nvGrpSpPr>
              <p:cNvPr id="52" name="组合 11"/>
              <p:cNvGrpSpPr/>
              <p:nvPr/>
            </p:nvGrpSpPr>
            <p:grpSpPr bwMode="auto">
              <a:xfrm>
                <a:off x="544508" y="1014895"/>
                <a:ext cx="5224632" cy="1570987"/>
                <a:chOff x="7321869" y="531108"/>
                <a:chExt cx="4144681" cy="1569616"/>
              </a:xfrm>
            </p:grpSpPr>
            <p:sp>
              <p:nvSpPr>
                <p:cNvPr id="54" name="文本框 53"/>
                <p:cNvSpPr txBox="1"/>
                <p:nvPr/>
              </p:nvSpPr>
              <p:spPr bwMode="auto">
                <a:xfrm>
                  <a:off x="7321869" y="531108"/>
                  <a:ext cx="857497" cy="6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en-US" altLang="zh-CN" sz="3735" dirty="0">
                      <a:solidFill>
                        <a:srgbClr val="433A4B"/>
                      </a:solidFill>
                      <a:latin typeface="+mn-lt"/>
                      <a:ea typeface="+mn-ea"/>
                      <a:cs typeface="+mn-ea"/>
                      <a:sym typeface="+mn-lt"/>
                    </a:rPr>
                    <a:t>Q1 :</a:t>
                  </a:r>
                  <a:endParaRPr lang="en-US" altLang="zh-CN" sz="3735" dirty="0">
                    <a:solidFill>
                      <a:srgbClr val="433A4B"/>
                    </a:solidFill>
                    <a:latin typeface="+mn-lt"/>
                    <a:ea typeface="+mn-ea"/>
                    <a:cs typeface="+mn-ea"/>
                    <a:sym typeface="+mn-lt"/>
                  </a:endParaRPr>
                </a:p>
              </p:txBody>
            </p:sp>
            <p:cxnSp>
              <p:nvCxnSpPr>
                <p:cNvPr id="55" name="直接连接符 54"/>
                <p:cNvCxnSpPr/>
                <p:nvPr/>
              </p:nvCxnSpPr>
              <p:spPr>
                <a:xfrm>
                  <a:off x="7641915" y="2086447"/>
                  <a:ext cx="3824635" cy="1427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53" name="图片 38"/>
              <p:cNvPicPr>
                <a:picLocks noChangeAspect="1"/>
              </p:cNvPicPr>
              <p:nvPr/>
            </p:nvPicPr>
            <p:blipFill>
              <a:blip r:embed="rId5" cstate="screen"/>
              <a:stretch>
                <a:fillRect/>
              </a:stretch>
            </p:blipFill>
            <p:spPr bwMode="auto">
              <a:xfrm>
                <a:off x="9875446" y="1868097"/>
                <a:ext cx="1175216" cy="70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流程图: 接点 52"/>
            <p:cNvSpPr/>
            <p:nvPr/>
          </p:nvSpPr>
          <p:spPr bwMode="auto">
            <a:xfrm>
              <a:off x="841847" y="2163794"/>
              <a:ext cx="174623" cy="174638"/>
            </a:xfrm>
            <a:prstGeom prst="flowChartConnector">
              <a:avLst/>
            </a:prstGeom>
            <a:solidFill>
              <a:srgbClr val="433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rgbClr val="433A4B"/>
                </a:solidFill>
                <a:cs typeface="+mn-ea"/>
                <a:sym typeface="+mn-lt"/>
              </a:endParaRPr>
            </a:p>
          </p:txBody>
        </p:sp>
      </p:grpSp>
      <p:grpSp>
        <p:nvGrpSpPr>
          <p:cNvPr id="58" name="组合 45"/>
          <p:cNvGrpSpPr/>
          <p:nvPr/>
        </p:nvGrpSpPr>
        <p:grpSpPr bwMode="auto">
          <a:xfrm rot="0">
            <a:off x="1617093" y="2544584"/>
            <a:ext cx="6140717" cy="3426380"/>
            <a:chOff x="1075345" y="2256138"/>
            <a:chExt cx="6140576" cy="3424589"/>
          </a:xfrm>
        </p:grpSpPr>
        <p:sp>
          <p:nvSpPr>
            <p:cNvPr id="64" name="文本框 14"/>
            <p:cNvSpPr txBox="1"/>
            <p:nvPr/>
          </p:nvSpPr>
          <p:spPr bwMode="auto">
            <a:xfrm>
              <a:off x="1075345" y="2769504"/>
              <a:ext cx="6139984" cy="291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ts val="2200"/>
                </a:lnSpc>
                <a:spcBef>
                  <a:spcPts val="1000"/>
                </a:spcBef>
                <a:buFont typeface="Arial" panose="020B0604020202020204" pitchFamily="34" charset="0"/>
                <a:buNone/>
                <a:defRPr sz="1400">
                  <a:solidFill>
                    <a:srgbClr val="433A4B"/>
                  </a:solidFill>
                  <a:latin typeface="华文新魏" panose="02010800040101010101" pitchFamily="2" charset="-122"/>
                  <a:ea typeface="华文新魏" panose="02010800040101010101" pitchFamily="2" charset="-122"/>
                </a:defRPr>
              </a:lvl1pPr>
              <a:lvl2pPr marL="742950" indent="-285750">
                <a:lnSpc>
                  <a:spcPct val="90000"/>
                </a:lnSpc>
                <a:spcBef>
                  <a:spcPts val="500"/>
                </a:spcBef>
                <a:buFont typeface="Arial" panose="020B0604020202020204" pitchFamily="34" charset="0"/>
                <a:buChar char="•"/>
                <a:defRPr sz="2400">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等线" panose="02010600030101010101" pitchFamily="2" charset="-122"/>
                  <a:ea typeface="等线" panose="02010600030101010101" pitchFamily="2" charset="-122"/>
                </a:defRPr>
              </a:lvl9pPr>
            </a:lstStyle>
            <a:p>
              <a:pPr>
                <a:lnSpc>
                  <a:spcPct val="150000"/>
                </a:lnSpc>
              </a:pPr>
              <a:r>
                <a:rPr lang="zh-CN" altLang="en-US" sz="2000" dirty="0">
                  <a:solidFill>
                    <a:srgbClr val="FF0000"/>
                  </a:solidFill>
                  <a:latin typeface="华文宋体" panose="02010600040101010101" charset="-122"/>
                  <a:ea typeface="华文宋体" panose="02010600040101010101" charset="-122"/>
                  <a:cs typeface="+mn-ea"/>
                  <a:sym typeface="+mn-lt"/>
                </a:rPr>
                <a:t>男人不喝酒，枉在世上走。</a:t>
              </a:r>
              <a:endParaRPr lang="zh-CN" altLang="en-US" sz="2000" dirty="0">
                <a:solidFill>
                  <a:srgbClr val="FF0000"/>
                </a:solidFill>
                <a:latin typeface="华文宋体" panose="02010600040101010101" charset="-122"/>
                <a:ea typeface="华文宋体" panose="02010600040101010101" charset="-122"/>
                <a:cs typeface="+mn-ea"/>
                <a:sym typeface="+mn-lt"/>
              </a:endParaRPr>
            </a:p>
            <a:p>
              <a:pPr>
                <a:lnSpc>
                  <a:spcPct val="150000"/>
                </a:lnSpc>
              </a:pPr>
              <a:r>
                <a:rPr lang="zh-CN" altLang="en-US" sz="2000" dirty="0">
                  <a:solidFill>
                    <a:srgbClr val="FF0000"/>
                  </a:solidFill>
                  <a:latin typeface="华文宋体" panose="02010600040101010101" charset="-122"/>
                  <a:ea typeface="华文宋体" panose="02010600040101010101" charset="-122"/>
                  <a:cs typeface="+mn-ea"/>
                  <a:sym typeface="+mn-lt"/>
                </a:rPr>
                <a:t>感情深，一口闷；感情浅，舔一舔；</a:t>
              </a:r>
              <a:endParaRPr lang="zh-CN" altLang="en-US" sz="2000" dirty="0">
                <a:solidFill>
                  <a:srgbClr val="FF0000"/>
                </a:solidFill>
                <a:latin typeface="华文宋体" panose="02010600040101010101" charset="-122"/>
                <a:ea typeface="华文宋体" panose="02010600040101010101" charset="-122"/>
                <a:cs typeface="+mn-ea"/>
                <a:sym typeface="+mn-lt"/>
              </a:endParaRPr>
            </a:p>
            <a:p>
              <a:pPr>
                <a:lnSpc>
                  <a:spcPct val="150000"/>
                </a:lnSpc>
              </a:pPr>
              <a:r>
                <a:rPr lang="zh-CN" altLang="en-US" sz="2000" dirty="0">
                  <a:solidFill>
                    <a:srgbClr val="FF0000"/>
                  </a:solidFill>
                  <a:latin typeface="华文宋体" panose="02010600040101010101" charset="-122"/>
                  <a:ea typeface="华文宋体" panose="02010600040101010101" charset="-122"/>
                  <a:cs typeface="+mn-ea"/>
                  <a:sym typeface="+mn-lt"/>
                </a:rPr>
                <a:t>感情厚，喝不够；感情薄，喝不着；感情铁，喝出血。</a:t>
              </a:r>
              <a:endParaRPr lang="zh-CN" altLang="en-US" sz="2000" dirty="0">
                <a:solidFill>
                  <a:srgbClr val="FF0000"/>
                </a:solidFill>
                <a:latin typeface="华文宋体" panose="02010600040101010101" charset="-122"/>
                <a:ea typeface="华文宋体" panose="02010600040101010101" charset="-122"/>
                <a:cs typeface="+mn-ea"/>
                <a:sym typeface="+mn-lt"/>
              </a:endParaRPr>
            </a:p>
            <a:p>
              <a:pPr>
                <a:lnSpc>
                  <a:spcPct val="150000"/>
                </a:lnSpc>
              </a:pPr>
              <a:r>
                <a:rPr lang="zh-CN" altLang="en-US" sz="2000" dirty="0">
                  <a:solidFill>
                    <a:srgbClr val="FF0000"/>
                  </a:solidFill>
                  <a:latin typeface="华文宋体" panose="02010600040101010101" charset="-122"/>
                  <a:ea typeface="华文宋体" panose="02010600040101010101" charset="-122"/>
                  <a:cs typeface="+mn-ea"/>
                  <a:sym typeface="+mn-lt"/>
                </a:rPr>
                <a:t>一杯情，二杯意，三杯才是亲兄弟。</a:t>
              </a:r>
              <a:endParaRPr lang="zh-CN" altLang="en-US" sz="2000" dirty="0">
                <a:solidFill>
                  <a:srgbClr val="FF0000"/>
                </a:solidFill>
                <a:latin typeface="华文宋体" panose="02010600040101010101" charset="-122"/>
                <a:ea typeface="华文宋体" panose="02010600040101010101" charset="-122"/>
                <a:cs typeface="+mn-ea"/>
                <a:sym typeface="+mn-lt"/>
              </a:endParaRPr>
            </a:p>
            <a:p>
              <a:pPr>
                <a:lnSpc>
                  <a:spcPct val="150000"/>
                </a:lnSpc>
              </a:pPr>
              <a:r>
                <a:rPr lang="zh-CN" altLang="en-US" sz="2000" dirty="0">
                  <a:solidFill>
                    <a:srgbClr val="FF0000"/>
                  </a:solidFill>
                  <a:latin typeface="华文宋体" panose="02010600040101010101" charset="-122"/>
                  <a:ea typeface="华文宋体" panose="02010600040101010101" charset="-122"/>
                  <a:cs typeface="+mn-ea"/>
                  <a:sym typeface="+mn-lt"/>
                </a:rPr>
                <a:t>半斤不当酒，一斤扶墙走，斤半墙走我不走。</a:t>
              </a:r>
              <a:endParaRPr lang="zh-CN" altLang="en-US" sz="2000" dirty="0">
                <a:solidFill>
                  <a:srgbClr val="FF0000"/>
                </a:solidFill>
                <a:latin typeface="华文宋体" panose="02010600040101010101" charset="-122"/>
                <a:ea typeface="华文宋体" panose="02010600040101010101" charset="-122"/>
                <a:cs typeface="+mn-ea"/>
                <a:sym typeface="+mn-lt"/>
              </a:endParaRPr>
            </a:p>
          </p:txBody>
        </p:sp>
        <p:pic>
          <p:nvPicPr>
            <p:cNvPr id="61" name="图片 43"/>
            <p:cNvPicPr>
              <a:picLocks noChangeAspect="1"/>
            </p:cNvPicPr>
            <p:nvPr/>
          </p:nvPicPr>
          <p:blipFill>
            <a:blip r:embed="rId6" cstate="screen"/>
            <a:stretch>
              <a:fillRect/>
            </a:stretch>
          </p:blipFill>
          <p:spPr bwMode="auto">
            <a:xfrm>
              <a:off x="5710100" y="2256138"/>
              <a:ext cx="1505821" cy="102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5" name="图片 64"/>
          <p:cNvPicPr>
            <a:picLocks noChangeAspect="1"/>
          </p:cNvPicPr>
          <p:nvPr/>
        </p:nvPicPr>
        <p:blipFill>
          <a:blip r:embed="rId7" cstate="screen"/>
          <a:stretch>
            <a:fillRect/>
          </a:stretch>
        </p:blipFill>
        <p:spPr>
          <a:xfrm>
            <a:off x="7876229" y="1964009"/>
            <a:ext cx="3782568" cy="2603112"/>
          </a:xfrm>
          <a:prstGeom prst="rect">
            <a:avLst/>
          </a:prstGeom>
        </p:spPr>
      </p:pic>
      <p:sp>
        <p:nvSpPr>
          <p:cNvPr id="3" name="文本框 2"/>
          <p:cNvSpPr txBox="1"/>
          <p:nvPr/>
        </p:nvSpPr>
        <p:spPr bwMode="auto">
          <a:xfrm>
            <a:off x="1617092" y="2076661"/>
            <a:ext cx="6938831"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ts val="2200"/>
              </a:lnSpc>
              <a:buNone/>
            </a:pPr>
            <a:r>
              <a:rPr lang="en-US" altLang="zh-CN" dirty="0">
                <a:solidFill>
                  <a:srgbClr val="433A4B"/>
                </a:solidFill>
                <a:latin typeface="Times New Roman Regular" charset="0"/>
                <a:ea typeface="华文宋体" panose="02010600040101010101" charset="-122"/>
                <a:cs typeface="Times New Roman Regular" charset="0"/>
                <a:sym typeface="+mn-lt"/>
              </a:rPr>
              <a:t>What do you think of Chinese Wine culture?</a:t>
            </a:r>
            <a:endParaRPr lang="en-US" altLang="zh-CN" dirty="0">
              <a:solidFill>
                <a:srgbClr val="433A4B"/>
              </a:solidFill>
              <a:latin typeface="Times New Roman Regular" charset="0"/>
              <a:ea typeface="华文宋体" panose="02010600040101010101" charset="-122"/>
              <a:cs typeface="Times New Roman Regular"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up)">
                                      <p:cBhvr>
                                        <p:cTn id="17" dur="500"/>
                                        <p:tgtEl>
                                          <p:spTgt spid="49"/>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right)">
                                      <p:cBhvr>
                                        <p:cTn id="21" dur="500"/>
                                        <p:tgtEl>
                                          <p:spTgt spid="45"/>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randombar(horizontal)">
                                      <p:cBhvr>
                                        <p:cTn id="25" dur="500"/>
                                        <p:tgtEl>
                                          <p:spTgt spid="43"/>
                                        </p:tgtEl>
                                      </p:cBhvr>
                                    </p:animEffect>
                                  </p:childTnLst>
                                </p:cTn>
                              </p:par>
                            </p:childTnLst>
                          </p:cTn>
                        </p:par>
                        <p:par>
                          <p:cTn id="26" fill="hold">
                            <p:stCondLst>
                              <p:cond delay="2500"/>
                            </p:stCondLst>
                            <p:childTnLst>
                              <p:par>
                                <p:cTn id="27" presetID="21" presetClass="entr" presetSubtype="1"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heel(1)">
                                      <p:cBhvr>
                                        <p:cTn id="29" dur="2000"/>
                                        <p:tgtEl>
                                          <p:spTgt spid="44"/>
                                        </p:tgtEl>
                                      </p:cBhvr>
                                    </p:animEffect>
                                  </p:childTnLst>
                                </p:cTn>
                              </p:par>
                            </p:childTnLst>
                          </p:cTn>
                        </p:par>
                        <p:par>
                          <p:cTn id="30" fill="hold">
                            <p:stCondLst>
                              <p:cond delay="45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1000"/>
                                        <p:tgtEl>
                                          <p:spTgt spid="65"/>
                                        </p:tgtEl>
                                      </p:cBhvr>
                                    </p:animEffect>
                                  </p:childTnLst>
                                </p:cTn>
                              </p:par>
                            </p:childTnLst>
                          </p:cTn>
                        </p:par>
                        <p:par>
                          <p:cTn id="34" fill="hold">
                            <p:stCondLst>
                              <p:cond delay="5500"/>
                            </p:stCondLst>
                            <p:childTnLst>
                              <p:par>
                                <p:cTn id="35" presetID="16" presetClass="entr" presetSubtype="21"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arn(inVertical)">
                                      <p:cBhvr>
                                        <p:cTn id="37" dur="1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1171"/>
            <a:ext cx="12190095" cy="6856928"/>
          </a:xfrm>
          <a:prstGeom prst="rect">
            <a:avLst/>
          </a:prstGeom>
        </p:spPr>
      </p:pic>
      <p:pic>
        <p:nvPicPr>
          <p:cNvPr id="49" name="图片 48"/>
          <p:cNvPicPr>
            <a:picLocks noChangeAspect="1"/>
          </p:cNvPicPr>
          <p:nvPr/>
        </p:nvPicPr>
        <p:blipFill>
          <a:blip r:embed="rId2"/>
          <a:stretch>
            <a:fillRect/>
          </a:stretch>
        </p:blipFill>
        <p:spPr>
          <a:xfrm flipH="1">
            <a:off x="-1341658" y="-525885"/>
            <a:ext cx="4096715" cy="4096715"/>
          </a:xfrm>
          <a:prstGeom prst="rect">
            <a:avLst/>
          </a:prstGeom>
        </p:spPr>
      </p:pic>
      <p:grpSp>
        <p:nvGrpSpPr>
          <p:cNvPr id="5" name="组合 4"/>
          <p:cNvGrpSpPr/>
          <p:nvPr/>
        </p:nvGrpSpPr>
        <p:grpSpPr>
          <a:xfrm>
            <a:off x="279356" y="246006"/>
            <a:ext cx="11620269" cy="6367259"/>
            <a:chOff x="279400" y="244873"/>
            <a:chExt cx="11622085" cy="6368254"/>
          </a:xfrm>
        </p:grpSpPr>
        <p:sp>
          <p:nvSpPr>
            <p:cNvPr id="6" name="矩形 5"/>
            <p:cNvSpPr/>
            <p:nvPr/>
          </p:nvSpPr>
          <p:spPr>
            <a:xfrm>
              <a:off x="279400" y="260350"/>
              <a:ext cx="11622085" cy="6337300"/>
            </a:xfrm>
            <a:prstGeom prst="rect">
              <a:avLst/>
            </a:prstGeom>
            <a:noFill/>
            <a:ln w="285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p:cNvGrpSpPr/>
            <p:nvPr/>
          </p:nvGrpSpPr>
          <p:grpSpPr>
            <a:xfrm>
              <a:off x="290513" y="6238878"/>
              <a:ext cx="497682" cy="351629"/>
              <a:chOff x="290513" y="6250783"/>
              <a:chExt cx="497682" cy="351629"/>
            </a:xfrm>
          </p:grpSpPr>
          <p:cxnSp>
            <p:nvCxnSpPr>
              <p:cNvPr id="33" name="直接连接符 32"/>
              <p:cNvCxnSpPr/>
              <p:nvPr/>
            </p:nvCxnSpPr>
            <p:spPr>
              <a:xfrm>
                <a:off x="290513" y="6265069"/>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64331" y="6250783"/>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64331" y="6519862"/>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71475" y="6457950"/>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11970" y="6443664"/>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19113" y="6519862"/>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88195" y="6505575"/>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flipV="1">
              <a:off x="290513" y="248444"/>
              <a:ext cx="497682" cy="351629"/>
              <a:chOff x="895351" y="5748339"/>
              <a:chExt cx="497682" cy="351629"/>
            </a:xfrm>
          </p:grpSpPr>
          <p:cxnSp>
            <p:nvCxnSpPr>
              <p:cNvPr id="26" name="直接连接符 25"/>
              <p:cNvCxnSpPr/>
              <p:nvPr/>
            </p:nvCxnSpPr>
            <p:spPr>
              <a:xfrm>
                <a:off x="895351" y="5762625"/>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69169" y="5748339"/>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969169" y="6017418"/>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976313" y="5955506"/>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16808" y="5941220"/>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123951" y="6017418"/>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393033" y="6003131"/>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1397634" y="244873"/>
              <a:ext cx="497682" cy="6368254"/>
              <a:chOff x="5180010" y="392906"/>
              <a:chExt cx="497682" cy="6368254"/>
            </a:xfrm>
          </p:grpSpPr>
          <p:grpSp>
            <p:nvGrpSpPr>
              <p:cNvPr id="10" name="组合 9"/>
              <p:cNvGrpSpPr/>
              <p:nvPr/>
            </p:nvGrpSpPr>
            <p:grpSpPr>
              <a:xfrm flipH="1">
                <a:off x="5180010" y="6409531"/>
                <a:ext cx="497682" cy="351629"/>
                <a:chOff x="290513" y="6250783"/>
                <a:chExt cx="497682" cy="351629"/>
              </a:xfrm>
            </p:grpSpPr>
            <p:cxnSp>
              <p:nvCxnSpPr>
                <p:cNvPr id="19" name="直接连接符 18"/>
                <p:cNvCxnSpPr/>
                <p:nvPr/>
              </p:nvCxnSpPr>
              <p:spPr>
                <a:xfrm>
                  <a:off x="290513" y="6267450"/>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64331" y="6250783"/>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4331" y="6522243"/>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71475" y="6460331"/>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1970" y="6443664"/>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19113" y="6519862"/>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88195" y="6505575"/>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flipH="1" flipV="1">
                <a:off x="5180010" y="392906"/>
                <a:ext cx="497682" cy="351629"/>
                <a:chOff x="895351" y="5748339"/>
                <a:chExt cx="497682" cy="351629"/>
              </a:xfrm>
            </p:grpSpPr>
            <p:cxnSp>
              <p:nvCxnSpPr>
                <p:cNvPr id="12" name="直接连接符 11"/>
                <p:cNvCxnSpPr/>
                <p:nvPr/>
              </p:nvCxnSpPr>
              <p:spPr>
                <a:xfrm>
                  <a:off x="895351" y="5762625"/>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69169" y="5748339"/>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69169" y="6017418"/>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76313" y="5955506"/>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16808" y="5941220"/>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3951" y="6017418"/>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393033" y="6003131"/>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grpSp>
      <p:pic>
        <p:nvPicPr>
          <p:cNvPr id="43" name="图片 42"/>
          <p:cNvPicPr>
            <a:picLocks noChangeAspect="1"/>
          </p:cNvPicPr>
          <p:nvPr/>
        </p:nvPicPr>
        <p:blipFill>
          <a:blip r:embed="rId3" cstate="screen"/>
          <a:stretch>
            <a:fillRect/>
          </a:stretch>
        </p:blipFill>
        <p:spPr>
          <a:xfrm>
            <a:off x="9994931" y="5631877"/>
            <a:ext cx="1724722" cy="932976"/>
          </a:xfrm>
          <a:prstGeom prst="rect">
            <a:avLst/>
          </a:prstGeom>
        </p:spPr>
      </p:pic>
      <p:pic>
        <p:nvPicPr>
          <p:cNvPr id="45" name="图片 44"/>
          <p:cNvPicPr>
            <a:picLocks noChangeAspect="1"/>
          </p:cNvPicPr>
          <p:nvPr/>
        </p:nvPicPr>
        <p:blipFill>
          <a:blip r:embed="rId4" cstate="screen"/>
          <a:stretch>
            <a:fillRect/>
          </a:stretch>
        </p:blipFill>
        <p:spPr>
          <a:xfrm>
            <a:off x="9897211" y="268849"/>
            <a:ext cx="1973856" cy="1128972"/>
          </a:xfrm>
          <a:prstGeom prst="rect">
            <a:avLst/>
          </a:prstGeom>
        </p:spPr>
      </p:pic>
      <p:pic>
        <p:nvPicPr>
          <p:cNvPr id="47" name="图片 46"/>
          <p:cNvPicPr>
            <a:picLocks noChangeAspect="1"/>
          </p:cNvPicPr>
          <p:nvPr/>
        </p:nvPicPr>
        <p:blipFill>
          <a:blip r:embed="rId5" cstate="screen"/>
          <a:stretch>
            <a:fillRect/>
          </a:stretch>
        </p:blipFill>
        <p:spPr>
          <a:xfrm flipV="1">
            <a:off x="-348121" y="-516918"/>
            <a:ext cx="3037587" cy="1688541"/>
          </a:xfrm>
          <a:prstGeom prst="rect">
            <a:avLst/>
          </a:prstGeom>
        </p:spPr>
      </p:pic>
      <p:grpSp>
        <p:nvGrpSpPr>
          <p:cNvPr id="40" name="组合 39"/>
          <p:cNvGrpSpPr/>
          <p:nvPr/>
        </p:nvGrpSpPr>
        <p:grpSpPr>
          <a:xfrm>
            <a:off x="519665" y="1274626"/>
            <a:ext cx="11323455" cy="3938270"/>
            <a:chOff x="519746" y="1273654"/>
            <a:chExt cx="11325225" cy="3938885"/>
          </a:xfrm>
        </p:grpSpPr>
        <p:sp>
          <p:nvSpPr>
            <p:cNvPr id="46" name="文本框 45"/>
            <p:cNvSpPr txBox="1"/>
            <p:nvPr/>
          </p:nvSpPr>
          <p:spPr>
            <a:xfrm>
              <a:off x="519746" y="1273654"/>
              <a:ext cx="5812790" cy="3938885"/>
            </a:xfrm>
            <a:prstGeom prst="rect">
              <a:avLst/>
            </a:prstGeom>
            <a:noFill/>
          </p:spPr>
          <p:txBody>
            <a:bodyPr wrap="square" rtlCol="0">
              <a:spAutoFit/>
            </a:bodyPr>
            <a:lstStyle/>
            <a:p>
              <a:pPr algn="ctr">
                <a:lnSpc>
                  <a:spcPts val="2500"/>
                </a:lnSpc>
                <a:buNone/>
              </a:pPr>
              <a:r>
                <a:rPr lang="zh-CN" altLang="en-US" sz="2000" dirty="0">
                  <a:solidFill>
                    <a:srgbClr val="FF0000"/>
                  </a:solidFill>
                  <a:latin typeface="华文宋体" panose="02010600040101010101" charset="-122"/>
                  <a:ea typeface="华文宋体" panose="02010600040101010101" charset="-122"/>
                  <a:cs typeface="华文宋体" panose="02010600040101010101" charset="-122"/>
                  <a:sym typeface="+mn-lt"/>
                </a:rPr>
                <a:t>小学时，年龄太小，不准谈恋爱。</a:t>
              </a:r>
              <a:endParaRPr lang="zh-CN" altLang="en-US" sz="2000" dirty="0">
                <a:solidFill>
                  <a:srgbClr val="FF0000"/>
                </a:solidFill>
                <a:latin typeface="华文宋体" panose="02010600040101010101" charset="-122"/>
                <a:ea typeface="华文宋体" panose="02010600040101010101" charset="-122"/>
                <a:cs typeface="华文宋体" panose="02010600040101010101" charset="-122"/>
                <a:sym typeface="+mn-lt"/>
              </a:endParaRPr>
            </a:p>
            <a:p>
              <a:pPr algn="ctr">
                <a:lnSpc>
                  <a:spcPts val="2500"/>
                </a:lnSpc>
                <a:buNone/>
              </a:pPr>
              <a:endParaRPr lang="zh-CN" altLang="en-US" sz="2000" dirty="0">
                <a:solidFill>
                  <a:srgbClr val="FF0000"/>
                </a:solidFill>
                <a:latin typeface="华文宋体" panose="02010600040101010101" charset="-122"/>
                <a:ea typeface="华文宋体" panose="02010600040101010101" charset="-122"/>
                <a:cs typeface="华文宋体" panose="02010600040101010101" charset="-122"/>
                <a:sym typeface="+mn-lt"/>
              </a:endParaRPr>
            </a:p>
            <a:p>
              <a:pPr algn="ctr">
                <a:lnSpc>
                  <a:spcPts val="2500"/>
                </a:lnSpc>
                <a:buNone/>
              </a:pPr>
              <a:r>
                <a:rPr lang="zh-CN" altLang="en-US" sz="2000" dirty="0">
                  <a:solidFill>
                    <a:srgbClr val="FF0000"/>
                  </a:solidFill>
                  <a:latin typeface="华文宋体" panose="02010600040101010101" charset="-122"/>
                  <a:ea typeface="华文宋体" panose="02010600040101010101" charset="-122"/>
                  <a:cs typeface="华文宋体" panose="02010600040101010101" charset="-122"/>
                  <a:sym typeface="+mn-lt"/>
                </a:rPr>
                <a:t>初中时，学业为重，不准太恋爱，</a:t>
              </a:r>
              <a:endParaRPr lang="zh-CN" altLang="en-US" sz="2000" dirty="0">
                <a:solidFill>
                  <a:srgbClr val="FF0000"/>
                </a:solidFill>
                <a:latin typeface="华文宋体" panose="02010600040101010101" charset="-122"/>
                <a:ea typeface="华文宋体" panose="02010600040101010101" charset="-122"/>
                <a:cs typeface="华文宋体" panose="02010600040101010101" charset="-122"/>
                <a:sym typeface="+mn-lt"/>
              </a:endParaRPr>
            </a:p>
            <a:p>
              <a:pPr algn="ctr">
                <a:lnSpc>
                  <a:spcPts val="2500"/>
                </a:lnSpc>
                <a:buNone/>
              </a:pPr>
              <a:endParaRPr lang="zh-CN" altLang="en-US" sz="2000" dirty="0">
                <a:solidFill>
                  <a:srgbClr val="FF0000"/>
                </a:solidFill>
                <a:latin typeface="华文宋体" panose="02010600040101010101" charset="-122"/>
                <a:ea typeface="华文宋体" panose="02010600040101010101" charset="-122"/>
                <a:cs typeface="华文宋体" panose="02010600040101010101" charset="-122"/>
                <a:sym typeface="+mn-lt"/>
              </a:endParaRPr>
            </a:p>
            <a:p>
              <a:pPr algn="ctr">
                <a:lnSpc>
                  <a:spcPts val="2500"/>
                </a:lnSpc>
                <a:buNone/>
              </a:pPr>
              <a:r>
                <a:rPr lang="zh-CN" altLang="en-US" sz="2000" dirty="0">
                  <a:solidFill>
                    <a:srgbClr val="FF0000"/>
                  </a:solidFill>
                  <a:latin typeface="华文宋体" panose="02010600040101010101" charset="-122"/>
                  <a:ea typeface="华文宋体" panose="02010600040101010101" charset="-122"/>
                  <a:cs typeface="华文宋体" panose="02010600040101010101" charset="-122"/>
                  <a:sym typeface="+mn-lt"/>
                </a:rPr>
                <a:t>高中时，学业为重，不准谈恋爱。</a:t>
              </a:r>
              <a:endParaRPr lang="zh-CN" altLang="en-US" sz="2000" dirty="0">
                <a:solidFill>
                  <a:srgbClr val="FF0000"/>
                </a:solidFill>
                <a:latin typeface="华文宋体" panose="02010600040101010101" charset="-122"/>
                <a:ea typeface="华文宋体" panose="02010600040101010101" charset="-122"/>
                <a:cs typeface="华文宋体" panose="02010600040101010101" charset="-122"/>
                <a:sym typeface="+mn-lt"/>
              </a:endParaRPr>
            </a:p>
            <a:p>
              <a:pPr algn="ctr">
                <a:lnSpc>
                  <a:spcPts val="2500"/>
                </a:lnSpc>
                <a:buNone/>
              </a:pPr>
              <a:endParaRPr lang="zh-CN" altLang="en-US" sz="2000" dirty="0">
                <a:solidFill>
                  <a:srgbClr val="FF0000"/>
                </a:solidFill>
                <a:latin typeface="华文宋体" panose="02010600040101010101" charset="-122"/>
                <a:ea typeface="华文宋体" panose="02010600040101010101" charset="-122"/>
                <a:cs typeface="华文宋体" panose="02010600040101010101" charset="-122"/>
                <a:sym typeface="+mn-lt"/>
              </a:endParaRPr>
            </a:p>
            <a:p>
              <a:pPr algn="ctr">
                <a:lnSpc>
                  <a:spcPts val="2500"/>
                </a:lnSpc>
                <a:buNone/>
              </a:pPr>
              <a:r>
                <a:rPr lang="zh-CN" altLang="en-US" sz="2000" dirty="0">
                  <a:solidFill>
                    <a:srgbClr val="FF0000"/>
                  </a:solidFill>
                  <a:latin typeface="华文宋体" panose="02010600040101010101" charset="-122"/>
                  <a:ea typeface="华文宋体" panose="02010600040101010101" charset="-122"/>
                  <a:cs typeface="华文宋体" panose="02010600040101010101" charset="-122"/>
                  <a:sym typeface="+mn-lt"/>
                </a:rPr>
                <a:t>大学时，年龄太小、学业为重、异地，不准太恋爱。</a:t>
              </a:r>
              <a:endParaRPr lang="zh-CN" altLang="en-US" sz="2000" dirty="0">
                <a:solidFill>
                  <a:srgbClr val="FF0000"/>
                </a:solidFill>
                <a:latin typeface="华文宋体" panose="02010600040101010101" charset="-122"/>
                <a:ea typeface="华文宋体" panose="02010600040101010101" charset="-122"/>
                <a:cs typeface="华文宋体" panose="02010600040101010101" charset="-122"/>
                <a:sym typeface="+mn-lt"/>
              </a:endParaRPr>
            </a:p>
            <a:p>
              <a:pPr algn="ctr">
                <a:lnSpc>
                  <a:spcPts val="2500"/>
                </a:lnSpc>
                <a:buNone/>
              </a:pPr>
              <a:endParaRPr lang="zh-CN" altLang="en-US" sz="2000" dirty="0">
                <a:solidFill>
                  <a:srgbClr val="FF0000"/>
                </a:solidFill>
                <a:latin typeface="华文宋体" panose="02010600040101010101" charset="-122"/>
                <a:ea typeface="华文宋体" panose="02010600040101010101" charset="-122"/>
                <a:cs typeface="华文宋体" panose="02010600040101010101" charset="-122"/>
                <a:sym typeface="+mn-lt"/>
              </a:endParaRPr>
            </a:p>
            <a:p>
              <a:pPr algn="ctr">
                <a:lnSpc>
                  <a:spcPts val="2500"/>
                </a:lnSpc>
                <a:buNone/>
              </a:pPr>
              <a:r>
                <a:rPr lang="zh-CN" altLang="en-US" sz="2000" dirty="0">
                  <a:solidFill>
                    <a:srgbClr val="FF0000"/>
                  </a:solidFill>
                  <a:latin typeface="华文宋体" panose="02010600040101010101" charset="-122"/>
                  <a:ea typeface="华文宋体" panose="02010600040101010101" charset="-122"/>
                  <a:cs typeface="华文宋体" panose="02010600040101010101" charset="-122"/>
                  <a:sym typeface="+mn-lt"/>
                </a:rPr>
                <a:t>毕业后，你说说你都多大了，连个对象都没有，看看xx家连孙子都抱上了，怎么就一点不上心呢？</a:t>
              </a:r>
              <a:endParaRPr lang="zh-CN" altLang="en-US" sz="2000" dirty="0">
                <a:solidFill>
                  <a:srgbClr val="FF0000"/>
                </a:solidFill>
                <a:latin typeface="华文宋体" panose="02010600040101010101" charset="-122"/>
                <a:ea typeface="华文宋体" panose="02010600040101010101" charset="-122"/>
                <a:cs typeface="华文宋体" panose="02010600040101010101" charset="-122"/>
                <a:sym typeface="+mn-lt"/>
              </a:endParaRPr>
            </a:p>
            <a:p>
              <a:pPr algn="ctr">
                <a:lnSpc>
                  <a:spcPts val="2500"/>
                </a:lnSpc>
                <a:buNone/>
              </a:pPr>
              <a:endParaRPr lang="zh-CN" altLang="en-US" sz="2000" dirty="0">
                <a:solidFill>
                  <a:srgbClr val="FF0000"/>
                </a:solidFill>
                <a:latin typeface="华文宋体" panose="02010600040101010101" charset="-122"/>
                <a:ea typeface="华文宋体" panose="02010600040101010101" charset="-122"/>
                <a:cs typeface="华文宋体" panose="02010600040101010101" charset="-122"/>
                <a:sym typeface="+mn-lt"/>
              </a:endParaRPr>
            </a:p>
            <a:p>
              <a:pPr algn="ctr">
                <a:lnSpc>
                  <a:spcPts val="2500"/>
                </a:lnSpc>
                <a:buNone/>
              </a:pPr>
              <a:r>
                <a:rPr lang="zh-CN" altLang="en-US" sz="2000" dirty="0">
                  <a:solidFill>
                    <a:srgbClr val="FF0000"/>
                  </a:solidFill>
                  <a:latin typeface="华文宋体" panose="02010600040101010101" charset="-122"/>
                  <a:ea typeface="华文宋体" panose="02010600040101010101" charset="-122"/>
                  <a:cs typeface="华文宋体" panose="02010600040101010101" charset="-122"/>
                  <a:sym typeface="+mn-lt"/>
                </a:rPr>
                <a:t>话说这一切都是谁造成的？</a:t>
              </a:r>
              <a:endParaRPr lang="zh-CN" altLang="en-US" sz="2000" dirty="0">
                <a:solidFill>
                  <a:srgbClr val="FF0000"/>
                </a:solidFill>
                <a:latin typeface="华文宋体" panose="02010600040101010101" charset="-122"/>
                <a:ea typeface="华文宋体" panose="02010600040101010101" charset="-122"/>
                <a:cs typeface="华文宋体" panose="02010600040101010101" charset="-122"/>
                <a:sym typeface="+mn-lt"/>
              </a:endParaRPr>
            </a:p>
          </p:txBody>
        </p:sp>
        <p:sp>
          <p:nvSpPr>
            <p:cNvPr id="48" name="文本框 47"/>
            <p:cNvSpPr txBox="1"/>
            <p:nvPr/>
          </p:nvSpPr>
          <p:spPr>
            <a:xfrm>
              <a:off x="6332536" y="2098519"/>
              <a:ext cx="5512435" cy="2030412"/>
            </a:xfrm>
            <a:prstGeom prst="rect">
              <a:avLst/>
            </a:prstGeom>
            <a:noFill/>
          </p:spPr>
          <p:txBody>
            <a:bodyPr wrap="square" rtlCol="0">
              <a:spAutoFit/>
            </a:bodyPr>
            <a:lstStyle/>
            <a:p>
              <a:pPr algn="just">
                <a:lnSpc>
                  <a:spcPct val="150000"/>
                </a:lnSpc>
              </a:pPr>
              <a:r>
                <a:rPr lang="zh-CN" altLang="en-US" sz="2800" dirty="0">
                  <a:solidFill>
                    <a:srgbClr val="433A4B"/>
                  </a:solidFill>
                  <a:latin typeface="Times New Roman Regular" charset="0"/>
                  <a:cs typeface="Times New Roman Regular" charset="0"/>
                  <a:sym typeface="+mn-lt"/>
                </a:rPr>
                <a:t>At what stage of your life do you think it is more appropriate to start a relationship?</a:t>
              </a:r>
              <a:endParaRPr lang="zh-CN" altLang="en-US" sz="2800" dirty="0">
                <a:solidFill>
                  <a:srgbClr val="433A4B"/>
                </a:solidFill>
                <a:latin typeface="Times New Roman Regular" charset="0"/>
                <a:cs typeface="Times New Roman Regular" charset="0"/>
                <a:sym typeface="+mn-lt"/>
              </a:endParaRPr>
            </a:p>
          </p:txBody>
        </p:sp>
      </p:grpSp>
      <p:pic>
        <p:nvPicPr>
          <p:cNvPr id="3" name="图片 2"/>
          <p:cNvPicPr>
            <a:picLocks noChangeAspect="1"/>
          </p:cNvPicPr>
          <p:nvPr/>
        </p:nvPicPr>
        <p:blipFill>
          <a:blip r:embed="rId6" cstate="screen"/>
          <a:stretch>
            <a:fillRect/>
          </a:stretch>
        </p:blipFill>
        <p:spPr>
          <a:xfrm>
            <a:off x="5646808" y="4640391"/>
            <a:ext cx="2455796" cy="1892639"/>
          </a:xfrm>
          <a:prstGeom prst="rect">
            <a:avLst/>
          </a:prstGeom>
        </p:spPr>
      </p:pic>
      <p:sp>
        <p:nvSpPr>
          <p:cNvPr id="2" name="文本框 12"/>
          <p:cNvSpPr txBox="1"/>
          <p:nvPr/>
        </p:nvSpPr>
        <p:spPr bwMode="auto">
          <a:xfrm>
            <a:off x="6208060" y="1171928"/>
            <a:ext cx="2203106"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l">
              <a:lnSpc>
                <a:spcPct val="100000"/>
              </a:lnSpc>
              <a:spcBef>
                <a:spcPct val="0"/>
              </a:spcBef>
              <a:buFontTx/>
              <a:buNone/>
            </a:pPr>
            <a:r>
              <a:rPr lang="en-US" altLang="zh-CN" sz="3735" dirty="0">
                <a:solidFill>
                  <a:srgbClr val="433A4B"/>
                </a:solidFill>
                <a:latin typeface="+mn-lt"/>
                <a:ea typeface="+mn-ea"/>
                <a:cs typeface="+mn-ea"/>
                <a:sym typeface="+mn-lt"/>
              </a:rPr>
              <a:t>Q2 :</a:t>
            </a:r>
            <a:endParaRPr lang="en-US" altLang="zh-CN" sz="3735" dirty="0">
              <a:solidFill>
                <a:srgbClr val="433A4B"/>
              </a:solidFill>
              <a:latin typeface="+mn-lt"/>
              <a:ea typeface="+mn-ea"/>
              <a:cs typeface="+mn-ea"/>
              <a:sym typeface="+mn-lt"/>
            </a:endParaRPr>
          </a:p>
          <a:p>
            <a:pPr>
              <a:lnSpc>
                <a:spcPct val="100000"/>
              </a:lnSpc>
              <a:spcBef>
                <a:spcPct val="0"/>
              </a:spcBef>
              <a:buFontTx/>
              <a:buNone/>
            </a:pPr>
            <a:endParaRPr lang="zh-CN" altLang="en-US" sz="3735" dirty="0">
              <a:solidFill>
                <a:srgbClr val="433A4B"/>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up)">
                                      <p:cBhvr>
                                        <p:cTn id="17" dur="500"/>
                                        <p:tgtEl>
                                          <p:spTgt spid="49"/>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right)">
                                      <p:cBhvr>
                                        <p:cTn id="21" dur="500"/>
                                        <p:tgtEl>
                                          <p:spTgt spid="45"/>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randombar(horizontal)">
                                      <p:cBhvr>
                                        <p:cTn id="25" dur="500"/>
                                        <p:tgtEl>
                                          <p:spTgt spid="43"/>
                                        </p:tgtEl>
                                      </p:cBhvr>
                                    </p:animEffect>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6" presetClass="entr" presetSubtype="37"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outVertical)">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1171"/>
            <a:ext cx="12190095" cy="6856928"/>
          </a:xfrm>
          <a:prstGeom prst="rect">
            <a:avLst/>
          </a:prstGeom>
        </p:spPr>
      </p:pic>
      <p:pic>
        <p:nvPicPr>
          <p:cNvPr id="49" name="图片 48"/>
          <p:cNvPicPr>
            <a:picLocks noChangeAspect="1"/>
          </p:cNvPicPr>
          <p:nvPr/>
        </p:nvPicPr>
        <p:blipFill>
          <a:blip r:embed="rId2"/>
          <a:stretch>
            <a:fillRect/>
          </a:stretch>
        </p:blipFill>
        <p:spPr>
          <a:xfrm flipH="1">
            <a:off x="-1341658" y="-525885"/>
            <a:ext cx="4096715" cy="4096715"/>
          </a:xfrm>
          <a:prstGeom prst="rect">
            <a:avLst/>
          </a:prstGeom>
        </p:spPr>
      </p:pic>
      <p:grpSp>
        <p:nvGrpSpPr>
          <p:cNvPr id="5" name="组合 4"/>
          <p:cNvGrpSpPr/>
          <p:nvPr/>
        </p:nvGrpSpPr>
        <p:grpSpPr>
          <a:xfrm>
            <a:off x="279356" y="246006"/>
            <a:ext cx="11620269" cy="6367259"/>
            <a:chOff x="279400" y="244873"/>
            <a:chExt cx="11622085" cy="6368254"/>
          </a:xfrm>
        </p:grpSpPr>
        <p:sp>
          <p:nvSpPr>
            <p:cNvPr id="6" name="矩形 5"/>
            <p:cNvSpPr/>
            <p:nvPr/>
          </p:nvSpPr>
          <p:spPr>
            <a:xfrm>
              <a:off x="279400" y="260350"/>
              <a:ext cx="11622085" cy="6337300"/>
            </a:xfrm>
            <a:prstGeom prst="rect">
              <a:avLst/>
            </a:prstGeom>
            <a:noFill/>
            <a:ln w="285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p:cNvGrpSpPr/>
            <p:nvPr/>
          </p:nvGrpSpPr>
          <p:grpSpPr>
            <a:xfrm>
              <a:off x="290513" y="6238878"/>
              <a:ext cx="497682" cy="351629"/>
              <a:chOff x="290513" y="6250783"/>
              <a:chExt cx="497682" cy="351629"/>
            </a:xfrm>
          </p:grpSpPr>
          <p:cxnSp>
            <p:nvCxnSpPr>
              <p:cNvPr id="33" name="直接连接符 32"/>
              <p:cNvCxnSpPr/>
              <p:nvPr/>
            </p:nvCxnSpPr>
            <p:spPr>
              <a:xfrm>
                <a:off x="290513" y="6265069"/>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64331" y="6250783"/>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64331" y="6519862"/>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71475" y="6457950"/>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11970" y="6443664"/>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19113" y="6519862"/>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88195" y="6505575"/>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flipV="1">
              <a:off x="290513" y="248444"/>
              <a:ext cx="497682" cy="351629"/>
              <a:chOff x="895351" y="5748339"/>
              <a:chExt cx="497682" cy="351629"/>
            </a:xfrm>
          </p:grpSpPr>
          <p:cxnSp>
            <p:nvCxnSpPr>
              <p:cNvPr id="26" name="直接连接符 25"/>
              <p:cNvCxnSpPr/>
              <p:nvPr/>
            </p:nvCxnSpPr>
            <p:spPr>
              <a:xfrm>
                <a:off x="895351" y="5762625"/>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69169" y="5748339"/>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969169" y="6017418"/>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976313" y="5955506"/>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16808" y="5941220"/>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123951" y="6017418"/>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393033" y="6003131"/>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1397634" y="244873"/>
              <a:ext cx="497682" cy="6368254"/>
              <a:chOff x="5180010" y="392906"/>
              <a:chExt cx="497682" cy="6368254"/>
            </a:xfrm>
          </p:grpSpPr>
          <p:grpSp>
            <p:nvGrpSpPr>
              <p:cNvPr id="10" name="组合 9"/>
              <p:cNvGrpSpPr/>
              <p:nvPr/>
            </p:nvGrpSpPr>
            <p:grpSpPr>
              <a:xfrm flipH="1">
                <a:off x="5180010" y="6409531"/>
                <a:ext cx="497682" cy="351629"/>
                <a:chOff x="290513" y="6250783"/>
                <a:chExt cx="497682" cy="351629"/>
              </a:xfrm>
            </p:grpSpPr>
            <p:cxnSp>
              <p:nvCxnSpPr>
                <p:cNvPr id="19" name="直接连接符 18"/>
                <p:cNvCxnSpPr/>
                <p:nvPr/>
              </p:nvCxnSpPr>
              <p:spPr>
                <a:xfrm>
                  <a:off x="290513" y="6267450"/>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64331" y="6250783"/>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4331" y="6522243"/>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71475" y="6460331"/>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1970" y="6443664"/>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19113" y="6519862"/>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88195" y="6505575"/>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flipH="1" flipV="1">
                <a:off x="5180010" y="392906"/>
                <a:ext cx="497682" cy="351629"/>
                <a:chOff x="895351" y="5748339"/>
                <a:chExt cx="497682" cy="351629"/>
              </a:xfrm>
            </p:grpSpPr>
            <p:cxnSp>
              <p:nvCxnSpPr>
                <p:cNvPr id="12" name="直接连接符 11"/>
                <p:cNvCxnSpPr/>
                <p:nvPr/>
              </p:nvCxnSpPr>
              <p:spPr>
                <a:xfrm>
                  <a:off x="895351" y="5762625"/>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69169" y="5748339"/>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69169" y="6017418"/>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76313" y="5955506"/>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16808" y="5941220"/>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3951" y="6017418"/>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393033" y="6003131"/>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grpSp>
      <p:pic>
        <p:nvPicPr>
          <p:cNvPr id="43" name="图片 42"/>
          <p:cNvPicPr>
            <a:picLocks noChangeAspect="1"/>
          </p:cNvPicPr>
          <p:nvPr/>
        </p:nvPicPr>
        <p:blipFill>
          <a:blip r:embed="rId3" cstate="screen"/>
          <a:stretch>
            <a:fillRect/>
          </a:stretch>
        </p:blipFill>
        <p:spPr>
          <a:xfrm>
            <a:off x="9994931" y="5631877"/>
            <a:ext cx="1724722" cy="932976"/>
          </a:xfrm>
          <a:prstGeom prst="rect">
            <a:avLst/>
          </a:prstGeom>
        </p:spPr>
      </p:pic>
      <p:pic>
        <p:nvPicPr>
          <p:cNvPr id="45" name="图片 44"/>
          <p:cNvPicPr>
            <a:picLocks noChangeAspect="1"/>
          </p:cNvPicPr>
          <p:nvPr/>
        </p:nvPicPr>
        <p:blipFill>
          <a:blip r:embed="rId4" cstate="screen"/>
          <a:stretch>
            <a:fillRect/>
          </a:stretch>
        </p:blipFill>
        <p:spPr>
          <a:xfrm>
            <a:off x="9897211" y="268849"/>
            <a:ext cx="1973856" cy="1128972"/>
          </a:xfrm>
          <a:prstGeom prst="rect">
            <a:avLst/>
          </a:prstGeom>
        </p:spPr>
      </p:pic>
      <p:pic>
        <p:nvPicPr>
          <p:cNvPr id="47" name="图片 46"/>
          <p:cNvPicPr>
            <a:picLocks noChangeAspect="1"/>
          </p:cNvPicPr>
          <p:nvPr/>
        </p:nvPicPr>
        <p:blipFill>
          <a:blip r:embed="rId5" cstate="screen"/>
          <a:stretch>
            <a:fillRect/>
          </a:stretch>
        </p:blipFill>
        <p:spPr>
          <a:xfrm flipV="1">
            <a:off x="-348121" y="-516918"/>
            <a:ext cx="3037587" cy="1688541"/>
          </a:xfrm>
          <a:prstGeom prst="rect">
            <a:avLst/>
          </a:prstGeom>
        </p:spPr>
      </p:pic>
      <p:pic>
        <p:nvPicPr>
          <p:cNvPr id="3" name="图片 2"/>
          <p:cNvPicPr>
            <a:picLocks noChangeAspect="1"/>
          </p:cNvPicPr>
          <p:nvPr/>
        </p:nvPicPr>
        <p:blipFill>
          <a:blip r:embed="rId2"/>
          <a:stretch>
            <a:fillRect/>
          </a:stretch>
        </p:blipFill>
        <p:spPr>
          <a:xfrm flipH="1">
            <a:off x="-1394990" y="-516996"/>
            <a:ext cx="4096715" cy="4096715"/>
          </a:xfrm>
          <a:prstGeom prst="rect">
            <a:avLst/>
          </a:prstGeom>
        </p:spPr>
      </p:pic>
      <p:pic>
        <p:nvPicPr>
          <p:cNvPr id="41" name="图片 40"/>
          <p:cNvPicPr>
            <a:picLocks noChangeAspect="1"/>
          </p:cNvPicPr>
          <p:nvPr/>
        </p:nvPicPr>
        <p:blipFill>
          <a:blip r:embed="rId6"/>
          <a:stretch>
            <a:fillRect/>
          </a:stretch>
        </p:blipFill>
        <p:spPr>
          <a:xfrm>
            <a:off x="1241231" y="1397953"/>
            <a:ext cx="5050001" cy="4583349"/>
          </a:xfrm>
          <a:prstGeom prst="rect">
            <a:avLst/>
          </a:prstGeom>
        </p:spPr>
      </p:pic>
      <p:pic>
        <p:nvPicPr>
          <p:cNvPr id="42" name="图片 41"/>
          <p:cNvPicPr>
            <a:picLocks noChangeAspect="1"/>
          </p:cNvPicPr>
          <p:nvPr/>
        </p:nvPicPr>
        <p:blipFill>
          <a:blip r:embed="rId7"/>
          <a:stretch>
            <a:fillRect/>
          </a:stretch>
        </p:blipFill>
        <p:spPr>
          <a:xfrm>
            <a:off x="6727409" y="831621"/>
            <a:ext cx="4447480" cy="54468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up)">
                                      <p:cBhvr>
                                        <p:cTn id="17" dur="500"/>
                                        <p:tgtEl>
                                          <p:spTgt spid="49"/>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right)">
                                      <p:cBhvr>
                                        <p:cTn id="21" dur="500"/>
                                        <p:tgtEl>
                                          <p:spTgt spid="45"/>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randombar(horizontal)">
                                      <p:cBhvr>
                                        <p:cTn id="25" dur="500"/>
                                        <p:tgtEl>
                                          <p:spTgt spid="43"/>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1171"/>
            <a:ext cx="12190095" cy="6856928"/>
          </a:xfrm>
          <a:prstGeom prst="rect">
            <a:avLst/>
          </a:prstGeom>
        </p:spPr>
      </p:pic>
      <p:grpSp>
        <p:nvGrpSpPr>
          <p:cNvPr id="5" name="组合 4"/>
          <p:cNvGrpSpPr/>
          <p:nvPr/>
        </p:nvGrpSpPr>
        <p:grpSpPr>
          <a:xfrm>
            <a:off x="279356" y="246006"/>
            <a:ext cx="11620269" cy="6367259"/>
            <a:chOff x="279400" y="244873"/>
            <a:chExt cx="11622085" cy="6368254"/>
          </a:xfrm>
        </p:grpSpPr>
        <p:sp>
          <p:nvSpPr>
            <p:cNvPr id="6" name="矩形 5"/>
            <p:cNvSpPr/>
            <p:nvPr/>
          </p:nvSpPr>
          <p:spPr>
            <a:xfrm>
              <a:off x="279400" y="260350"/>
              <a:ext cx="11622085" cy="6337300"/>
            </a:xfrm>
            <a:prstGeom prst="rect">
              <a:avLst/>
            </a:prstGeom>
            <a:noFill/>
            <a:ln w="285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p:cNvGrpSpPr/>
            <p:nvPr/>
          </p:nvGrpSpPr>
          <p:grpSpPr>
            <a:xfrm>
              <a:off x="290513" y="6238878"/>
              <a:ext cx="497682" cy="351629"/>
              <a:chOff x="290513" y="6250783"/>
              <a:chExt cx="497682" cy="351629"/>
            </a:xfrm>
          </p:grpSpPr>
          <p:cxnSp>
            <p:nvCxnSpPr>
              <p:cNvPr id="33" name="直接连接符 32"/>
              <p:cNvCxnSpPr/>
              <p:nvPr/>
            </p:nvCxnSpPr>
            <p:spPr>
              <a:xfrm>
                <a:off x="290513" y="6265069"/>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64331" y="6250783"/>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64331" y="6519862"/>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71475" y="6457950"/>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11970" y="6443664"/>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19113" y="6519862"/>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88195" y="6505575"/>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flipV="1">
              <a:off x="290513" y="248444"/>
              <a:ext cx="497682" cy="351629"/>
              <a:chOff x="895351" y="5748339"/>
              <a:chExt cx="497682" cy="351629"/>
            </a:xfrm>
          </p:grpSpPr>
          <p:cxnSp>
            <p:nvCxnSpPr>
              <p:cNvPr id="26" name="直接连接符 25"/>
              <p:cNvCxnSpPr/>
              <p:nvPr/>
            </p:nvCxnSpPr>
            <p:spPr>
              <a:xfrm>
                <a:off x="895351" y="5762625"/>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69169" y="5748339"/>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969169" y="6017418"/>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976313" y="5955506"/>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16808" y="5941220"/>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123951" y="6017418"/>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393033" y="6003131"/>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1397634" y="244873"/>
              <a:ext cx="497682" cy="6368254"/>
              <a:chOff x="5180010" y="392906"/>
              <a:chExt cx="497682" cy="6368254"/>
            </a:xfrm>
          </p:grpSpPr>
          <p:grpSp>
            <p:nvGrpSpPr>
              <p:cNvPr id="10" name="组合 9"/>
              <p:cNvGrpSpPr/>
              <p:nvPr/>
            </p:nvGrpSpPr>
            <p:grpSpPr>
              <a:xfrm flipH="1">
                <a:off x="5180010" y="6409531"/>
                <a:ext cx="497682" cy="351629"/>
                <a:chOff x="290513" y="6250783"/>
                <a:chExt cx="497682" cy="351629"/>
              </a:xfrm>
            </p:grpSpPr>
            <p:cxnSp>
              <p:nvCxnSpPr>
                <p:cNvPr id="19" name="直接连接符 18"/>
                <p:cNvCxnSpPr/>
                <p:nvPr/>
              </p:nvCxnSpPr>
              <p:spPr>
                <a:xfrm>
                  <a:off x="290513" y="6267450"/>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64331" y="6250783"/>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4331" y="6522243"/>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71475" y="6460331"/>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1970" y="6443664"/>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19113" y="6519862"/>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88195" y="6505575"/>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flipH="1" flipV="1">
                <a:off x="5180010" y="392906"/>
                <a:ext cx="497682" cy="351629"/>
                <a:chOff x="895351" y="5748339"/>
                <a:chExt cx="497682" cy="351629"/>
              </a:xfrm>
            </p:grpSpPr>
            <p:cxnSp>
              <p:nvCxnSpPr>
                <p:cNvPr id="12" name="直接连接符 11"/>
                <p:cNvCxnSpPr/>
                <p:nvPr/>
              </p:nvCxnSpPr>
              <p:spPr>
                <a:xfrm>
                  <a:off x="895351" y="5762625"/>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69169" y="5748339"/>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69169" y="6017418"/>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76313" y="5955506"/>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16808" y="5941220"/>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3951" y="6017418"/>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393033" y="6003131"/>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grpSp>
      <p:pic>
        <p:nvPicPr>
          <p:cNvPr id="51" name="图片 50"/>
          <p:cNvPicPr>
            <a:picLocks noChangeAspect="1"/>
          </p:cNvPicPr>
          <p:nvPr/>
        </p:nvPicPr>
        <p:blipFill>
          <a:blip r:embed="rId2" cstate="screen"/>
          <a:stretch>
            <a:fillRect/>
          </a:stretch>
        </p:blipFill>
        <p:spPr>
          <a:xfrm>
            <a:off x="9184419" y="3114878"/>
            <a:ext cx="3440430" cy="3440430"/>
          </a:xfrm>
          <a:prstGeom prst="rect">
            <a:avLst/>
          </a:prstGeom>
        </p:spPr>
      </p:pic>
      <p:sp>
        <p:nvSpPr>
          <p:cNvPr id="52" name="_14"/>
          <p:cNvSpPr txBox="1"/>
          <p:nvPr/>
        </p:nvSpPr>
        <p:spPr bwMode="auto">
          <a:xfrm>
            <a:off x="3071650" y="2983935"/>
            <a:ext cx="1711693"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5200">
                <a:solidFill>
                  <a:srgbClr val="433A4B"/>
                </a:solidFill>
                <a:latin typeface="华文新魏" panose="02010800040101010101" pitchFamily="2" charset="-122"/>
                <a:ea typeface="华文新魏" panose="02010800040101010101" pitchFamily="2" charset="-122"/>
              </a:defRPr>
            </a:lvl1pPr>
            <a:lvl2pPr>
              <a:defRPr>
                <a:latin typeface="Arial" panose="020B0604020202020204" pitchFamily="34" charset="0"/>
                <a:ea typeface="宋体" panose="02010600030101010101" pitchFamily="2" charset="-122"/>
              </a:defRPr>
            </a:lvl2pPr>
            <a:lvl3pPr>
              <a:defRPr>
                <a:latin typeface="Arial" panose="020B0604020202020204" pitchFamily="34" charset="0"/>
                <a:ea typeface="宋体" panose="02010600030101010101" pitchFamily="2" charset="-122"/>
              </a:defRPr>
            </a:lvl3pPr>
            <a:lvl4pPr>
              <a:defRPr>
                <a:latin typeface="Arial" panose="020B0604020202020204" pitchFamily="34" charset="0"/>
                <a:ea typeface="宋体" panose="02010600030101010101" pitchFamily="2" charset="-122"/>
              </a:defRPr>
            </a:lvl4pPr>
            <a:lvl5pPr>
              <a:defRPr>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en-US" altLang="zh-CN" sz="6000" b="1" dirty="0">
                <a:latin typeface="Times New Roman Bold" charset="0"/>
                <a:ea typeface="+mn-ea"/>
                <a:cs typeface="Times New Roman Bold" charset="0"/>
                <a:sym typeface="+mn-lt"/>
              </a:rPr>
              <a:t>02</a:t>
            </a:r>
            <a:endParaRPr lang="en-US" altLang="zh-CN" sz="6000" b="1" dirty="0">
              <a:latin typeface="Times New Roman Bold" charset="0"/>
              <a:ea typeface="+mn-ea"/>
              <a:cs typeface="Times New Roman Bold" charset="0"/>
              <a:sym typeface="+mn-lt"/>
            </a:endParaRPr>
          </a:p>
        </p:txBody>
      </p:sp>
      <p:sp>
        <p:nvSpPr>
          <p:cNvPr id="58" name="矩形 11"/>
          <p:cNvSpPr/>
          <p:nvPr/>
        </p:nvSpPr>
        <p:spPr bwMode="auto">
          <a:xfrm>
            <a:off x="5187549" y="2984009"/>
            <a:ext cx="382397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6000" b="1" dirty="0">
                <a:solidFill>
                  <a:srgbClr val="433A4B"/>
                </a:solidFill>
                <a:latin typeface="Times New Roman Bold" charset="0"/>
                <a:ea typeface="+mn-ea"/>
                <a:cs typeface="Times New Roman Bold" charset="0"/>
                <a:sym typeface="+mn-lt"/>
              </a:rPr>
              <a:t>Conclusion</a:t>
            </a:r>
            <a:endParaRPr lang="en-US" altLang="zh-CN" sz="6000" b="1" dirty="0">
              <a:solidFill>
                <a:srgbClr val="433A4B"/>
              </a:solidFill>
              <a:latin typeface="Times New Roman Bold" charset="0"/>
              <a:ea typeface="+mn-ea"/>
              <a:cs typeface="Times New Roman Bold" charset="0"/>
              <a:sym typeface="+mn-lt"/>
            </a:endParaRPr>
          </a:p>
        </p:txBody>
      </p:sp>
      <p:pic>
        <p:nvPicPr>
          <p:cNvPr id="62" name="图片 61"/>
          <p:cNvPicPr>
            <a:picLocks noChangeAspect="1"/>
          </p:cNvPicPr>
          <p:nvPr/>
        </p:nvPicPr>
        <p:blipFill>
          <a:blip r:embed="rId3" cstate="screen"/>
          <a:stretch>
            <a:fillRect/>
          </a:stretch>
        </p:blipFill>
        <p:spPr>
          <a:xfrm>
            <a:off x="-143906" y="308481"/>
            <a:ext cx="3568151" cy="6856928"/>
          </a:xfrm>
          <a:prstGeom prst="rect">
            <a:avLst/>
          </a:prstGeom>
        </p:spPr>
      </p:pic>
      <p:pic>
        <p:nvPicPr>
          <p:cNvPr id="63" name="图片 28" descr="C_108.jpg"/>
          <p:cNvPicPr>
            <a:picLocks noChangeAspect="1"/>
          </p:cNvPicPr>
          <p:nvPr/>
        </p:nvPicPr>
        <p:blipFill>
          <a:blip r:embed="rId4" cstate="email">
            <a:clrChange>
              <a:clrFrom>
                <a:srgbClr val="FFFFFF"/>
              </a:clrFrom>
              <a:clrTo>
                <a:srgbClr val="FFFFFF">
                  <a:alpha val="0"/>
                </a:srgbClr>
              </a:clrTo>
            </a:clrChange>
          </a:blip>
          <a:srcRect/>
          <a:stretch>
            <a:fillRect/>
          </a:stretch>
        </p:blipFill>
        <p:spPr bwMode="auto">
          <a:xfrm rot="5400000">
            <a:off x="3001735" y="3548907"/>
            <a:ext cx="3081849" cy="19437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wipe(down)">
                                      <p:cBhvr>
                                        <p:cTn id="13" dur="500"/>
                                        <p:tgtEl>
                                          <p:spTgt spid="62"/>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childTnLst>
                          </p:cTn>
                        </p:par>
                        <p:par>
                          <p:cTn id="18" fill="hold">
                            <p:stCondLst>
                              <p:cond delay="15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52"/>
                                        </p:tgtEl>
                                        <p:attrNameLst>
                                          <p:attrName>style.visibility</p:attrName>
                                        </p:attrNameLst>
                                      </p:cBhvr>
                                      <p:to>
                                        <p:strVal val="visible"/>
                                      </p:to>
                                    </p:set>
                                    <p:anim by="(-#ppt_w*2)" calcmode="lin" valueType="num">
                                      <p:cBhvr rctx="PPT">
                                        <p:cTn id="21" dur="375" autoRev="1" fill="hold">
                                          <p:stCondLst>
                                            <p:cond delay="0"/>
                                          </p:stCondLst>
                                        </p:cTn>
                                        <p:tgtEl>
                                          <p:spTgt spid="52"/>
                                        </p:tgtEl>
                                        <p:attrNameLst>
                                          <p:attrName>ppt_w</p:attrName>
                                        </p:attrNameLst>
                                      </p:cBhvr>
                                    </p:anim>
                                    <p:anim by="(#ppt_w*0.50)" calcmode="lin" valueType="num">
                                      <p:cBhvr>
                                        <p:cTn id="22" dur="375" decel="50000" autoRev="1" fill="hold">
                                          <p:stCondLst>
                                            <p:cond delay="0"/>
                                          </p:stCondLst>
                                        </p:cTn>
                                        <p:tgtEl>
                                          <p:spTgt spid="52"/>
                                        </p:tgtEl>
                                        <p:attrNameLst>
                                          <p:attrName>ppt_x</p:attrName>
                                        </p:attrNameLst>
                                      </p:cBhvr>
                                    </p:anim>
                                    <p:anim from="(-#ppt_h/2)" to="(#ppt_y)" calcmode="lin" valueType="num">
                                      <p:cBhvr>
                                        <p:cTn id="23" dur="750" fill="hold">
                                          <p:stCondLst>
                                            <p:cond delay="0"/>
                                          </p:stCondLst>
                                        </p:cTn>
                                        <p:tgtEl>
                                          <p:spTgt spid="52"/>
                                        </p:tgtEl>
                                        <p:attrNameLst>
                                          <p:attrName>ppt_y</p:attrName>
                                        </p:attrNameLst>
                                      </p:cBhvr>
                                    </p:anim>
                                    <p:animRot by="21600000">
                                      <p:cBhvr>
                                        <p:cTn id="24" dur="750" fill="hold">
                                          <p:stCondLst>
                                            <p:cond delay="0"/>
                                          </p:stCondLst>
                                        </p:cTn>
                                        <p:tgtEl>
                                          <p:spTgt spid="52"/>
                                        </p:tgtEl>
                                        <p:attrNameLst>
                                          <p:attrName>r</p:attrName>
                                        </p:attrNameLst>
                                      </p:cBhvr>
                                    </p:animRot>
                                  </p:childTnLst>
                                </p:cTn>
                              </p:par>
                            </p:childTnLst>
                          </p:cTn>
                        </p:par>
                        <p:par>
                          <p:cTn id="25" fill="hold">
                            <p:stCondLst>
                              <p:cond delay="2325"/>
                            </p:stCondLst>
                            <p:childTnLst>
                              <p:par>
                                <p:cTn id="26" presetID="22" presetClass="entr" presetSubtype="1"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up)">
                                      <p:cBhvr>
                                        <p:cTn id="28" dur="500"/>
                                        <p:tgtEl>
                                          <p:spTgt spid="63"/>
                                        </p:tgtEl>
                                      </p:cBhvr>
                                    </p:animEffect>
                                  </p:childTnLst>
                                </p:cTn>
                              </p:par>
                            </p:childTnLst>
                          </p:cTn>
                        </p:par>
                        <p:par>
                          <p:cTn id="29" fill="hold">
                            <p:stCondLst>
                              <p:cond delay="2825"/>
                            </p:stCondLst>
                            <p:childTnLst>
                              <p:par>
                                <p:cTn id="30" presetID="2" presetClass="entr" presetSubtype="2"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additive="base">
                                        <p:cTn id="32" dur="750" fill="hold"/>
                                        <p:tgtEl>
                                          <p:spTgt spid="58"/>
                                        </p:tgtEl>
                                        <p:attrNameLst>
                                          <p:attrName>ppt_x</p:attrName>
                                        </p:attrNameLst>
                                      </p:cBhvr>
                                      <p:tavLst>
                                        <p:tav tm="0">
                                          <p:val>
                                            <p:strVal val="1+#ppt_w/2"/>
                                          </p:val>
                                        </p:tav>
                                        <p:tav tm="100000">
                                          <p:val>
                                            <p:strVal val="#ppt_x"/>
                                          </p:val>
                                        </p:tav>
                                      </p:tavLst>
                                    </p:anim>
                                    <p:anim calcmode="lin" valueType="num">
                                      <p:cBhvr additive="base">
                                        <p:cTn id="33" dur="75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1171"/>
            <a:ext cx="12190095" cy="6856928"/>
          </a:xfrm>
          <a:prstGeom prst="rect">
            <a:avLst/>
          </a:prstGeom>
        </p:spPr>
      </p:pic>
      <p:pic>
        <p:nvPicPr>
          <p:cNvPr id="49" name="图片 48"/>
          <p:cNvPicPr>
            <a:picLocks noChangeAspect="1"/>
          </p:cNvPicPr>
          <p:nvPr/>
        </p:nvPicPr>
        <p:blipFill>
          <a:blip r:embed="rId2"/>
          <a:stretch>
            <a:fillRect/>
          </a:stretch>
        </p:blipFill>
        <p:spPr>
          <a:xfrm flipH="1">
            <a:off x="-1341658" y="-525885"/>
            <a:ext cx="4096715" cy="4096715"/>
          </a:xfrm>
          <a:prstGeom prst="rect">
            <a:avLst/>
          </a:prstGeom>
        </p:spPr>
      </p:pic>
      <p:grpSp>
        <p:nvGrpSpPr>
          <p:cNvPr id="5" name="组合 4"/>
          <p:cNvGrpSpPr/>
          <p:nvPr/>
        </p:nvGrpSpPr>
        <p:grpSpPr>
          <a:xfrm>
            <a:off x="279356" y="246006"/>
            <a:ext cx="11620269" cy="6367259"/>
            <a:chOff x="279400" y="244873"/>
            <a:chExt cx="11622085" cy="6368254"/>
          </a:xfrm>
        </p:grpSpPr>
        <p:sp>
          <p:nvSpPr>
            <p:cNvPr id="6" name="矩形 5"/>
            <p:cNvSpPr/>
            <p:nvPr/>
          </p:nvSpPr>
          <p:spPr>
            <a:xfrm>
              <a:off x="279400" y="260350"/>
              <a:ext cx="11622085" cy="6337300"/>
            </a:xfrm>
            <a:prstGeom prst="rect">
              <a:avLst/>
            </a:prstGeom>
            <a:noFill/>
            <a:ln w="285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p:cNvGrpSpPr/>
            <p:nvPr/>
          </p:nvGrpSpPr>
          <p:grpSpPr>
            <a:xfrm>
              <a:off x="290513" y="6238878"/>
              <a:ext cx="497682" cy="351629"/>
              <a:chOff x="290513" y="6250783"/>
              <a:chExt cx="497682" cy="351629"/>
            </a:xfrm>
          </p:grpSpPr>
          <p:cxnSp>
            <p:nvCxnSpPr>
              <p:cNvPr id="33" name="直接连接符 32"/>
              <p:cNvCxnSpPr/>
              <p:nvPr/>
            </p:nvCxnSpPr>
            <p:spPr>
              <a:xfrm>
                <a:off x="290513" y="6265069"/>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64331" y="6250783"/>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64331" y="6519862"/>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71475" y="6457950"/>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11970" y="6443664"/>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19113" y="6519862"/>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88195" y="6505575"/>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flipV="1">
              <a:off x="290513" y="248444"/>
              <a:ext cx="497682" cy="351629"/>
              <a:chOff x="895351" y="5748339"/>
              <a:chExt cx="497682" cy="351629"/>
            </a:xfrm>
          </p:grpSpPr>
          <p:cxnSp>
            <p:nvCxnSpPr>
              <p:cNvPr id="26" name="直接连接符 25"/>
              <p:cNvCxnSpPr/>
              <p:nvPr/>
            </p:nvCxnSpPr>
            <p:spPr>
              <a:xfrm>
                <a:off x="895351" y="5762625"/>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69169" y="5748339"/>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969169" y="6017418"/>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976313" y="5955506"/>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16808" y="5941220"/>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123951" y="6017418"/>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393033" y="6003131"/>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1397634" y="244873"/>
              <a:ext cx="497682" cy="6368254"/>
              <a:chOff x="5180010" y="392906"/>
              <a:chExt cx="497682" cy="6368254"/>
            </a:xfrm>
          </p:grpSpPr>
          <p:grpSp>
            <p:nvGrpSpPr>
              <p:cNvPr id="10" name="组合 9"/>
              <p:cNvGrpSpPr/>
              <p:nvPr/>
            </p:nvGrpSpPr>
            <p:grpSpPr>
              <a:xfrm flipH="1">
                <a:off x="5180010" y="6409531"/>
                <a:ext cx="497682" cy="351629"/>
                <a:chOff x="290513" y="6250783"/>
                <a:chExt cx="497682" cy="351629"/>
              </a:xfrm>
            </p:grpSpPr>
            <p:cxnSp>
              <p:nvCxnSpPr>
                <p:cNvPr id="19" name="直接连接符 18"/>
                <p:cNvCxnSpPr/>
                <p:nvPr/>
              </p:nvCxnSpPr>
              <p:spPr>
                <a:xfrm>
                  <a:off x="290513" y="6267450"/>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64331" y="6250783"/>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4331" y="6522243"/>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71475" y="6460331"/>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11970" y="6443664"/>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19113" y="6519862"/>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88195" y="6505575"/>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flipH="1" flipV="1">
                <a:off x="5180010" y="392906"/>
                <a:ext cx="497682" cy="351629"/>
                <a:chOff x="895351" y="5748339"/>
                <a:chExt cx="497682" cy="351629"/>
              </a:xfrm>
            </p:grpSpPr>
            <p:cxnSp>
              <p:nvCxnSpPr>
                <p:cNvPr id="12" name="直接连接符 11"/>
                <p:cNvCxnSpPr/>
                <p:nvPr/>
              </p:nvCxnSpPr>
              <p:spPr>
                <a:xfrm>
                  <a:off x="895351" y="5762625"/>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69169" y="5748339"/>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69169" y="6017418"/>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76313" y="5955506"/>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16808" y="5941220"/>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3951" y="6017418"/>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393033" y="6003131"/>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grpSp>
      <p:pic>
        <p:nvPicPr>
          <p:cNvPr id="43" name="图片 42"/>
          <p:cNvPicPr>
            <a:picLocks noChangeAspect="1"/>
          </p:cNvPicPr>
          <p:nvPr/>
        </p:nvPicPr>
        <p:blipFill>
          <a:blip r:embed="rId3" cstate="screen"/>
          <a:stretch>
            <a:fillRect/>
          </a:stretch>
        </p:blipFill>
        <p:spPr>
          <a:xfrm>
            <a:off x="9994931" y="5631877"/>
            <a:ext cx="1724722" cy="932976"/>
          </a:xfrm>
          <a:prstGeom prst="rect">
            <a:avLst/>
          </a:prstGeom>
        </p:spPr>
      </p:pic>
      <p:pic>
        <p:nvPicPr>
          <p:cNvPr id="45" name="图片 44"/>
          <p:cNvPicPr>
            <a:picLocks noChangeAspect="1"/>
          </p:cNvPicPr>
          <p:nvPr/>
        </p:nvPicPr>
        <p:blipFill>
          <a:blip r:embed="rId4" cstate="screen"/>
          <a:stretch>
            <a:fillRect/>
          </a:stretch>
        </p:blipFill>
        <p:spPr>
          <a:xfrm>
            <a:off x="9897211" y="268849"/>
            <a:ext cx="1973856" cy="1128972"/>
          </a:xfrm>
          <a:prstGeom prst="rect">
            <a:avLst/>
          </a:prstGeom>
        </p:spPr>
      </p:pic>
      <p:pic>
        <p:nvPicPr>
          <p:cNvPr id="47" name="图片 46"/>
          <p:cNvPicPr>
            <a:picLocks noChangeAspect="1"/>
          </p:cNvPicPr>
          <p:nvPr/>
        </p:nvPicPr>
        <p:blipFill>
          <a:blip r:embed="rId5" cstate="screen"/>
          <a:stretch>
            <a:fillRect/>
          </a:stretch>
        </p:blipFill>
        <p:spPr>
          <a:xfrm flipV="1">
            <a:off x="-348121" y="-516918"/>
            <a:ext cx="3037587" cy="1688541"/>
          </a:xfrm>
          <a:prstGeom prst="rect">
            <a:avLst/>
          </a:prstGeom>
        </p:spPr>
      </p:pic>
      <p:sp>
        <p:nvSpPr>
          <p:cNvPr id="3" name="文本框 2"/>
          <p:cNvSpPr txBox="1"/>
          <p:nvPr/>
        </p:nvSpPr>
        <p:spPr>
          <a:xfrm>
            <a:off x="1519318" y="2276020"/>
            <a:ext cx="9413674" cy="2122805"/>
          </a:xfrm>
          <a:prstGeom prst="rect">
            <a:avLst/>
          </a:prstGeom>
          <a:noFill/>
        </p:spPr>
        <p:txBody>
          <a:bodyPr wrap="square" rtlCol="0">
            <a:spAutoFit/>
          </a:bodyPr>
          <a:lstStyle/>
          <a:p>
            <a:pPr algn="ctr">
              <a:lnSpc>
                <a:spcPct val="150000"/>
              </a:lnSpc>
              <a:buNone/>
            </a:pPr>
            <a:r>
              <a:rPr lang="zh-CN" altLang="en-US" sz="4400" dirty="0">
                <a:solidFill>
                  <a:schemeClr val="tx1"/>
                </a:solidFill>
                <a:latin typeface="Times New Roman" panose="02020603050405020304" charset="0"/>
                <a:ea typeface="Times New Roman" panose="02020603050405020304" charset="0"/>
                <a:cs typeface="+mn-ea"/>
                <a:sym typeface="+mn-lt"/>
              </a:rPr>
              <a:t>Take the essence and discard the dregs</a:t>
            </a:r>
            <a:r>
              <a:rPr lang="en-US" altLang="zh-CN" sz="4400" dirty="0">
                <a:solidFill>
                  <a:schemeClr val="tx1"/>
                </a:solidFill>
                <a:latin typeface="Times New Roman" panose="02020603050405020304" charset="0"/>
                <a:ea typeface="Times New Roman" panose="02020603050405020304" charset="0"/>
                <a:cs typeface="+mn-ea"/>
                <a:sym typeface="+mn-lt"/>
              </a:rPr>
              <a:t>.</a:t>
            </a:r>
            <a:endParaRPr lang="zh-CN" altLang="en-US" sz="4400" dirty="0">
              <a:solidFill>
                <a:schemeClr val="tx1"/>
              </a:solidFill>
              <a:latin typeface="Times New Roman" panose="02020603050405020304" charset="0"/>
              <a:ea typeface="Times New Roman" panose="02020603050405020304" charset="0"/>
              <a:cs typeface="+mn-ea"/>
              <a:sym typeface="+mn-lt"/>
            </a:endParaRPr>
          </a:p>
          <a:p>
            <a:pPr algn="ctr">
              <a:lnSpc>
                <a:spcPct val="150000"/>
              </a:lnSpc>
              <a:buNone/>
            </a:pPr>
            <a:r>
              <a:rPr lang="zh-CN" altLang="en-US" sz="4400" b="1" dirty="0">
                <a:solidFill>
                  <a:schemeClr val="tx1"/>
                </a:solidFill>
                <a:latin typeface="华文宋体" panose="02010600040101010101" charset="-122"/>
                <a:ea typeface="华文宋体" panose="02010600040101010101" charset="-122"/>
                <a:cs typeface="+mn-ea"/>
                <a:sym typeface="+mn-lt"/>
              </a:rPr>
              <a:t>取其精华，去其糟粕。</a:t>
            </a:r>
            <a:endParaRPr lang="zh-CN" altLang="en-US" sz="4400" b="1" dirty="0">
              <a:solidFill>
                <a:schemeClr val="tx1"/>
              </a:solidFill>
              <a:latin typeface="华文宋体" panose="02010600040101010101" charset="-122"/>
              <a:ea typeface="华文宋体" panose="02010600040101010101" charset="-122"/>
              <a:cs typeface="+mn-ea"/>
              <a:sym typeface="+mn-lt"/>
            </a:endParaRPr>
          </a:p>
        </p:txBody>
      </p:sp>
      <p:sp>
        <p:nvSpPr>
          <p:cNvPr id="44" name="文本框 43"/>
          <p:cNvSpPr txBox="1"/>
          <p:nvPr/>
        </p:nvSpPr>
        <p:spPr>
          <a:xfrm>
            <a:off x="1641219" y="1001140"/>
            <a:ext cx="2093903" cy="1250120"/>
          </a:xfrm>
          <a:prstGeom prst="rect">
            <a:avLst/>
          </a:prstGeom>
          <a:noFill/>
        </p:spPr>
        <p:txBody>
          <a:bodyPr wrap="square" rtlCol="0">
            <a:noAutofit/>
          </a:bodyPr>
          <a:p>
            <a:pPr indent="0" algn="l">
              <a:lnSpc>
                <a:spcPct val="100000"/>
              </a:lnSpc>
              <a:buNone/>
            </a:pPr>
            <a:r>
              <a:rPr lang="en-US" altLang="zh-CN" sz="4000" dirty="0">
                <a:solidFill>
                  <a:srgbClr val="433A4B"/>
                </a:solidFill>
                <a:latin typeface="Times New Roman" panose="02020603050405020304" charset="0"/>
                <a:ea typeface="Times New Roman" panose="02020603050405020304" charset="0"/>
                <a:cs typeface="+mn-ea"/>
                <a:sym typeface="+mn-lt"/>
              </a:rPr>
              <a:t>Attitude:</a:t>
            </a:r>
            <a:endParaRPr lang="en-US" altLang="zh-CN" sz="4000" dirty="0">
              <a:solidFill>
                <a:srgbClr val="433A4B"/>
              </a:solidFill>
              <a:latin typeface="Times New Roman" panose="02020603050405020304" charset="0"/>
              <a:ea typeface="Times New Roman" panose="02020603050405020304" charset="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up)">
                                      <p:cBhvr>
                                        <p:cTn id="17" dur="500"/>
                                        <p:tgtEl>
                                          <p:spTgt spid="49"/>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right)">
                                      <p:cBhvr>
                                        <p:cTn id="21" dur="500"/>
                                        <p:tgtEl>
                                          <p:spTgt spid="45"/>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randombar(horizontal)">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stretch>
            <a:fillRect/>
          </a:stretch>
        </p:blipFill>
        <p:spPr>
          <a:xfrm>
            <a:off x="0" y="1240"/>
            <a:ext cx="12190413" cy="6857107"/>
          </a:xfrm>
          <a:prstGeom prst="rect">
            <a:avLst/>
          </a:prstGeom>
        </p:spPr>
      </p:pic>
      <p:sp>
        <p:nvSpPr>
          <p:cNvPr id="7" name="_14"/>
          <p:cNvSpPr txBox="1">
            <a:spLocks noChangeArrowheads="1"/>
          </p:cNvSpPr>
          <p:nvPr/>
        </p:nvSpPr>
        <p:spPr bwMode="auto">
          <a:xfrm>
            <a:off x="1785620" y="748665"/>
            <a:ext cx="4378325"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sz="6000" b="1" spc="600" dirty="0">
                <a:solidFill>
                  <a:schemeClr val="tx2">
                    <a:lumMod val="50000"/>
                  </a:schemeClr>
                </a:solidFill>
                <a:latin typeface="+mn-lt"/>
                <a:ea typeface="+mn-ea"/>
                <a:cs typeface="+mn-ea"/>
                <a:sym typeface="+mn-lt"/>
              </a:rPr>
              <a:t>Contents</a:t>
            </a:r>
            <a:endParaRPr lang="en-US" dirty="0">
              <a:solidFill>
                <a:schemeClr val="tx2">
                  <a:lumMod val="50000"/>
                </a:schemeClr>
              </a:solidFill>
              <a:latin typeface="+mn-lt"/>
              <a:ea typeface="+mn-ea"/>
              <a:cs typeface="+mn-ea"/>
              <a:sym typeface="+mn-lt"/>
            </a:endParaRPr>
          </a:p>
        </p:txBody>
      </p:sp>
      <p:grpSp>
        <p:nvGrpSpPr>
          <p:cNvPr id="14" name="组合 13"/>
          <p:cNvGrpSpPr/>
          <p:nvPr/>
        </p:nvGrpSpPr>
        <p:grpSpPr>
          <a:xfrm>
            <a:off x="956385" y="2292695"/>
            <a:ext cx="5814053" cy="732230"/>
            <a:chOff x="1491415" y="2438323"/>
            <a:chExt cx="5814053" cy="732230"/>
          </a:xfrm>
        </p:grpSpPr>
        <p:sp>
          <p:nvSpPr>
            <p:cNvPr id="15"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4800" spc="600" dirty="0">
                  <a:solidFill>
                    <a:schemeClr val="tx2">
                      <a:lumMod val="50000"/>
                    </a:schemeClr>
                  </a:solidFill>
                  <a:latin typeface="+mn-lt"/>
                  <a:ea typeface="+mn-ea"/>
                  <a:cs typeface="+mn-ea"/>
                  <a:sym typeface="+mn-lt"/>
                </a:rPr>
                <a:t>01</a:t>
              </a:r>
              <a:endParaRPr lang="zh-CN" altLang="zh-CN" sz="4800" spc="600" dirty="0">
                <a:solidFill>
                  <a:schemeClr val="tx2">
                    <a:lumMod val="50000"/>
                  </a:schemeClr>
                </a:solidFill>
                <a:latin typeface="+mn-lt"/>
                <a:ea typeface="+mn-ea"/>
                <a:cs typeface="+mn-ea"/>
                <a:sym typeface="+mn-lt"/>
              </a:endParaRPr>
            </a:p>
          </p:txBody>
        </p:sp>
        <p:grpSp>
          <p:nvGrpSpPr>
            <p:cNvPr id="16" name="组合 15"/>
            <p:cNvGrpSpPr/>
            <p:nvPr/>
          </p:nvGrpSpPr>
          <p:grpSpPr>
            <a:xfrm>
              <a:off x="2415924" y="2450170"/>
              <a:ext cx="4889544" cy="618939"/>
              <a:chOff x="2533733" y="1343047"/>
              <a:chExt cx="4889544" cy="618939"/>
            </a:xfrm>
          </p:grpSpPr>
          <p:sp>
            <p:nvSpPr>
              <p:cNvPr id="17" name="矩形 16"/>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3200" dirty="0">
                    <a:solidFill>
                      <a:schemeClr val="tx2">
                        <a:lumMod val="50000"/>
                      </a:schemeClr>
                    </a:solidFill>
                    <a:cs typeface="+mn-ea"/>
                    <a:sym typeface="+mn-lt"/>
                  </a:rPr>
                  <a:t>Definition&amp;Classification</a:t>
                </a:r>
                <a:endParaRPr lang="en-US" altLang="zh-CN" sz="2400" dirty="0">
                  <a:solidFill>
                    <a:schemeClr val="tx2">
                      <a:lumMod val="50000"/>
                    </a:schemeClr>
                  </a:solidFill>
                  <a:cs typeface="+mn-ea"/>
                  <a:sym typeface="+mn-lt"/>
                </a:endParaRPr>
              </a:p>
            </p:txBody>
          </p:sp>
          <p:pic>
            <p:nvPicPr>
              <p:cNvPr id="18" name="图片 28" descr="C_108.jpg"/>
              <p:cNvPicPr>
                <a:picLocks noChangeAspect="1"/>
              </p:cNvPicPr>
              <p:nvPr/>
            </p:nvPicPr>
            <p:blipFill>
              <a:blip r:embed="rId2" cstate="email">
                <a:clrChange>
                  <a:clrFrom>
                    <a:srgbClr val="FFFFFF"/>
                  </a:clrFrom>
                  <a:clrTo>
                    <a:srgbClr val="FFFFFF">
                      <a:alpha val="0"/>
                    </a:srgbClr>
                  </a:clrTo>
                </a:clrChange>
              </a:blip>
              <a:srcRect/>
              <a:stretch>
                <a:fillRect/>
              </a:stretch>
            </p:blipFill>
            <p:spPr bwMode="auto">
              <a:xfrm>
                <a:off x="2533733" y="1824332"/>
                <a:ext cx="4497271" cy="137654"/>
              </a:xfrm>
              <a:prstGeom prst="rect">
                <a:avLst/>
              </a:prstGeom>
              <a:noFill/>
              <a:ln>
                <a:noFill/>
              </a:ln>
            </p:spPr>
          </p:pic>
        </p:grpSp>
      </p:grpSp>
      <p:grpSp>
        <p:nvGrpSpPr>
          <p:cNvPr id="19" name="组合 18"/>
          <p:cNvGrpSpPr/>
          <p:nvPr/>
        </p:nvGrpSpPr>
        <p:grpSpPr>
          <a:xfrm>
            <a:off x="956385" y="3197699"/>
            <a:ext cx="5814053" cy="732230"/>
            <a:chOff x="1491415" y="2438323"/>
            <a:chExt cx="5814053" cy="732230"/>
          </a:xfrm>
        </p:grpSpPr>
        <p:sp>
          <p:nvSpPr>
            <p:cNvPr id="20"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4800" spc="600" dirty="0">
                  <a:solidFill>
                    <a:srgbClr val="C00000"/>
                  </a:solidFill>
                  <a:latin typeface="+mn-lt"/>
                  <a:ea typeface="+mn-ea"/>
                  <a:cs typeface="+mn-ea"/>
                  <a:sym typeface="+mn-lt"/>
                </a:rPr>
                <a:t>02</a:t>
              </a:r>
              <a:endParaRPr lang="zh-CN" altLang="zh-CN" sz="4800" spc="600" dirty="0">
                <a:solidFill>
                  <a:srgbClr val="C00000"/>
                </a:solidFill>
                <a:latin typeface="+mn-lt"/>
                <a:ea typeface="+mn-ea"/>
                <a:cs typeface="+mn-ea"/>
                <a:sym typeface="+mn-lt"/>
              </a:endParaRPr>
            </a:p>
          </p:txBody>
        </p:sp>
        <p:grpSp>
          <p:nvGrpSpPr>
            <p:cNvPr id="21" name="组合 20"/>
            <p:cNvGrpSpPr/>
            <p:nvPr/>
          </p:nvGrpSpPr>
          <p:grpSpPr>
            <a:xfrm>
              <a:off x="2415924" y="2450170"/>
              <a:ext cx="4889544" cy="618939"/>
              <a:chOff x="2533733" y="1343047"/>
              <a:chExt cx="4889544" cy="618939"/>
            </a:xfrm>
          </p:grpSpPr>
          <p:sp>
            <p:nvSpPr>
              <p:cNvPr id="22" name="矩形 21"/>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3200" dirty="0">
                    <a:solidFill>
                      <a:schemeClr val="tx2">
                        <a:lumMod val="50000"/>
                      </a:schemeClr>
                    </a:solidFill>
                    <a:cs typeface="+mn-ea"/>
                    <a:sym typeface="+mn-lt"/>
                  </a:rPr>
                  <a:t>Ancient Chinese Values</a:t>
                </a:r>
                <a:endParaRPr lang="en-US" altLang="zh-CN" sz="3200" dirty="0">
                  <a:solidFill>
                    <a:schemeClr val="tx2">
                      <a:lumMod val="50000"/>
                    </a:schemeClr>
                  </a:solidFill>
                  <a:cs typeface="+mn-ea"/>
                  <a:sym typeface="+mn-lt"/>
                </a:endParaRPr>
              </a:p>
            </p:txBody>
          </p:sp>
          <p:pic>
            <p:nvPicPr>
              <p:cNvPr id="23" name="图片 28" descr="C_108.jpg"/>
              <p:cNvPicPr>
                <a:picLocks noChangeAspect="1"/>
              </p:cNvPicPr>
              <p:nvPr/>
            </p:nvPicPr>
            <p:blipFill>
              <a:blip r:embed="rId2" cstate="email">
                <a:clrChange>
                  <a:clrFrom>
                    <a:srgbClr val="FFFFFF"/>
                  </a:clrFrom>
                  <a:clrTo>
                    <a:srgbClr val="FFFFFF">
                      <a:alpha val="0"/>
                    </a:srgbClr>
                  </a:clrTo>
                </a:clrChange>
              </a:blip>
              <a:srcRect/>
              <a:stretch>
                <a:fillRect/>
              </a:stretch>
            </p:blipFill>
            <p:spPr bwMode="auto">
              <a:xfrm>
                <a:off x="2533733" y="1824332"/>
                <a:ext cx="4497271" cy="137654"/>
              </a:xfrm>
              <a:prstGeom prst="rect">
                <a:avLst/>
              </a:prstGeom>
              <a:noFill/>
              <a:ln>
                <a:noFill/>
              </a:ln>
            </p:spPr>
          </p:pic>
        </p:grpSp>
      </p:grpSp>
      <p:grpSp>
        <p:nvGrpSpPr>
          <p:cNvPr id="24" name="组合 23"/>
          <p:cNvGrpSpPr/>
          <p:nvPr/>
        </p:nvGrpSpPr>
        <p:grpSpPr>
          <a:xfrm>
            <a:off x="943766" y="4055503"/>
            <a:ext cx="10547934" cy="732230"/>
            <a:chOff x="1491415" y="2438323"/>
            <a:chExt cx="10547934" cy="732230"/>
          </a:xfrm>
        </p:grpSpPr>
        <p:sp>
          <p:nvSpPr>
            <p:cNvPr id="25"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4800" spc="600" dirty="0">
                  <a:solidFill>
                    <a:schemeClr val="tx2">
                      <a:lumMod val="50000"/>
                    </a:schemeClr>
                  </a:solidFill>
                  <a:latin typeface="+mn-lt"/>
                  <a:ea typeface="+mn-ea"/>
                  <a:cs typeface="+mn-ea"/>
                  <a:sym typeface="+mn-lt"/>
                </a:rPr>
                <a:t>03</a:t>
              </a:r>
              <a:endParaRPr lang="zh-CN" altLang="zh-CN" sz="4800" spc="600" dirty="0">
                <a:solidFill>
                  <a:schemeClr val="tx2">
                    <a:lumMod val="50000"/>
                  </a:schemeClr>
                </a:solidFill>
                <a:latin typeface="+mn-lt"/>
                <a:ea typeface="+mn-ea"/>
                <a:cs typeface="+mn-ea"/>
                <a:sym typeface="+mn-lt"/>
              </a:endParaRPr>
            </a:p>
          </p:txBody>
        </p:sp>
        <p:grpSp>
          <p:nvGrpSpPr>
            <p:cNvPr id="26" name="组合 25"/>
            <p:cNvGrpSpPr/>
            <p:nvPr/>
          </p:nvGrpSpPr>
          <p:grpSpPr>
            <a:xfrm>
              <a:off x="2415924" y="2485730"/>
              <a:ext cx="9623425" cy="583379"/>
              <a:chOff x="2533733" y="1378607"/>
              <a:chExt cx="9623425" cy="583379"/>
            </a:xfrm>
          </p:grpSpPr>
          <p:sp>
            <p:nvSpPr>
              <p:cNvPr id="27" name="矩形 26"/>
              <p:cNvSpPr/>
              <p:nvPr/>
            </p:nvSpPr>
            <p:spPr bwMode="auto">
              <a:xfrm>
                <a:off x="2733123" y="1378607"/>
                <a:ext cx="9424035" cy="549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2800" dirty="0">
                    <a:solidFill>
                      <a:schemeClr val="tx2">
                        <a:lumMod val="50000"/>
                      </a:schemeClr>
                    </a:solidFill>
                    <a:cs typeface="+mn-ea"/>
                    <a:sym typeface="+mn-lt"/>
                  </a:rPr>
                  <a:t>Ancient Chinese Values Handed down Until Today</a:t>
                </a:r>
                <a:endParaRPr lang="en-US" altLang="zh-CN" sz="2800" dirty="0">
                  <a:solidFill>
                    <a:schemeClr val="tx2">
                      <a:lumMod val="50000"/>
                    </a:schemeClr>
                  </a:solidFill>
                  <a:cs typeface="+mn-ea"/>
                  <a:sym typeface="+mn-lt"/>
                </a:endParaRPr>
              </a:p>
            </p:txBody>
          </p:sp>
          <p:pic>
            <p:nvPicPr>
              <p:cNvPr id="28" name="图片 28" descr="C_108.jpg"/>
              <p:cNvPicPr>
                <a:picLocks noChangeAspect="1"/>
              </p:cNvPicPr>
              <p:nvPr/>
            </p:nvPicPr>
            <p:blipFill>
              <a:blip r:embed="rId2" cstate="email">
                <a:clrChange>
                  <a:clrFrom>
                    <a:srgbClr val="FFFFFF"/>
                  </a:clrFrom>
                  <a:clrTo>
                    <a:srgbClr val="FFFFFF">
                      <a:alpha val="0"/>
                    </a:srgbClr>
                  </a:clrTo>
                </a:clrChange>
              </a:blip>
              <a:srcRect/>
              <a:stretch>
                <a:fillRect/>
              </a:stretch>
            </p:blipFill>
            <p:spPr bwMode="auto">
              <a:xfrm>
                <a:off x="2533733" y="1824332"/>
                <a:ext cx="4497271" cy="137654"/>
              </a:xfrm>
              <a:prstGeom prst="rect">
                <a:avLst/>
              </a:prstGeom>
              <a:noFill/>
              <a:ln>
                <a:noFill/>
              </a:ln>
            </p:spPr>
          </p:pic>
        </p:grpSp>
      </p:grpSp>
      <p:grpSp>
        <p:nvGrpSpPr>
          <p:cNvPr id="29" name="组合 28"/>
          <p:cNvGrpSpPr/>
          <p:nvPr/>
        </p:nvGrpSpPr>
        <p:grpSpPr>
          <a:xfrm>
            <a:off x="943766" y="4989535"/>
            <a:ext cx="5814053" cy="732230"/>
            <a:chOff x="1491415" y="2438323"/>
            <a:chExt cx="5814053" cy="732230"/>
          </a:xfrm>
        </p:grpSpPr>
        <p:sp>
          <p:nvSpPr>
            <p:cNvPr id="30"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4800" spc="600" dirty="0">
                  <a:solidFill>
                    <a:srgbClr val="C00000"/>
                  </a:solidFill>
                  <a:latin typeface="+mn-lt"/>
                  <a:ea typeface="+mn-ea"/>
                  <a:cs typeface="+mn-ea"/>
                  <a:sym typeface="+mn-lt"/>
                </a:rPr>
                <a:t>04</a:t>
              </a:r>
              <a:endParaRPr lang="zh-CN" altLang="zh-CN" sz="4800" spc="600" dirty="0">
                <a:solidFill>
                  <a:srgbClr val="C00000"/>
                </a:solidFill>
                <a:latin typeface="+mn-lt"/>
                <a:ea typeface="+mn-ea"/>
                <a:cs typeface="+mn-ea"/>
                <a:sym typeface="+mn-lt"/>
              </a:endParaRPr>
            </a:p>
          </p:txBody>
        </p:sp>
        <p:grpSp>
          <p:nvGrpSpPr>
            <p:cNvPr id="31" name="组合 30"/>
            <p:cNvGrpSpPr/>
            <p:nvPr/>
          </p:nvGrpSpPr>
          <p:grpSpPr>
            <a:xfrm>
              <a:off x="2415924" y="2450170"/>
              <a:ext cx="4889544" cy="618939"/>
              <a:chOff x="2533733" y="1343047"/>
              <a:chExt cx="4889544" cy="618939"/>
            </a:xfrm>
          </p:grpSpPr>
          <p:sp>
            <p:nvSpPr>
              <p:cNvPr id="33" name="矩形 32"/>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3200" dirty="0">
                    <a:solidFill>
                      <a:schemeClr val="tx2">
                        <a:lumMod val="50000"/>
                      </a:schemeClr>
                    </a:solidFill>
                    <a:cs typeface="+mn-ea"/>
                    <a:sym typeface="+mn-lt"/>
                  </a:rPr>
                  <a:t>Conclusion</a:t>
                </a:r>
                <a:endParaRPr lang="en-US" altLang="zh-CN" sz="3200" dirty="0">
                  <a:solidFill>
                    <a:schemeClr val="tx2">
                      <a:lumMod val="50000"/>
                    </a:schemeClr>
                  </a:solidFill>
                  <a:cs typeface="+mn-ea"/>
                  <a:sym typeface="+mn-lt"/>
                </a:endParaRPr>
              </a:p>
            </p:txBody>
          </p:sp>
          <p:pic>
            <p:nvPicPr>
              <p:cNvPr id="34" name="图片 33" descr="C_108.jpg"/>
              <p:cNvPicPr>
                <a:picLocks noChangeAspect="1"/>
              </p:cNvPicPr>
              <p:nvPr/>
            </p:nvPicPr>
            <p:blipFill>
              <a:blip r:embed="rId2" cstate="email">
                <a:clrChange>
                  <a:clrFrom>
                    <a:srgbClr val="FFFFFF"/>
                  </a:clrFrom>
                  <a:clrTo>
                    <a:srgbClr val="FFFFFF">
                      <a:alpha val="0"/>
                    </a:srgbClr>
                  </a:clrTo>
                </a:clrChange>
              </a:blip>
              <a:srcRect/>
              <a:stretch>
                <a:fillRect/>
              </a:stretch>
            </p:blipFill>
            <p:spPr bwMode="auto">
              <a:xfrm>
                <a:off x="2533733" y="1824332"/>
                <a:ext cx="4497271" cy="137654"/>
              </a:xfrm>
              <a:prstGeom prst="rect">
                <a:avLst/>
              </a:prstGeom>
              <a:noFill/>
              <a:ln>
                <a:noFill/>
              </a:ln>
            </p:spPr>
          </p:pic>
        </p:grpSp>
      </p:grpSp>
      <p:pic>
        <p:nvPicPr>
          <p:cNvPr id="35" name="图片 16"/>
          <p:cNvPicPr>
            <a:picLocks noChangeAspect="1" noChangeArrowheads="1"/>
          </p:cNvPicPr>
          <p:nvPr/>
        </p:nvPicPr>
        <p:blipFill>
          <a:blip r:embed="rId3"/>
          <a:srcRect/>
          <a:stretch>
            <a:fillRect/>
          </a:stretch>
        </p:blipFill>
        <p:spPr bwMode="auto">
          <a:xfrm>
            <a:off x="7359995" y="180975"/>
            <a:ext cx="484311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图片 102"/>
          <p:cNvPicPr/>
          <p:nvPr/>
        </p:nvPicPr>
        <p:blipFill>
          <a:blip r:embed="rId4"/>
          <a:stretch>
            <a:fillRect/>
          </a:stretch>
        </p:blipFill>
        <p:spPr>
          <a:xfrm>
            <a:off x="8599170" y="6184265"/>
            <a:ext cx="3501390" cy="572135"/>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750"/>
                                        <p:tgtEl>
                                          <p:spTgt spid="32"/>
                                        </p:tgtEl>
                                      </p:cBhvr>
                                    </p:animEffect>
                                  </p:childTnLst>
                                </p:cTn>
                              </p:par>
                              <p:par>
                                <p:cTn id="8" presetID="42"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750"/>
                                        <p:tgtEl>
                                          <p:spTgt spid="35"/>
                                        </p:tgtEl>
                                      </p:cBhvr>
                                    </p:animEffect>
                                    <p:anim calcmode="lin" valueType="num">
                                      <p:cBhvr>
                                        <p:cTn id="11" dur="750" fill="hold"/>
                                        <p:tgtEl>
                                          <p:spTgt spid="35"/>
                                        </p:tgtEl>
                                        <p:attrNameLst>
                                          <p:attrName>ppt_x</p:attrName>
                                        </p:attrNameLst>
                                      </p:cBhvr>
                                      <p:tavLst>
                                        <p:tav tm="0">
                                          <p:val>
                                            <p:strVal val="#ppt_x"/>
                                          </p:val>
                                        </p:tav>
                                        <p:tav tm="100000">
                                          <p:val>
                                            <p:strVal val="#ppt_x"/>
                                          </p:val>
                                        </p:tav>
                                      </p:tavLst>
                                    </p:anim>
                                    <p:anim calcmode="lin" valueType="num">
                                      <p:cBhvr>
                                        <p:cTn id="12" dur="750" fill="hold"/>
                                        <p:tgtEl>
                                          <p:spTgt spid="3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17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2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27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320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1171"/>
            <a:ext cx="12190095" cy="6856928"/>
          </a:xfrm>
          <a:prstGeom prst="rect">
            <a:avLst/>
          </a:prstGeom>
        </p:spPr>
      </p:pic>
      <p:grpSp>
        <p:nvGrpSpPr>
          <p:cNvPr id="83" name="组合 4"/>
          <p:cNvGrpSpPr/>
          <p:nvPr/>
        </p:nvGrpSpPr>
        <p:grpSpPr bwMode="auto">
          <a:xfrm rot="5400000">
            <a:off x="9274294" y="4207597"/>
            <a:ext cx="629889" cy="3529061"/>
            <a:chOff x="1" y="0"/>
            <a:chExt cx="720080" cy="2506945"/>
          </a:xfrm>
        </p:grpSpPr>
        <p:pic>
          <p:nvPicPr>
            <p:cNvPr id="85" name="图片 6" descr="图片23.png"/>
            <p:cNvPicPr>
              <a:picLocks noChangeAspect="1" noChangeArrowheads="1"/>
            </p:cNvPicPr>
            <p:nvPr/>
          </p:nvPicPr>
          <p:blipFill>
            <a:blip r:embed="rId2" cstate="print">
              <a:lum bright="20000" contrast="40000"/>
            </a:blip>
            <a:srcRect/>
            <a:stretch>
              <a:fillRect/>
            </a:stretch>
          </p:blipFill>
          <p:spPr bwMode="auto">
            <a:xfrm>
              <a:off x="128587" y="216025"/>
              <a:ext cx="447478"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图片 5" descr="图片22.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5000" contrast="10000"/>
                      </a14:imgEffect>
                    </a14:imgLayer>
                  </a14:imgProps>
                </a:ext>
              </a:extLst>
            </a:blip>
            <a:srcRect/>
            <a:stretch>
              <a:fillRect/>
            </a:stretch>
          </p:blipFill>
          <p:spPr bwMode="auto">
            <a:xfrm>
              <a:off x="1" y="0"/>
              <a:ext cx="720080" cy="250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 name="图片 60"/>
          <p:cNvPicPr>
            <a:picLocks noChangeAspect="1"/>
          </p:cNvPicPr>
          <p:nvPr/>
        </p:nvPicPr>
        <p:blipFill>
          <a:blip r:embed="rId5" cstate="screen"/>
          <a:stretch>
            <a:fillRect/>
          </a:stretch>
        </p:blipFill>
        <p:spPr>
          <a:xfrm>
            <a:off x="1561391" y="5391100"/>
            <a:ext cx="2233335" cy="1208107"/>
          </a:xfrm>
          <a:prstGeom prst="rect">
            <a:avLst/>
          </a:prstGeom>
        </p:spPr>
      </p:pic>
      <p:grpSp>
        <p:nvGrpSpPr>
          <p:cNvPr id="51" name="组合 50"/>
          <p:cNvGrpSpPr/>
          <p:nvPr/>
        </p:nvGrpSpPr>
        <p:grpSpPr>
          <a:xfrm>
            <a:off x="328084" y="246006"/>
            <a:ext cx="11620269" cy="6367259"/>
            <a:chOff x="279400" y="244873"/>
            <a:chExt cx="11622085" cy="6368254"/>
          </a:xfrm>
        </p:grpSpPr>
        <p:sp>
          <p:nvSpPr>
            <p:cNvPr id="8" name="矩形 7"/>
            <p:cNvSpPr/>
            <p:nvPr/>
          </p:nvSpPr>
          <p:spPr>
            <a:xfrm>
              <a:off x="279400" y="260350"/>
              <a:ext cx="11622085" cy="6337300"/>
            </a:xfrm>
            <a:prstGeom prst="rect">
              <a:avLst/>
            </a:prstGeom>
            <a:noFill/>
            <a:ln w="285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3" name="组合 32"/>
            <p:cNvGrpSpPr/>
            <p:nvPr/>
          </p:nvGrpSpPr>
          <p:grpSpPr>
            <a:xfrm>
              <a:off x="290513" y="6238878"/>
              <a:ext cx="497682" cy="351629"/>
              <a:chOff x="290513" y="6250783"/>
              <a:chExt cx="497682" cy="351629"/>
            </a:xfrm>
          </p:grpSpPr>
          <p:cxnSp>
            <p:nvCxnSpPr>
              <p:cNvPr id="10" name="直接连接符 9"/>
              <p:cNvCxnSpPr/>
              <p:nvPr/>
            </p:nvCxnSpPr>
            <p:spPr>
              <a:xfrm>
                <a:off x="290513" y="6265069"/>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4331" y="6250783"/>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4331" y="6519862"/>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71475" y="6457950"/>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11970" y="6443664"/>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19113" y="6519862"/>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88195" y="6505575"/>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flipV="1">
              <a:off x="290513" y="248444"/>
              <a:ext cx="497682" cy="351629"/>
              <a:chOff x="895351" y="5748339"/>
              <a:chExt cx="497682" cy="351629"/>
            </a:xfrm>
          </p:grpSpPr>
          <p:cxnSp>
            <p:nvCxnSpPr>
              <p:cNvPr id="25" name="直接连接符 24"/>
              <p:cNvCxnSpPr/>
              <p:nvPr/>
            </p:nvCxnSpPr>
            <p:spPr>
              <a:xfrm>
                <a:off x="895351" y="5762625"/>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69169" y="5748339"/>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69169" y="6017418"/>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976313" y="5955506"/>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116808" y="5941220"/>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23951" y="6017418"/>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393033" y="6003131"/>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11397634" y="244873"/>
              <a:ext cx="497682" cy="6368254"/>
              <a:chOff x="5180010" y="392906"/>
              <a:chExt cx="497682" cy="6368254"/>
            </a:xfrm>
          </p:grpSpPr>
          <p:grpSp>
            <p:nvGrpSpPr>
              <p:cNvPr id="34" name="组合 33"/>
              <p:cNvGrpSpPr/>
              <p:nvPr/>
            </p:nvGrpSpPr>
            <p:grpSpPr>
              <a:xfrm flipH="1">
                <a:off x="5180010" y="6409531"/>
                <a:ext cx="497682" cy="351629"/>
                <a:chOff x="290513" y="6250783"/>
                <a:chExt cx="497682" cy="351629"/>
              </a:xfrm>
            </p:grpSpPr>
            <p:cxnSp>
              <p:nvCxnSpPr>
                <p:cNvPr id="35" name="直接连接符 34"/>
                <p:cNvCxnSpPr/>
                <p:nvPr/>
              </p:nvCxnSpPr>
              <p:spPr>
                <a:xfrm>
                  <a:off x="290513" y="6267450"/>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64331" y="6250783"/>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64331" y="6522243"/>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71475" y="6460331"/>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11970" y="6443664"/>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19113" y="6519862"/>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88195" y="6505575"/>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flipH="1" flipV="1">
                <a:off x="5180010" y="392906"/>
                <a:ext cx="497682" cy="351629"/>
                <a:chOff x="895351" y="5748339"/>
                <a:chExt cx="497682" cy="351629"/>
              </a:xfrm>
            </p:grpSpPr>
            <p:cxnSp>
              <p:nvCxnSpPr>
                <p:cNvPr id="43" name="直接连接符 42"/>
                <p:cNvCxnSpPr/>
                <p:nvPr/>
              </p:nvCxnSpPr>
              <p:spPr>
                <a:xfrm>
                  <a:off x="895351" y="5762625"/>
                  <a:ext cx="7381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969169" y="5748339"/>
                  <a:ext cx="0" cy="28336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969169" y="6017418"/>
                  <a:ext cx="66675"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976313" y="5955506"/>
                  <a:ext cx="147638"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116808" y="5941220"/>
                  <a:ext cx="0" cy="153986"/>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123951" y="6017418"/>
                  <a:ext cx="269082" cy="0"/>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393033" y="6003131"/>
                  <a:ext cx="0" cy="968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grpSp>
        </p:grpSp>
      </p:grpSp>
      <p:pic>
        <p:nvPicPr>
          <p:cNvPr id="65" name="图片 64"/>
          <p:cNvPicPr>
            <a:picLocks noChangeAspect="1"/>
          </p:cNvPicPr>
          <p:nvPr/>
        </p:nvPicPr>
        <p:blipFill>
          <a:blip r:embed="rId6"/>
          <a:stretch>
            <a:fillRect/>
          </a:stretch>
        </p:blipFill>
        <p:spPr>
          <a:xfrm>
            <a:off x="7310095" y="31235"/>
            <a:ext cx="4880000" cy="6355867"/>
          </a:xfrm>
          <a:prstGeom prst="rect">
            <a:avLst/>
          </a:prstGeom>
        </p:spPr>
      </p:pic>
      <p:pic>
        <p:nvPicPr>
          <p:cNvPr id="69" name="图片 68"/>
          <p:cNvPicPr>
            <a:picLocks noChangeAspect="1"/>
          </p:cNvPicPr>
          <p:nvPr/>
        </p:nvPicPr>
        <p:blipFill>
          <a:blip r:embed="rId7" cstate="screen"/>
          <a:stretch>
            <a:fillRect/>
          </a:stretch>
        </p:blipFill>
        <p:spPr>
          <a:xfrm>
            <a:off x="272213" y="-37594"/>
            <a:ext cx="3297237" cy="2990180"/>
          </a:xfrm>
          <a:prstGeom prst="rect">
            <a:avLst/>
          </a:prstGeom>
        </p:spPr>
      </p:pic>
      <p:pic>
        <p:nvPicPr>
          <p:cNvPr id="71" name="图片 70"/>
          <p:cNvPicPr>
            <a:picLocks noChangeAspect="1"/>
          </p:cNvPicPr>
          <p:nvPr/>
        </p:nvPicPr>
        <p:blipFill>
          <a:blip r:embed="rId8" cstate="screen"/>
          <a:stretch>
            <a:fillRect/>
          </a:stretch>
        </p:blipFill>
        <p:spPr>
          <a:xfrm>
            <a:off x="257702" y="4347076"/>
            <a:ext cx="2830351" cy="2235977"/>
          </a:xfrm>
          <a:prstGeom prst="rect">
            <a:avLst/>
          </a:prstGeom>
        </p:spPr>
      </p:pic>
      <p:sp>
        <p:nvSpPr>
          <p:cNvPr id="74" name="3"/>
          <p:cNvSpPr txBox="1"/>
          <p:nvPr>
            <p:custDataLst>
              <p:tags r:id="rId9"/>
            </p:custDataLst>
          </p:nvPr>
        </p:nvSpPr>
        <p:spPr>
          <a:xfrm>
            <a:off x="2838641" y="2768497"/>
            <a:ext cx="6512812" cy="1322070"/>
          </a:xfrm>
          <a:prstGeom prst="rect">
            <a:avLst/>
          </a:prstGeom>
          <a:noFill/>
        </p:spPr>
        <p:txBody>
          <a:bodyPr vert="horz" wrap="square" rtlCol="0" anchor="b">
            <a:spAutoFit/>
          </a:bodyPr>
          <a:lstStyle/>
          <a:p>
            <a:pPr algn="ctr"/>
            <a:r>
              <a:rPr lang="en-US" altLang="zh-CN" sz="8000" b="1" spc="600" dirty="0">
                <a:solidFill>
                  <a:srgbClr val="433A4B"/>
                </a:solidFill>
                <a:latin typeface="Times New Roman Bold" charset="0"/>
                <a:cs typeface="Times New Roman Bold" charset="0"/>
                <a:sym typeface="+mn-lt"/>
              </a:rPr>
              <a:t>Thank you</a:t>
            </a:r>
            <a:endParaRPr lang="en-US" altLang="zh-CN" sz="8000" b="1" spc="600" dirty="0">
              <a:solidFill>
                <a:srgbClr val="433A4B"/>
              </a:solidFill>
              <a:latin typeface="Times New Roman Bold" charset="0"/>
              <a:cs typeface="Times New Roman Bold" charset="0"/>
              <a:sym typeface="+mn-lt"/>
            </a:endParaRPr>
          </a:p>
        </p:txBody>
      </p:sp>
      <p:sp>
        <p:nvSpPr>
          <p:cNvPr id="78" name="文本框 77"/>
          <p:cNvSpPr txBox="1"/>
          <p:nvPr/>
        </p:nvSpPr>
        <p:spPr>
          <a:xfrm>
            <a:off x="8289909" y="5649792"/>
            <a:ext cx="2830351" cy="607695"/>
          </a:xfrm>
          <a:prstGeom prst="rect">
            <a:avLst/>
          </a:prstGeom>
          <a:noFill/>
        </p:spPr>
        <p:txBody>
          <a:bodyPr wrap="square" rtlCol="0" anchor="ctr">
            <a:spAutoFit/>
          </a:bodyPr>
          <a:lstStyle/>
          <a:p>
            <a:pPr>
              <a:lnSpc>
                <a:spcPct val="120000"/>
              </a:lnSpc>
            </a:pPr>
            <a:r>
              <a:rPr lang="zh-CN" altLang="en-US" sz="1400" dirty="0">
                <a:solidFill>
                  <a:schemeClr val="tx1">
                    <a:lumMod val="95000"/>
                    <a:lumOff val="5000"/>
                  </a:schemeClr>
                </a:solidFill>
                <a:cs typeface="+mn-ea"/>
                <a:sym typeface="+mn-lt"/>
              </a:rPr>
              <a:t>汇报人：</a:t>
            </a:r>
            <a:r>
              <a:rPr lang="en-US" altLang="zh-CN" sz="1400" dirty="0">
                <a:solidFill>
                  <a:schemeClr val="tx1">
                    <a:lumMod val="95000"/>
                    <a:lumOff val="5000"/>
                  </a:schemeClr>
                </a:solidFill>
                <a:cs typeface="+mn-ea"/>
                <a:sym typeface="+mn-lt"/>
              </a:rPr>
              <a:t>Xia Zichun</a:t>
            </a:r>
            <a:r>
              <a:rPr lang="zh-CN" altLang="en-US" sz="1400" dirty="0">
                <a:solidFill>
                  <a:schemeClr val="tx1">
                    <a:lumMod val="95000"/>
                    <a:lumOff val="5000"/>
                  </a:schemeClr>
                </a:solidFill>
                <a:cs typeface="+mn-ea"/>
                <a:sym typeface="+mn-lt"/>
              </a:rPr>
              <a:t>  </a:t>
            </a:r>
            <a:endParaRPr lang="zh-CN" altLang="en-US" sz="1400" dirty="0">
              <a:solidFill>
                <a:schemeClr val="tx1">
                  <a:lumMod val="95000"/>
                  <a:lumOff val="5000"/>
                </a:schemeClr>
              </a:solidFill>
              <a:cs typeface="+mn-ea"/>
              <a:sym typeface="+mn-lt"/>
            </a:endParaRPr>
          </a:p>
          <a:p>
            <a:pPr>
              <a:lnSpc>
                <a:spcPct val="120000"/>
              </a:lnSpc>
            </a:pPr>
            <a:r>
              <a:rPr lang="zh-CN" altLang="en-US" sz="1400" dirty="0">
                <a:solidFill>
                  <a:schemeClr val="tx1">
                    <a:lumMod val="95000"/>
                    <a:lumOff val="5000"/>
                  </a:schemeClr>
                </a:solidFill>
                <a:cs typeface="+mn-ea"/>
                <a:sym typeface="+mn-lt"/>
              </a:rPr>
              <a:t>时间：</a:t>
            </a:r>
            <a:r>
              <a:rPr lang="en-US" altLang="zh-CN" sz="1400" dirty="0">
                <a:solidFill>
                  <a:schemeClr val="tx1">
                    <a:lumMod val="95000"/>
                    <a:lumOff val="5000"/>
                  </a:schemeClr>
                </a:solidFill>
                <a:cs typeface="+mn-ea"/>
                <a:sym typeface="+mn-lt"/>
              </a:rPr>
              <a:t>2022.12.16</a:t>
            </a:r>
            <a:endParaRPr lang="zh-CN" altLang="en-US" sz="1400" dirty="0">
              <a:solidFill>
                <a:schemeClr val="tx1">
                  <a:lumMod val="95000"/>
                  <a:lumOff val="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14:honeycomb/>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500"/>
                                            <p:tgtEl>
                                              <p:spTgt spid="69"/>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down)">
                                          <p:cBhvr>
                                            <p:cTn id="17" dur="500"/>
                                            <p:tgtEl>
                                              <p:spTgt spid="71"/>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barn(inVertical)">
                                          <p:cBhvr>
                                            <p:cTn id="21" dur="500"/>
                                            <p:tgtEl>
                                              <p:spTgt spid="61"/>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up)">
                                          <p:cBhvr>
                                            <p:cTn id="25" dur="500"/>
                                            <p:tgtEl>
                                              <p:spTgt spid="65"/>
                                            </p:tgtEl>
                                          </p:cBhvr>
                                        </p:animEffect>
                                      </p:childTnLst>
                                    </p:cTn>
                                  </p:par>
                                </p:childTnLst>
                              </p:cTn>
                            </p:par>
                            <p:par>
                              <p:cTn id="26" fill="hold">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74"/>
                                            </p:tgtEl>
                                            <p:attrNameLst>
                                              <p:attrName>style.visibility</p:attrName>
                                            </p:attrNameLst>
                                          </p:cBhvr>
                                          <p:to>
                                            <p:strVal val="visible"/>
                                          </p:to>
                                        </p:set>
                                        <p:anim calcmode="lin" valueType="num">
                                          <p:cBhvr>
                                            <p:cTn id="29"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4"/>
                                            </p:tgtEl>
                                            <p:attrNameLst>
                                              <p:attrName>ppt_y</p:attrName>
                                            </p:attrNameLst>
                                          </p:cBhvr>
                                          <p:tavLst>
                                            <p:tav tm="0">
                                              <p:val>
                                                <p:strVal val="#ppt_y"/>
                                              </p:val>
                                            </p:tav>
                                            <p:tav tm="100000">
                                              <p:val>
                                                <p:strVal val="#ppt_y"/>
                                              </p:val>
                                            </p:tav>
                                          </p:tavLst>
                                        </p:anim>
                                        <p:anim calcmode="lin" valueType="num">
                                          <p:cBhvr>
                                            <p:cTn id="31"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4"/>
                                            </p:tgtEl>
                                          </p:cBhvr>
                                        </p:animEffect>
                                      </p:childTnLst>
                                    </p:cTn>
                                  </p:par>
                                </p:childTnLst>
                              </p:cTn>
                            </p:par>
                            <p:par>
                              <p:cTn id="34" fill="hold">
                                <p:stCondLst>
                                  <p:cond delay="29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78"/>
                                            </p:tgtEl>
                                            <p:attrNameLst>
                                              <p:attrName>ppt_y</p:attrName>
                                            </p:attrNameLst>
                                          </p:cBhvr>
                                          <p:tavLst>
                                            <p:tav tm="0">
                                              <p:val>
                                                <p:strVal val="#ppt_y"/>
                                              </p:val>
                                            </p:tav>
                                            <p:tav tm="100000">
                                              <p:val>
                                                <p:strVal val="#ppt_y"/>
                                              </p:val>
                                            </p:tav>
                                          </p:tavLst>
                                        </p:anim>
                                        <p:anim calcmode="lin" valueType="num">
                                          <p:cBhvr>
                                            <p:cTn id="39"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78"/>
                                            </p:tgtEl>
                                          </p:cBhvr>
                                        </p:animEffect>
                                      </p:childTnLst>
                                    </p:cTn>
                                  </p:par>
                                </p:childTnLst>
                              </p:cTn>
                            </p:par>
                            <p:par>
                              <p:cTn id="42" fill="hold">
                                <p:stCondLst>
                                  <p:cond delay="4800"/>
                                </p:stCondLst>
                                <p:childTnLst>
                                  <p:par>
                                    <p:cTn id="43" presetID="2" presetClass="entr" presetSubtype="4" fill="hold" nodeType="afterEffect" p14:presetBounceEnd="50000">
                                      <p:stCondLst>
                                        <p:cond delay="0"/>
                                      </p:stCondLst>
                                      <p:childTnLst>
                                        <p:set>
                                          <p:cBhvr>
                                            <p:cTn id="44" dur="1" fill="hold">
                                              <p:stCondLst>
                                                <p:cond delay="0"/>
                                              </p:stCondLst>
                                            </p:cTn>
                                            <p:tgtEl>
                                              <p:spTgt spid="83"/>
                                            </p:tgtEl>
                                            <p:attrNameLst>
                                              <p:attrName>style.visibility</p:attrName>
                                            </p:attrNameLst>
                                          </p:cBhvr>
                                          <p:to>
                                            <p:strVal val="visible"/>
                                          </p:to>
                                        </p:set>
                                        <p:anim calcmode="lin" valueType="num" p14:bounceEnd="50000">
                                          <p:cBhvr additive="base">
                                            <p:cTn id="45" dur="500" fill="hold"/>
                                            <p:tgtEl>
                                              <p:spTgt spid="83"/>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500"/>
                                            <p:tgtEl>
                                              <p:spTgt spid="69"/>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down)">
                                          <p:cBhvr>
                                            <p:cTn id="17" dur="500"/>
                                            <p:tgtEl>
                                              <p:spTgt spid="71"/>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barn(inVertical)">
                                          <p:cBhvr>
                                            <p:cTn id="21" dur="500"/>
                                            <p:tgtEl>
                                              <p:spTgt spid="61"/>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up)">
                                          <p:cBhvr>
                                            <p:cTn id="25" dur="500"/>
                                            <p:tgtEl>
                                              <p:spTgt spid="65"/>
                                            </p:tgtEl>
                                          </p:cBhvr>
                                        </p:animEffect>
                                      </p:childTnLst>
                                    </p:cTn>
                                  </p:par>
                                </p:childTnLst>
                              </p:cTn>
                            </p:par>
                            <p:par>
                              <p:cTn id="26" fill="hold">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74"/>
                                            </p:tgtEl>
                                            <p:attrNameLst>
                                              <p:attrName>style.visibility</p:attrName>
                                            </p:attrNameLst>
                                          </p:cBhvr>
                                          <p:to>
                                            <p:strVal val="visible"/>
                                          </p:to>
                                        </p:set>
                                        <p:anim calcmode="lin" valueType="num">
                                          <p:cBhvr>
                                            <p:cTn id="29"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4"/>
                                            </p:tgtEl>
                                            <p:attrNameLst>
                                              <p:attrName>ppt_y</p:attrName>
                                            </p:attrNameLst>
                                          </p:cBhvr>
                                          <p:tavLst>
                                            <p:tav tm="0">
                                              <p:val>
                                                <p:strVal val="#ppt_y"/>
                                              </p:val>
                                            </p:tav>
                                            <p:tav tm="100000">
                                              <p:val>
                                                <p:strVal val="#ppt_y"/>
                                              </p:val>
                                            </p:tav>
                                          </p:tavLst>
                                        </p:anim>
                                        <p:anim calcmode="lin" valueType="num">
                                          <p:cBhvr>
                                            <p:cTn id="31"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4"/>
                                            </p:tgtEl>
                                          </p:cBhvr>
                                        </p:animEffect>
                                      </p:childTnLst>
                                    </p:cTn>
                                  </p:par>
                                </p:childTnLst>
                              </p:cTn>
                            </p:par>
                            <p:par>
                              <p:cTn id="34" fill="hold">
                                <p:stCondLst>
                                  <p:cond delay="29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78"/>
                                            </p:tgtEl>
                                            <p:attrNameLst>
                                              <p:attrName>ppt_y</p:attrName>
                                            </p:attrNameLst>
                                          </p:cBhvr>
                                          <p:tavLst>
                                            <p:tav tm="0">
                                              <p:val>
                                                <p:strVal val="#ppt_y"/>
                                              </p:val>
                                            </p:tav>
                                            <p:tav tm="100000">
                                              <p:val>
                                                <p:strVal val="#ppt_y"/>
                                              </p:val>
                                            </p:tav>
                                          </p:tavLst>
                                        </p:anim>
                                        <p:anim calcmode="lin" valueType="num">
                                          <p:cBhvr>
                                            <p:cTn id="39"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78"/>
                                            </p:tgtEl>
                                          </p:cBhvr>
                                        </p:animEffect>
                                      </p:childTnLst>
                                    </p:cTn>
                                  </p:par>
                                </p:childTnLst>
                              </p:cTn>
                            </p:par>
                            <p:par>
                              <p:cTn id="42" fill="hold">
                                <p:stCondLst>
                                  <p:cond delay="4800"/>
                                </p:stCondLst>
                                <p:childTnLst>
                                  <p:par>
                                    <p:cTn id="43" presetID="2" presetClass="entr" presetSubtype="4" fill="hold" nodeType="afterEffect">
                                      <p:stCondLst>
                                        <p:cond delay="0"/>
                                      </p:stCondLst>
                                      <p:childTnLst>
                                        <p:set>
                                          <p:cBhvr>
                                            <p:cTn id="44" dur="1" fill="hold">
                                              <p:stCondLst>
                                                <p:cond delay="0"/>
                                              </p:stCondLst>
                                            </p:cTn>
                                            <p:tgtEl>
                                              <p:spTgt spid="83"/>
                                            </p:tgtEl>
                                            <p:attrNameLst>
                                              <p:attrName>style.visibility</p:attrName>
                                            </p:attrNameLst>
                                          </p:cBhvr>
                                          <p:to>
                                            <p:strVal val="visible"/>
                                          </p:to>
                                        </p:set>
                                        <p:anim calcmode="lin" valueType="num">
                                          <p:cBhvr additive="base">
                                            <p:cTn id="45" dur="500" fill="hold"/>
                                            <p:tgtEl>
                                              <p:spTgt spid="83"/>
                                            </p:tgtEl>
                                            <p:attrNameLst>
                                              <p:attrName>ppt_x</p:attrName>
                                            </p:attrNameLst>
                                          </p:cBhvr>
                                          <p:tavLst>
                                            <p:tav tm="0">
                                              <p:val>
                                                <p:strVal val="#ppt_x"/>
                                              </p:val>
                                            </p:tav>
                                            <p:tav tm="100000">
                                              <p:val>
                                                <p:strVal val="#ppt_x"/>
                                              </p:val>
                                            </p:tav>
                                          </p:tavLst>
                                        </p:anim>
                                        <p:anim calcmode="lin" valueType="num">
                                          <p:cBhvr additive="base">
                                            <p:cTn id="46"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cxnSp>
          <p:nvCxnSpPr>
            <p:cNvPr id="11" name="直接箭头连接符 15"/>
            <p:cNvCxnSpPr>
              <a:cxnSpLocks noChangeShapeType="1"/>
            </p:cNvCxnSpPr>
            <p:nvPr/>
          </p:nvCxnSpPr>
          <p:spPr bwMode="auto">
            <a:xfrm flipV="1">
              <a:off x="0" y="973870"/>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pic>
          <p:nvPicPr>
            <p:cNvPr id="8" name="图片 1"/>
            <p:cNvPicPr>
              <a:picLocks noChangeAspect="1" noChangeArrowheads="1"/>
            </p:cNvPicPr>
            <p:nvPr/>
          </p:nvPicPr>
          <p:blipFill>
            <a:blip r:embed="rId1" cstate="screen">
              <a:extLst>
                <a:ext uri="{BEBA8EAE-BF5A-486C-A8C5-ECC9F3942E4B}">
                  <a14:imgProps xmlns:a14="http://schemas.microsoft.com/office/drawing/2010/main">
                    <a14:imgLayer r:embed="rId2">
                      <a14:imgEffect>
                        <a14:brightnessContrast bright="5000" contrast="15000"/>
                      </a14:imgEffect>
                      <a14:imgEffect>
                        <a14:sharpenSoften amount="22000"/>
                      </a14:imgEffect>
                    </a14:imgLayer>
                  </a14:imgProps>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3" cstate="screen"/>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矩形 5"/>
          <p:cNvSpPr>
            <a:spLocks noChangeArrowheads="1"/>
          </p:cNvSpPr>
          <p:nvPr/>
        </p:nvSpPr>
        <p:spPr bwMode="auto">
          <a:xfrm>
            <a:off x="1494155" y="2808605"/>
            <a:ext cx="7983220" cy="128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spcBef>
                <a:spcPct val="50000"/>
              </a:spcBef>
            </a:pPr>
            <a:r>
              <a:rPr lang="en-US" altLang="zh-CN" sz="2000" dirty="0">
                <a:solidFill>
                  <a:schemeClr val="tx2">
                    <a:lumMod val="50000"/>
                  </a:schemeClr>
                </a:solidFill>
                <a:cs typeface="+mn-ea"/>
                <a:sym typeface="+mn-lt"/>
              </a:rPr>
              <a:t>2. Values are the understanding, theory and doctrine of value, and the fundamental views of people on what is value and how to create value. (Marxism)</a:t>
            </a:r>
            <a:endParaRPr lang="en-US" altLang="zh-CN" sz="2000" dirty="0">
              <a:solidFill>
                <a:schemeClr val="tx2">
                  <a:lumMod val="50000"/>
                </a:schemeClr>
              </a:solidFill>
              <a:cs typeface="+mn-ea"/>
              <a:sym typeface="+mn-lt"/>
            </a:endParaRPr>
          </a:p>
        </p:txBody>
      </p:sp>
      <p:sp>
        <p:nvSpPr>
          <p:cNvPr id="2" name="矩形 1"/>
          <p:cNvSpPr/>
          <p:nvPr/>
        </p:nvSpPr>
        <p:spPr bwMode="auto">
          <a:xfrm>
            <a:off x="828700" y="42430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spcBef>
                <a:spcPct val="50000"/>
              </a:spcBef>
            </a:pPr>
            <a:r>
              <a:rPr lang="en-US" altLang="zh-CN" sz="3200" dirty="0">
                <a:solidFill>
                  <a:schemeClr val="tx2">
                    <a:lumMod val="50000"/>
                  </a:schemeClr>
                </a:solidFill>
                <a:cs typeface="+mn-ea"/>
                <a:sym typeface="+mn-lt"/>
              </a:rPr>
              <a:t>Definition</a:t>
            </a:r>
            <a:endParaRPr lang="en-US" altLang="zh-CN" sz="2400" dirty="0">
              <a:solidFill>
                <a:schemeClr val="tx2">
                  <a:lumMod val="50000"/>
                </a:schemeClr>
              </a:solidFill>
              <a:cs typeface="+mn-ea"/>
              <a:sym typeface="+mn-lt"/>
            </a:endParaRPr>
          </a:p>
        </p:txBody>
      </p:sp>
      <p:sp>
        <p:nvSpPr>
          <p:cNvPr id="3" name="矩形 5"/>
          <p:cNvSpPr>
            <a:spLocks noChangeArrowheads="1"/>
          </p:cNvSpPr>
          <p:nvPr/>
        </p:nvSpPr>
        <p:spPr bwMode="auto">
          <a:xfrm>
            <a:off x="1494155" y="1246505"/>
            <a:ext cx="7983220" cy="128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a:spcBef>
                <a:spcPct val="50000"/>
              </a:spcBef>
            </a:pPr>
            <a:r>
              <a:rPr lang="en-US" altLang="zh-CN" sz="2000" dirty="0">
                <a:solidFill>
                  <a:schemeClr val="tx2">
                    <a:lumMod val="50000"/>
                  </a:schemeClr>
                </a:solidFill>
                <a:cs typeface="+mn-ea"/>
                <a:sym typeface="+mn-lt"/>
              </a:rPr>
              <a:t>1.In ethics and social sciences, value denotes the degree of importance of something or action, with the aim of determining which actions are best to do or what way is best to live, or to describe the significance of different actions. (Wiki)</a:t>
            </a:r>
            <a:endParaRPr lang="en-US" altLang="zh-CN" sz="2000" dirty="0">
              <a:solidFill>
                <a:schemeClr val="tx2">
                  <a:lumMod val="50000"/>
                </a:schemeClr>
              </a:solidFill>
              <a:cs typeface="+mn-ea"/>
              <a:sym typeface="+mn-lt"/>
            </a:endParaRPr>
          </a:p>
        </p:txBody>
      </p:sp>
      <p:sp>
        <p:nvSpPr>
          <p:cNvPr id="5" name="矩形 5"/>
          <p:cNvSpPr>
            <a:spLocks noChangeArrowheads="1"/>
          </p:cNvSpPr>
          <p:nvPr/>
        </p:nvSpPr>
        <p:spPr bwMode="auto">
          <a:xfrm>
            <a:off x="1494155" y="4144010"/>
            <a:ext cx="7983220" cy="128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a:spcBef>
                <a:spcPct val="50000"/>
              </a:spcBef>
            </a:pPr>
            <a:r>
              <a:rPr lang="en-US" altLang="zh-CN" sz="2000" dirty="0">
                <a:solidFill>
                  <a:schemeClr val="tx2">
                    <a:lumMod val="50000"/>
                  </a:schemeClr>
                </a:solidFill>
                <a:cs typeface="+mn-ea"/>
                <a:sym typeface="+mn-lt"/>
              </a:rPr>
              <a:t>3.Values are the cognition, understanding, judgment or choice made by people based on certain thinking senses, that is, a kind of thinking or orientation that people identify things and distinguish right from wrong, so as to reflect the certain value or function of people, things and things. Values are characterized by </a:t>
            </a:r>
            <a:r>
              <a:rPr lang="en-US" altLang="zh-CN" sz="2000" dirty="0">
                <a:solidFill>
                  <a:srgbClr val="FF0000"/>
                </a:solidFill>
                <a:cs typeface="+mn-ea"/>
                <a:sym typeface="+mn-lt"/>
              </a:rPr>
              <a:t>stability</a:t>
            </a:r>
            <a:r>
              <a:rPr lang="en-US" altLang="zh-CN" sz="2000" dirty="0">
                <a:solidFill>
                  <a:schemeClr val="tx2">
                    <a:lumMod val="50000"/>
                  </a:schemeClr>
                </a:solidFill>
                <a:cs typeface="+mn-ea"/>
                <a:sym typeface="+mn-lt"/>
              </a:rPr>
              <a:t> and </a:t>
            </a:r>
            <a:r>
              <a:rPr lang="en-US" altLang="zh-CN" sz="2000" dirty="0">
                <a:solidFill>
                  <a:srgbClr val="FF0000"/>
                </a:solidFill>
                <a:cs typeface="+mn-ea"/>
                <a:sym typeface="+mn-lt"/>
              </a:rPr>
              <a:t>persistence</a:t>
            </a:r>
            <a:r>
              <a:rPr lang="en-US" altLang="zh-CN" sz="2000" dirty="0">
                <a:solidFill>
                  <a:schemeClr val="tx2">
                    <a:lumMod val="50000"/>
                  </a:schemeClr>
                </a:solidFill>
                <a:cs typeface="+mn-ea"/>
                <a:sym typeface="+mn-lt"/>
              </a:rPr>
              <a:t>, </a:t>
            </a:r>
            <a:r>
              <a:rPr lang="en-US" altLang="zh-CN" sz="2000" dirty="0">
                <a:solidFill>
                  <a:srgbClr val="FF0000"/>
                </a:solidFill>
                <a:cs typeface="+mn-ea"/>
                <a:sym typeface="+mn-lt"/>
              </a:rPr>
              <a:t>historicity</a:t>
            </a:r>
            <a:r>
              <a:rPr lang="en-US" altLang="zh-CN" sz="2000" dirty="0">
                <a:solidFill>
                  <a:schemeClr val="tx2">
                    <a:lumMod val="50000"/>
                  </a:schemeClr>
                </a:solidFill>
                <a:cs typeface="+mn-ea"/>
                <a:sym typeface="+mn-lt"/>
              </a:rPr>
              <a:t> and </a:t>
            </a:r>
            <a:r>
              <a:rPr lang="en-US" altLang="zh-CN" sz="2000" dirty="0">
                <a:solidFill>
                  <a:srgbClr val="FF0000"/>
                </a:solidFill>
                <a:cs typeface="+mn-ea"/>
                <a:sym typeface="+mn-lt"/>
              </a:rPr>
              <a:t>selectivity</a:t>
            </a:r>
            <a:r>
              <a:rPr lang="en-US" altLang="zh-CN" sz="2000" dirty="0">
                <a:solidFill>
                  <a:schemeClr val="tx2">
                    <a:lumMod val="50000"/>
                  </a:schemeClr>
                </a:solidFill>
                <a:cs typeface="+mn-ea"/>
                <a:sym typeface="+mn-lt"/>
              </a:rPr>
              <a:t>, and </a:t>
            </a:r>
            <a:r>
              <a:rPr lang="en-US" altLang="zh-CN" sz="2000" dirty="0">
                <a:solidFill>
                  <a:srgbClr val="FF0000"/>
                </a:solidFill>
                <a:cs typeface="+mn-ea"/>
                <a:sym typeface="+mn-lt"/>
              </a:rPr>
              <a:t>subjectivity</a:t>
            </a:r>
            <a:r>
              <a:rPr lang="en-US" altLang="zh-CN" sz="2000" dirty="0">
                <a:solidFill>
                  <a:schemeClr val="tx2">
                    <a:lumMod val="50000"/>
                  </a:schemeClr>
                </a:solidFill>
                <a:cs typeface="+mn-ea"/>
                <a:sym typeface="+mn-lt"/>
              </a:rPr>
              <a:t>.</a:t>
            </a:r>
            <a:endParaRPr lang="en-US" altLang="zh-CN" sz="2000" dirty="0">
              <a:solidFill>
                <a:schemeClr val="tx2">
                  <a:lumMod val="50000"/>
                </a:schemeClr>
              </a:solidFill>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cxnSp>
          <p:nvCxnSpPr>
            <p:cNvPr id="11" name="直接箭头连接符 15"/>
            <p:cNvCxnSpPr>
              <a:cxnSpLocks noChangeShapeType="1"/>
            </p:cNvCxnSpPr>
            <p:nvPr/>
          </p:nvCxnSpPr>
          <p:spPr bwMode="auto">
            <a:xfrm flipV="1">
              <a:off x="0" y="973870"/>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pic>
          <p:nvPicPr>
            <p:cNvPr id="8" name="图片 1"/>
            <p:cNvPicPr>
              <a:picLocks noChangeAspect="1" noChangeArrowheads="1"/>
            </p:cNvPicPr>
            <p:nvPr/>
          </p:nvPicPr>
          <p:blipFill>
            <a:blip r:embed="rId1" cstate="screen">
              <a:extLst>
                <a:ext uri="{BEBA8EAE-BF5A-486C-A8C5-ECC9F3942E4B}">
                  <a14:imgProps xmlns:a14="http://schemas.microsoft.com/office/drawing/2010/main">
                    <a14:imgLayer r:embed="rId2">
                      <a14:imgEffect>
                        <a14:brightnessContrast bright="5000" contrast="15000"/>
                      </a14:imgEffect>
                      <a14:imgEffect>
                        <a14:sharpenSoften amount="22000"/>
                      </a14:imgEffect>
                    </a14:imgLayer>
                  </a14:imgProps>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3" cstate="screen"/>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矩形 1"/>
          <p:cNvSpPr/>
          <p:nvPr/>
        </p:nvSpPr>
        <p:spPr bwMode="auto">
          <a:xfrm>
            <a:off x="828700" y="42430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spcBef>
                <a:spcPct val="50000"/>
              </a:spcBef>
            </a:pPr>
            <a:r>
              <a:rPr lang="en-US" altLang="zh-CN" sz="3200" dirty="0">
                <a:solidFill>
                  <a:schemeClr val="tx2">
                    <a:lumMod val="50000"/>
                  </a:schemeClr>
                </a:solidFill>
                <a:cs typeface="+mn-ea"/>
                <a:sym typeface="+mn-lt"/>
              </a:rPr>
              <a:t>Classification</a:t>
            </a:r>
            <a:endParaRPr lang="en-US" altLang="zh-CN" sz="2400" dirty="0">
              <a:solidFill>
                <a:schemeClr val="tx2">
                  <a:lumMod val="50000"/>
                </a:schemeClr>
              </a:solidFill>
              <a:cs typeface="+mn-ea"/>
              <a:sym typeface="+mn-lt"/>
            </a:endParaRPr>
          </a:p>
        </p:txBody>
      </p:sp>
      <p:sp>
        <p:nvSpPr>
          <p:cNvPr id="3" name="文本框 2"/>
          <p:cNvSpPr txBox="1"/>
          <p:nvPr/>
        </p:nvSpPr>
        <p:spPr>
          <a:xfrm>
            <a:off x="5930900" y="3420745"/>
            <a:ext cx="4063365" cy="52197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personal values</a:t>
            </a:r>
            <a:endParaRPr lang="en-US" altLang="zh-CN" sz="2800">
              <a:latin typeface="Times New Roman" panose="02020603050405020304" charset="0"/>
              <a:cs typeface="Times New Roman" panose="02020603050405020304" charset="0"/>
            </a:endParaRPr>
          </a:p>
        </p:txBody>
      </p:sp>
      <p:sp>
        <p:nvSpPr>
          <p:cNvPr id="5" name="文本框 4"/>
          <p:cNvSpPr txBox="1"/>
          <p:nvPr/>
        </p:nvSpPr>
        <p:spPr>
          <a:xfrm>
            <a:off x="1310640" y="2060575"/>
            <a:ext cx="10443845" cy="46037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Values are generated by the interaction between</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people and surrounding things.</a:t>
            </a:r>
            <a:endParaRPr lang="zh-CN" altLang="en-US" sz="2400">
              <a:latin typeface="Times New Roman" panose="02020603050405020304" charset="0"/>
              <a:cs typeface="Times New Roman" panose="02020603050405020304" charset="0"/>
            </a:endParaRPr>
          </a:p>
        </p:txBody>
      </p:sp>
      <p:cxnSp>
        <p:nvCxnSpPr>
          <p:cNvPr id="6" name="直接连接符 5"/>
          <p:cNvCxnSpPr/>
          <p:nvPr/>
        </p:nvCxnSpPr>
        <p:spPr>
          <a:xfrm flipH="1">
            <a:off x="4762500" y="3736975"/>
            <a:ext cx="958215" cy="810260"/>
          </a:xfrm>
          <a:prstGeom prst="line">
            <a:avLst/>
          </a:prstGeom>
        </p:spPr>
        <p:style>
          <a:lnRef idx="1">
            <a:schemeClr val="dk1"/>
          </a:lnRef>
          <a:fillRef idx="0">
            <a:schemeClr val="dk1"/>
          </a:fillRef>
          <a:effectRef idx="0">
            <a:schemeClr val="dk1"/>
          </a:effectRef>
          <a:fontRef idx="minor">
            <a:schemeClr val="tx1"/>
          </a:fontRef>
        </p:style>
      </p:cxnSp>
      <p:cxnSp>
        <p:nvCxnSpPr>
          <p:cNvPr id="7" name="直接连接符 6"/>
          <p:cNvCxnSpPr/>
          <p:nvPr/>
        </p:nvCxnSpPr>
        <p:spPr>
          <a:xfrm flipH="1" flipV="1">
            <a:off x="4762500" y="4547235"/>
            <a:ext cx="1057910" cy="727075"/>
          </a:xfrm>
          <a:prstGeom prst="line">
            <a:avLst/>
          </a:prstGeom>
        </p:spPr>
        <p:style>
          <a:lnRef idx="1">
            <a:schemeClr val="dk1"/>
          </a:lnRef>
          <a:fillRef idx="0">
            <a:schemeClr val="dk1"/>
          </a:fillRef>
          <a:effectRef idx="0">
            <a:schemeClr val="dk1"/>
          </a:effectRef>
          <a:fontRef idx="minor">
            <a:schemeClr val="tx1"/>
          </a:fontRef>
        </p:style>
      </p:cxnSp>
      <p:sp>
        <p:nvSpPr>
          <p:cNvPr id="9" name="文本框 8"/>
          <p:cNvSpPr txBox="1"/>
          <p:nvPr/>
        </p:nvSpPr>
        <p:spPr>
          <a:xfrm>
            <a:off x="5930900" y="5006975"/>
            <a:ext cx="3203575" cy="521970"/>
          </a:xfrm>
          <a:prstGeom prst="rect">
            <a:avLst/>
          </a:prstGeom>
          <a:noFill/>
        </p:spPr>
        <p:txBody>
          <a:bodyPr wrap="square" rtlCol="0" anchor="t">
            <a:spAutoFit/>
          </a:bodyPr>
          <a:p>
            <a:r>
              <a:rPr lang="en-US" altLang="zh-CN" sz="2800">
                <a:latin typeface="Times New Roman" panose="02020603050405020304" charset="0"/>
                <a:cs typeface="Times New Roman" panose="02020603050405020304" charset="0"/>
                <a:sym typeface="+mn-ea"/>
              </a:rPr>
              <a:t>cultural values</a:t>
            </a:r>
            <a:endParaRPr lang="en-US" altLang="zh-CN" sz="2800">
              <a:latin typeface="Times New Roman" panose="02020603050405020304" charset="0"/>
              <a:cs typeface="Times New Roman" panose="02020603050405020304" charset="0"/>
              <a:sym typeface="+mn-ea"/>
            </a:endParaRPr>
          </a:p>
        </p:txBody>
      </p:sp>
      <p:pic>
        <p:nvPicPr>
          <p:cNvPr id="100" name="图片 99"/>
          <p:cNvPicPr/>
          <p:nvPr/>
        </p:nvPicPr>
        <p:blipFill>
          <a:blip r:embed="rId4"/>
          <a:stretch>
            <a:fillRect/>
          </a:stretch>
        </p:blipFill>
        <p:spPr>
          <a:xfrm>
            <a:off x="1744980" y="3592195"/>
            <a:ext cx="2581275" cy="1771650"/>
          </a:xfrm>
          <a:prstGeom prst="rect">
            <a:avLst/>
          </a:prstGeom>
          <a:noFill/>
          <a:ln w="9525">
            <a:noFill/>
          </a:ln>
        </p:spPr>
      </p:pic>
      <p:cxnSp>
        <p:nvCxnSpPr>
          <p:cNvPr id="12" name="直接箭头连接符 11"/>
          <p:cNvCxnSpPr/>
          <p:nvPr/>
        </p:nvCxnSpPr>
        <p:spPr>
          <a:xfrm>
            <a:off x="6669405" y="3987800"/>
            <a:ext cx="6350" cy="1010285"/>
          </a:xfrm>
          <a:prstGeom prst="straightConnector1">
            <a:avLst/>
          </a:prstGeom>
          <a:ln w="28575" cmpd="sng">
            <a:solidFill>
              <a:schemeClr val="accent1">
                <a:shade val="50000"/>
              </a:schemeClr>
            </a:solidFill>
            <a:prstDash val="dash"/>
            <a:tailEnd type="arrow" w="med" len="med"/>
          </a:ln>
        </p:spPr>
        <p:style>
          <a:lnRef idx="1">
            <a:schemeClr val="dk1"/>
          </a:lnRef>
          <a:fillRef idx="0">
            <a:schemeClr val="dk1"/>
          </a:fillRef>
          <a:effectRef idx="0">
            <a:schemeClr val="dk1"/>
          </a:effectRef>
          <a:fontRef idx="minor">
            <a:schemeClr val="tx1"/>
          </a:fontRef>
        </p:style>
      </p:cxnSp>
      <p:cxnSp>
        <p:nvCxnSpPr>
          <p:cNvPr id="13" name="直接箭头连接符 12"/>
          <p:cNvCxnSpPr/>
          <p:nvPr/>
        </p:nvCxnSpPr>
        <p:spPr>
          <a:xfrm flipH="1" flipV="1">
            <a:off x="7390130" y="3940810"/>
            <a:ext cx="7620" cy="1038860"/>
          </a:xfrm>
          <a:prstGeom prst="straightConnector1">
            <a:avLst/>
          </a:prstGeom>
          <a:ln w="28575" cmpd="sng">
            <a:solidFill>
              <a:schemeClr val="accent1">
                <a:shade val="50000"/>
              </a:schemeClr>
            </a:solidFill>
            <a:prstDash val="sysDash"/>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446786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spcBef>
                    <a:spcPct val="50000"/>
                  </a:spcBef>
                </a:pPr>
                <a:r>
                  <a:rPr lang="en-US" altLang="zh-CN" sz="3200" dirty="0">
                    <a:solidFill>
                      <a:schemeClr val="tx2">
                        <a:lumMod val="50000"/>
                      </a:schemeClr>
                    </a:solidFill>
                    <a:cs typeface="+mn-ea"/>
                    <a:sym typeface="+mn-lt"/>
                  </a:rPr>
                  <a:t>Ancient Chinese Values</a:t>
                </a:r>
                <a:endParaRPr lang="zh-CN" altLang="en-US" sz="3200" dirty="0">
                  <a:solidFill>
                    <a:schemeClr val="tx2">
                      <a:lumMod val="50000"/>
                    </a:schemeClr>
                  </a:solidFill>
                  <a:latin typeface="+mn-lt"/>
                  <a:ea typeface="+mn-ea"/>
                  <a:cs typeface="+mn-ea"/>
                  <a:sym typeface="+mn-lt"/>
                </a:endParaRP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1" cstate="screen">
              <a:extLst>
                <a:ext uri="{BEBA8EAE-BF5A-486C-A8C5-ECC9F3942E4B}">
                  <a14:imgProps xmlns:a14="http://schemas.microsoft.com/office/drawing/2010/main">
                    <a14:imgLayer r:embed="rId2">
                      <a14:imgEffect>
                        <a14:brightnessContrast bright="5000" contrast="15000"/>
                      </a14:imgEffect>
                      <a14:imgEffect>
                        <a14:sharpenSoften amount="22000"/>
                      </a14:imgEffect>
                    </a14:imgLayer>
                  </a14:imgProps>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3" cstate="screen"/>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9"/>
          <p:cNvSpPr txBox="1">
            <a:spLocks noChangeArrowheads="1"/>
          </p:cNvSpPr>
          <p:nvPr/>
        </p:nvSpPr>
        <p:spPr bwMode="auto">
          <a:xfrm>
            <a:off x="370840" y="1997710"/>
            <a:ext cx="436626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Calibri" panose="020F0502020204030204" pitchFamily="34" charset="0"/>
                <a:ea typeface="微软雅黑" panose="020B0503020204020204" pitchFamily="34" charset="-122"/>
              </a:defRPr>
            </a:lvl1pPr>
            <a:lvl2pPr defTabSz="685800">
              <a:defRPr>
                <a:solidFill>
                  <a:schemeClr val="tx1"/>
                </a:solidFill>
                <a:latin typeface="Calibri" panose="020F0502020204030204" pitchFamily="34" charset="0"/>
                <a:ea typeface="微软雅黑" panose="020B0503020204020204" pitchFamily="34" charset="-122"/>
              </a:defRPr>
            </a:lvl2pPr>
            <a:lvl3pPr defTabSz="685800">
              <a:defRPr>
                <a:solidFill>
                  <a:schemeClr val="tx1"/>
                </a:solidFill>
                <a:latin typeface="Calibri" panose="020F0502020204030204" pitchFamily="34" charset="0"/>
                <a:ea typeface="微软雅黑" panose="020B0503020204020204" pitchFamily="34" charset="-122"/>
              </a:defRPr>
            </a:lvl3pPr>
            <a:lvl4pPr defTabSz="685800">
              <a:defRPr>
                <a:solidFill>
                  <a:schemeClr val="tx1"/>
                </a:solidFill>
                <a:latin typeface="Calibri" panose="020F0502020204030204" pitchFamily="34" charset="0"/>
                <a:ea typeface="微软雅黑" panose="020B0503020204020204" pitchFamily="34" charset="-122"/>
              </a:defRPr>
            </a:lvl4pPr>
            <a:lvl5pPr defTabSz="685800">
              <a:defRPr>
                <a:solidFill>
                  <a:schemeClr val="tx1"/>
                </a:solidFill>
                <a:latin typeface="Calibri" panose="020F050202020403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l" defTabSz="914400">
              <a:buClrTx/>
              <a:buSzTx/>
              <a:buFontTx/>
            </a:pPr>
            <a:r>
              <a:rPr lang="zh-CN" altLang="en-US" sz="1800">
                <a:latin typeface="+mn-lt"/>
                <a:ea typeface="+mn-ea"/>
                <a:sym typeface="+mn-lt"/>
              </a:rPr>
              <a:t>women are required to maintain chastity</a:t>
            </a:r>
            <a:endParaRPr lang="zh-CN" altLang="en-US" sz="1800">
              <a:latin typeface="+mn-lt"/>
              <a:ea typeface="+mn-ea"/>
              <a:sym typeface="+mn-lt"/>
            </a:endParaRPr>
          </a:p>
        </p:txBody>
      </p:sp>
      <p:sp>
        <p:nvSpPr>
          <p:cNvPr id="15" name="文本框 21"/>
          <p:cNvSpPr txBox="1">
            <a:spLocks noChangeArrowheads="1"/>
          </p:cNvSpPr>
          <p:nvPr/>
        </p:nvSpPr>
        <p:spPr bwMode="auto">
          <a:xfrm>
            <a:off x="309880" y="4050030"/>
            <a:ext cx="6473825" cy="368300"/>
          </a:xfrm>
          <a:prstGeom prst="rect">
            <a:avLst/>
          </a:prstGeom>
          <a:noFill/>
          <a:ln>
            <a:noFill/>
          </a:ln>
        </p:spPr>
        <p:txBody>
          <a:bodyPr wrap="square">
            <a:spAutoFit/>
          </a:bodyPr>
          <a:lstStyle>
            <a:lvl1pPr defTabSz="685800">
              <a:defRPr>
                <a:solidFill>
                  <a:schemeClr val="tx1"/>
                </a:solidFill>
                <a:latin typeface="Calibri" panose="020F0502020204030204" pitchFamily="34" charset="0"/>
                <a:ea typeface="微软雅黑" panose="020B0503020204020204" pitchFamily="34" charset="-122"/>
              </a:defRPr>
            </a:lvl1pPr>
            <a:lvl2pPr defTabSz="685800">
              <a:defRPr>
                <a:solidFill>
                  <a:schemeClr val="tx1"/>
                </a:solidFill>
                <a:latin typeface="Calibri" panose="020F0502020204030204" pitchFamily="34" charset="0"/>
                <a:ea typeface="微软雅黑" panose="020B0503020204020204" pitchFamily="34" charset="-122"/>
              </a:defRPr>
            </a:lvl2pPr>
            <a:lvl3pPr defTabSz="685800">
              <a:defRPr>
                <a:solidFill>
                  <a:schemeClr val="tx1"/>
                </a:solidFill>
                <a:latin typeface="Calibri" panose="020F0502020204030204" pitchFamily="34" charset="0"/>
                <a:ea typeface="微软雅黑" panose="020B0503020204020204" pitchFamily="34" charset="-122"/>
              </a:defRPr>
            </a:lvl3pPr>
            <a:lvl4pPr defTabSz="685800">
              <a:defRPr>
                <a:solidFill>
                  <a:schemeClr val="tx1"/>
                </a:solidFill>
                <a:latin typeface="Calibri" panose="020F0502020204030204" pitchFamily="34" charset="0"/>
                <a:ea typeface="微软雅黑" panose="020B0503020204020204" pitchFamily="34" charset="-122"/>
              </a:defRPr>
            </a:lvl4pPr>
            <a:lvl5pPr defTabSz="685800">
              <a:defRPr>
                <a:solidFill>
                  <a:schemeClr val="tx1"/>
                </a:solidFill>
                <a:latin typeface="Calibri" panose="020F050202020403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dirty="0">
                <a:solidFill>
                  <a:schemeClr val="bg1">
                    <a:lumMod val="50000"/>
                  </a:schemeClr>
                </a:solidFill>
                <a:latin typeface="+mn-lt"/>
                <a:ea typeface="+mn-ea"/>
                <a:cs typeface="+mn-ea"/>
                <a:sym typeface="+mn-lt"/>
              </a:rPr>
              <a:t>2.Spring and Autumn Period and Warring States Period</a:t>
            </a:r>
            <a:endParaRPr lang="en-US" altLang="zh-CN" dirty="0">
              <a:solidFill>
                <a:schemeClr val="bg1">
                  <a:lumMod val="50000"/>
                </a:schemeClr>
              </a:solidFill>
              <a:latin typeface="+mn-lt"/>
              <a:ea typeface="+mn-ea"/>
              <a:cs typeface="+mn-ea"/>
              <a:sym typeface="+mn-lt"/>
            </a:endParaRPr>
          </a:p>
        </p:txBody>
      </p:sp>
      <p:sp>
        <p:nvSpPr>
          <p:cNvPr id="17" name="文本框 25"/>
          <p:cNvSpPr txBox="1">
            <a:spLocks noChangeArrowheads="1"/>
          </p:cNvSpPr>
          <p:nvPr/>
        </p:nvSpPr>
        <p:spPr bwMode="auto">
          <a:xfrm>
            <a:off x="370840" y="1428750"/>
            <a:ext cx="3891915" cy="368300"/>
          </a:xfrm>
          <a:prstGeom prst="rect">
            <a:avLst/>
          </a:prstGeom>
          <a:noFill/>
          <a:ln>
            <a:noFill/>
          </a:ln>
        </p:spPr>
        <p:txBody>
          <a:bodyPr wrap="square">
            <a:spAutoFit/>
          </a:bodyPr>
          <a:lstStyle>
            <a:lvl1pPr defTabSz="685800">
              <a:defRPr>
                <a:solidFill>
                  <a:schemeClr val="tx1"/>
                </a:solidFill>
                <a:latin typeface="Calibri" panose="020F0502020204030204" pitchFamily="34" charset="0"/>
                <a:ea typeface="微软雅黑" panose="020B0503020204020204" pitchFamily="34" charset="-122"/>
              </a:defRPr>
            </a:lvl1pPr>
            <a:lvl2pPr defTabSz="685800">
              <a:defRPr>
                <a:solidFill>
                  <a:schemeClr val="tx1"/>
                </a:solidFill>
                <a:latin typeface="Calibri" panose="020F0502020204030204" pitchFamily="34" charset="0"/>
                <a:ea typeface="微软雅黑" panose="020B0503020204020204" pitchFamily="34" charset="-122"/>
              </a:defRPr>
            </a:lvl2pPr>
            <a:lvl3pPr defTabSz="685800">
              <a:defRPr>
                <a:solidFill>
                  <a:schemeClr val="tx1"/>
                </a:solidFill>
                <a:latin typeface="Calibri" panose="020F0502020204030204" pitchFamily="34" charset="0"/>
                <a:ea typeface="微软雅黑" panose="020B0503020204020204" pitchFamily="34" charset="-122"/>
              </a:defRPr>
            </a:lvl3pPr>
            <a:lvl4pPr defTabSz="685800">
              <a:defRPr>
                <a:solidFill>
                  <a:schemeClr val="tx1"/>
                </a:solidFill>
                <a:latin typeface="Calibri" panose="020F0502020204030204" pitchFamily="34" charset="0"/>
                <a:ea typeface="微软雅黑" panose="020B0503020204020204" pitchFamily="34" charset="-122"/>
              </a:defRPr>
            </a:lvl4pPr>
            <a:lvl5pPr defTabSz="685800">
              <a:defRPr>
                <a:solidFill>
                  <a:schemeClr val="tx1"/>
                </a:solidFill>
                <a:latin typeface="Calibri" panose="020F050202020403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a:solidFill>
                  <a:schemeClr val="bg1">
                    <a:lumMod val="50000"/>
                  </a:schemeClr>
                </a:solidFill>
                <a:latin typeface="+mn-lt"/>
                <a:ea typeface="+mn-ea"/>
                <a:cs typeface="+mn-ea"/>
                <a:sym typeface="+mn-lt"/>
              </a:rPr>
              <a:t>1.Xia, Shang and Zhou Dynasties</a:t>
            </a:r>
            <a:endParaRPr lang="en-US" altLang="zh-CN">
              <a:solidFill>
                <a:schemeClr val="bg1">
                  <a:lumMod val="50000"/>
                </a:schemeClr>
              </a:solidFill>
              <a:latin typeface="+mn-lt"/>
              <a:ea typeface="+mn-ea"/>
              <a:cs typeface="+mn-ea"/>
              <a:sym typeface="+mn-lt"/>
            </a:endParaRPr>
          </a:p>
        </p:txBody>
      </p:sp>
      <p:sp>
        <p:nvSpPr>
          <p:cNvPr id="3" name="文本框 21"/>
          <p:cNvSpPr txBox="1">
            <a:spLocks noChangeArrowheads="1"/>
          </p:cNvSpPr>
          <p:nvPr/>
        </p:nvSpPr>
        <p:spPr bwMode="auto">
          <a:xfrm>
            <a:off x="6142355" y="1428750"/>
            <a:ext cx="3304540" cy="368300"/>
          </a:xfrm>
          <a:prstGeom prst="rect">
            <a:avLst/>
          </a:prstGeom>
          <a:noFill/>
          <a:ln>
            <a:noFill/>
          </a:ln>
        </p:spPr>
        <p:txBody>
          <a:bodyPr wrap="square">
            <a:spAutoFit/>
          </a:bodyPr>
          <a:lstStyle>
            <a:lvl1pPr defTabSz="685800">
              <a:defRPr>
                <a:solidFill>
                  <a:schemeClr val="tx1"/>
                </a:solidFill>
                <a:latin typeface="Calibri" panose="020F0502020204030204" pitchFamily="34" charset="0"/>
                <a:ea typeface="微软雅黑" panose="020B0503020204020204" pitchFamily="34" charset="-122"/>
              </a:defRPr>
            </a:lvl1pPr>
            <a:lvl2pPr defTabSz="685800">
              <a:defRPr>
                <a:solidFill>
                  <a:schemeClr val="tx1"/>
                </a:solidFill>
                <a:latin typeface="Calibri" panose="020F0502020204030204" pitchFamily="34" charset="0"/>
                <a:ea typeface="微软雅黑" panose="020B0503020204020204" pitchFamily="34" charset="-122"/>
              </a:defRPr>
            </a:lvl2pPr>
            <a:lvl3pPr defTabSz="685800">
              <a:defRPr>
                <a:solidFill>
                  <a:schemeClr val="tx1"/>
                </a:solidFill>
                <a:latin typeface="Calibri" panose="020F0502020204030204" pitchFamily="34" charset="0"/>
                <a:ea typeface="微软雅黑" panose="020B0503020204020204" pitchFamily="34" charset="-122"/>
              </a:defRPr>
            </a:lvl3pPr>
            <a:lvl4pPr defTabSz="685800">
              <a:defRPr>
                <a:solidFill>
                  <a:schemeClr val="tx1"/>
                </a:solidFill>
                <a:latin typeface="Calibri" panose="020F0502020204030204" pitchFamily="34" charset="0"/>
                <a:ea typeface="微软雅黑" panose="020B0503020204020204" pitchFamily="34" charset="-122"/>
              </a:defRPr>
            </a:lvl4pPr>
            <a:lvl5pPr defTabSz="685800">
              <a:defRPr>
                <a:solidFill>
                  <a:schemeClr val="tx1"/>
                </a:solidFill>
                <a:latin typeface="Calibri" panose="020F050202020403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dirty="0">
                <a:solidFill>
                  <a:schemeClr val="bg1">
                    <a:lumMod val="50000"/>
                  </a:schemeClr>
                </a:solidFill>
                <a:latin typeface="+mn-lt"/>
                <a:ea typeface="+mn-ea"/>
                <a:cs typeface="+mn-ea"/>
                <a:sym typeface="+mn-lt"/>
              </a:rPr>
              <a:t>4.Qin and Han Dynasties</a:t>
            </a:r>
            <a:endParaRPr lang="en-US" altLang="zh-CN" dirty="0">
              <a:solidFill>
                <a:schemeClr val="bg1">
                  <a:lumMod val="50000"/>
                </a:schemeClr>
              </a:solidFill>
              <a:latin typeface="+mn-lt"/>
              <a:ea typeface="+mn-ea"/>
              <a:cs typeface="+mn-ea"/>
              <a:sym typeface="+mn-lt"/>
            </a:endParaRPr>
          </a:p>
        </p:txBody>
      </p:sp>
      <p:sp>
        <p:nvSpPr>
          <p:cNvPr id="19" name="文本框 18"/>
          <p:cNvSpPr txBox="1"/>
          <p:nvPr/>
        </p:nvSpPr>
        <p:spPr>
          <a:xfrm>
            <a:off x="6142355" y="4031615"/>
            <a:ext cx="4701540" cy="368300"/>
          </a:xfrm>
          <a:prstGeom prst="rect">
            <a:avLst/>
          </a:prstGeom>
          <a:noFill/>
        </p:spPr>
        <p:txBody>
          <a:bodyPr wrap="square" rtlCol="0" anchor="t">
            <a:spAutoFit/>
          </a:bodyPr>
          <a:p>
            <a:r>
              <a:rPr lang="en-US" altLang="zh-CN" dirty="0">
                <a:solidFill>
                  <a:schemeClr val="bg1">
                    <a:lumMod val="50000"/>
                  </a:schemeClr>
                </a:solidFill>
                <a:cs typeface="+mn-ea"/>
              </a:rPr>
              <a:t>3.Song, Yuan, Ming and Qing Dynasties</a:t>
            </a:r>
            <a:endParaRPr lang="en-US" altLang="zh-CN" dirty="0">
              <a:solidFill>
                <a:schemeClr val="bg1">
                  <a:lumMod val="50000"/>
                </a:schemeClr>
              </a:solidFill>
              <a:cs typeface="+mn-ea"/>
            </a:endParaRPr>
          </a:p>
        </p:txBody>
      </p:sp>
      <p:sp>
        <p:nvSpPr>
          <p:cNvPr id="24" name="文本框 23"/>
          <p:cNvSpPr txBox="1"/>
          <p:nvPr/>
        </p:nvSpPr>
        <p:spPr>
          <a:xfrm>
            <a:off x="370840" y="2566035"/>
            <a:ext cx="6096000" cy="368300"/>
          </a:xfrm>
          <a:prstGeom prst="rect">
            <a:avLst/>
          </a:prstGeom>
          <a:noFill/>
        </p:spPr>
        <p:txBody>
          <a:bodyPr wrap="square" rtlCol="0" anchor="t">
            <a:spAutoFit/>
          </a:bodyPr>
          <a:p>
            <a:r>
              <a:rPr lang="zh-CN" altLang="en-US"/>
              <a:t>worship nature and revere nature.</a:t>
            </a:r>
            <a:endParaRPr lang="zh-CN" altLang="en-US"/>
          </a:p>
        </p:txBody>
      </p:sp>
      <p:sp>
        <p:nvSpPr>
          <p:cNvPr id="25" name="文本框 24"/>
          <p:cNvSpPr txBox="1"/>
          <p:nvPr/>
        </p:nvSpPr>
        <p:spPr>
          <a:xfrm>
            <a:off x="370840" y="3134360"/>
            <a:ext cx="6096000" cy="368300"/>
          </a:xfrm>
          <a:prstGeom prst="rect">
            <a:avLst/>
          </a:prstGeom>
          <a:noFill/>
        </p:spPr>
        <p:txBody>
          <a:bodyPr wrap="square" rtlCol="0" anchor="t">
            <a:spAutoFit/>
          </a:bodyPr>
          <a:p>
            <a:r>
              <a:rPr lang="zh-CN" altLang="en-US"/>
              <a:t>respecting morality and cultivating morality.</a:t>
            </a:r>
            <a:endParaRPr lang="zh-CN" altLang="en-US"/>
          </a:p>
        </p:txBody>
      </p:sp>
      <p:sp>
        <p:nvSpPr>
          <p:cNvPr id="26" name="文本框 25"/>
          <p:cNvSpPr txBox="1"/>
          <p:nvPr/>
        </p:nvSpPr>
        <p:spPr>
          <a:xfrm>
            <a:off x="370840" y="4791075"/>
            <a:ext cx="5031105" cy="368300"/>
          </a:xfrm>
          <a:prstGeom prst="rect">
            <a:avLst/>
          </a:prstGeom>
          <a:noFill/>
        </p:spPr>
        <p:txBody>
          <a:bodyPr wrap="square" rtlCol="0" anchor="t">
            <a:spAutoFit/>
          </a:bodyPr>
          <a:p>
            <a:r>
              <a:rPr lang="zh-CN" altLang="en-US"/>
              <a:t>benevolence.</a:t>
            </a:r>
            <a:endParaRPr lang="zh-CN" altLang="en-US"/>
          </a:p>
        </p:txBody>
      </p:sp>
      <p:sp>
        <p:nvSpPr>
          <p:cNvPr id="27" name="文本框 26"/>
          <p:cNvSpPr txBox="1"/>
          <p:nvPr/>
        </p:nvSpPr>
        <p:spPr>
          <a:xfrm>
            <a:off x="370840" y="5345430"/>
            <a:ext cx="6096000" cy="368300"/>
          </a:xfrm>
          <a:prstGeom prst="rect">
            <a:avLst/>
          </a:prstGeom>
          <a:noFill/>
        </p:spPr>
        <p:txBody>
          <a:bodyPr wrap="square" rtlCol="0" anchor="t">
            <a:spAutoFit/>
          </a:bodyPr>
          <a:p>
            <a:r>
              <a:rPr lang="zh-CN" altLang="en-US"/>
              <a:t>the unity of heaven and man.</a:t>
            </a:r>
            <a:endParaRPr lang="zh-CN" altLang="en-US"/>
          </a:p>
        </p:txBody>
      </p:sp>
      <p:sp>
        <p:nvSpPr>
          <p:cNvPr id="28" name="文本框 27"/>
          <p:cNvSpPr txBox="1"/>
          <p:nvPr/>
        </p:nvSpPr>
        <p:spPr>
          <a:xfrm>
            <a:off x="370840" y="5931535"/>
            <a:ext cx="6096000" cy="368300"/>
          </a:xfrm>
          <a:prstGeom prst="rect">
            <a:avLst/>
          </a:prstGeom>
          <a:noFill/>
        </p:spPr>
        <p:txBody>
          <a:bodyPr wrap="square" rtlCol="0" anchor="t">
            <a:spAutoFit/>
          </a:bodyPr>
          <a:p>
            <a:r>
              <a:rPr lang="zh-CN" altLang="en-US"/>
              <a:t>ideal personality</a:t>
            </a:r>
            <a:endParaRPr lang="zh-CN" altLang="en-US"/>
          </a:p>
        </p:txBody>
      </p:sp>
      <p:sp>
        <p:nvSpPr>
          <p:cNvPr id="29" name="文本框 28"/>
          <p:cNvSpPr txBox="1"/>
          <p:nvPr/>
        </p:nvSpPr>
        <p:spPr>
          <a:xfrm>
            <a:off x="6142355" y="1929765"/>
            <a:ext cx="3990975" cy="368300"/>
          </a:xfrm>
          <a:prstGeom prst="rect">
            <a:avLst/>
          </a:prstGeom>
          <a:noFill/>
        </p:spPr>
        <p:txBody>
          <a:bodyPr wrap="square" rtlCol="0" anchor="t">
            <a:spAutoFit/>
          </a:bodyPr>
          <a:p>
            <a:r>
              <a:rPr lang="zh-CN" altLang="en-US"/>
              <a:t>the three cardinal principles</a:t>
            </a:r>
            <a:endParaRPr lang="zh-CN" altLang="en-US"/>
          </a:p>
        </p:txBody>
      </p:sp>
      <p:sp>
        <p:nvSpPr>
          <p:cNvPr id="30" name="文本框 29"/>
          <p:cNvSpPr txBox="1"/>
          <p:nvPr/>
        </p:nvSpPr>
        <p:spPr>
          <a:xfrm>
            <a:off x="6142355" y="2547620"/>
            <a:ext cx="6096000" cy="645160"/>
          </a:xfrm>
          <a:prstGeom prst="rect">
            <a:avLst/>
          </a:prstGeom>
          <a:noFill/>
        </p:spPr>
        <p:txBody>
          <a:bodyPr wrap="square" rtlCol="0" anchor="t">
            <a:spAutoFit/>
          </a:bodyPr>
          <a:p>
            <a:r>
              <a:rPr lang="zh-CN" altLang="en-US"/>
              <a:t>the coexistence of traditional gods and newly created gods.</a:t>
            </a:r>
            <a:endParaRPr lang="zh-CN" altLang="en-US"/>
          </a:p>
        </p:txBody>
      </p:sp>
      <p:sp>
        <p:nvSpPr>
          <p:cNvPr id="31" name="文本框 30"/>
          <p:cNvSpPr txBox="1"/>
          <p:nvPr/>
        </p:nvSpPr>
        <p:spPr>
          <a:xfrm>
            <a:off x="6142355" y="3274060"/>
            <a:ext cx="6096000" cy="645160"/>
          </a:xfrm>
          <a:prstGeom prst="rect">
            <a:avLst/>
          </a:prstGeom>
          <a:noFill/>
        </p:spPr>
        <p:txBody>
          <a:bodyPr wrap="square" rtlCol="0" anchor="t">
            <a:spAutoFit/>
          </a:bodyPr>
          <a:p>
            <a:r>
              <a:rPr lang="zh-CN" altLang="en-US"/>
              <a:t>five constants（ benevolence, righteousness, </a:t>
            </a:r>
            <a:endParaRPr lang="zh-CN" altLang="en-US"/>
          </a:p>
          <a:p>
            <a:r>
              <a:rPr lang="zh-CN" altLang="en-US"/>
              <a:t>propriety, wisdom and faith）</a:t>
            </a:r>
            <a:endParaRPr lang="zh-CN" altLang="en-US"/>
          </a:p>
        </p:txBody>
      </p:sp>
      <p:sp>
        <p:nvSpPr>
          <p:cNvPr id="32" name="文本框 31"/>
          <p:cNvSpPr txBox="1"/>
          <p:nvPr/>
        </p:nvSpPr>
        <p:spPr>
          <a:xfrm>
            <a:off x="6142355" y="4740910"/>
            <a:ext cx="3977640" cy="368300"/>
          </a:xfrm>
          <a:prstGeom prst="rect">
            <a:avLst/>
          </a:prstGeom>
          <a:noFill/>
        </p:spPr>
        <p:txBody>
          <a:bodyPr wrap="square" rtlCol="0" anchor="t">
            <a:spAutoFit/>
          </a:bodyPr>
          <a:p>
            <a:r>
              <a:rPr lang="zh-CN" altLang="en-US"/>
              <a:t>filial piety and universal love.</a:t>
            </a:r>
            <a:endParaRPr lang="zh-CN" altLang="en-US"/>
          </a:p>
        </p:txBody>
      </p:sp>
      <p:sp>
        <p:nvSpPr>
          <p:cNvPr id="33" name="文本框 32"/>
          <p:cNvSpPr txBox="1"/>
          <p:nvPr/>
        </p:nvSpPr>
        <p:spPr>
          <a:xfrm>
            <a:off x="6142355" y="5336540"/>
            <a:ext cx="2785745" cy="368300"/>
          </a:xfrm>
          <a:prstGeom prst="rect">
            <a:avLst/>
          </a:prstGeom>
          <a:noFill/>
        </p:spPr>
        <p:txBody>
          <a:bodyPr wrap="square" rtlCol="0" anchor="t">
            <a:spAutoFit/>
          </a:bodyPr>
          <a:p>
            <a:r>
              <a:rPr lang="zh-CN" altLang="en-US"/>
              <a:t>the use of nature.</a:t>
            </a:r>
            <a:endParaRPr lang="zh-CN" altLang="en-US"/>
          </a:p>
        </p:txBody>
      </p:sp>
      <p:sp>
        <p:nvSpPr>
          <p:cNvPr id="34" name="文本框 33"/>
          <p:cNvSpPr txBox="1"/>
          <p:nvPr/>
        </p:nvSpPr>
        <p:spPr>
          <a:xfrm>
            <a:off x="6142355" y="5793105"/>
            <a:ext cx="6096000" cy="645160"/>
          </a:xfrm>
          <a:prstGeom prst="rect">
            <a:avLst/>
          </a:prstGeom>
          <a:noFill/>
        </p:spPr>
        <p:txBody>
          <a:bodyPr wrap="square" rtlCol="0" anchor="t">
            <a:spAutoFit/>
          </a:bodyPr>
          <a:p>
            <a:r>
              <a:rPr lang="zh-CN" altLang="en-US"/>
              <a:t>valuing morality; Let go of human desires and preserve </a:t>
            </a:r>
            <a:endParaRPr lang="zh-CN" altLang="en-US"/>
          </a:p>
          <a:p>
            <a:r>
              <a:rPr lang="zh-CN" altLang="en-US"/>
              <a:t>natural principles.</a:t>
            </a:r>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strVal val="#ppt_x"/>
                                          </p:val>
                                        </p:tav>
                                        <p:tav tm="100000">
                                          <p:val>
                                            <p:strVal val="#ppt_x"/>
                                          </p:val>
                                        </p:tav>
                                      </p:tavLst>
                                    </p:anim>
                                    <p:anim calcmode="lin" valueType="num">
                                      <p:cBhvr>
                                        <p:cTn id="15" dur="25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50"/>
                                        <p:tgtEl>
                                          <p:spTgt spid="15"/>
                                        </p:tgtEl>
                                      </p:cBhvr>
                                    </p:animEffect>
                                    <p:anim calcmode="lin" valueType="num">
                                      <p:cBhvr>
                                        <p:cTn id="20" dur="250" fill="hold"/>
                                        <p:tgtEl>
                                          <p:spTgt spid="15"/>
                                        </p:tgtEl>
                                        <p:attrNameLst>
                                          <p:attrName>ppt_x</p:attrName>
                                        </p:attrNameLst>
                                      </p:cBhvr>
                                      <p:tavLst>
                                        <p:tav tm="0">
                                          <p:val>
                                            <p:strVal val="#ppt_x"/>
                                          </p:val>
                                        </p:tav>
                                        <p:tav tm="100000">
                                          <p:val>
                                            <p:strVal val="#ppt_x"/>
                                          </p:val>
                                        </p:tav>
                                      </p:tavLst>
                                    </p:anim>
                                    <p:anim calcmode="lin" valueType="num">
                                      <p:cBhvr>
                                        <p:cTn id="21" dur="25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50"/>
                                        <p:tgtEl>
                                          <p:spTgt spid="17"/>
                                        </p:tgtEl>
                                      </p:cBhvr>
                                    </p:animEffect>
                                    <p:anim calcmode="lin" valueType="num">
                                      <p:cBhvr>
                                        <p:cTn id="26" dur="250" fill="hold"/>
                                        <p:tgtEl>
                                          <p:spTgt spid="17"/>
                                        </p:tgtEl>
                                        <p:attrNameLst>
                                          <p:attrName>ppt_x</p:attrName>
                                        </p:attrNameLst>
                                      </p:cBhvr>
                                      <p:tavLst>
                                        <p:tav tm="0">
                                          <p:val>
                                            <p:strVal val="#ppt_x"/>
                                          </p:val>
                                        </p:tav>
                                        <p:tav tm="100000">
                                          <p:val>
                                            <p:strVal val="#ppt_x"/>
                                          </p:val>
                                        </p:tav>
                                      </p:tavLst>
                                    </p:anim>
                                    <p:anim calcmode="lin" valueType="num">
                                      <p:cBhvr>
                                        <p:cTn id="27" dur="25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50"/>
                                        <p:tgtEl>
                                          <p:spTgt spid="3"/>
                                        </p:tgtEl>
                                      </p:cBhvr>
                                    </p:animEffect>
                                    <p:anim calcmode="lin" valueType="num">
                                      <p:cBhvr>
                                        <p:cTn id="32" dur="250" fill="hold"/>
                                        <p:tgtEl>
                                          <p:spTgt spid="3"/>
                                        </p:tgtEl>
                                        <p:attrNameLst>
                                          <p:attrName>ppt_x</p:attrName>
                                        </p:attrNameLst>
                                      </p:cBhvr>
                                      <p:tavLst>
                                        <p:tav tm="0">
                                          <p:val>
                                            <p:strVal val="#ppt_x"/>
                                          </p:val>
                                        </p:tav>
                                        <p:tav tm="100000">
                                          <p:val>
                                            <p:strVal val="#ppt_x"/>
                                          </p:val>
                                        </p:tav>
                                      </p:tavLst>
                                    </p:anim>
                                    <p:anim calcmode="lin" valueType="num">
                                      <p:cBhvr>
                                        <p:cTn id="33"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920496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spcBef>
                    <a:spcPct val="50000"/>
                  </a:spcBef>
                </a:pPr>
                <a:r>
                  <a:rPr lang="en-US" altLang="zh-CN" sz="3200" dirty="0">
                    <a:solidFill>
                      <a:schemeClr val="tx2">
                        <a:lumMod val="50000"/>
                      </a:schemeClr>
                    </a:solidFill>
                    <a:cs typeface="+mn-ea"/>
                    <a:sym typeface="+mn-lt"/>
                  </a:rPr>
                  <a:t>Ancient Chinese Values Handed down Until Today</a:t>
                </a:r>
                <a:endParaRPr lang="zh-CN" altLang="en-US" sz="3200" dirty="0">
                  <a:solidFill>
                    <a:schemeClr val="tx2">
                      <a:lumMod val="50000"/>
                    </a:schemeClr>
                  </a:solidFill>
                  <a:latin typeface="+mn-lt"/>
                  <a:ea typeface="+mn-ea"/>
                  <a:cs typeface="+mn-ea"/>
                  <a:sym typeface="+mn-lt"/>
                </a:endParaRP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1" cstate="screen">
              <a:extLst>
                <a:ext uri="{BEBA8EAE-BF5A-486C-A8C5-ECC9F3942E4B}">
                  <a14:imgProps xmlns:a14="http://schemas.microsoft.com/office/drawing/2010/main">
                    <a14:imgLayer r:embed="rId2">
                      <a14:imgEffect>
                        <a14:brightnessContrast bright="5000" contrast="15000"/>
                      </a14:imgEffect>
                      <a14:imgEffect>
                        <a14:sharpenSoften amount="22000"/>
                      </a14:imgEffect>
                    </a14:imgLayer>
                  </a14:imgProps>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3" cstate="screen"/>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文本框 5"/>
          <p:cNvSpPr txBox="1"/>
          <p:nvPr/>
        </p:nvSpPr>
        <p:spPr>
          <a:xfrm>
            <a:off x="3274060" y="1301115"/>
            <a:ext cx="5949950" cy="706755"/>
          </a:xfrm>
          <a:prstGeom prst="rect">
            <a:avLst/>
          </a:prstGeom>
          <a:noFill/>
        </p:spPr>
        <p:txBody>
          <a:bodyPr wrap="square" rtlCol="0">
            <a:spAutoFit/>
          </a:bodyPr>
          <a:p>
            <a:r>
              <a:rPr lang="en-US" altLang="zh-CN" sz="4000"/>
              <a:t>1.loyalty and patriotism</a:t>
            </a:r>
            <a:endParaRPr lang="en-US" altLang="zh-CN" sz="4000"/>
          </a:p>
        </p:txBody>
      </p:sp>
      <p:pic>
        <p:nvPicPr>
          <p:cNvPr id="100" name="图片 99"/>
          <p:cNvPicPr/>
          <p:nvPr/>
        </p:nvPicPr>
        <p:blipFill>
          <a:blip r:embed="rId4"/>
          <a:stretch>
            <a:fillRect/>
          </a:stretch>
        </p:blipFill>
        <p:spPr>
          <a:xfrm>
            <a:off x="274320" y="1555750"/>
            <a:ext cx="1954530" cy="1972310"/>
          </a:xfrm>
          <a:prstGeom prst="rect">
            <a:avLst/>
          </a:prstGeom>
          <a:noFill/>
          <a:ln w="9525">
            <a:noFill/>
          </a:ln>
        </p:spPr>
      </p:pic>
      <p:sp>
        <p:nvSpPr>
          <p:cNvPr id="35" name="文本框 34"/>
          <p:cNvSpPr txBox="1"/>
          <p:nvPr/>
        </p:nvSpPr>
        <p:spPr>
          <a:xfrm>
            <a:off x="3119755" y="2513965"/>
            <a:ext cx="6623050" cy="460375"/>
          </a:xfrm>
          <a:prstGeom prst="rect">
            <a:avLst/>
          </a:prstGeom>
          <a:noFill/>
        </p:spPr>
        <p:txBody>
          <a:bodyPr wrap="square" rtlCol="0">
            <a:spAutoFit/>
          </a:bodyPr>
          <a:p>
            <a:r>
              <a:rPr lang="en-US" altLang="zh-CN" sz="2400"/>
              <a:t>loyal  to the emperor and love your nation</a:t>
            </a:r>
            <a:endParaRPr lang="en-US" altLang="zh-CN" sz="2400"/>
          </a:p>
        </p:txBody>
      </p:sp>
      <p:cxnSp>
        <p:nvCxnSpPr>
          <p:cNvPr id="36" name="直接箭头连接符 35"/>
          <p:cNvCxnSpPr/>
          <p:nvPr/>
        </p:nvCxnSpPr>
        <p:spPr>
          <a:xfrm flipH="1">
            <a:off x="5338445" y="3065145"/>
            <a:ext cx="11430" cy="915670"/>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sp>
        <p:nvSpPr>
          <p:cNvPr id="37" name="文本框 36"/>
          <p:cNvSpPr txBox="1"/>
          <p:nvPr/>
        </p:nvSpPr>
        <p:spPr>
          <a:xfrm>
            <a:off x="3119755" y="4102735"/>
            <a:ext cx="8805545" cy="829945"/>
          </a:xfrm>
          <a:prstGeom prst="rect">
            <a:avLst/>
          </a:prstGeom>
          <a:noFill/>
        </p:spPr>
        <p:txBody>
          <a:bodyPr wrap="square" rtlCol="0">
            <a:spAutoFit/>
          </a:bodyPr>
          <a:p>
            <a:r>
              <a:rPr lang="en-US" altLang="zh-CN" sz="2400"/>
              <a:t>loyal to the Communist Party of China </a:t>
            </a:r>
            <a:endParaRPr lang="en-US" altLang="zh-CN" sz="2400"/>
          </a:p>
          <a:p>
            <a:r>
              <a:rPr lang="en-US" altLang="zh-CN" sz="2400"/>
              <a:t>and love the People’s Republic of China</a:t>
            </a:r>
            <a:endParaRPr lang="en-US" altLang="zh-CN" sz="2400"/>
          </a:p>
        </p:txBody>
      </p:sp>
      <p:pic>
        <p:nvPicPr>
          <p:cNvPr id="102" name="图片 101"/>
          <p:cNvPicPr/>
          <p:nvPr/>
        </p:nvPicPr>
        <p:blipFill>
          <a:blip r:embed="rId5"/>
          <a:stretch>
            <a:fillRect/>
          </a:stretch>
        </p:blipFill>
        <p:spPr>
          <a:xfrm>
            <a:off x="273685" y="4171315"/>
            <a:ext cx="1955165" cy="1881505"/>
          </a:xfrm>
          <a:prstGeom prst="rect">
            <a:avLst/>
          </a:prstGeom>
          <a:noFill/>
          <a:ln w="9525">
            <a:noFill/>
          </a:ln>
        </p:spPr>
      </p:pic>
      <p:pic>
        <p:nvPicPr>
          <p:cNvPr id="2" name="图片 1"/>
          <p:cNvPicPr/>
          <p:nvPr/>
        </p:nvPicPr>
        <p:blipFill>
          <a:blip r:embed="rId6"/>
          <a:stretch>
            <a:fillRect/>
          </a:stretch>
        </p:blipFill>
        <p:spPr>
          <a:xfrm>
            <a:off x="9224645" y="1758950"/>
            <a:ext cx="2700655" cy="4163695"/>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ox(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strips(downLef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amond(in)">
                                      <p:cBhvr>
                                        <p:cTn id="28"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920496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spcBef>
                    <a:spcPct val="50000"/>
                  </a:spcBef>
                </a:pPr>
                <a:r>
                  <a:rPr lang="en-US" altLang="zh-CN" sz="3200" dirty="0">
                    <a:solidFill>
                      <a:schemeClr val="tx2">
                        <a:lumMod val="50000"/>
                      </a:schemeClr>
                    </a:solidFill>
                    <a:cs typeface="+mn-ea"/>
                    <a:sym typeface="+mn-lt"/>
                  </a:rPr>
                  <a:t>Ancient Chinese Values Handed down Until Today</a:t>
                </a:r>
                <a:endParaRPr lang="zh-CN" altLang="en-US" sz="3200" dirty="0">
                  <a:solidFill>
                    <a:schemeClr val="tx2">
                      <a:lumMod val="50000"/>
                    </a:schemeClr>
                  </a:solidFill>
                  <a:latin typeface="+mn-lt"/>
                  <a:ea typeface="+mn-ea"/>
                  <a:cs typeface="+mn-ea"/>
                  <a:sym typeface="+mn-lt"/>
                </a:endParaRP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1" cstate="screen">
              <a:extLst>
                <a:ext uri="{BEBA8EAE-BF5A-486C-A8C5-ECC9F3942E4B}">
                  <a14:imgProps xmlns:a14="http://schemas.microsoft.com/office/drawing/2010/main">
                    <a14:imgLayer r:embed="rId2">
                      <a14:imgEffect>
                        <a14:brightnessContrast bright="5000" contrast="15000"/>
                      </a14:imgEffect>
                      <a14:imgEffect>
                        <a14:sharpenSoften amount="22000"/>
                      </a14:imgEffect>
                    </a14:imgLayer>
                  </a14:imgProps>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3" cstate="screen"/>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文本框 5"/>
          <p:cNvSpPr txBox="1"/>
          <p:nvPr/>
        </p:nvSpPr>
        <p:spPr>
          <a:xfrm>
            <a:off x="4457065" y="1356995"/>
            <a:ext cx="3037840" cy="706755"/>
          </a:xfrm>
          <a:prstGeom prst="rect">
            <a:avLst/>
          </a:prstGeom>
          <a:noFill/>
        </p:spPr>
        <p:txBody>
          <a:bodyPr wrap="square" rtlCol="0">
            <a:spAutoFit/>
          </a:bodyPr>
          <a:p>
            <a:r>
              <a:rPr lang="en-US" altLang="zh-CN" sz="4000"/>
              <a:t>2.filial piety</a:t>
            </a:r>
            <a:endParaRPr lang="en-US" altLang="zh-CN" sz="4000"/>
          </a:p>
        </p:txBody>
      </p:sp>
      <p:sp>
        <p:nvSpPr>
          <p:cNvPr id="2" name="文本框 1"/>
          <p:cNvSpPr txBox="1"/>
          <p:nvPr/>
        </p:nvSpPr>
        <p:spPr>
          <a:xfrm>
            <a:off x="3044190" y="2150745"/>
            <a:ext cx="9005570" cy="521970"/>
          </a:xfrm>
          <a:prstGeom prst="rect">
            <a:avLst/>
          </a:prstGeom>
          <a:noFill/>
        </p:spPr>
        <p:txBody>
          <a:bodyPr wrap="square" rtlCol="0">
            <a:spAutoFit/>
          </a:bodyPr>
          <a:p>
            <a:r>
              <a:rPr lang="zh-CN" altLang="en-US" sz="2800"/>
              <a:t>Of all virtues, filial piety is most important.</a:t>
            </a:r>
            <a:r>
              <a:rPr lang="en-US" altLang="zh-CN" sz="2800"/>
              <a:t> </a:t>
            </a:r>
            <a:r>
              <a:rPr lang="zh-CN" altLang="en-US" sz="2800">
                <a:ea typeface="宋体" panose="02010600030101010101" pitchFamily="2" charset="-122"/>
              </a:rPr>
              <a:t>百善孝为先</a:t>
            </a:r>
            <a:endParaRPr lang="zh-CN" altLang="en-US" sz="2800">
              <a:ea typeface="宋体" panose="02010600030101010101" pitchFamily="2" charset="-122"/>
            </a:endParaRPr>
          </a:p>
        </p:txBody>
      </p:sp>
      <p:pic>
        <p:nvPicPr>
          <p:cNvPr id="103" name="图片 102"/>
          <p:cNvPicPr/>
          <p:nvPr/>
        </p:nvPicPr>
        <p:blipFill>
          <a:blip r:embed="rId4"/>
          <a:stretch>
            <a:fillRect/>
          </a:stretch>
        </p:blipFill>
        <p:spPr>
          <a:xfrm>
            <a:off x="241300" y="1356995"/>
            <a:ext cx="2446020" cy="2280285"/>
          </a:xfrm>
          <a:prstGeom prst="rect">
            <a:avLst/>
          </a:prstGeom>
          <a:noFill/>
          <a:ln w="9525">
            <a:noFill/>
          </a:ln>
        </p:spPr>
      </p:pic>
      <p:pic>
        <p:nvPicPr>
          <p:cNvPr id="104" name="图片 103"/>
          <p:cNvPicPr/>
          <p:nvPr/>
        </p:nvPicPr>
        <p:blipFill>
          <a:blip r:embed="rId5"/>
          <a:stretch>
            <a:fillRect/>
          </a:stretch>
        </p:blipFill>
        <p:spPr>
          <a:xfrm>
            <a:off x="4779645" y="2842260"/>
            <a:ext cx="1819910" cy="2276475"/>
          </a:xfrm>
          <a:prstGeom prst="rect">
            <a:avLst/>
          </a:prstGeom>
          <a:noFill/>
          <a:ln w="9525">
            <a:noFill/>
          </a:ln>
        </p:spPr>
      </p:pic>
      <p:sp>
        <p:nvSpPr>
          <p:cNvPr id="3" name="文本框 2"/>
          <p:cNvSpPr txBox="1"/>
          <p:nvPr/>
        </p:nvSpPr>
        <p:spPr>
          <a:xfrm>
            <a:off x="3053715" y="5744210"/>
            <a:ext cx="7086600" cy="521970"/>
          </a:xfrm>
          <a:prstGeom prst="rect">
            <a:avLst/>
          </a:prstGeom>
          <a:noFill/>
        </p:spPr>
        <p:txBody>
          <a:bodyPr wrap="square" rtlCol="0">
            <a:spAutoFit/>
          </a:bodyPr>
          <a:p>
            <a:r>
              <a:rPr lang="en-US" altLang="zh-CN" sz="2800"/>
              <a:t>ancestor veneration and family-oriented</a:t>
            </a:r>
            <a:endParaRPr lang="en-US" altLang="zh-CN" sz="2800"/>
          </a:p>
        </p:txBody>
      </p:sp>
      <p:sp>
        <p:nvSpPr>
          <p:cNvPr id="5" name="文本框 4"/>
          <p:cNvSpPr txBox="1"/>
          <p:nvPr/>
        </p:nvSpPr>
        <p:spPr>
          <a:xfrm>
            <a:off x="4457065" y="5121910"/>
            <a:ext cx="2597150" cy="368300"/>
          </a:xfrm>
          <a:prstGeom prst="rect">
            <a:avLst/>
          </a:prstGeom>
          <a:noFill/>
        </p:spPr>
        <p:txBody>
          <a:bodyPr wrap="square" rtlCol="0">
            <a:spAutoFit/>
          </a:bodyPr>
          <a:p>
            <a:r>
              <a:rPr lang="zh-CN" altLang="en-US"/>
              <a:t>The Book of Filial Piety</a:t>
            </a:r>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4"/>
                                        </p:tgtEl>
                                        <p:attrNameLst>
                                          <p:attrName>style.visibility</p:attrName>
                                        </p:attrNameLst>
                                      </p:cBhvr>
                                      <p:to>
                                        <p:strVal val="visible"/>
                                      </p:to>
                                    </p:set>
                                    <p:anim calcmode="lin" valueType="num">
                                      <p:cBhvr additive="base">
                                        <p:cTn id="20" dur="500" fill="hold"/>
                                        <p:tgtEl>
                                          <p:spTgt spid="104"/>
                                        </p:tgtEl>
                                        <p:attrNameLst>
                                          <p:attrName>ppt_x</p:attrName>
                                        </p:attrNameLst>
                                      </p:cBhvr>
                                      <p:tavLst>
                                        <p:tav tm="0">
                                          <p:val>
                                            <p:strVal val="#ppt_x"/>
                                          </p:val>
                                        </p:tav>
                                        <p:tav tm="100000">
                                          <p:val>
                                            <p:strVal val="#ppt_x"/>
                                          </p:val>
                                        </p:tav>
                                      </p:tavLst>
                                    </p:anim>
                                    <p:anim calcmode="lin" valueType="num">
                                      <p:cBhvr additive="base">
                                        <p:cTn id="21" dur="500" fill="hold"/>
                                        <p:tgtEl>
                                          <p:spTgt spid="10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920496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spcBef>
                    <a:spcPct val="50000"/>
                  </a:spcBef>
                </a:pPr>
                <a:r>
                  <a:rPr lang="en-US" altLang="zh-CN" sz="3200" dirty="0">
                    <a:solidFill>
                      <a:schemeClr val="tx2">
                        <a:lumMod val="50000"/>
                      </a:schemeClr>
                    </a:solidFill>
                    <a:cs typeface="+mn-ea"/>
                    <a:sym typeface="+mn-lt"/>
                  </a:rPr>
                  <a:t>Ancient Chinese Values Handed down Until Today</a:t>
                </a:r>
                <a:endParaRPr lang="zh-CN" altLang="en-US" sz="3200" dirty="0">
                  <a:solidFill>
                    <a:schemeClr val="tx2">
                      <a:lumMod val="50000"/>
                    </a:schemeClr>
                  </a:solidFill>
                  <a:latin typeface="+mn-lt"/>
                  <a:ea typeface="+mn-ea"/>
                  <a:cs typeface="+mn-ea"/>
                  <a:sym typeface="+mn-lt"/>
                </a:endParaRP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1" cstate="screen">
              <a:extLst>
                <a:ext uri="{BEBA8EAE-BF5A-486C-A8C5-ECC9F3942E4B}">
                  <a14:imgProps xmlns:a14="http://schemas.microsoft.com/office/drawing/2010/main">
                    <a14:imgLayer r:embed="rId2">
                      <a14:imgEffect>
                        <a14:brightnessContrast bright="5000" contrast="15000"/>
                      </a14:imgEffect>
                      <a14:imgEffect>
                        <a14:sharpenSoften amount="22000"/>
                      </a14:imgEffect>
                    </a14:imgLayer>
                  </a14:imgProps>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3" cstate="screen"/>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文本框 5"/>
          <p:cNvSpPr txBox="1"/>
          <p:nvPr/>
        </p:nvSpPr>
        <p:spPr>
          <a:xfrm>
            <a:off x="3545840" y="1268095"/>
            <a:ext cx="6202680" cy="706755"/>
          </a:xfrm>
          <a:prstGeom prst="rect">
            <a:avLst/>
          </a:prstGeom>
          <a:noFill/>
        </p:spPr>
        <p:txBody>
          <a:bodyPr wrap="square" rtlCol="0">
            <a:spAutoFit/>
          </a:bodyPr>
          <a:p>
            <a:r>
              <a:rPr lang="en-US" altLang="zh-CN" sz="4000"/>
              <a:t>3.social connection</a:t>
            </a:r>
            <a:endParaRPr lang="en-US" altLang="zh-CN" sz="4000"/>
          </a:p>
        </p:txBody>
      </p:sp>
      <p:sp>
        <p:nvSpPr>
          <p:cNvPr id="2" name="文本框 1"/>
          <p:cNvSpPr txBox="1"/>
          <p:nvPr/>
        </p:nvSpPr>
        <p:spPr>
          <a:xfrm>
            <a:off x="3541395" y="2369820"/>
            <a:ext cx="2234565" cy="521970"/>
          </a:xfrm>
          <a:prstGeom prst="rect">
            <a:avLst/>
          </a:prstGeom>
          <a:noFill/>
        </p:spPr>
        <p:txBody>
          <a:bodyPr wrap="square" rtlCol="0">
            <a:spAutoFit/>
          </a:bodyPr>
          <a:p>
            <a:r>
              <a:rPr lang="en-US" altLang="zh-CN" sz="2800"/>
              <a:t>relationship</a:t>
            </a:r>
            <a:endParaRPr lang="en-US" altLang="zh-CN" sz="2800"/>
          </a:p>
        </p:txBody>
      </p:sp>
      <p:pic>
        <p:nvPicPr>
          <p:cNvPr id="105" name="图片 104"/>
          <p:cNvPicPr/>
          <p:nvPr/>
        </p:nvPicPr>
        <p:blipFill>
          <a:blip r:embed="rId4"/>
          <a:stretch>
            <a:fillRect/>
          </a:stretch>
        </p:blipFill>
        <p:spPr>
          <a:xfrm>
            <a:off x="517525" y="1386205"/>
            <a:ext cx="2499360" cy="2260600"/>
          </a:xfrm>
          <a:prstGeom prst="rect">
            <a:avLst/>
          </a:prstGeom>
          <a:noFill/>
          <a:ln w="9525">
            <a:noFill/>
          </a:ln>
        </p:spPr>
      </p:pic>
      <p:sp>
        <p:nvSpPr>
          <p:cNvPr id="3" name="文本框 2"/>
          <p:cNvSpPr txBox="1"/>
          <p:nvPr/>
        </p:nvSpPr>
        <p:spPr>
          <a:xfrm>
            <a:off x="3656965" y="4356100"/>
            <a:ext cx="5398135" cy="521970"/>
          </a:xfrm>
          <a:prstGeom prst="rect">
            <a:avLst/>
          </a:prstGeom>
          <a:noFill/>
        </p:spPr>
        <p:txBody>
          <a:bodyPr wrap="square" rtlCol="0">
            <a:spAutoFit/>
          </a:bodyPr>
          <a:p>
            <a:r>
              <a:rPr lang="en-US" altLang="zh-CN" sz="2800"/>
              <a:t>centralism and rule of man</a:t>
            </a:r>
            <a:endParaRPr lang="en-US" altLang="zh-CN" sz="2800"/>
          </a:p>
        </p:txBody>
      </p:sp>
      <p:cxnSp>
        <p:nvCxnSpPr>
          <p:cNvPr id="5" name="直接箭头连接符 4"/>
          <p:cNvCxnSpPr/>
          <p:nvPr/>
        </p:nvCxnSpPr>
        <p:spPr>
          <a:xfrm flipV="1">
            <a:off x="5775960" y="2628900"/>
            <a:ext cx="1544320" cy="10795"/>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sp>
        <p:nvSpPr>
          <p:cNvPr id="12" name="文本框 11"/>
          <p:cNvSpPr txBox="1"/>
          <p:nvPr/>
        </p:nvSpPr>
        <p:spPr>
          <a:xfrm>
            <a:off x="7470775" y="2330450"/>
            <a:ext cx="4425950" cy="953135"/>
          </a:xfrm>
          <a:prstGeom prst="rect">
            <a:avLst/>
          </a:prstGeom>
          <a:noFill/>
        </p:spPr>
        <p:txBody>
          <a:bodyPr wrap="square" rtlCol="0" anchor="t">
            <a:spAutoFit/>
          </a:bodyPr>
          <a:p>
            <a:r>
              <a:rPr lang="en-US" altLang="zh-CN" sz="2800">
                <a:sym typeface="+mn-ea"/>
              </a:rPr>
              <a:t>to pull strings/</a:t>
            </a:r>
            <a:endParaRPr lang="en-US" altLang="zh-CN" sz="2800">
              <a:sym typeface="+mn-ea"/>
            </a:endParaRPr>
          </a:p>
          <a:p>
            <a:r>
              <a:rPr lang="en-US" altLang="zh-CN" sz="2800">
                <a:sym typeface="+mn-ea"/>
              </a:rPr>
              <a:t>to get a green light </a:t>
            </a:r>
            <a:endParaRPr lang="en-US" altLang="zh-CN" sz="2800">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920496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spcBef>
                    <a:spcPct val="50000"/>
                  </a:spcBef>
                </a:pPr>
                <a:r>
                  <a:rPr lang="en-US" altLang="zh-CN" sz="3200" dirty="0">
                    <a:solidFill>
                      <a:schemeClr val="tx2">
                        <a:lumMod val="50000"/>
                      </a:schemeClr>
                    </a:solidFill>
                    <a:cs typeface="+mn-ea"/>
                    <a:sym typeface="+mn-lt"/>
                  </a:rPr>
                  <a:t>Ancient Chinese Values Handed down Until Today</a:t>
                </a:r>
                <a:endParaRPr lang="zh-CN" altLang="en-US" sz="3200" dirty="0">
                  <a:solidFill>
                    <a:schemeClr val="tx2">
                      <a:lumMod val="50000"/>
                    </a:schemeClr>
                  </a:solidFill>
                  <a:latin typeface="+mn-lt"/>
                  <a:ea typeface="+mn-ea"/>
                  <a:cs typeface="+mn-ea"/>
                  <a:sym typeface="+mn-lt"/>
                </a:endParaRP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1" cstate="screen">
              <a:extLst>
                <a:ext uri="{BEBA8EAE-BF5A-486C-A8C5-ECC9F3942E4B}">
                  <a14:imgProps xmlns:a14="http://schemas.microsoft.com/office/drawing/2010/main">
                    <a14:imgLayer r:embed="rId2">
                      <a14:imgEffect>
                        <a14:brightnessContrast bright="5000" contrast="15000"/>
                      </a14:imgEffect>
                      <a14:imgEffect>
                        <a14:sharpenSoften amount="22000"/>
                      </a14:imgEffect>
                    </a14:imgLayer>
                  </a14:imgProps>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3" cstate="screen"/>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文本框 5"/>
          <p:cNvSpPr txBox="1"/>
          <p:nvPr/>
        </p:nvSpPr>
        <p:spPr>
          <a:xfrm>
            <a:off x="4917440" y="1235710"/>
            <a:ext cx="1033780" cy="706755"/>
          </a:xfrm>
          <a:prstGeom prst="rect">
            <a:avLst/>
          </a:prstGeom>
          <a:noFill/>
        </p:spPr>
        <p:txBody>
          <a:bodyPr wrap="square" rtlCol="0">
            <a:spAutoFit/>
          </a:bodyPr>
          <a:p>
            <a:r>
              <a:rPr lang="en-US" altLang="zh-CN" sz="4000"/>
              <a:t>4.li</a:t>
            </a:r>
            <a:endParaRPr lang="en-US" altLang="zh-CN" sz="4000"/>
          </a:p>
        </p:txBody>
      </p:sp>
      <p:pic>
        <p:nvPicPr>
          <p:cNvPr id="14" name="图片 13" descr="未命名文件(2)"/>
          <p:cNvPicPr>
            <a:picLocks noChangeAspect="1"/>
          </p:cNvPicPr>
          <p:nvPr/>
        </p:nvPicPr>
        <p:blipFill>
          <a:blip r:embed="rId4"/>
          <a:stretch>
            <a:fillRect/>
          </a:stretch>
        </p:blipFill>
        <p:spPr>
          <a:xfrm>
            <a:off x="3293110" y="2197100"/>
            <a:ext cx="3341370" cy="3322320"/>
          </a:xfrm>
          <a:prstGeom prst="rect">
            <a:avLst/>
          </a:prstGeom>
        </p:spPr>
      </p:pic>
      <p:pic>
        <p:nvPicPr>
          <p:cNvPr id="106" name="图片 105"/>
          <p:cNvPicPr/>
          <p:nvPr/>
        </p:nvPicPr>
        <p:blipFill>
          <a:blip r:embed="rId5"/>
          <a:srcRect b="7821"/>
          <a:stretch>
            <a:fillRect/>
          </a:stretch>
        </p:blipFill>
        <p:spPr>
          <a:xfrm>
            <a:off x="678815" y="1155065"/>
            <a:ext cx="1377315" cy="1416050"/>
          </a:xfrm>
          <a:prstGeom prst="rect">
            <a:avLst/>
          </a:prstGeom>
          <a:noFill/>
          <a:ln w="9525">
            <a:noFill/>
          </a:ln>
        </p:spPr>
      </p:pic>
      <p:sp>
        <p:nvSpPr>
          <p:cNvPr id="15" name="文本框 14"/>
          <p:cNvSpPr txBox="1"/>
          <p:nvPr/>
        </p:nvSpPr>
        <p:spPr>
          <a:xfrm>
            <a:off x="2606040" y="5414010"/>
            <a:ext cx="6096000" cy="368300"/>
          </a:xfrm>
          <a:prstGeom prst="rect">
            <a:avLst/>
          </a:prstGeom>
          <a:noFill/>
        </p:spPr>
        <p:txBody>
          <a:bodyPr wrap="square" rtlCol="0" anchor="t">
            <a:spAutoFit/>
          </a:bodyPr>
          <a:p>
            <a:r>
              <a:rPr lang="zh-CN" altLang="en-US">
                <a:latin typeface="Times New Roman" panose="02020603050405020304" charset="0"/>
                <a:cs typeface="Times New Roman" panose="02020603050405020304" charset="0"/>
              </a:rPr>
              <a:t>It is impolite not to return what one receives</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来而不往非礼也。</a:t>
            </a:r>
            <a:endParaRPr lang="zh-CN" altLang="en-US">
              <a:latin typeface="Times New Roman" panose="02020603050405020304" charset="0"/>
              <a:cs typeface="Times New Roman" panose="02020603050405020304" charset="0"/>
            </a:endParaRPr>
          </a:p>
        </p:txBody>
      </p:sp>
      <p:cxnSp>
        <p:nvCxnSpPr>
          <p:cNvPr id="2" name="直接箭头连接符 1"/>
          <p:cNvCxnSpPr/>
          <p:nvPr/>
        </p:nvCxnSpPr>
        <p:spPr>
          <a:xfrm>
            <a:off x="6482080" y="2643505"/>
            <a:ext cx="834390" cy="0"/>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cxnSp>
        <p:nvCxnSpPr>
          <p:cNvPr id="3" name="直接箭头连接符 2"/>
          <p:cNvCxnSpPr/>
          <p:nvPr/>
        </p:nvCxnSpPr>
        <p:spPr>
          <a:xfrm>
            <a:off x="6484620" y="3429635"/>
            <a:ext cx="834390" cy="0"/>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cxnSp>
        <p:nvCxnSpPr>
          <p:cNvPr id="5" name="直接箭头连接符 4"/>
          <p:cNvCxnSpPr/>
          <p:nvPr/>
        </p:nvCxnSpPr>
        <p:spPr>
          <a:xfrm>
            <a:off x="6482080" y="4193540"/>
            <a:ext cx="834390" cy="0"/>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cxnSp>
        <p:nvCxnSpPr>
          <p:cNvPr id="12" name="直接箭头连接符 11"/>
          <p:cNvCxnSpPr/>
          <p:nvPr/>
        </p:nvCxnSpPr>
        <p:spPr>
          <a:xfrm>
            <a:off x="6484620" y="4885055"/>
            <a:ext cx="834390" cy="0"/>
          </a:xfrm>
          <a:prstGeom prst="straightConnector1">
            <a:avLst/>
          </a:prstGeom>
          <a:ln>
            <a:tailEnd type="arrow" w="med" len="med"/>
          </a:ln>
        </p:spPr>
        <p:style>
          <a:lnRef idx="2">
            <a:schemeClr val="accent1"/>
          </a:lnRef>
          <a:fillRef idx="0">
            <a:schemeClr val="accent1"/>
          </a:fillRef>
          <a:effectRef idx="1">
            <a:schemeClr val="accent1"/>
          </a:effectRef>
          <a:fontRef idx="minor">
            <a:schemeClr val="tx1"/>
          </a:fontRef>
        </p:style>
      </p:cxnSp>
      <p:sp>
        <p:nvSpPr>
          <p:cNvPr id="13" name="文本框 12"/>
          <p:cNvSpPr txBox="1"/>
          <p:nvPr/>
        </p:nvSpPr>
        <p:spPr>
          <a:xfrm>
            <a:off x="7602220" y="2459355"/>
            <a:ext cx="4063365" cy="368300"/>
          </a:xfrm>
          <a:prstGeom prst="rect">
            <a:avLst/>
          </a:prstGeom>
          <a:noFill/>
        </p:spPr>
        <p:txBody>
          <a:bodyPr wrap="square" rtlCol="0">
            <a:spAutoFit/>
          </a:bodyPr>
          <a:p>
            <a:r>
              <a:rPr lang="en-US" altLang="zh-CN"/>
              <a:t>tea rites, funeral rites, etc.</a:t>
            </a:r>
            <a:endParaRPr lang="en-US" altLang="zh-CN"/>
          </a:p>
        </p:txBody>
      </p:sp>
      <p:sp>
        <p:nvSpPr>
          <p:cNvPr id="16" name="文本框 15"/>
          <p:cNvSpPr txBox="1"/>
          <p:nvPr/>
        </p:nvSpPr>
        <p:spPr>
          <a:xfrm>
            <a:off x="7602220" y="3245485"/>
            <a:ext cx="4063365" cy="645160"/>
          </a:xfrm>
          <a:prstGeom prst="rect">
            <a:avLst/>
          </a:prstGeom>
          <a:noFill/>
        </p:spPr>
        <p:txBody>
          <a:bodyPr wrap="square" rtlCol="0">
            <a:spAutoFit/>
          </a:bodyPr>
          <a:p>
            <a:r>
              <a:rPr lang="en-US" altLang="zh-CN"/>
              <a:t> behaviors you should observe during different occasions</a:t>
            </a:r>
            <a:endParaRPr lang="en-US" altLang="zh-CN"/>
          </a:p>
        </p:txBody>
      </p:sp>
      <p:sp>
        <p:nvSpPr>
          <p:cNvPr id="17" name="文本框 16"/>
          <p:cNvSpPr txBox="1"/>
          <p:nvPr/>
        </p:nvSpPr>
        <p:spPr>
          <a:xfrm>
            <a:off x="7602220" y="3971290"/>
            <a:ext cx="4063365" cy="368300"/>
          </a:xfrm>
          <a:prstGeom prst="rect">
            <a:avLst/>
          </a:prstGeom>
          <a:noFill/>
        </p:spPr>
        <p:txBody>
          <a:bodyPr wrap="square" rtlCol="0">
            <a:spAutoFit/>
          </a:bodyPr>
          <a:p>
            <a:r>
              <a:rPr lang="en-US" altLang="zh-CN"/>
              <a:t> be polite when you deal with people</a:t>
            </a:r>
            <a:endParaRPr lang="en-US" altLang="zh-CN"/>
          </a:p>
        </p:txBody>
      </p:sp>
      <p:sp>
        <p:nvSpPr>
          <p:cNvPr id="18" name="文本框 17"/>
          <p:cNvSpPr txBox="1"/>
          <p:nvPr/>
        </p:nvSpPr>
        <p:spPr>
          <a:xfrm>
            <a:off x="7602220" y="4712970"/>
            <a:ext cx="4063365" cy="368300"/>
          </a:xfrm>
          <a:prstGeom prst="rect">
            <a:avLst/>
          </a:prstGeom>
          <a:noFill/>
        </p:spPr>
        <p:txBody>
          <a:bodyPr wrap="square" rtlCol="0">
            <a:spAutoFit/>
          </a:bodyPr>
          <a:p>
            <a:r>
              <a:rPr lang="en-US" altLang="zh-CN"/>
              <a:t>social connections and face-related</a:t>
            </a:r>
            <a:endParaRPr lang="en-US" altLang="zh-C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16" grpId="0"/>
      <p:bldP spid="17" grpId="0"/>
      <p:bldP spid="18" grpId="0"/>
    </p:bldLst>
  </p:timing>
</p:sld>
</file>

<file path=ppt/tags/tag1.xml><?xml version="1.0" encoding="utf-8"?>
<p:tagLst xmlns:p="http://schemas.openxmlformats.org/presentationml/2006/main">
  <p:tag name="PA" val="v4.1.1"/>
</p:tagLst>
</file>

<file path=ppt/tags/tag2.xml><?xml version="1.0" encoding="utf-8"?>
<p:tagLst xmlns:p="http://schemas.openxmlformats.org/presentationml/2006/main">
  <p:tag name="PA" val="v4.1.1"/>
</p:tagLst>
</file>

<file path=ppt/tags/tag3.xml><?xml version="1.0" encoding="utf-8"?>
<p:tagLst xmlns:p="http://schemas.openxmlformats.org/presentationml/2006/main">
  <p:tag name="ISPRING_ULTRA_SCORM_TRACKING_SLIDES" val="1"/>
  <p:tag name="GENSWF_OUTPUT_FILE_NAME" val="33"/>
  <p:tag name="KSO_WPP_MARK_KEY" val="8ad9bcc8-769e-41bc-8dc9-3a0aca3a37e8"/>
  <p:tag name="COMMONDATA" val="eyJoZGlkIjoiZDMxNGRjODFmODRiMDcxZThjYzg4MTNjMmMzNjZlYjkifQ=="/>
</p:tagLst>
</file>

<file path=ppt/theme/theme1.xml><?xml version="1.0" encoding="utf-8"?>
<a:theme xmlns:a="http://schemas.openxmlformats.org/drawingml/2006/main" name="第一PPT，www.1ppt.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0ispcbau">
      <a:majorFont>
        <a:latin typeface="Arial"/>
        <a:ea typeface="三极春联字体简"/>
        <a:cs typeface=""/>
      </a:majorFont>
      <a:minorFont>
        <a:latin typeface="Arial"/>
        <a:ea typeface="三极春联字体简"/>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4768</Words>
  <Application>WPS 演示</Application>
  <PresentationFormat>自定义</PresentationFormat>
  <Paragraphs>211</Paragraphs>
  <Slides>20</Slides>
  <Notes>26</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20</vt:i4>
      </vt:variant>
    </vt:vector>
  </HeadingPairs>
  <TitlesOfParts>
    <vt:vector size="38" baseType="lpstr">
      <vt:lpstr>Arial</vt:lpstr>
      <vt:lpstr>宋体</vt:lpstr>
      <vt:lpstr>Wingdings</vt:lpstr>
      <vt:lpstr>印品黑体</vt:lpstr>
      <vt:lpstr>黑体</vt:lpstr>
      <vt:lpstr>微软雅黑</vt:lpstr>
      <vt:lpstr>Times New Roman</vt:lpstr>
      <vt:lpstr>Calibri</vt:lpstr>
      <vt:lpstr>Arial Unicode MS</vt:lpstr>
      <vt:lpstr>三极春联字体简</vt:lpstr>
      <vt:lpstr>Segoe Print</vt:lpstr>
      <vt:lpstr>Times New Roman Bold</vt:lpstr>
      <vt:lpstr>华文新魏</vt:lpstr>
      <vt:lpstr>等线</vt:lpstr>
      <vt:lpstr>华文宋体</vt:lpstr>
      <vt:lpstr>Times New Roman Regular</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dc:title>
  <dc:creator>第一PPT</dc:creator>
  <cp:keywords>www.1ppt.com</cp:keywords>
  <dc:description>www.1ppt.com</dc:description>
  <cp:lastModifiedBy>刘丛领 Richard</cp:lastModifiedBy>
  <cp:revision>2618</cp:revision>
  <dcterms:created xsi:type="dcterms:W3CDTF">2015-12-01T09:06:00Z</dcterms:created>
  <dcterms:modified xsi:type="dcterms:W3CDTF">2022-12-14T12:50:37Z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F78A1D33BEA447148B1D92568851DC94</vt:lpwstr>
  </property>
  <property fmtid="{D5CDD505-2E9C-101B-9397-08002B2CF9AE}" pid="3" name="KSOProductBuildVer">
    <vt:lpwstr>2052-11.1.0.12980</vt:lpwstr>
  </property>
</Properties>
</file>