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5">
  <p:sldMasterIdLst>
    <p:sldMasterId id="2147483648" r:id="rId1"/>
  </p:sldMasterIdLst>
  <p:notesMasterIdLst>
    <p:notesMasterId r:id="rId10"/>
  </p:notesMasterIdLst>
  <p:sldIdLst>
    <p:sldId id="256" r:id="rId2"/>
    <p:sldId id="456" r:id="rId3"/>
    <p:sldId id="553" r:id="rId4"/>
    <p:sldId id="554" r:id="rId5"/>
    <p:sldId id="555" r:id="rId6"/>
    <p:sldId id="556" r:id="rId7"/>
    <p:sldId id="443" r:id="rId8"/>
    <p:sldId id="403" r:id="rId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5270DE-ED47-B15B-F92F-6822E5B1BDE0}" name="YOUTIANWEI" initials="Y" userId="S::youtianwei@nju.edu.cn::a8789220-4209-4046-835c-d58dea991e7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B5B"/>
    <a:srgbClr val="00FF00"/>
    <a:srgbClr val="00CC00"/>
    <a:srgbClr val="008000"/>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0642" autoAdjust="0"/>
  </p:normalViewPr>
  <p:slideViewPr>
    <p:cSldViewPr>
      <p:cViewPr varScale="1">
        <p:scale>
          <a:sx n="83" d="100"/>
          <a:sy n="83" d="100"/>
        </p:scale>
        <p:origin x="1478" y="1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097D3-BBD0-4D47-B58D-C84E7A17D7B9}" type="datetimeFigureOut">
              <a:rPr lang="de-DE" smtClean="0"/>
              <a:t>30.11.2023</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6A6C2-3F77-47AE-A308-E8BA5ECFF85F}" type="slidenum">
              <a:rPr lang="de-DE" smtClean="0"/>
              <a:t>‹Nr.›</a:t>
            </a:fld>
            <a:endParaRPr lang="de-DE"/>
          </a:p>
        </p:txBody>
      </p:sp>
    </p:spTree>
    <p:extLst>
      <p:ext uri="{BB962C8B-B14F-4D97-AF65-F5344CB8AC3E}">
        <p14:creationId xmlns:p14="http://schemas.microsoft.com/office/powerpoint/2010/main" val="3215102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
        <p:nvSpPr>
          <p:cNvPr id="4" name="Foliennummernplatzhalter 3"/>
          <p:cNvSpPr>
            <a:spLocks noGrp="1"/>
          </p:cNvSpPr>
          <p:nvPr>
            <p:ph type="sldNum" sz="quarter" idx="10"/>
          </p:nvPr>
        </p:nvSpPr>
        <p:spPr/>
        <p:txBody>
          <a:bodyPr/>
          <a:lstStyle/>
          <a:p>
            <a:fld id="{2A26A6C2-3F77-47AE-A308-E8BA5ECFF85F}" type="slidenum">
              <a:rPr lang="de-DE" smtClean="0"/>
              <a:t>8</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hasCustomPrompt="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hasCustomPrompt="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hasCustomPrompt="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E8916F88-D5E0-4968-AE1C-8273BB90EA00}"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E8916F88-D5E0-4968-AE1C-8273BB90EA00}"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E8916F88-D5E0-4968-AE1C-8273BB90EA00}"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E8916F88-D5E0-4968-AE1C-8273BB90EA00}" type="datetimeFigureOut">
              <a:rPr lang="de-DE" smtClean="0"/>
              <a:t>30.11.2023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E8916F88-D5E0-4968-AE1C-8273BB90EA00}" type="datetimeFigureOut">
              <a:rPr lang="de-DE" smtClean="0"/>
              <a:t>30.11.2023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E8916F88-D5E0-4968-AE1C-8273BB90EA00}" type="datetimeFigureOut">
              <a:rPr lang="de-DE" smtClean="0"/>
              <a:t>30.11.2023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E8916F88-D5E0-4968-AE1C-8273BB90EA00}"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C7DB387A-7DAD-440A-A4E7-7F9B3B95A468}" type="slidenum">
              <a:rPr lang="de-DE" smtClean="0"/>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916F88-D5E0-4968-AE1C-8273BB90EA00}" type="datetimeFigureOut">
              <a:rPr lang="de-DE" smtClean="0"/>
              <a:t>30.11.2023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DB387A-7DAD-440A-A4E7-7F9B3B95A468}" type="slidenum">
              <a:rPr lang="de-DE" smtClean="0"/>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iki.ruhr-uni-bochum.de/uvu/index.php/Practical_Study_of_Chinese_literature_-_text_crea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martin@woesler.d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95536" y="136649"/>
            <a:ext cx="8352928" cy="4012431"/>
          </a:xfrm>
        </p:spPr>
        <p:txBody>
          <a:bodyPr>
            <a:noAutofit/>
          </a:bodyPr>
          <a:lstStyle/>
          <a:p>
            <a:r>
              <a:rPr lang="zh-CN" altLang="de-DE" sz="8000" b="1" dirty="0">
                <a:latin typeface="KaiTi" panose="02010609060101010101" pitchFamily="49" charset="-122"/>
                <a:ea typeface="KaiTi" panose="02010609060101010101" pitchFamily="49" charset="-122"/>
              </a:rPr>
              <a:t>文章写作</a:t>
            </a:r>
            <a:br>
              <a:rPr lang="de-DE" altLang="zh-CN" sz="59500" b="1" dirty="0">
                <a:latin typeface="KaiTi" panose="02010609060101010101" pitchFamily="49" charset="-122"/>
                <a:ea typeface="KaiTi" panose="02010609060101010101" pitchFamily="49" charset="-122"/>
              </a:rPr>
            </a:br>
            <a:r>
              <a:rPr lang="zh-CN" altLang="de-DE" sz="4800" b="1" dirty="0"/>
              <a:t>研究生课（研二）</a:t>
            </a:r>
            <a:br>
              <a:rPr lang="de-DE" altLang="zh-CN" sz="4800" b="1" i="1" dirty="0"/>
            </a:br>
            <a:r>
              <a:rPr lang="de-DE" b="0" i="0" dirty="0" err="1">
                <a:solidFill>
                  <a:srgbClr val="000000"/>
                </a:solidFill>
                <a:effectLst/>
                <a:latin typeface="Arial" panose="020B0604020202020204" pitchFamily="34" charset="0"/>
              </a:rPr>
              <a:t>kompozycja</a:t>
            </a:r>
            <a:r>
              <a:rPr lang="de-DE" b="0" i="0" dirty="0">
                <a:solidFill>
                  <a:srgbClr val="000000"/>
                </a:solidFill>
                <a:effectLst/>
                <a:latin typeface="Arial" panose="020B0604020202020204" pitchFamily="34" charset="0"/>
              </a:rPr>
              <a:t> </a:t>
            </a:r>
            <a:r>
              <a:rPr lang="de-DE" b="0" i="0" dirty="0" err="1">
                <a:solidFill>
                  <a:srgbClr val="000000"/>
                </a:solidFill>
                <a:effectLst/>
                <a:latin typeface="Arial" panose="020B0604020202020204" pitchFamily="34" charset="0"/>
              </a:rPr>
              <a:t>tekstu</a:t>
            </a:r>
            <a:r>
              <a:rPr lang="de-DE" b="1" i="0" dirty="0">
                <a:solidFill>
                  <a:srgbClr val="000000"/>
                </a:solidFill>
                <a:effectLst/>
                <a:latin typeface="Calibri" panose="020F0502020204030204" pitchFamily="34" charset="0"/>
                <a:cs typeface="Calibri" panose="020F0502020204030204" pitchFamily="34" charset="0"/>
              </a:rPr>
              <a:t> | </a:t>
            </a:r>
            <a:r>
              <a:rPr lang="de-DE" altLang="zh-CN" b="1" dirty="0">
                <a:latin typeface="Calibri" panose="020F0502020204030204" pitchFamily="34" charset="0"/>
                <a:cs typeface="Calibri" panose="020F0502020204030204" pitchFamily="34" charset="0"/>
              </a:rPr>
              <a:t>Text </a:t>
            </a:r>
            <a:r>
              <a:rPr lang="de-DE" altLang="zh-CN" b="1" dirty="0" err="1">
                <a:latin typeface="Calibri" panose="020F0502020204030204" pitchFamily="34" charset="0"/>
                <a:cs typeface="Calibri" panose="020F0502020204030204" pitchFamily="34" charset="0"/>
              </a:rPr>
              <a:t>Creation</a:t>
            </a:r>
            <a:br>
              <a:rPr lang="de-DE" altLang="zh-CN" sz="4800" b="1" dirty="0"/>
            </a:br>
            <a:r>
              <a:rPr lang="de-DE" altLang="zh-CN" sz="2800" b="1" dirty="0" err="1"/>
              <a:t>for</a:t>
            </a:r>
            <a:r>
              <a:rPr lang="de-DE" altLang="zh-CN" sz="2800" b="1" dirty="0"/>
              <a:t> MA2 Master </a:t>
            </a:r>
            <a:r>
              <a:rPr lang="de-DE" altLang="zh-CN" sz="2800" b="1" dirty="0" err="1"/>
              <a:t>Students</a:t>
            </a:r>
            <a:r>
              <a:rPr lang="de-DE" altLang="zh-CN" sz="2800" b="1" dirty="0"/>
              <a:t> </a:t>
            </a:r>
            <a:r>
              <a:rPr lang="de-DE" altLang="zh-CN" sz="2800" b="1" dirty="0" err="1"/>
              <a:t>of</a:t>
            </a:r>
            <a:r>
              <a:rPr lang="de-DE" altLang="zh-CN" sz="2800" b="1" dirty="0"/>
              <a:t> </a:t>
            </a:r>
            <a:r>
              <a:rPr lang="de-DE" altLang="zh-CN" sz="2800" b="1" dirty="0" err="1"/>
              <a:t>the</a:t>
            </a:r>
            <a:r>
              <a:rPr lang="de-DE" altLang="zh-CN" sz="2800" b="1" dirty="0"/>
              <a:t> 2nd </a:t>
            </a:r>
            <a:r>
              <a:rPr lang="de-DE" altLang="zh-CN" sz="2800" b="1" dirty="0" err="1"/>
              <a:t>study</a:t>
            </a:r>
            <a:r>
              <a:rPr lang="de-DE" altLang="zh-CN" sz="2800" b="1" dirty="0"/>
              <a:t> </a:t>
            </a:r>
            <a:r>
              <a:rPr lang="de-DE" altLang="zh-CN" sz="2800" b="1" dirty="0" err="1"/>
              <a:t>year</a:t>
            </a:r>
            <a:r>
              <a:rPr lang="de-DE" altLang="zh-CN" sz="2800" b="1" dirty="0"/>
              <a:t> (</a:t>
            </a:r>
            <a:r>
              <a:rPr lang="de-DE" altLang="zh-CN" sz="2800" b="1" dirty="0" err="1"/>
              <a:t>graduation</a:t>
            </a:r>
            <a:r>
              <a:rPr lang="de-DE" altLang="zh-CN" sz="2800" b="1" dirty="0"/>
              <a:t>: June 2024)</a:t>
            </a:r>
            <a:br>
              <a:rPr lang="de-DE" altLang="zh-CN" sz="2800" b="1" dirty="0"/>
            </a:br>
            <a:r>
              <a:rPr lang="zh-CN" altLang="de-DE" sz="2400" b="1" dirty="0"/>
              <a:t>第</a:t>
            </a:r>
            <a:r>
              <a:rPr lang="de-DE" altLang="zh-CN" sz="2400" b="1" dirty="0"/>
              <a:t>5</a:t>
            </a:r>
            <a:r>
              <a:rPr lang="zh-CN" altLang="de-DE" sz="2400" b="1" dirty="0"/>
              <a:t>周 </a:t>
            </a:r>
            <a:r>
              <a:rPr lang="de-DE" altLang="zh-CN" sz="2400" b="1"/>
              <a:t>Session 5</a:t>
            </a:r>
            <a:endParaRPr lang="de-DE" sz="2400" b="1" dirty="0">
              <a:latin typeface="楷体" panose="02010609060101010101" pitchFamily="49" charset="-122"/>
              <a:ea typeface="楷体" panose="02010609060101010101" pitchFamily="49" charset="-122"/>
            </a:endParaRPr>
          </a:p>
        </p:txBody>
      </p:sp>
      <p:sp>
        <p:nvSpPr>
          <p:cNvPr id="3" name="Untertitel 2"/>
          <p:cNvSpPr>
            <a:spLocks noGrp="1"/>
          </p:cNvSpPr>
          <p:nvPr>
            <p:ph type="subTitle" idx="1"/>
          </p:nvPr>
        </p:nvSpPr>
        <p:spPr>
          <a:xfrm>
            <a:off x="395536" y="4365104"/>
            <a:ext cx="8280920" cy="2376264"/>
          </a:xfrm>
        </p:spPr>
        <p:txBody>
          <a:bodyPr>
            <a:noAutofit/>
          </a:bodyPr>
          <a:lstStyle/>
          <a:p>
            <a:r>
              <a:rPr lang="de-DE" altLang="zh-CN" sz="1800" dirty="0">
                <a:solidFill>
                  <a:srgbClr val="000000"/>
                </a:solidFill>
                <a:effectLst/>
                <a:latin typeface="Calibri" panose="020F0502020204030204" pitchFamily="34" charset="0"/>
              </a:rPr>
              <a:t>11</a:t>
            </a:r>
            <a:r>
              <a:rPr lang="zh-CN" altLang="de-DE" sz="1800" dirty="0">
                <a:solidFill>
                  <a:srgbClr val="000000"/>
                </a:solidFill>
                <a:effectLst/>
                <a:latin typeface="Calibri" panose="020F0502020204030204" pitchFamily="34" charset="0"/>
              </a:rPr>
              <a:t>月</a:t>
            </a:r>
            <a:r>
              <a:rPr lang="de-DE" altLang="zh-CN" sz="1800" dirty="0">
                <a:solidFill>
                  <a:srgbClr val="000000"/>
                </a:solidFill>
                <a:effectLst/>
                <a:latin typeface="Calibri" panose="020F0502020204030204" pitchFamily="34" charset="0"/>
              </a:rPr>
              <a:t>30</a:t>
            </a:r>
            <a:r>
              <a:rPr lang="zh-CN" altLang="de-DE" sz="1800" dirty="0">
                <a:solidFill>
                  <a:srgbClr val="000000"/>
                </a:solidFill>
                <a:effectLst/>
                <a:latin typeface="Calibri" panose="020F0502020204030204" pitchFamily="34" charset="0"/>
              </a:rPr>
              <a:t>日</a:t>
            </a:r>
            <a:r>
              <a:rPr lang="de-DE" altLang="zh-CN" sz="1800" dirty="0">
                <a:solidFill>
                  <a:srgbClr val="000000"/>
                </a:solidFill>
                <a:effectLst/>
                <a:latin typeface="Calibri" panose="020F0502020204030204" pitchFamily="34" charset="0"/>
              </a:rPr>
              <a:t>——</a:t>
            </a:r>
            <a:r>
              <a:rPr lang="de-DE" sz="1800" b="0" i="0" dirty="0">
                <a:solidFill>
                  <a:srgbClr val="000000"/>
                </a:solidFill>
                <a:effectLst/>
                <a:latin typeface="Arial" panose="020B0604020202020204" pitchFamily="34" charset="0"/>
              </a:rPr>
              <a:t>THU 9:45-11:15 </a:t>
            </a:r>
            <a:r>
              <a:rPr lang="de-DE" sz="1800" b="0" i="0" dirty="0" err="1">
                <a:solidFill>
                  <a:srgbClr val="000000"/>
                </a:solidFill>
                <a:effectLst/>
                <a:latin typeface="Arial" panose="020B0604020202020204" pitchFamily="34" charset="0"/>
              </a:rPr>
              <a:t>sal</a:t>
            </a:r>
            <a:r>
              <a:rPr lang="de-DE" sz="1800" b="0" i="0" dirty="0">
                <a:solidFill>
                  <a:srgbClr val="000000"/>
                </a:solidFill>
                <a:effectLst/>
                <a:latin typeface="Arial" panose="020B0604020202020204" pitchFamily="34" charset="0"/>
              </a:rPr>
              <a:t>. 400 </a:t>
            </a:r>
            <a:r>
              <a:rPr lang="de-DE" sz="1800" b="0" i="0" u="none" strike="noStrike" dirty="0" err="1">
                <a:solidFill>
                  <a:srgbClr val="002BB8"/>
                </a:solidFill>
                <a:effectLst/>
                <a:latin typeface="Arial" panose="020B0604020202020204" pitchFamily="34" charset="0"/>
                <a:hlinkClick r:id="rId3" tooltip="Practical Study of Chinese literature - text creation"/>
              </a:rPr>
              <a:t>Practical</a:t>
            </a:r>
            <a:r>
              <a:rPr lang="de-DE" sz="1800" b="0" i="0" u="none" strike="noStrike" dirty="0">
                <a:solidFill>
                  <a:srgbClr val="002BB8"/>
                </a:solidFill>
                <a:effectLst/>
                <a:latin typeface="Arial" panose="020B0604020202020204" pitchFamily="34" charset="0"/>
                <a:hlinkClick r:id="rId3" tooltip="Practical Study of Chinese literature - text creation"/>
              </a:rPr>
              <a:t> Study </a:t>
            </a:r>
            <a:r>
              <a:rPr lang="de-DE" sz="1800" b="0" i="0" u="none" strike="noStrike" dirty="0" err="1">
                <a:solidFill>
                  <a:srgbClr val="002BB8"/>
                </a:solidFill>
                <a:effectLst/>
                <a:latin typeface="Arial" panose="020B0604020202020204" pitchFamily="34" charset="0"/>
                <a:hlinkClick r:id="rId3" tooltip="Practical Study of Chinese literature - text creation"/>
              </a:rPr>
              <a:t>of</a:t>
            </a:r>
            <a:r>
              <a:rPr lang="de-DE" sz="1800" b="0" i="0" u="none" strike="noStrike" dirty="0">
                <a:solidFill>
                  <a:srgbClr val="002BB8"/>
                </a:solidFill>
                <a:effectLst/>
                <a:latin typeface="Arial" panose="020B0604020202020204" pitchFamily="34" charset="0"/>
                <a:hlinkClick r:id="rId3" tooltip="Practical Study of Chinese literature - text creation"/>
              </a:rPr>
              <a:t> Chinese </a:t>
            </a:r>
            <a:r>
              <a:rPr lang="de-DE" sz="1800" b="0" i="0" u="none" strike="noStrike" dirty="0" err="1">
                <a:solidFill>
                  <a:srgbClr val="002BB8"/>
                </a:solidFill>
                <a:effectLst/>
                <a:latin typeface="Arial" panose="020B0604020202020204" pitchFamily="34" charset="0"/>
                <a:hlinkClick r:id="rId3" tooltip="Practical Study of Chinese literature - text creation"/>
              </a:rPr>
              <a:t>literature</a:t>
            </a:r>
            <a:r>
              <a:rPr lang="de-DE" sz="1800" b="0" i="0" u="none" strike="noStrike" dirty="0">
                <a:solidFill>
                  <a:srgbClr val="002BB8"/>
                </a:solidFill>
                <a:effectLst/>
                <a:latin typeface="Arial" panose="020B0604020202020204" pitchFamily="34" charset="0"/>
                <a:hlinkClick r:id="rId3" tooltip="Practical Study of Chinese literature - text creation"/>
              </a:rPr>
              <a:t> - </a:t>
            </a:r>
            <a:r>
              <a:rPr lang="de-DE" sz="1800" b="0" i="0" u="none" strike="noStrike" dirty="0" err="1">
                <a:solidFill>
                  <a:srgbClr val="002BB8"/>
                </a:solidFill>
                <a:effectLst/>
                <a:latin typeface="Arial" panose="020B0604020202020204" pitchFamily="34" charset="0"/>
                <a:hlinkClick r:id="rId3" tooltip="Practical Study of Chinese literature - text creation"/>
              </a:rPr>
              <a:t>text</a:t>
            </a:r>
            <a:r>
              <a:rPr lang="de-DE" sz="1800" b="0" i="0" u="none" strike="noStrike" dirty="0">
                <a:solidFill>
                  <a:srgbClr val="002BB8"/>
                </a:solidFill>
                <a:effectLst/>
                <a:latin typeface="Arial" panose="020B0604020202020204" pitchFamily="34" charset="0"/>
                <a:hlinkClick r:id="rId3" tooltip="Practical Study of Chinese literature - text creation"/>
              </a:rPr>
              <a:t> </a:t>
            </a:r>
            <a:r>
              <a:rPr lang="de-DE" sz="1800" b="0" i="0" u="none" strike="noStrike" dirty="0" err="1">
                <a:solidFill>
                  <a:srgbClr val="002BB8"/>
                </a:solidFill>
                <a:effectLst/>
                <a:latin typeface="Arial" panose="020B0604020202020204" pitchFamily="34" charset="0"/>
                <a:hlinkClick r:id="rId3" tooltip="Practical Study of Chinese literature - text creation"/>
              </a:rPr>
              <a:t>creation</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Praktyczna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nauka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jezyka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chinskiego</a:t>
            </a:r>
            <a:r>
              <a:rPr lang="de-DE" sz="1800" b="0" i="0" dirty="0">
                <a:solidFill>
                  <a:srgbClr val="000000"/>
                </a:solidFill>
                <a:effectLst/>
                <a:latin typeface="Arial" panose="020B0604020202020204" pitchFamily="34" charset="0"/>
              </a:rPr>
              <a:t> – </a:t>
            </a:r>
            <a:r>
              <a:rPr lang="de-DE" sz="1800" b="0" i="0" dirty="0" err="1">
                <a:solidFill>
                  <a:srgbClr val="000000"/>
                </a:solidFill>
                <a:effectLst/>
                <a:latin typeface="Arial" panose="020B0604020202020204" pitchFamily="34" charset="0"/>
              </a:rPr>
              <a:t>kompozycja</a:t>
            </a:r>
            <a:r>
              <a:rPr lang="de-DE" sz="1800" b="0" i="0" dirty="0">
                <a:solidFill>
                  <a:srgbClr val="000000"/>
                </a:solidFill>
                <a:effectLst/>
                <a:latin typeface="Arial" panose="020B0604020202020204" pitchFamily="34" charset="0"/>
              </a:rPr>
              <a:t> </a:t>
            </a:r>
            <a:r>
              <a:rPr lang="de-DE" sz="1800" b="0" i="0" dirty="0" err="1">
                <a:solidFill>
                  <a:srgbClr val="000000"/>
                </a:solidFill>
                <a:effectLst/>
                <a:latin typeface="Arial" panose="020B0604020202020204" pitchFamily="34" charset="0"/>
              </a:rPr>
              <a:t>tekstu</a:t>
            </a:r>
            <a:r>
              <a:rPr lang="de-DE" sz="1800" b="0" i="0" dirty="0">
                <a:solidFill>
                  <a:srgbClr val="000000"/>
                </a:solidFill>
                <a:effectLst/>
                <a:latin typeface="Arial" panose="020B0604020202020204" pitchFamily="34" charset="0"/>
              </a:rPr>
              <a:t> SIN m II 30+30, fall 2023, Adam Mickiewicz University, </a:t>
            </a:r>
            <a:r>
              <a:rPr lang="de-DE" sz="1800" b="0" i="0" dirty="0" err="1">
                <a:solidFill>
                  <a:srgbClr val="000000"/>
                </a:solidFill>
                <a:effectLst/>
                <a:latin typeface="Arial" panose="020B0604020202020204" pitchFamily="34" charset="0"/>
              </a:rPr>
              <a:t>Poznan</a:t>
            </a:r>
            <a:endParaRPr lang="en-US" sz="4800" dirty="0">
              <a:solidFill>
                <a:srgbClr val="000000"/>
              </a:solidFill>
              <a:effectLst/>
              <a:latin typeface="Calibri" panose="020F0502020204030204" pitchFamily="34" charset="0"/>
            </a:endParaRPr>
          </a:p>
          <a:p>
            <a:r>
              <a:rPr lang="zh-CN" altLang="de-DE" sz="1800" dirty="0">
                <a:solidFill>
                  <a:srgbClr val="000000"/>
                </a:solidFill>
                <a:effectLst/>
                <a:latin typeface="Calibri" panose="020F0502020204030204" pitchFamily="34" charset="0"/>
              </a:rPr>
              <a:t>教室 </a:t>
            </a:r>
            <a:r>
              <a:rPr lang="en-US" sz="1800" dirty="0">
                <a:solidFill>
                  <a:srgbClr val="000000"/>
                </a:solidFill>
                <a:effectLst/>
                <a:latin typeface="Calibri" panose="020F0502020204030204" pitchFamily="34" charset="0"/>
              </a:rPr>
              <a:t>Classroom 4</a:t>
            </a:r>
            <a:r>
              <a:rPr lang="de-DE" sz="1800" dirty="0">
                <a:solidFill>
                  <a:srgbClr val="000000"/>
                </a:solidFill>
                <a:effectLst/>
                <a:latin typeface="Calibri" panose="020F0502020204030204" pitchFamily="34" charset="0"/>
              </a:rPr>
              <a:t>01</a:t>
            </a:r>
            <a:endParaRPr lang="en-US" sz="1800" dirty="0">
              <a:solidFill>
                <a:srgbClr val="000000"/>
              </a:solidFill>
              <a:effectLst/>
              <a:latin typeface="Calibri" panose="020F0502020204030204" pitchFamily="34" charset="0"/>
            </a:endParaRPr>
          </a:p>
          <a:p>
            <a:r>
              <a:rPr lang="zh-CN" altLang="de-DE" sz="1800" dirty="0">
                <a:solidFill>
                  <a:schemeClr val="tx1"/>
                </a:solidFill>
                <a:latin typeface="Arial" panose="020B0604020202020204" pitchFamily="34" charset="0"/>
                <a:ea typeface="楷体" panose="02010609060101010101" pitchFamily="49" charset="-122"/>
                <a:cs typeface="Arial" panose="020B0604020202020204" pitchFamily="34" charset="0"/>
              </a:rPr>
              <a:t>助教：</a:t>
            </a:r>
            <a:r>
              <a:rPr lang="de-DE" sz="1800" b="0" i="0" dirty="0">
                <a:solidFill>
                  <a:srgbClr val="000000"/>
                </a:solidFill>
                <a:effectLst/>
                <a:latin typeface="Arial" panose="020B0604020202020204" pitchFamily="34" charset="0"/>
              </a:rPr>
              <a:t> </a:t>
            </a:r>
            <a:r>
              <a:rPr lang="de-DE" altLang="zh-CN" sz="1800" dirty="0">
                <a:solidFill>
                  <a:srgbClr val="000000"/>
                </a:solidFill>
                <a:latin typeface="Arial" panose="020B0604020202020204" pitchFamily="34" charset="0"/>
              </a:rPr>
              <a:t>Martyna, Wiki Admin</a:t>
            </a:r>
            <a:r>
              <a:rPr lang="de-DE" altLang="zh-CN" sz="1800">
                <a:solidFill>
                  <a:srgbClr val="000000"/>
                </a:solidFill>
                <a:latin typeface="Arial" panose="020B0604020202020204" pitchFamily="34" charset="0"/>
              </a:rPr>
              <a:t>: Lukasz</a:t>
            </a:r>
            <a:endParaRPr lang="de-DE" altLang="zh-CN" sz="1800" dirty="0">
              <a:solidFill>
                <a:schemeClr val="tx1"/>
              </a:solidFill>
              <a:latin typeface="楷体" panose="02010609060101010101" pitchFamily="49" charset="-122"/>
              <a:ea typeface="楷体" panose="02010609060101010101" pitchFamily="49" charset="-122"/>
            </a:endParaRPr>
          </a:p>
          <a:p>
            <a:r>
              <a:rPr lang="zh-CN" altLang="en-US" sz="1800" dirty="0">
                <a:solidFill>
                  <a:schemeClr val="tx1"/>
                </a:solidFill>
                <a:latin typeface="楷体" panose="02010609060101010101" pitchFamily="49" charset="-122"/>
                <a:ea typeface="楷体" panose="02010609060101010101" pitchFamily="49" charset="-122"/>
              </a:rPr>
              <a:t>吴漠</a:t>
            </a:r>
            <a:r>
              <a:rPr lang="zh-CN" altLang="de-DE" sz="1800" dirty="0">
                <a:solidFill>
                  <a:schemeClr val="tx1"/>
                </a:solidFill>
                <a:latin typeface="楷体" panose="02010609060101010101" pitchFamily="49" charset="-122"/>
                <a:ea typeface="楷体" panose="02010609060101010101" pitchFamily="49" charset="-122"/>
              </a:rPr>
              <a:t>汀助理教授</a:t>
            </a:r>
            <a:r>
              <a:rPr lang="zh-CN" altLang="de-DE" sz="18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Adiunkt</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a:t>
            </a:r>
            <a:r>
              <a:rPr lang="de-DE" altLang="zh-CN" sz="1800" dirty="0" err="1">
                <a:solidFill>
                  <a:schemeClr val="tx1"/>
                </a:solidFill>
                <a:latin typeface="Calibri" panose="020F0502020204030204" pitchFamily="34" charset="0"/>
                <a:ea typeface="楷体" panose="02010609060101010101" pitchFamily="49" charset="-122"/>
                <a:cs typeface="Calibri" panose="020F0502020204030204" pitchFamily="34" charset="0"/>
              </a:rPr>
              <a:t>Assistant</a:t>
            </a:r>
            <a:r>
              <a:rPr lang="de-DE" altLang="zh-CN" sz="1800" dirty="0">
                <a:solidFill>
                  <a:schemeClr val="tx1"/>
                </a:solidFill>
                <a:latin typeface="Calibri" panose="020F0502020204030204" pitchFamily="34" charset="0"/>
                <a:ea typeface="楷体" panose="02010609060101010101" pitchFamily="49" charset="-122"/>
                <a:cs typeface="Calibri" panose="020F0502020204030204" pitchFamily="34" charset="0"/>
              </a:rPr>
              <a:t> Professor) Dr. Martin Woesler</a:t>
            </a:r>
            <a:endParaRPr lang="de-DE" sz="1800" dirty="0">
              <a:solidFill>
                <a:schemeClr val="tx1"/>
              </a:solidFill>
              <a:latin typeface="Calibri" panose="020F0502020204030204" pitchFamily="34" charset="0"/>
              <a:ea typeface="楷体" panose="02010609060101010101" pitchFamily="49" charset="-122"/>
              <a:cs typeface="Calibri" panose="020F0502020204030204" pitchFamily="34" charset="0"/>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a:bodyPr>
          <a:lstStyle/>
          <a:p>
            <a:pPr eaLnBrk="1" hangingPunct="1"/>
            <a:r>
              <a:rPr lang="de-DE" altLang="zh-CN" dirty="0" err="1">
                <a:solidFill>
                  <a:srgbClr val="0E5772"/>
                </a:solidFill>
                <a:latin typeface="Arial" panose="020B0604020202020204" pitchFamily="34" charset="0"/>
                <a:cs typeface="Arial" panose="020B0604020202020204" pitchFamily="34" charset="0"/>
              </a:rPr>
              <a:t>Participants</a:t>
            </a:r>
            <a:r>
              <a:rPr altLang="zh-CN" dirty="0">
                <a:solidFill>
                  <a:srgbClr val="0E5772"/>
                </a:solidFill>
                <a:latin typeface="Arial" panose="020B0604020202020204" pitchFamily="34" charset="0"/>
                <a:cs typeface="Arial" panose="020B0604020202020204" pitchFamily="34" charset="0"/>
              </a:rPr>
              <a:t> </a:t>
            </a:r>
            <a:r>
              <a:rPr lang="zh-CN" altLang="de-DE" dirty="0">
                <a:solidFill>
                  <a:srgbClr val="0E5772"/>
                </a:solidFill>
                <a:latin typeface="Arial" panose="020B0604020202020204" pitchFamily="34" charset="0"/>
                <a:cs typeface="Arial" panose="020B0604020202020204" pitchFamily="34" charset="0"/>
              </a:rPr>
              <a:t>研二同學們</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268760"/>
            <a:ext cx="8229600" cy="5465098"/>
          </a:xfrm>
        </p:spPr>
        <p:txBody>
          <a:bodyPr>
            <a:normAutofit fontScale="90000"/>
          </a:bodyPr>
          <a:lstStyle/>
          <a:p>
            <a:pPr eaLnBrk="1" hangingPunct="1"/>
            <a:r>
              <a:rPr lang="de-DE" altLang="zh-CN" sz="1800" dirty="0">
                <a:latin typeface="Arial" panose="020B0604020202020204" pitchFamily="34" charset="0"/>
                <a:cs typeface="Arial" panose="020B0604020202020204" pitchFamily="34" charset="0"/>
              </a:rPr>
              <a:t>(Later also </a:t>
            </a:r>
            <a:r>
              <a:rPr lang="de-DE" altLang="zh-CN" sz="1800" dirty="0" err="1">
                <a:latin typeface="Arial" panose="020B0604020202020204" pitchFamily="34" charset="0"/>
                <a:cs typeface="Arial" panose="020B0604020202020204" pitchFamily="34" charset="0"/>
              </a:rPr>
              <a:t>introduce</a:t>
            </a:r>
            <a:r>
              <a:rPr lang="de-DE" altLang="zh-CN" sz="1800" dirty="0">
                <a:latin typeface="Arial" panose="020B0604020202020204" pitchFamily="34" charset="0"/>
                <a:cs typeface="Arial" panose="020B0604020202020204" pitchFamily="34" charset="0"/>
              </a:rPr>
              <a:t> yourself </a:t>
            </a:r>
            <a:r>
              <a:rPr lang="de-DE" altLang="zh-CN" sz="1800" dirty="0" err="1">
                <a:latin typeface="Arial" panose="020B0604020202020204" pitchFamily="34" charset="0"/>
                <a:cs typeface="Arial" panose="020B0604020202020204" pitchFamily="34" charset="0"/>
              </a:rPr>
              <a:t>shortly</a:t>
            </a:r>
            <a:r>
              <a:rPr lang="de-DE" altLang="zh-CN" sz="1800" dirty="0">
                <a:latin typeface="Arial" panose="020B0604020202020204" pitchFamily="34" charset="0"/>
                <a:cs typeface="Arial" panose="020B0604020202020204" pitchFamily="34" charset="0"/>
              </a:rPr>
              <a:t> </a:t>
            </a:r>
            <a:r>
              <a:rPr lang="de-DE" altLang="zh-CN" sz="1800" dirty="0" err="1">
                <a:latin typeface="Arial" panose="020B0604020202020204" pitchFamily="34" charset="0"/>
                <a:cs typeface="Arial" panose="020B0604020202020204" pitchFamily="34" charset="0"/>
              </a:rPr>
              <a:t>during</a:t>
            </a:r>
            <a:r>
              <a:rPr lang="de-DE" altLang="zh-CN" sz="1800" dirty="0">
                <a:latin typeface="Arial" panose="020B0604020202020204" pitchFamily="34" charset="0"/>
                <a:cs typeface="Arial" panose="020B0604020202020204" pitchFamily="34" charset="0"/>
              </a:rPr>
              <a:t> </a:t>
            </a:r>
            <a:r>
              <a:rPr lang="de-DE" altLang="zh-CN" sz="1800" dirty="0" err="1">
                <a:latin typeface="Arial" panose="020B0604020202020204" pitchFamily="34" charset="0"/>
                <a:cs typeface="Arial" panose="020B0604020202020204" pitchFamily="34" charset="0"/>
              </a:rPr>
              <a:t>the</a:t>
            </a:r>
            <a:r>
              <a:rPr lang="de-DE" altLang="zh-CN" sz="1800" dirty="0">
                <a:latin typeface="Arial" panose="020B0604020202020204" pitchFamily="34" charset="0"/>
                <a:cs typeface="Arial" panose="020B0604020202020204" pitchFamily="34" charset="0"/>
              </a:rPr>
              <a:t> Wiki Registration.)</a:t>
            </a:r>
          </a:p>
          <a:p>
            <a:pPr eaLnBrk="1" hangingPunct="1"/>
            <a:r>
              <a:rPr lang="de-DE" altLang="zh-CN" sz="1800" dirty="0">
                <a:latin typeface="Arial" panose="020B0604020202020204" pitchFamily="34" charset="0"/>
                <a:cs typeface="Arial" panose="020B0604020202020204" pitchFamily="34" charset="0"/>
              </a:rPr>
              <a:t>Martyna  </a:t>
            </a:r>
            <a:r>
              <a:rPr lang="zh-CN" altLang="de-DE" sz="1800" dirty="0">
                <a:latin typeface="Arial" panose="020B0604020202020204" pitchFamily="34" charset="0"/>
                <a:cs typeface="Arial" panose="020B0604020202020204" pitchFamily="34" charset="0"/>
              </a:rPr>
              <a:t>泊语丰 </a:t>
            </a:r>
            <a:r>
              <a:rPr lang="de-DE" altLang="zh-CN" sz="1800" dirty="0">
                <a:latin typeface="Arial" panose="020B0604020202020204" pitchFamily="34" charset="0"/>
                <a:cs typeface="Arial" panose="020B0604020202020204" pitchFamily="34" charset="0"/>
              </a:rPr>
              <a:t>Bo </a:t>
            </a:r>
            <a:r>
              <a:rPr lang="de-DE" altLang="zh-CN" sz="1800" dirty="0" err="1">
                <a:latin typeface="Arial" panose="020B0604020202020204" pitchFamily="34" charset="0"/>
                <a:cs typeface="Arial" panose="020B0604020202020204" pitchFamily="34" charset="0"/>
              </a:rPr>
              <a:t>Yufeng</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高中 </a:t>
            </a:r>
            <a:r>
              <a:rPr lang="de-DE" altLang="zh-CN" sz="1800" dirty="0">
                <a:latin typeface="Arial" panose="020B0604020202020204" pitchFamily="34" charset="0"/>
                <a:cs typeface="Arial" panose="020B0604020202020204" pitchFamily="34" charset="0"/>
              </a:rPr>
              <a:t>High School </a:t>
            </a:r>
            <a:r>
              <a:rPr lang="zh-CN" altLang="de-DE" sz="1800" dirty="0">
                <a:latin typeface="Arial" panose="020B0604020202020204" pitchFamily="34" charset="0"/>
                <a:cs typeface="Arial" panose="020B0604020202020204" pitchFamily="34" charset="0"/>
              </a:rPr>
              <a:t>对亚洲语言感兴趣</a:t>
            </a:r>
            <a:r>
              <a:rPr lang="de-DE" altLang="zh-CN" sz="1800" dirty="0">
                <a:latin typeface="Arial" panose="020B0604020202020204" pitchFamily="34" charset="0"/>
                <a:cs typeface="Arial" panose="020B0604020202020204" pitchFamily="34" charset="0"/>
              </a:rPr>
              <a:t>: Asian </a:t>
            </a:r>
            <a:r>
              <a:rPr lang="de-DE" altLang="zh-CN" sz="1800" dirty="0" err="1">
                <a:latin typeface="Arial" panose="020B0604020202020204" pitchFamily="34" charset="0"/>
                <a:cs typeface="Arial" panose="020B0604020202020204" pitchFamily="34" charset="0"/>
              </a:rPr>
              <a:t>languages</a:t>
            </a:r>
            <a:r>
              <a:rPr lang="de-DE" altLang="zh-CN" sz="1800" dirty="0">
                <a:latin typeface="Arial" panose="020B0604020202020204" pitchFamily="34" charset="0"/>
                <a:cs typeface="Arial" panose="020B0604020202020204" pitchFamily="34" charset="0"/>
              </a:rPr>
              <a:t> =&gt; Chinese, </a:t>
            </a:r>
            <a:r>
              <a:rPr lang="zh-CN" altLang="de-DE" sz="1800" dirty="0">
                <a:latin typeface="Arial" panose="020B0604020202020204" pitchFamily="34" charset="0"/>
                <a:cs typeface="Arial" panose="020B0604020202020204" pitchFamily="34" charset="0"/>
              </a:rPr>
              <a:t>国际企业？</a:t>
            </a:r>
            <a:endParaRPr lang="de-DE" altLang="zh-CN" sz="1800" dirty="0">
              <a:latin typeface="Arial" panose="020B0604020202020204" pitchFamily="34" charset="0"/>
              <a:cs typeface="Arial" panose="020B0604020202020204" pitchFamily="34" charset="0"/>
            </a:endParaRPr>
          </a:p>
          <a:p>
            <a:pPr eaLnBrk="1" hangingPunct="1"/>
            <a:r>
              <a:rPr lang="de-DE" altLang="zh-CN" sz="1800" dirty="0">
                <a:latin typeface="Arial" panose="020B0604020202020204" pitchFamily="34" charset="0"/>
                <a:cs typeface="Arial" panose="020B0604020202020204" pitchFamily="34" charset="0"/>
              </a:rPr>
              <a:t>Alicja z </a:t>
            </a:r>
            <a:r>
              <a:rPr lang="zh-CN" altLang="de-DE" sz="1800" dirty="0">
                <a:latin typeface="Arial" panose="020B0604020202020204" pitchFamily="34" charset="0"/>
                <a:cs typeface="Arial" panose="020B0604020202020204" pitchFamily="34" charset="0"/>
              </a:rPr>
              <a:t>柯之川 </a:t>
            </a:r>
            <a:r>
              <a:rPr lang="de-DE" altLang="zh-CN" sz="1800" dirty="0">
                <a:latin typeface="Arial" panose="020B0604020202020204" pitchFamily="34" charset="0"/>
                <a:cs typeface="Arial" panose="020B0604020202020204" pitchFamily="34" charset="0"/>
              </a:rPr>
              <a:t>Ke </a:t>
            </a:r>
            <a:r>
              <a:rPr lang="de-DE" altLang="zh-CN" sz="1800" dirty="0" err="1">
                <a:latin typeface="Arial" panose="020B0604020202020204" pitchFamily="34" charset="0"/>
                <a:cs typeface="Arial" panose="020B0604020202020204" pitchFamily="34" charset="0"/>
              </a:rPr>
              <a:t>Zhichuan</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高中：语言很有用，找了挑战，对航空业感兴趣</a:t>
            </a:r>
            <a:r>
              <a:rPr lang="de-DE" altLang="zh-CN" sz="1800" dirty="0">
                <a:latin typeface="Arial" panose="020B0604020202020204" pitchFamily="34" charset="0"/>
                <a:cs typeface="Arial" panose="020B0604020202020204" pitchFamily="34" charset="0"/>
              </a:rPr>
              <a:t>, </a:t>
            </a:r>
            <a:r>
              <a:rPr lang="de-DE" altLang="zh-CN" sz="1800" dirty="0" err="1">
                <a:latin typeface="Arial" panose="020B0604020202020204" pitchFamily="34" charset="0"/>
                <a:cs typeface="Arial" panose="020B0604020202020204" pitchFamily="34" charset="0"/>
              </a:rPr>
              <a:t>logistics</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物流</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Aleksandra </a:t>
            </a:r>
            <a:r>
              <a:rPr lang="zh-CN" altLang="de-DE" sz="1800" dirty="0">
                <a:latin typeface="Arial" panose="020B0604020202020204" pitchFamily="34" charset="0"/>
                <a:cs typeface="Arial" panose="020B0604020202020204" pitchFamily="34" charset="0"/>
              </a:rPr>
              <a:t>韩美琳</a:t>
            </a:r>
            <a:r>
              <a:rPr lang="de-DE" altLang="zh-CN" sz="1800" dirty="0">
                <a:latin typeface="Arial" panose="020B0604020202020204" pitchFamily="34" charset="0"/>
                <a:cs typeface="Arial" panose="020B0604020202020204" pitchFamily="34" charset="0"/>
              </a:rPr>
              <a:t> Han </a:t>
            </a:r>
            <a:r>
              <a:rPr lang="de-DE" altLang="zh-CN" sz="1800" dirty="0" err="1">
                <a:latin typeface="Arial" panose="020B0604020202020204" pitchFamily="34" charset="0"/>
                <a:cs typeface="Arial" panose="020B0604020202020204" pitchFamily="34" charset="0"/>
              </a:rPr>
              <a:t>Meilin</a:t>
            </a:r>
            <a:r>
              <a:rPr lang="zh-CN" altLang="de-DE" sz="1800" dirty="0">
                <a:latin typeface="Arial" panose="020B0604020202020204" pitchFamily="34" charset="0"/>
                <a:cs typeface="Arial" panose="020B0604020202020204" pitchFamily="34" charset="0"/>
              </a:rPr>
              <a:t>，喜欢语言，对亚洲文化感兴趣，原来喜欢韩语，然后中文，学过德语、西班牙语、英文</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Izabela </a:t>
            </a:r>
            <a:r>
              <a:rPr lang="zh-CN" altLang="de-DE" sz="1800" dirty="0">
                <a:latin typeface="Arial" panose="020B0604020202020204" pitchFamily="34" charset="0"/>
                <a:cs typeface="Arial" panose="020B0604020202020204" pitchFamily="34" charset="0"/>
              </a:rPr>
              <a:t>夏颖姗 </a:t>
            </a:r>
            <a:r>
              <a:rPr lang="de-DE" altLang="zh-CN" sz="1800" dirty="0">
                <a:latin typeface="Arial" panose="020B0604020202020204" pitchFamily="34" charset="0"/>
                <a:cs typeface="Arial" panose="020B0604020202020204" pitchFamily="34" charset="0"/>
              </a:rPr>
              <a:t>Xia </a:t>
            </a:r>
            <a:r>
              <a:rPr lang="de-DE" altLang="zh-CN" sz="1800" dirty="0" err="1">
                <a:latin typeface="Arial" panose="020B0604020202020204" pitchFamily="34" charset="0"/>
                <a:cs typeface="Arial" panose="020B0604020202020204" pitchFamily="34" charset="0"/>
              </a:rPr>
              <a:t>Yingshan</a:t>
            </a:r>
            <a:r>
              <a:rPr lang="zh-CN" altLang="de-DE" sz="1800" dirty="0">
                <a:latin typeface="Arial" panose="020B0604020202020204" pitchFamily="34" charset="0"/>
                <a:cs typeface="Arial" panose="020B0604020202020204" pitchFamily="34" charset="0"/>
              </a:rPr>
              <a:t>，克拉科夫，韩语，口译？英语、德语、拉丁语等等</a:t>
            </a:r>
            <a:endParaRPr lang="de-DE" altLang="zh-CN" sz="1800" dirty="0">
              <a:latin typeface="Arial" panose="020B0604020202020204" pitchFamily="34" charset="0"/>
              <a:cs typeface="Arial" panose="020B0604020202020204" pitchFamily="34" charset="0"/>
            </a:endParaRPr>
          </a:p>
          <a:p>
            <a:pPr eaLnBrk="1" hangingPunct="1"/>
            <a:r>
              <a:rPr lang="de-DE" altLang="zh-CN" sz="1800" dirty="0">
                <a:latin typeface="Arial" panose="020B0604020202020204" pitchFamily="34" charset="0"/>
                <a:cs typeface="Arial" panose="020B0604020202020204" pitchFamily="34" charset="0"/>
              </a:rPr>
              <a:t>Marianna </a:t>
            </a:r>
            <a:r>
              <a:rPr lang="zh-CN" altLang="de-DE" sz="1800" dirty="0">
                <a:latin typeface="Arial" panose="020B0604020202020204" pitchFamily="34" charset="0"/>
                <a:cs typeface="Arial" panose="020B0604020202020204" pitchFamily="34" charset="0"/>
              </a:rPr>
              <a:t>麻亮 </a:t>
            </a:r>
            <a:r>
              <a:rPr lang="de-DE" altLang="zh-CN" sz="1800" dirty="0">
                <a:latin typeface="Arial" panose="020B0604020202020204" pitchFamily="34" charset="0"/>
                <a:cs typeface="Arial" panose="020B0604020202020204" pitchFamily="34" charset="0"/>
              </a:rPr>
              <a:t>Ma Liang, </a:t>
            </a:r>
            <a:r>
              <a:rPr lang="zh-CN" altLang="de-DE" sz="1800" dirty="0">
                <a:latin typeface="Arial" panose="020B0604020202020204" pitchFamily="34" charset="0"/>
                <a:cs typeface="Arial" panose="020B0604020202020204" pitchFamily="34" charset="0"/>
              </a:rPr>
              <a:t>喜欢语言，挑战，翻译（口译）</a:t>
            </a:r>
            <a:endParaRPr lang="de-DE" altLang="zh-CN" sz="1800" dirty="0">
              <a:latin typeface="Arial" panose="020B0604020202020204" pitchFamily="34" charset="0"/>
              <a:cs typeface="Arial" panose="020B0604020202020204" pitchFamily="34" charset="0"/>
            </a:endParaRPr>
          </a:p>
          <a:p>
            <a:pPr eaLnBrk="1" hangingPunct="1"/>
            <a:r>
              <a:rPr lang="de-DE" altLang="zh-CN" sz="1800" dirty="0">
                <a:latin typeface="Arial" panose="020B0604020202020204" pitchFamily="34" charset="0"/>
                <a:cs typeface="Arial" panose="020B0604020202020204" pitchFamily="34" charset="0"/>
              </a:rPr>
              <a:t>Kalina </a:t>
            </a:r>
            <a:r>
              <a:rPr lang="zh-CN" altLang="de-DE" sz="1800" dirty="0">
                <a:latin typeface="Arial" panose="020B0604020202020204" pitchFamily="34" charset="0"/>
                <a:cs typeface="Arial" panose="020B0604020202020204" pitchFamily="34" charset="0"/>
              </a:rPr>
              <a:t>吴凯庭 </a:t>
            </a:r>
            <a:r>
              <a:rPr lang="de-DE" altLang="zh-CN" sz="1800" dirty="0">
                <a:latin typeface="Arial" panose="020B0604020202020204" pitchFamily="34" charset="0"/>
                <a:cs typeface="Arial" panose="020B0604020202020204" pitchFamily="34" charset="0"/>
              </a:rPr>
              <a:t>Wu </a:t>
            </a:r>
            <a:r>
              <a:rPr lang="de-DE" altLang="zh-CN" sz="1800" dirty="0" err="1">
                <a:latin typeface="Arial" panose="020B0604020202020204" pitchFamily="34" charset="0"/>
                <a:cs typeface="Arial" panose="020B0604020202020204" pitchFamily="34" charset="0"/>
              </a:rPr>
              <a:t>Kaiting</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高中：要学一个跟学校的专业完全不一样的，</a:t>
            </a:r>
            <a:r>
              <a:rPr lang="de-DE" altLang="zh-CN" sz="1800" dirty="0">
                <a:latin typeface="Arial" panose="020B0604020202020204" pitchFamily="34" charset="0"/>
                <a:cs typeface="Arial" panose="020B0604020202020204" pitchFamily="34" charset="0"/>
              </a:rPr>
              <a:t>Gdansk BA</a:t>
            </a:r>
            <a:r>
              <a:rPr lang="zh-CN" altLang="de-DE" sz="1800" dirty="0">
                <a:latin typeface="Arial" panose="020B0604020202020204" pitchFamily="34" charset="0"/>
                <a:cs typeface="Arial" panose="020B0604020202020204" pitchFamily="34" charset="0"/>
              </a:rPr>
              <a:t>，中国历史（基督教）跟欧洲的不同，有意思，中文老师，作家（幻想小说）</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Lukasz </a:t>
            </a:r>
            <a:r>
              <a:rPr lang="zh-CN" altLang="de-DE" sz="1800" dirty="0">
                <a:latin typeface="Arial" panose="020B0604020202020204" pitchFamily="34" charset="0"/>
                <a:cs typeface="Arial" panose="020B0604020202020204" pitchFamily="34" charset="0"/>
              </a:rPr>
              <a:t>黄旭明 </a:t>
            </a:r>
            <a:r>
              <a:rPr lang="de-DE" altLang="zh-CN" sz="1800" dirty="0">
                <a:latin typeface="Arial" panose="020B0604020202020204" pitchFamily="34" charset="0"/>
                <a:cs typeface="Arial" panose="020B0604020202020204" pitchFamily="34" charset="0"/>
              </a:rPr>
              <a:t>Huang </a:t>
            </a:r>
            <a:r>
              <a:rPr lang="de-DE" altLang="zh-CN" sz="1800" dirty="0" err="1">
                <a:latin typeface="Arial" panose="020B0604020202020204" pitchFamily="34" charset="0"/>
                <a:cs typeface="Arial" panose="020B0604020202020204" pitchFamily="34" charset="0"/>
              </a:rPr>
              <a:t>Xuming</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茶文化 </a:t>
            </a:r>
            <a:r>
              <a:rPr lang="de-DE" altLang="zh-CN" sz="1800" dirty="0">
                <a:latin typeface="Arial" panose="020B0604020202020204" pitchFamily="34" charset="0"/>
                <a:cs typeface="Arial" panose="020B0604020202020204" pitchFamily="34" charset="0"/>
              </a:rPr>
              <a:t>Tea </a:t>
            </a:r>
            <a:r>
              <a:rPr lang="de-DE" altLang="zh-CN" sz="1800" dirty="0" err="1">
                <a:latin typeface="Arial" panose="020B0604020202020204" pitchFamily="34" charset="0"/>
                <a:cs typeface="Arial" panose="020B0604020202020204" pitchFamily="34" charset="0"/>
              </a:rPr>
              <a:t>culture</a:t>
            </a:r>
            <a:r>
              <a:rPr lang="de-DE" altLang="zh-CN" sz="1800" dirty="0">
                <a:latin typeface="Arial" panose="020B0604020202020204" pitchFamily="34" charset="0"/>
                <a:cs typeface="Arial" panose="020B0604020202020204" pitchFamily="34" charset="0"/>
              </a:rPr>
              <a:t> (</a:t>
            </a:r>
            <a:r>
              <a:rPr lang="de-DE" altLang="zh-CN" sz="1800" dirty="0" err="1">
                <a:latin typeface="Arial" panose="020B0604020202020204" pitchFamily="34" charset="0"/>
                <a:cs typeface="Arial" panose="020B0604020202020204" pitchFamily="34" charset="0"/>
              </a:rPr>
              <a:t>ceremony</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日语</a:t>
            </a:r>
            <a:r>
              <a:rPr lang="de-DE" altLang="zh-CN" sz="1800" dirty="0" err="1">
                <a:latin typeface="Arial" panose="020B0604020202020204" pitchFamily="34" charset="0"/>
                <a:cs typeface="Arial" panose="020B0604020202020204" pitchFamily="34" charset="0"/>
              </a:rPr>
              <a:t>Japanese</a:t>
            </a:r>
            <a:r>
              <a:rPr lang="zh-CN" altLang="de-DE" sz="1800" dirty="0">
                <a:latin typeface="Arial" panose="020B0604020202020204" pitchFamily="34" charset="0"/>
                <a:cs typeface="Arial" panose="020B0604020202020204" pitchFamily="34" charset="0"/>
              </a:rPr>
              <a:t>， 广州带</a:t>
            </a:r>
            <a:r>
              <a:rPr lang="de-DE" altLang="zh-CN" sz="1800" dirty="0">
                <a:latin typeface="Arial" panose="020B0604020202020204" pitchFamily="34" charset="0"/>
                <a:cs typeface="Arial" panose="020B0604020202020204" pitchFamily="34" charset="0"/>
              </a:rPr>
              <a:t>4</a:t>
            </a:r>
            <a:r>
              <a:rPr lang="zh-CN" altLang="de-DE" sz="1800" dirty="0">
                <a:latin typeface="Arial" panose="020B0604020202020204" pitchFamily="34" charset="0"/>
                <a:cs typeface="Arial" panose="020B0604020202020204" pitchFamily="34" charset="0"/>
              </a:rPr>
              <a:t>个月上广外</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Weronika </a:t>
            </a:r>
            <a:r>
              <a:rPr lang="zh-CN" altLang="de-DE" sz="1800" dirty="0">
                <a:latin typeface="Arial" panose="020B0604020202020204" pitchFamily="34" charset="0"/>
                <a:cs typeface="Arial" panose="020B0604020202020204" pitchFamily="34" charset="0"/>
              </a:rPr>
              <a:t>舒然</a:t>
            </a:r>
            <a:r>
              <a:rPr lang="de-DE" altLang="zh-CN" sz="1800" dirty="0">
                <a:latin typeface="Arial" panose="020B0604020202020204" pitchFamily="34" charset="0"/>
                <a:cs typeface="Arial" panose="020B0604020202020204" pitchFamily="34" charset="0"/>
              </a:rPr>
              <a:t> Shu Ran</a:t>
            </a:r>
            <a:r>
              <a:rPr lang="zh-CN" altLang="de-DE" sz="1800" dirty="0">
                <a:latin typeface="Arial" panose="020B0604020202020204" pitchFamily="34" charset="0"/>
                <a:cs typeface="Arial" panose="020B0604020202020204" pitchFamily="34" charset="0"/>
              </a:rPr>
              <a:t>，</a:t>
            </a:r>
            <a:r>
              <a:rPr lang="de-DE" altLang="zh-CN" sz="1800" dirty="0">
                <a:latin typeface="Arial" panose="020B0604020202020204" pitchFamily="34" charset="0"/>
                <a:cs typeface="Arial" panose="020B0604020202020204" pitchFamily="34" charset="0"/>
              </a:rPr>
              <a:t>Gdansk</a:t>
            </a:r>
            <a:r>
              <a:rPr lang="zh-CN" altLang="de-DE" sz="1800" dirty="0">
                <a:latin typeface="Arial" panose="020B0604020202020204" pitchFamily="34" charset="0"/>
                <a:cs typeface="Arial" panose="020B0604020202020204" pitchFamily="34" charset="0"/>
              </a:rPr>
              <a:t>，对外汉语老师、对外英语老师</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Daria </a:t>
            </a:r>
            <a:r>
              <a:rPr lang="zh-CN" altLang="de-DE" sz="1800" dirty="0">
                <a:latin typeface="Arial" panose="020B0604020202020204" pitchFamily="34" charset="0"/>
                <a:cs typeface="Arial" panose="020B0604020202020204" pitchFamily="34" charset="0"/>
              </a:rPr>
              <a:t>史蕤 </a:t>
            </a:r>
            <a:r>
              <a:rPr lang="de-DE" altLang="zh-CN" sz="1800" dirty="0">
                <a:latin typeface="Arial" panose="020B0604020202020204" pitchFamily="34" charset="0"/>
                <a:cs typeface="Arial" panose="020B0604020202020204" pitchFamily="34" charset="0"/>
              </a:rPr>
              <a:t>Shi Rui, Torun </a:t>
            </a:r>
            <a:r>
              <a:rPr lang="zh-CN" altLang="de-DE" sz="1800" dirty="0">
                <a:latin typeface="Arial" panose="020B0604020202020204" pitchFamily="34" charset="0"/>
                <a:cs typeface="Arial" panose="020B0604020202020204" pitchFamily="34" charset="0"/>
              </a:rPr>
              <a:t>大学（于台湾高雄留学</a:t>
            </a:r>
            <a:r>
              <a:rPr lang="de-DE" altLang="zh-CN" sz="1800" dirty="0">
                <a:latin typeface="Arial" panose="020B0604020202020204" pitchFamily="34" charset="0"/>
                <a:cs typeface="Arial" panose="020B0604020202020204" pitchFamily="34" charset="0"/>
              </a:rPr>
              <a:t>9</a:t>
            </a:r>
            <a:r>
              <a:rPr lang="zh-CN" altLang="de-DE" sz="1800" dirty="0">
                <a:latin typeface="Arial" panose="020B0604020202020204" pitchFamily="34" charset="0"/>
                <a:cs typeface="Arial" panose="020B0604020202020204" pitchFamily="34" charset="0"/>
              </a:rPr>
              <a:t>个月），远东文化系，中国文学，要一份安静的工作</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Milena </a:t>
            </a:r>
            <a:r>
              <a:rPr lang="de-DE" altLang="zh-CN" sz="1800" dirty="0" err="1">
                <a:latin typeface="Arial" panose="020B0604020202020204" pitchFamily="34" charset="0"/>
                <a:cs typeface="Arial" panose="020B0604020202020204" pitchFamily="34" charset="0"/>
              </a:rPr>
              <a:t>Szczechowska</a:t>
            </a:r>
            <a:r>
              <a:rPr lang="de-DE" altLang="zh-CN" sz="1800" dirty="0">
                <a:latin typeface="Arial" panose="020B0604020202020204" pitchFamily="34" charset="0"/>
                <a:cs typeface="Arial" panose="020B0604020202020204" pitchFamily="34" charset="0"/>
              </a:rPr>
              <a:t> Torun </a:t>
            </a:r>
            <a:r>
              <a:rPr lang="zh-CN" altLang="de-DE" sz="1800" dirty="0">
                <a:latin typeface="Arial" panose="020B0604020202020204" pitchFamily="34" charset="0"/>
                <a:cs typeface="Arial" panose="020B0604020202020204" pitchFamily="34" charset="0"/>
              </a:rPr>
              <a:t>大学（于台湾高雄留学</a:t>
            </a:r>
            <a:r>
              <a:rPr lang="de-DE" altLang="zh-CN" sz="1800" dirty="0">
                <a:latin typeface="Arial" panose="020B0604020202020204" pitchFamily="34" charset="0"/>
                <a:cs typeface="Arial" panose="020B0604020202020204" pitchFamily="34" charset="0"/>
              </a:rPr>
              <a:t>9</a:t>
            </a:r>
            <a:r>
              <a:rPr lang="zh-CN" altLang="de-DE" sz="1800" dirty="0">
                <a:latin typeface="Arial" panose="020B0604020202020204" pitchFamily="34" charset="0"/>
                <a:cs typeface="Arial" panose="020B0604020202020204" pitchFamily="34" charset="0"/>
              </a:rPr>
              <a:t>个月），中国文学老师</a:t>
            </a:r>
            <a:endParaRPr lang="de-DE" altLang="zh-CN" sz="1800" dirty="0">
              <a:latin typeface="Arial" panose="020B0604020202020204" pitchFamily="34" charset="0"/>
              <a:cs typeface="Arial" panose="020B0604020202020204" pitchFamily="34" charset="0"/>
            </a:endParaRPr>
          </a:p>
          <a:p>
            <a:r>
              <a:rPr lang="de-DE" altLang="zh-CN" sz="1800" dirty="0">
                <a:latin typeface="Arial" panose="020B0604020202020204" pitchFamily="34" charset="0"/>
                <a:cs typeface="Arial" panose="020B0604020202020204" pitchFamily="34" charset="0"/>
              </a:rPr>
              <a:t>Milena </a:t>
            </a:r>
            <a:r>
              <a:rPr lang="de-DE" altLang="zh-CN" sz="1800" dirty="0" err="1">
                <a:latin typeface="Arial" panose="020B0604020202020204" pitchFamily="34" charset="0"/>
                <a:cs typeface="Arial" panose="020B0604020202020204" pitchFamily="34" charset="0"/>
              </a:rPr>
              <a:t>Swieboda</a:t>
            </a:r>
            <a:r>
              <a:rPr lang="de-DE" altLang="zh-CN" sz="1800" dirty="0">
                <a:latin typeface="Arial" panose="020B0604020202020204" pitchFamily="34" charset="0"/>
                <a:cs typeface="Arial" panose="020B0604020202020204" pitchFamily="34" charset="0"/>
              </a:rPr>
              <a:t> </a:t>
            </a:r>
            <a:r>
              <a:rPr lang="zh-CN" altLang="de-DE" sz="1800" dirty="0">
                <a:latin typeface="Arial" panose="020B0604020202020204" pitchFamily="34" charset="0"/>
                <a:cs typeface="Arial" panose="020B0604020202020204" pitchFamily="34" charset="0"/>
              </a:rPr>
              <a:t>米兰 </a:t>
            </a:r>
            <a:r>
              <a:rPr lang="de-DE" altLang="zh-CN" sz="1800" dirty="0">
                <a:latin typeface="Arial" panose="020B0604020202020204" pitchFamily="34" charset="0"/>
                <a:cs typeface="Arial" panose="020B0604020202020204" pitchFamily="34" charset="0"/>
              </a:rPr>
              <a:t>Mi Lan</a:t>
            </a:r>
            <a:r>
              <a:rPr lang="zh-CN" altLang="de-DE" sz="1800" dirty="0">
                <a:latin typeface="Arial" panose="020B0604020202020204" pitchFamily="34" charset="0"/>
                <a:cs typeface="Arial" panose="020B0604020202020204" pitchFamily="34" charset="0"/>
              </a:rPr>
              <a:t>，高中已经开始学中文，要当翻译（笔译）</a:t>
            </a:r>
            <a:endParaRPr lang="de-DE" altLang="zh-CN"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7129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a:bodyPr>
          <a:lstStyle/>
          <a:p>
            <a:pPr eaLnBrk="1" hangingPunct="1"/>
            <a:r>
              <a:rPr lang="de-DE" altLang="zh-CN" dirty="0">
                <a:latin typeface="Calibri" panose="020F0502020204030204" pitchFamily="34" charset="0"/>
                <a:ea typeface="KaiTi" panose="02010609060101010101" pitchFamily="49" charset="-122"/>
                <a:cs typeface="Calibri" panose="020F0502020204030204" pitchFamily="34" charset="0"/>
              </a:rPr>
              <a:t>Topic </a:t>
            </a:r>
            <a:r>
              <a:rPr lang="de-DE" altLang="zh-CN" dirty="0" err="1">
                <a:latin typeface="Calibri" panose="020F0502020204030204" pitchFamily="34" charset="0"/>
                <a:ea typeface="KaiTi" panose="02010609060101010101" pitchFamily="49" charset="-122"/>
                <a:cs typeface="Calibri" panose="020F0502020204030204" pitchFamily="34" charset="0"/>
              </a:rPr>
              <a:t>Overview</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97500"/>
          </a:bodyPr>
          <a:lstStyle/>
          <a:p>
            <a:pPr algn="l"/>
            <a:r>
              <a:rPr lang="de-DE" sz="1600" b="0" i="0" dirty="0">
                <a:solidFill>
                  <a:srgbClr val="000000"/>
                </a:solidFill>
                <a:effectLst/>
                <a:latin typeface="Arial" panose="020B0604020202020204" pitchFamily="34" charset="0"/>
              </a:rPr>
              <a:t>2 Oct 12 9:45-11:15 Academic Paper I </a:t>
            </a:r>
            <a:r>
              <a:rPr lang="zh-CN" altLang="de-DE" sz="1600" b="0" i="0" dirty="0">
                <a:solidFill>
                  <a:srgbClr val="000000"/>
                </a:solidFill>
                <a:effectLst/>
                <a:latin typeface="Arial" panose="020B0604020202020204" pitchFamily="34" charset="0"/>
              </a:rPr>
              <a:t>学术论文 </a:t>
            </a:r>
            <a:r>
              <a:rPr lang="de-DE" sz="1600" b="0" i="0" dirty="0">
                <a:solidFill>
                  <a:srgbClr val="000000"/>
                </a:solidFill>
                <a:effectLst/>
                <a:latin typeface="Arial" panose="020B0604020202020204" pitchFamily="34" charset="0"/>
              </a:rPr>
              <a:t>I: </a:t>
            </a:r>
            <a:r>
              <a:rPr lang="de-DE" sz="1600" b="0" i="0" dirty="0" err="1">
                <a:solidFill>
                  <a:srgbClr val="000000"/>
                </a:solidFill>
                <a:effectLst/>
                <a:latin typeface="Arial" panose="020B0604020202020204" pitchFamily="34" charset="0"/>
              </a:rPr>
              <a:t>Translating</a:t>
            </a:r>
            <a:r>
              <a:rPr lang="de-DE" sz="1600" b="0" i="0" dirty="0">
                <a:solidFill>
                  <a:srgbClr val="000000"/>
                </a:solidFill>
                <a:effectLst/>
                <a:latin typeface="Arial" panose="020B0604020202020204" pitchFamily="34" charset="0"/>
              </a:rPr>
              <a:t> a </a:t>
            </a:r>
            <a:r>
              <a:rPr lang="de-DE" sz="1600" b="0" i="0" dirty="0" err="1">
                <a:solidFill>
                  <a:srgbClr val="000000"/>
                </a:solidFill>
                <a:effectLst/>
                <a:latin typeface="Arial" panose="020B0604020202020204" pitchFamily="34" charset="0"/>
              </a:rPr>
              <a:t>short</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scientiﬁc</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article</a:t>
            </a:r>
            <a:r>
              <a:rPr lang="de-DE" sz="1600" b="0" i="0" dirty="0">
                <a:solidFill>
                  <a:srgbClr val="000000"/>
                </a:solidFill>
                <a:effectLst/>
                <a:latin typeface="Arial" panose="020B0604020202020204" pitchFamily="34" charset="0"/>
              </a:rPr>
              <a:t> into Chinese, Writing a </a:t>
            </a:r>
            <a:r>
              <a:rPr lang="de-DE" sz="1600" b="0" i="0" dirty="0" err="1">
                <a:solidFill>
                  <a:srgbClr val="000000"/>
                </a:solidFill>
                <a:effectLst/>
                <a:latin typeface="Arial" panose="020B0604020202020204" pitchFamily="34" charset="0"/>
              </a:rPr>
              <a:t>short</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scientiﬁc</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article</a:t>
            </a:r>
            <a:r>
              <a:rPr lang="de-DE" sz="1600" b="0" i="0" dirty="0">
                <a:solidFill>
                  <a:srgbClr val="000000"/>
                </a:solidFill>
                <a:effectLst/>
                <a:latin typeface="Arial" panose="020B0604020202020204" pitchFamily="34" charset="0"/>
              </a:rPr>
              <a:t> in Chinese, vol. 2 </a:t>
            </a:r>
            <a:r>
              <a:rPr lang="de-DE" sz="1600" b="0" i="0" dirty="0" err="1">
                <a:solidFill>
                  <a:srgbClr val="000000"/>
                </a:solidFill>
                <a:effectLst/>
                <a:latin typeface="Arial" panose="020B0604020202020204" pitchFamily="34" charset="0"/>
              </a:rPr>
              <a:t>chapter</a:t>
            </a:r>
            <a:r>
              <a:rPr lang="de-DE" sz="1600" b="0" i="0" dirty="0">
                <a:solidFill>
                  <a:srgbClr val="000000"/>
                </a:solidFill>
                <a:effectLst/>
                <a:latin typeface="Arial" panose="020B0604020202020204" pitchFamily="34" charset="0"/>
              </a:rPr>
              <a:t> 23, pp. 97-106</a:t>
            </a:r>
          </a:p>
          <a:p>
            <a:pPr algn="l"/>
            <a:r>
              <a:rPr lang="de-DE" sz="1600" b="0" i="0" dirty="0">
                <a:solidFill>
                  <a:srgbClr val="000000"/>
                </a:solidFill>
                <a:effectLst/>
                <a:latin typeface="Arial" panose="020B0604020202020204" pitchFamily="34" charset="0"/>
              </a:rPr>
              <a:t>3 Oct 12 15:00-16:30 Academic Paper II </a:t>
            </a:r>
            <a:r>
              <a:rPr lang="zh-CN" altLang="de-DE" sz="1600" b="0" i="0" dirty="0">
                <a:solidFill>
                  <a:srgbClr val="000000"/>
                </a:solidFill>
                <a:effectLst/>
                <a:latin typeface="Arial" panose="020B0604020202020204" pitchFamily="34" charset="0"/>
              </a:rPr>
              <a:t>学术论文 </a:t>
            </a:r>
            <a:r>
              <a:rPr lang="de-DE" sz="1600" b="0" i="0" dirty="0">
                <a:solidFill>
                  <a:srgbClr val="000000"/>
                </a:solidFill>
                <a:effectLst/>
                <a:latin typeface="Arial" panose="020B0604020202020204" pitchFamily="34" charset="0"/>
              </a:rPr>
              <a:t>II</a:t>
            </a:r>
          </a:p>
          <a:p>
            <a:pPr algn="l"/>
            <a:r>
              <a:rPr lang="de-DE" sz="1600" b="0" i="0" dirty="0">
                <a:solidFill>
                  <a:srgbClr val="000000"/>
                </a:solidFill>
                <a:effectLst/>
                <a:latin typeface="Arial" panose="020B0604020202020204" pitchFamily="34" charset="0"/>
              </a:rPr>
              <a:t>4 Oct 26, 9:45-11:15 Academic Paper III </a:t>
            </a:r>
            <a:r>
              <a:rPr lang="zh-CN" altLang="de-DE" sz="1600" b="0" i="0" dirty="0">
                <a:solidFill>
                  <a:srgbClr val="000000"/>
                </a:solidFill>
                <a:effectLst/>
                <a:latin typeface="Arial" panose="020B0604020202020204" pitchFamily="34" charset="0"/>
              </a:rPr>
              <a:t>学术论文 </a:t>
            </a:r>
            <a:r>
              <a:rPr lang="de-DE" sz="1600" b="0" i="0" dirty="0">
                <a:solidFill>
                  <a:srgbClr val="000000"/>
                </a:solidFill>
                <a:effectLst/>
                <a:latin typeface="Arial" panose="020B0604020202020204" pitchFamily="34" charset="0"/>
              </a:rPr>
              <a:t>III, Review </a:t>
            </a:r>
            <a:r>
              <a:rPr lang="de-DE" sz="1600" b="0" i="0" dirty="0" err="1">
                <a:solidFill>
                  <a:srgbClr val="000000"/>
                </a:solidFill>
                <a:effectLst/>
                <a:latin typeface="Arial" panose="020B0604020202020204" pitchFamily="34" charset="0"/>
              </a:rPr>
              <a:t>of</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literature</a:t>
            </a:r>
            <a:r>
              <a:rPr lang="de-DE" sz="1600" b="0" i="0" dirty="0">
                <a:solidFill>
                  <a:srgbClr val="000000"/>
                </a:solidFill>
                <a:effectLst/>
                <a:latin typeface="Arial" panose="020B0604020202020204" pitchFamily="34" charset="0"/>
              </a:rPr>
              <a:t>/</a:t>
            </a:r>
            <a:r>
              <a:rPr lang="de-DE" sz="1600" b="0" i="0" dirty="0" err="1">
                <a:solidFill>
                  <a:srgbClr val="000000"/>
                </a:solidFill>
                <a:effectLst/>
                <a:latin typeface="Arial" panose="020B0604020202020204" pitchFamily="34" charset="0"/>
              </a:rPr>
              <a:t>movie</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Translating</a:t>
            </a:r>
            <a:r>
              <a:rPr lang="de-DE" sz="1600" b="0" i="0" dirty="0">
                <a:solidFill>
                  <a:srgbClr val="000000"/>
                </a:solidFill>
                <a:effectLst/>
                <a:latin typeface="Arial" panose="020B0604020202020204" pitchFamily="34" charset="0"/>
              </a:rPr>
              <a:t> a review </a:t>
            </a:r>
            <a:r>
              <a:rPr lang="de-DE" sz="1600" b="0" i="0" dirty="0" err="1">
                <a:solidFill>
                  <a:srgbClr val="000000"/>
                </a:solidFill>
                <a:effectLst/>
                <a:latin typeface="Arial" panose="020B0604020202020204" pitchFamily="34" charset="0"/>
              </a:rPr>
              <a:t>of</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literary</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or</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cinematic</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piece</a:t>
            </a:r>
            <a:r>
              <a:rPr lang="de-DE" sz="1600" b="0" i="0" dirty="0">
                <a:solidFill>
                  <a:srgbClr val="000000"/>
                </a:solidFill>
                <a:effectLst/>
                <a:latin typeface="Arial" panose="020B0604020202020204" pitchFamily="34" charset="0"/>
              </a:rPr>
              <a:t> into Chinese, Writing a review </a:t>
            </a:r>
            <a:r>
              <a:rPr lang="de-DE" sz="1600" b="0" i="0" dirty="0" err="1">
                <a:solidFill>
                  <a:srgbClr val="000000"/>
                </a:solidFill>
                <a:effectLst/>
                <a:latin typeface="Arial" panose="020B0604020202020204" pitchFamily="34" charset="0"/>
              </a:rPr>
              <a:t>of</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literary</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or</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cinematic</a:t>
            </a:r>
            <a:r>
              <a:rPr lang="de-DE" sz="1600" b="0" i="0" dirty="0">
                <a:solidFill>
                  <a:srgbClr val="000000"/>
                </a:solidFill>
                <a:effectLst/>
                <a:latin typeface="Arial" panose="020B0604020202020204" pitchFamily="34" charset="0"/>
              </a:rPr>
              <a:t> </a:t>
            </a:r>
            <a:r>
              <a:rPr lang="de-DE" sz="1600" b="0" i="0" dirty="0" err="1">
                <a:solidFill>
                  <a:srgbClr val="000000"/>
                </a:solidFill>
                <a:effectLst/>
                <a:latin typeface="Arial" panose="020B0604020202020204" pitchFamily="34" charset="0"/>
              </a:rPr>
              <a:t>piece</a:t>
            </a:r>
            <a:r>
              <a:rPr lang="de-DE" sz="1600" b="0" i="0" dirty="0">
                <a:solidFill>
                  <a:srgbClr val="000000"/>
                </a:solidFill>
                <a:effectLst/>
                <a:latin typeface="Arial" panose="020B0604020202020204" pitchFamily="34" charset="0"/>
              </a:rPr>
              <a:t> in Chinese, vol. 2 </a:t>
            </a:r>
            <a:r>
              <a:rPr lang="de-DE" sz="1600" b="0" i="0" dirty="0" err="1">
                <a:solidFill>
                  <a:srgbClr val="000000"/>
                </a:solidFill>
                <a:effectLst/>
                <a:latin typeface="Arial" panose="020B0604020202020204" pitchFamily="34" charset="0"/>
              </a:rPr>
              <a:t>chapter</a:t>
            </a:r>
            <a:r>
              <a:rPr lang="de-DE" sz="1600" b="0" i="0" dirty="0">
                <a:solidFill>
                  <a:srgbClr val="000000"/>
                </a:solidFill>
                <a:effectLst/>
                <a:latin typeface="Arial" panose="020B0604020202020204" pitchFamily="34" charset="0"/>
              </a:rPr>
              <a:t> 13, pp. 1-8</a:t>
            </a:r>
          </a:p>
          <a:p>
            <a:pPr algn="l"/>
            <a:r>
              <a:rPr lang="de-DE" sz="1600" b="0" i="0" dirty="0">
                <a:solidFill>
                  <a:srgbClr val="000000"/>
                </a:solidFill>
                <a:effectLst/>
                <a:latin typeface="Arial" panose="020B0604020202020204" pitchFamily="34" charset="0"/>
              </a:rPr>
              <a:t>5 Nov 30 9:45-11:15 Official </a:t>
            </a:r>
            <a:r>
              <a:rPr lang="de-DE" sz="1600" b="0" i="0" dirty="0" err="1">
                <a:solidFill>
                  <a:srgbClr val="000000"/>
                </a:solidFill>
                <a:effectLst/>
                <a:latin typeface="Arial" panose="020B0604020202020204" pitchFamily="34" charset="0"/>
              </a:rPr>
              <a:t>letter</a:t>
            </a:r>
            <a:r>
              <a:rPr lang="de-DE" sz="1600" b="0" i="0" dirty="0">
                <a:solidFill>
                  <a:srgbClr val="000000"/>
                </a:solidFill>
                <a:effectLst/>
                <a:latin typeface="Arial" panose="020B0604020202020204" pitchFamily="34" charset="0"/>
              </a:rPr>
              <a:t> </a:t>
            </a:r>
            <a:r>
              <a:rPr lang="zh-CN" altLang="de-DE" sz="1600" b="0" i="0" dirty="0">
                <a:solidFill>
                  <a:srgbClr val="000000"/>
                </a:solidFill>
                <a:effectLst/>
                <a:latin typeface="Arial" panose="020B0604020202020204" pitchFamily="34" charset="0"/>
              </a:rPr>
              <a:t>正式书信 </a:t>
            </a:r>
            <a:r>
              <a:rPr lang="de-DE" sz="1600" b="0" i="0" dirty="0">
                <a:solidFill>
                  <a:srgbClr val="000000"/>
                </a:solidFill>
                <a:effectLst/>
                <a:latin typeface="Arial" panose="020B0604020202020204" pitchFamily="34" charset="0"/>
              </a:rPr>
              <a:t>Kalina </a:t>
            </a:r>
            <a:r>
              <a:rPr lang="zh-CN" altLang="de-DE" sz="1600" b="0" i="0" dirty="0">
                <a:solidFill>
                  <a:srgbClr val="000000"/>
                </a:solidFill>
                <a:effectLst/>
                <a:latin typeface="Arial" panose="020B0604020202020204" pitchFamily="34" charset="0"/>
              </a:rPr>
              <a:t>吴凯庭</a:t>
            </a:r>
          </a:p>
          <a:p>
            <a:pPr algn="l"/>
            <a:r>
              <a:rPr lang="de-DE" altLang="zh-CN" sz="1600" b="0" i="0" dirty="0">
                <a:solidFill>
                  <a:srgbClr val="000000"/>
                </a:solidFill>
                <a:effectLst/>
                <a:latin typeface="Arial" panose="020B0604020202020204" pitchFamily="34" charset="0"/>
              </a:rPr>
              <a:t>6 </a:t>
            </a:r>
            <a:r>
              <a:rPr lang="de-DE" sz="1600" b="0" i="0" dirty="0">
                <a:solidFill>
                  <a:srgbClr val="000000"/>
                </a:solidFill>
                <a:effectLst/>
                <a:latin typeface="Arial" panose="020B0604020202020204" pitchFamily="34" charset="0"/>
              </a:rPr>
              <a:t>Nov 30 15:00-16:30 403 Job Application Letter </a:t>
            </a:r>
            <a:r>
              <a:rPr lang="zh-CN" altLang="de-DE" sz="1600" b="0" i="0" dirty="0">
                <a:solidFill>
                  <a:srgbClr val="000000"/>
                </a:solidFill>
                <a:effectLst/>
                <a:latin typeface="Arial" panose="020B0604020202020204" pitchFamily="34" charset="0"/>
              </a:rPr>
              <a:t>求职信 </a:t>
            </a:r>
            <a:r>
              <a:rPr lang="de-DE" sz="1600" b="0" i="0" dirty="0">
                <a:solidFill>
                  <a:srgbClr val="000000"/>
                </a:solidFill>
                <a:effectLst/>
                <a:latin typeface="Arial" panose="020B0604020202020204" pitchFamily="34" charset="0"/>
              </a:rPr>
              <a:t>Aleksandra </a:t>
            </a:r>
            <a:r>
              <a:rPr lang="zh-CN" altLang="de-DE" sz="1600" b="0" i="0" dirty="0">
                <a:solidFill>
                  <a:srgbClr val="000000"/>
                </a:solidFill>
                <a:effectLst/>
                <a:latin typeface="Arial" panose="020B0604020202020204" pitchFamily="34" charset="0"/>
              </a:rPr>
              <a:t>韩美琳</a:t>
            </a:r>
          </a:p>
          <a:p>
            <a:pPr algn="l"/>
            <a:r>
              <a:rPr lang="de-DE" altLang="zh-CN" sz="1600" b="0" i="0" dirty="0">
                <a:solidFill>
                  <a:srgbClr val="000000"/>
                </a:solidFill>
                <a:effectLst/>
                <a:latin typeface="Arial" panose="020B0604020202020204" pitchFamily="34" charset="0"/>
              </a:rPr>
              <a:t>7 </a:t>
            </a:r>
            <a:r>
              <a:rPr lang="de-DE" sz="1600" b="0" i="0" dirty="0" err="1">
                <a:solidFill>
                  <a:srgbClr val="000000"/>
                </a:solidFill>
                <a:effectLst/>
                <a:latin typeface="Arial" panose="020B0604020202020204" pitchFamily="34" charset="0"/>
              </a:rPr>
              <a:t>Dec</a:t>
            </a:r>
            <a:r>
              <a:rPr lang="de-DE" sz="1600" b="0" i="0" dirty="0">
                <a:solidFill>
                  <a:srgbClr val="000000"/>
                </a:solidFill>
                <a:effectLst/>
                <a:latin typeface="Arial" panose="020B0604020202020204" pitchFamily="34" charset="0"/>
              </a:rPr>
              <a:t> 7 9:45-11:15 Curriculum Vitae </a:t>
            </a:r>
            <a:r>
              <a:rPr lang="zh-CN" altLang="de-DE" sz="1600" b="0" i="0" dirty="0">
                <a:solidFill>
                  <a:srgbClr val="000000"/>
                </a:solidFill>
                <a:effectLst/>
                <a:latin typeface="Arial" panose="020B0604020202020204" pitchFamily="34" charset="0"/>
              </a:rPr>
              <a:t>简历 柯之川 </a:t>
            </a:r>
            <a:r>
              <a:rPr lang="de-DE" sz="1600" b="0" i="0" dirty="0">
                <a:solidFill>
                  <a:srgbClr val="000000"/>
                </a:solidFill>
                <a:effectLst/>
                <a:latin typeface="Arial" panose="020B0604020202020204" pitchFamily="34" charset="0"/>
              </a:rPr>
              <a:t>Alicja </a:t>
            </a:r>
            <a:r>
              <a:rPr lang="de-DE" sz="1600" b="0" i="0" dirty="0" err="1">
                <a:solidFill>
                  <a:srgbClr val="000000"/>
                </a:solidFill>
                <a:effectLst/>
                <a:latin typeface="Arial" panose="020B0604020202020204" pitchFamily="34" charset="0"/>
              </a:rPr>
              <a:t>Kobiela</a:t>
            </a:r>
            <a:endParaRPr lang="de-DE" sz="1600" b="0" i="0" dirty="0">
              <a:solidFill>
                <a:srgbClr val="000000"/>
              </a:solidFill>
              <a:effectLst/>
              <a:latin typeface="Arial" panose="020B0604020202020204" pitchFamily="34" charset="0"/>
            </a:endParaRPr>
          </a:p>
          <a:p>
            <a:pPr algn="l"/>
            <a:r>
              <a:rPr lang="de-DE" sz="1600" b="0" i="0" dirty="0">
                <a:solidFill>
                  <a:srgbClr val="000000"/>
                </a:solidFill>
                <a:effectLst/>
                <a:latin typeface="Arial" panose="020B0604020202020204" pitchFamily="34" charset="0"/>
              </a:rPr>
              <a:t>8 </a:t>
            </a:r>
            <a:r>
              <a:rPr lang="de-DE" sz="1600" b="0" i="0" dirty="0" err="1">
                <a:solidFill>
                  <a:srgbClr val="000000"/>
                </a:solidFill>
                <a:effectLst/>
                <a:latin typeface="Arial" panose="020B0604020202020204" pitchFamily="34" charset="0"/>
              </a:rPr>
              <a:t>Dec</a:t>
            </a:r>
            <a:r>
              <a:rPr lang="de-DE" sz="1600" b="0" i="0" dirty="0">
                <a:solidFill>
                  <a:srgbClr val="000000"/>
                </a:solidFill>
                <a:effectLst/>
                <a:latin typeface="Arial" panose="020B0604020202020204" pitchFamily="34" charset="0"/>
              </a:rPr>
              <a:t> 14 9:45-11:15 Statistical Analysis </a:t>
            </a:r>
            <a:r>
              <a:rPr lang="zh-CN" altLang="de-DE" sz="1600" b="0" i="0" dirty="0">
                <a:solidFill>
                  <a:srgbClr val="000000"/>
                </a:solidFill>
                <a:effectLst/>
                <a:latin typeface="Arial" panose="020B0604020202020204" pitchFamily="34" charset="0"/>
              </a:rPr>
              <a:t>数据分析 舒然 </a:t>
            </a:r>
            <a:r>
              <a:rPr lang="de-DE" sz="1600" b="0" i="0" dirty="0">
                <a:solidFill>
                  <a:srgbClr val="000000"/>
                </a:solidFill>
                <a:effectLst/>
                <a:latin typeface="Arial" panose="020B0604020202020204" pitchFamily="34" charset="0"/>
              </a:rPr>
              <a:t>Weronika </a:t>
            </a:r>
            <a:r>
              <a:rPr lang="de-DE" sz="1600" b="0" i="0" dirty="0" err="1">
                <a:solidFill>
                  <a:srgbClr val="000000"/>
                </a:solidFill>
                <a:effectLst/>
                <a:latin typeface="Arial" panose="020B0604020202020204" pitchFamily="34" charset="0"/>
              </a:rPr>
              <a:t>Sójka</a:t>
            </a:r>
            <a:endParaRPr lang="de-DE" sz="1600" b="0" i="0" dirty="0">
              <a:solidFill>
                <a:srgbClr val="000000"/>
              </a:solidFill>
              <a:effectLst/>
              <a:latin typeface="Arial" panose="020B0604020202020204" pitchFamily="34" charset="0"/>
            </a:endParaRPr>
          </a:p>
          <a:p>
            <a:pPr algn="l"/>
            <a:r>
              <a:rPr lang="de-DE" sz="1600" b="0" i="0" dirty="0">
                <a:solidFill>
                  <a:srgbClr val="000000"/>
                </a:solidFill>
                <a:effectLst/>
                <a:latin typeface="Arial" panose="020B0604020202020204" pitchFamily="34" charset="0"/>
              </a:rPr>
              <a:t>9 </a:t>
            </a:r>
            <a:r>
              <a:rPr lang="de-DE" sz="1600" b="0" i="0" dirty="0" err="1">
                <a:solidFill>
                  <a:srgbClr val="000000"/>
                </a:solidFill>
                <a:effectLst/>
                <a:latin typeface="Arial" panose="020B0604020202020204" pitchFamily="34" charset="0"/>
              </a:rPr>
              <a:t>Dec</a:t>
            </a:r>
            <a:r>
              <a:rPr lang="de-DE" sz="1600" b="0" i="0" dirty="0">
                <a:solidFill>
                  <a:srgbClr val="000000"/>
                </a:solidFill>
                <a:effectLst/>
                <a:latin typeface="Arial" panose="020B0604020202020204" pitchFamily="34" charset="0"/>
              </a:rPr>
              <a:t> 14 15:00-16:30 403 Statistical Analysis </a:t>
            </a:r>
            <a:r>
              <a:rPr lang="zh-CN" altLang="de-DE" sz="1600" b="0" i="0" dirty="0">
                <a:solidFill>
                  <a:srgbClr val="000000"/>
                </a:solidFill>
                <a:effectLst/>
                <a:latin typeface="Arial" panose="020B0604020202020204" pitchFamily="34" charset="0"/>
              </a:rPr>
              <a:t>数据分析 麻亮 </a:t>
            </a:r>
            <a:r>
              <a:rPr lang="de-DE" sz="1600" b="0" i="0" dirty="0">
                <a:solidFill>
                  <a:srgbClr val="000000"/>
                </a:solidFill>
                <a:effectLst/>
                <a:latin typeface="Arial" panose="020B0604020202020204" pitchFamily="34" charset="0"/>
              </a:rPr>
              <a:t>Marianna </a:t>
            </a:r>
            <a:r>
              <a:rPr lang="de-DE" sz="1600" b="0" i="0" dirty="0" err="1">
                <a:solidFill>
                  <a:srgbClr val="000000"/>
                </a:solidFill>
                <a:effectLst/>
                <a:latin typeface="Arial" panose="020B0604020202020204" pitchFamily="34" charset="0"/>
              </a:rPr>
              <a:t>Pawelczak</a:t>
            </a:r>
            <a:endParaRPr lang="de-DE" sz="1600" b="0" i="0" dirty="0">
              <a:solidFill>
                <a:srgbClr val="000000"/>
              </a:solidFill>
              <a:effectLst/>
              <a:latin typeface="Arial" panose="020B0604020202020204" pitchFamily="34" charset="0"/>
            </a:endParaRPr>
          </a:p>
          <a:p>
            <a:pPr algn="l"/>
            <a:r>
              <a:rPr lang="de-DE" sz="1600" b="0" i="0" dirty="0">
                <a:solidFill>
                  <a:srgbClr val="000000"/>
                </a:solidFill>
                <a:effectLst/>
                <a:latin typeface="Arial" panose="020B0604020202020204" pitchFamily="34" charset="0"/>
              </a:rPr>
              <a:t>10 </a:t>
            </a:r>
            <a:r>
              <a:rPr lang="de-DE" sz="1600" b="0" i="0" dirty="0" err="1">
                <a:solidFill>
                  <a:srgbClr val="000000"/>
                </a:solidFill>
                <a:effectLst/>
                <a:latin typeface="Arial" panose="020B0604020202020204" pitchFamily="34" charset="0"/>
              </a:rPr>
              <a:t>Dec</a:t>
            </a:r>
            <a:r>
              <a:rPr lang="de-DE" sz="1600" b="0" i="0" dirty="0">
                <a:solidFill>
                  <a:srgbClr val="000000"/>
                </a:solidFill>
                <a:effectLst/>
                <a:latin typeface="Arial" panose="020B0604020202020204" pitchFamily="34" charset="0"/>
              </a:rPr>
              <a:t> 21 9:45-11:15 Statistical Analysis </a:t>
            </a:r>
            <a:r>
              <a:rPr lang="zh-CN" altLang="de-DE" sz="1600" b="0" i="0" dirty="0">
                <a:solidFill>
                  <a:srgbClr val="000000"/>
                </a:solidFill>
                <a:effectLst/>
                <a:latin typeface="Arial" panose="020B0604020202020204" pitchFamily="34" charset="0"/>
              </a:rPr>
              <a:t>数据分析</a:t>
            </a:r>
          </a:p>
          <a:p>
            <a:pPr algn="l"/>
            <a:r>
              <a:rPr lang="de-DE" altLang="zh-CN" sz="1600" b="0" i="0" dirty="0">
                <a:solidFill>
                  <a:srgbClr val="000000"/>
                </a:solidFill>
                <a:effectLst/>
                <a:latin typeface="Arial" panose="020B0604020202020204" pitchFamily="34" charset="0"/>
              </a:rPr>
              <a:t>11 </a:t>
            </a:r>
            <a:r>
              <a:rPr lang="de-DE" sz="1600" b="0" i="0" dirty="0">
                <a:solidFill>
                  <a:srgbClr val="000000"/>
                </a:solidFill>
                <a:effectLst/>
                <a:latin typeface="Arial" panose="020B0604020202020204" pitchFamily="34" charset="0"/>
              </a:rPr>
              <a:t>Jan 11 9:45-11:15 </a:t>
            </a:r>
            <a:r>
              <a:rPr lang="de-DE" sz="1600" b="0" i="0" dirty="0" err="1">
                <a:solidFill>
                  <a:srgbClr val="000000"/>
                </a:solidFill>
                <a:effectLst/>
                <a:latin typeface="Arial" panose="020B0604020202020204" pitchFamily="34" charset="0"/>
              </a:rPr>
              <a:t>Theoretical</a:t>
            </a:r>
            <a:r>
              <a:rPr lang="de-DE" sz="1600" b="0" i="0" dirty="0">
                <a:solidFill>
                  <a:srgbClr val="000000"/>
                </a:solidFill>
                <a:effectLst/>
                <a:latin typeface="Arial" panose="020B0604020202020204" pitchFamily="34" charset="0"/>
              </a:rPr>
              <a:t> Argumentation </a:t>
            </a:r>
            <a:r>
              <a:rPr lang="zh-CN" altLang="de-DE" sz="1600" b="0" i="0" dirty="0">
                <a:solidFill>
                  <a:srgbClr val="000000"/>
                </a:solidFill>
                <a:effectLst/>
                <a:latin typeface="Arial" panose="020B0604020202020204" pitchFamily="34" charset="0"/>
              </a:rPr>
              <a:t>因果性议论文 夏颖姗 </a:t>
            </a:r>
            <a:r>
              <a:rPr lang="de-DE" sz="1600" b="0" i="0" dirty="0">
                <a:solidFill>
                  <a:srgbClr val="000000"/>
                </a:solidFill>
                <a:effectLst/>
                <a:latin typeface="Arial" panose="020B0604020202020204" pitchFamily="34" charset="0"/>
              </a:rPr>
              <a:t>Izabela </a:t>
            </a:r>
            <a:r>
              <a:rPr lang="de-DE" sz="1600" b="0" i="0" dirty="0" err="1">
                <a:solidFill>
                  <a:srgbClr val="000000"/>
                </a:solidFill>
                <a:effectLst/>
                <a:latin typeface="Arial" panose="020B0604020202020204" pitchFamily="34" charset="0"/>
              </a:rPr>
              <a:t>Kawula</a:t>
            </a:r>
            <a:endParaRPr lang="de-DE" sz="1600" b="0" i="0" dirty="0">
              <a:solidFill>
                <a:srgbClr val="000000"/>
              </a:solidFill>
              <a:effectLst/>
              <a:latin typeface="Arial" panose="020B0604020202020204" pitchFamily="34" charset="0"/>
            </a:endParaRPr>
          </a:p>
          <a:p>
            <a:pPr algn="l"/>
            <a:r>
              <a:rPr lang="de-DE" sz="1600" b="0" i="0" dirty="0">
                <a:solidFill>
                  <a:srgbClr val="000000"/>
                </a:solidFill>
                <a:effectLst/>
                <a:latin typeface="Arial" panose="020B0604020202020204" pitchFamily="34" charset="0"/>
              </a:rPr>
              <a:t>12 Jan 18 9:45-11:15 </a:t>
            </a:r>
            <a:r>
              <a:rPr lang="de-DE" sz="1600" b="0" i="0" dirty="0" err="1">
                <a:solidFill>
                  <a:srgbClr val="000000"/>
                </a:solidFill>
                <a:effectLst/>
                <a:latin typeface="Arial" panose="020B0604020202020204" pitchFamily="34" charset="0"/>
              </a:rPr>
              <a:t>Explanatory</a:t>
            </a:r>
            <a:r>
              <a:rPr lang="de-DE" sz="1600" b="0" i="0" dirty="0">
                <a:solidFill>
                  <a:srgbClr val="000000"/>
                </a:solidFill>
                <a:effectLst/>
                <a:latin typeface="Arial" panose="020B0604020202020204" pitchFamily="34" charset="0"/>
              </a:rPr>
              <a:t> Language </a:t>
            </a:r>
            <a:r>
              <a:rPr lang="zh-CN" altLang="de-DE" sz="1600" b="0" i="0" dirty="0">
                <a:solidFill>
                  <a:srgbClr val="000000"/>
                </a:solidFill>
                <a:effectLst/>
                <a:latin typeface="Arial" panose="020B0604020202020204" pitchFamily="34" charset="0"/>
              </a:rPr>
              <a:t>说明文 </a:t>
            </a:r>
            <a:r>
              <a:rPr lang="de-DE" sz="1600" b="0" i="0" dirty="0">
                <a:solidFill>
                  <a:srgbClr val="000000"/>
                </a:solidFill>
                <a:effectLst/>
                <a:latin typeface="Arial" panose="020B0604020202020204" pitchFamily="34" charset="0"/>
              </a:rPr>
              <a:t>Daria K. </a:t>
            </a:r>
            <a:r>
              <a:rPr lang="zh-CN" altLang="de-DE" sz="1600" b="0" i="0" dirty="0">
                <a:solidFill>
                  <a:srgbClr val="000000"/>
                </a:solidFill>
                <a:effectLst/>
                <a:latin typeface="Arial" panose="020B0604020202020204" pitchFamily="34" charset="0"/>
              </a:rPr>
              <a:t>史蕤</a:t>
            </a:r>
          </a:p>
          <a:p>
            <a:pPr algn="l"/>
            <a:r>
              <a:rPr lang="de-DE" altLang="zh-CN" sz="1600" b="0" i="0" dirty="0">
                <a:solidFill>
                  <a:srgbClr val="000000"/>
                </a:solidFill>
                <a:effectLst/>
                <a:latin typeface="Arial" panose="020B0604020202020204" pitchFamily="34" charset="0"/>
              </a:rPr>
              <a:t>13 </a:t>
            </a:r>
            <a:r>
              <a:rPr lang="de-DE" sz="1600" b="0" i="0" dirty="0">
                <a:solidFill>
                  <a:srgbClr val="000000"/>
                </a:solidFill>
                <a:effectLst/>
                <a:latin typeface="Arial" panose="020B0604020202020204" pitchFamily="34" charset="0"/>
              </a:rPr>
              <a:t>Jan 25 9:45-11:15 Short Story </a:t>
            </a:r>
            <a:r>
              <a:rPr lang="zh-CN" altLang="de-DE" sz="1600" b="0" i="0" dirty="0">
                <a:solidFill>
                  <a:srgbClr val="000000"/>
                </a:solidFill>
                <a:effectLst/>
                <a:latin typeface="Arial" panose="020B0604020202020204" pitchFamily="34" charset="0"/>
              </a:rPr>
              <a:t>小说 </a:t>
            </a:r>
            <a:r>
              <a:rPr lang="de-DE" sz="1600" b="0" i="0" dirty="0">
                <a:solidFill>
                  <a:srgbClr val="000000"/>
                </a:solidFill>
                <a:effectLst/>
                <a:latin typeface="Arial" panose="020B0604020202020204" pitchFamily="34" charset="0"/>
              </a:rPr>
              <a:t>Milena </a:t>
            </a:r>
            <a:r>
              <a:rPr lang="de-DE" sz="1600" b="0" i="0" dirty="0" err="1">
                <a:solidFill>
                  <a:srgbClr val="000000"/>
                </a:solidFill>
                <a:effectLst/>
                <a:latin typeface="Arial" panose="020B0604020202020204" pitchFamily="34" charset="0"/>
              </a:rPr>
              <a:t>Sz</a:t>
            </a:r>
            <a:r>
              <a:rPr lang="de-DE" sz="1600" b="0" i="0" dirty="0">
                <a:solidFill>
                  <a:srgbClr val="000000"/>
                </a:solidFill>
                <a:effectLst/>
                <a:latin typeface="Arial" panose="020B0604020202020204" pitchFamily="34" charset="0"/>
              </a:rPr>
              <a:t>. </a:t>
            </a:r>
            <a:r>
              <a:rPr lang="zh-CN" altLang="de-DE" sz="1600" b="0" i="0" dirty="0">
                <a:solidFill>
                  <a:srgbClr val="000000"/>
                </a:solidFill>
                <a:effectLst/>
                <a:latin typeface="Arial" panose="020B0604020202020204" pitchFamily="34" charset="0"/>
              </a:rPr>
              <a:t>史葳</a:t>
            </a:r>
          </a:p>
          <a:p>
            <a:pPr algn="l"/>
            <a:r>
              <a:rPr lang="de-DE" altLang="zh-CN" sz="1600" b="0" i="0" dirty="0">
                <a:solidFill>
                  <a:srgbClr val="000000"/>
                </a:solidFill>
                <a:effectLst/>
                <a:latin typeface="Arial" panose="020B0604020202020204" pitchFamily="34" charset="0"/>
              </a:rPr>
              <a:t>14 </a:t>
            </a:r>
            <a:r>
              <a:rPr lang="de-DE" sz="1600" b="0" i="0" dirty="0">
                <a:solidFill>
                  <a:srgbClr val="000000"/>
                </a:solidFill>
                <a:effectLst/>
                <a:latin typeface="Arial" panose="020B0604020202020204" pitchFamily="34" charset="0"/>
              </a:rPr>
              <a:t>Feb 1 9:45-11:15 Speech/Email/</a:t>
            </a:r>
            <a:r>
              <a:rPr lang="de-DE" sz="1600" b="0" i="0" dirty="0" err="1">
                <a:solidFill>
                  <a:srgbClr val="000000"/>
                </a:solidFill>
                <a:effectLst/>
                <a:latin typeface="Arial" panose="020B0604020202020204" pitchFamily="34" charset="0"/>
              </a:rPr>
              <a:t>Weixin</a:t>
            </a:r>
            <a:r>
              <a:rPr lang="de-DE" sz="1600" b="0" i="0" dirty="0">
                <a:solidFill>
                  <a:srgbClr val="000000"/>
                </a:solidFill>
                <a:effectLst/>
                <a:latin typeface="Arial" panose="020B0604020202020204" pitchFamily="34" charset="0"/>
              </a:rPr>
              <a:t> </a:t>
            </a:r>
            <a:r>
              <a:rPr lang="zh-CN" altLang="de-DE" sz="1600" b="0" i="0" dirty="0">
                <a:solidFill>
                  <a:srgbClr val="000000"/>
                </a:solidFill>
                <a:effectLst/>
                <a:latin typeface="Arial" panose="020B0604020202020204" pitchFamily="34" charset="0"/>
              </a:rPr>
              <a:t>演讲、电子邮件、微信 泊语丰 </a:t>
            </a:r>
            <a:r>
              <a:rPr lang="de-DE" sz="1600" b="0" i="0" dirty="0">
                <a:solidFill>
                  <a:srgbClr val="000000"/>
                </a:solidFill>
                <a:effectLst/>
                <a:latin typeface="Arial" panose="020B0604020202020204" pitchFamily="34" charset="0"/>
              </a:rPr>
              <a:t>Martyna</a:t>
            </a:r>
          </a:p>
          <a:p>
            <a:pPr algn="l"/>
            <a:r>
              <a:rPr lang="de-DE" sz="1600" b="0" i="0" dirty="0">
                <a:solidFill>
                  <a:srgbClr val="000000"/>
                </a:solidFill>
                <a:effectLst/>
                <a:latin typeface="Arial" panose="020B0604020202020204" pitchFamily="34" charset="0"/>
              </a:rPr>
              <a:t>15 Feb 8 Final Paper (</a:t>
            </a:r>
            <a:r>
              <a:rPr lang="de-DE" sz="1600" b="0" i="0" dirty="0" err="1">
                <a:solidFill>
                  <a:srgbClr val="000000"/>
                </a:solidFill>
                <a:effectLst/>
                <a:latin typeface="Arial" panose="020B0604020202020204" pitchFamily="34" charset="0"/>
              </a:rPr>
              <a:t>homework</a:t>
            </a:r>
            <a:r>
              <a:rPr lang="de-DE" sz="1600" b="0" i="0"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618291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a:bodyPr>
          <a:lstStyle/>
          <a:p>
            <a:pPr eaLnBrk="1" hangingPunct="1"/>
            <a:r>
              <a:rPr lang="de-DE" altLang="zh-CN" dirty="0">
                <a:latin typeface="Calibri" panose="020F0502020204030204" pitchFamily="34" charset="0"/>
                <a:ea typeface="KaiTi" panose="02010609060101010101" pitchFamily="49" charset="-122"/>
                <a:cs typeface="Calibri" panose="020F0502020204030204" pitchFamily="34" charset="0"/>
              </a:rPr>
              <a:t>Session 5 </a:t>
            </a:r>
            <a:r>
              <a:rPr lang="zh-CN" altLang="de-DE" dirty="0">
                <a:latin typeface="Calibri" panose="020F0502020204030204" pitchFamily="34" charset="0"/>
                <a:ea typeface="KaiTi" panose="02010609060101010101" pitchFamily="49" charset="-122"/>
                <a:cs typeface="Calibri" panose="020F0502020204030204" pitchFamily="34" charset="0"/>
              </a:rPr>
              <a:t>第五周</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90000" lnSpcReduction="20000"/>
          </a:bodyPr>
          <a:lstStyle/>
          <a:p>
            <a:pPr marL="0" indent="0" algn="l">
              <a:buNone/>
            </a:pPr>
            <a:r>
              <a:rPr lang="de-DE" sz="1800" b="0" i="0" dirty="0">
                <a:solidFill>
                  <a:srgbClr val="000000"/>
                </a:solidFill>
                <a:effectLst/>
                <a:latin typeface="Arial" panose="020B0604020202020204" pitchFamily="34" charset="0"/>
              </a:rPr>
              <a:t>5 Nov 30 9:45-11:15 Official </a:t>
            </a:r>
            <a:r>
              <a:rPr lang="de-DE" sz="1800" b="0" i="0" dirty="0" err="1">
                <a:solidFill>
                  <a:srgbClr val="000000"/>
                </a:solidFill>
                <a:effectLst/>
                <a:latin typeface="Arial" panose="020B0604020202020204" pitchFamily="34" charset="0"/>
              </a:rPr>
              <a:t>letter</a:t>
            </a:r>
            <a:r>
              <a:rPr lang="de-DE" sz="1800" b="0" i="0" dirty="0">
                <a:solidFill>
                  <a:srgbClr val="000000"/>
                </a:solidFill>
                <a:effectLst/>
                <a:latin typeface="Arial" panose="020B0604020202020204" pitchFamily="34" charset="0"/>
              </a:rPr>
              <a:t> </a:t>
            </a:r>
            <a:r>
              <a:rPr lang="zh-CN" altLang="de-DE" sz="1800" b="0" i="0" dirty="0">
                <a:solidFill>
                  <a:srgbClr val="000000"/>
                </a:solidFill>
                <a:effectLst/>
                <a:latin typeface="Arial" panose="020B0604020202020204" pitchFamily="34" charset="0"/>
              </a:rPr>
              <a:t>正式书信 </a:t>
            </a:r>
            <a:r>
              <a:rPr lang="de-DE" sz="1800" b="0" i="0" dirty="0">
                <a:solidFill>
                  <a:srgbClr val="000000"/>
                </a:solidFill>
                <a:effectLst/>
                <a:latin typeface="Arial" panose="020B0604020202020204" pitchFamily="34" charset="0"/>
              </a:rPr>
              <a:t>Kalina </a:t>
            </a:r>
            <a:r>
              <a:rPr lang="zh-CN" altLang="de-DE" sz="1800" b="0" i="0" dirty="0">
                <a:solidFill>
                  <a:srgbClr val="000000"/>
                </a:solidFill>
                <a:effectLst/>
                <a:latin typeface="Arial" panose="020B0604020202020204" pitchFamily="34" charset="0"/>
              </a:rPr>
              <a:t>吴凯庭</a:t>
            </a:r>
            <a:endParaRPr lang="de-DE" altLang="zh-CN" sz="1800" b="0" i="0" dirty="0">
              <a:solidFill>
                <a:srgbClr val="000000"/>
              </a:solidFill>
              <a:effectLst/>
              <a:latin typeface="Arial" panose="020B0604020202020204" pitchFamily="34" charset="0"/>
            </a:endParaRPr>
          </a:p>
          <a:p>
            <a:pPr algn="l">
              <a:buFont typeface="+mj-lt"/>
              <a:buAutoNum type="arabicPeriod"/>
            </a:pPr>
            <a:endParaRPr lang="de-DE" sz="1800" dirty="0">
              <a:solidFill>
                <a:srgbClr val="000000"/>
              </a:solidFill>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敬启者：</a:t>
            </a:r>
            <a:endParaRPr lang="de-DE" altLang="zh-CN" sz="2500" b="0" i="0" dirty="0">
              <a:solidFill>
                <a:srgbClr val="000000"/>
              </a:solidFill>
              <a:effectLst/>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       为提高本校同学对中国文化的认识，本校学生会依一九九九至二零零零年度工作计划及第二次干事会会议决定，订于明年二月十五日至十八日元宵节前一连四天，举办“民间节日知多少”活动。活动包括认识民间节日的摊位游戏、壁报展览，以及文化常识问答比赛。素仰老师学识渊博，于中国文化造诣尤深，故特奉函邀请老师出任上述活动中“文化常识问答比赛”的启问。指导我们拟定比赛题目，并于比赛当天担任评判及主持颁奖。比赛订于十八日上午在本校礼堂进行。随函奉上程序细则，以供省觉。如家俯允，不胜感激。如何之处，敬候示覆。</a:t>
            </a:r>
            <a:endParaRPr lang="de-DE" altLang="zh-CN" sz="2500" b="0" i="0" dirty="0">
              <a:solidFill>
                <a:srgbClr val="000000"/>
              </a:solidFill>
              <a:effectLst/>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此致 </a:t>
            </a:r>
            <a:endParaRPr lang="de-DE" altLang="zh-CN" sz="2500" b="0" i="0" dirty="0">
              <a:solidFill>
                <a:srgbClr val="000000"/>
              </a:solidFill>
              <a:effectLst/>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林文翰老师 </a:t>
            </a:r>
            <a:endParaRPr lang="de-DE" altLang="zh-CN" sz="2500" b="0" i="0" dirty="0">
              <a:solidFill>
                <a:srgbClr val="000000"/>
              </a:solidFill>
              <a:effectLst/>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学生会会长 </a:t>
            </a:r>
            <a:endParaRPr lang="de-DE" altLang="zh-CN" sz="2500" b="0" i="0" dirty="0">
              <a:solidFill>
                <a:srgbClr val="000000"/>
              </a:solidFill>
              <a:effectLst/>
              <a:latin typeface="Arial" panose="020B0604020202020204" pitchFamily="34" charset="0"/>
            </a:endParaRPr>
          </a:p>
          <a:p>
            <a:pPr marL="0" indent="0" algn="l">
              <a:buNone/>
            </a:pPr>
            <a:r>
              <a:rPr lang="zh-CN" altLang="de-DE" sz="2500" b="0" i="0" dirty="0">
                <a:solidFill>
                  <a:srgbClr val="000000"/>
                </a:solidFill>
                <a:effectLst/>
                <a:latin typeface="Arial" panose="020B0604020202020204" pitchFamily="34" charset="0"/>
              </a:rPr>
              <a:t>钟清平谨上                                        一九九九年十二月十七日</a:t>
            </a:r>
            <a:endParaRPr lang="de-DE" sz="37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03583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标题 1"/>
          <p:cNvSpPr>
            <a:spLocks noGrp="1"/>
          </p:cNvSpPr>
          <p:nvPr>
            <p:ph type="title"/>
          </p:nvPr>
        </p:nvSpPr>
        <p:spPr/>
        <p:txBody>
          <a:bodyPr>
            <a:normAutofit/>
          </a:bodyPr>
          <a:lstStyle/>
          <a:p>
            <a:pPr eaLnBrk="1" hangingPunct="1"/>
            <a:r>
              <a:rPr lang="de-DE" altLang="zh-CN" dirty="0">
                <a:latin typeface="Calibri" panose="020F0502020204030204" pitchFamily="34" charset="0"/>
                <a:ea typeface="KaiTi" panose="02010609060101010101" pitchFamily="49" charset="-122"/>
                <a:cs typeface="Calibri" panose="020F0502020204030204" pitchFamily="34" charset="0"/>
              </a:rPr>
              <a:t>Session 5 </a:t>
            </a:r>
            <a:r>
              <a:rPr lang="zh-CN" altLang="de-DE" dirty="0">
                <a:latin typeface="Calibri" panose="020F0502020204030204" pitchFamily="34" charset="0"/>
                <a:ea typeface="KaiTi" panose="02010609060101010101" pitchFamily="49" charset="-122"/>
                <a:cs typeface="Calibri" panose="020F0502020204030204" pitchFamily="34" charset="0"/>
              </a:rPr>
              <a:t>第五周</a:t>
            </a:r>
            <a:endParaRPr kumimoji="1" lang="zh-CN" altLang="en-US" dirty="0">
              <a:cs typeface="Arial" panose="020B0604020202020204" pitchFamily="34" charset="0"/>
            </a:endParaRPr>
          </a:p>
        </p:txBody>
      </p:sp>
      <p:sp>
        <p:nvSpPr>
          <p:cNvPr id="8195" name="内容占位符 2"/>
          <p:cNvSpPr>
            <a:spLocks noGrp="1"/>
          </p:cNvSpPr>
          <p:nvPr>
            <p:ph idx="1"/>
          </p:nvPr>
        </p:nvSpPr>
        <p:spPr>
          <a:xfrm>
            <a:off x="457200" y="1556792"/>
            <a:ext cx="8229600" cy="5177066"/>
          </a:xfrm>
        </p:spPr>
        <p:txBody>
          <a:bodyPr>
            <a:normAutofit fontScale="37500" lnSpcReduction="20000"/>
          </a:bodyPr>
          <a:lstStyle/>
          <a:p>
            <a:pPr marL="0" indent="0" algn="l">
              <a:lnSpc>
                <a:spcPct val="120000"/>
              </a:lnSpc>
              <a:buNone/>
            </a:pPr>
            <a:r>
              <a:rPr lang="de-DE" sz="4400" b="0" i="0" dirty="0">
                <a:solidFill>
                  <a:srgbClr val="000000"/>
                </a:solidFill>
                <a:effectLst/>
                <a:latin typeface="Arial" panose="020B0604020202020204" pitchFamily="34" charset="0"/>
              </a:rPr>
              <a:t>Discuss </a:t>
            </a:r>
            <a:r>
              <a:rPr lang="de-DE" sz="4400" b="0" i="0" dirty="0" err="1">
                <a:solidFill>
                  <a:srgbClr val="000000"/>
                </a:solidFill>
                <a:effectLst/>
                <a:latin typeface="Arial" panose="020B0604020202020204" pitchFamily="34" charset="0"/>
              </a:rPr>
              <a:t>Homework</a:t>
            </a:r>
            <a:endParaRPr lang="de-DE" sz="4400" b="0" i="0" dirty="0">
              <a:solidFill>
                <a:srgbClr val="000000"/>
              </a:solidFill>
              <a:effectLst/>
              <a:latin typeface="Arial" panose="020B0604020202020204" pitchFamily="34" charset="0"/>
            </a:endParaRPr>
          </a:p>
          <a:p>
            <a:pPr marL="0" indent="0" algn="l">
              <a:lnSpc>
                <a:spcPct val="120000"/>
              </a:lnSpc>
              <a:buNone/>
            </a:pPr>
            <a:r>
              <a:rPr lang="de-DE" altLang="zh-CN" sz="4400" dirty="0" err="1">
                <a:solidFill>
                  <a:srgbClr val="000000"/>
                </a:solidFill>
                <a:latin typeface="Arial" panose="020B0604020202020204" pitchFamily="34" charset="0"/>
              </a:rPr>
              <a:t>Characteristics</a:t>
            </a:r>
            <a:r>
              <a:rPr lang="de-DE" altLang="zh-CN" sz="4400" dirty="0">
                <a:solidFill>
                  <a:srgbClr val="000000"/>
                </a:solidFill>
                <a:latin typeface="Arial" panose="020B0604020202020204" pitchFamily="34" charset="0"/>
              </a:rPr>
              <a:t> </a:t>
            </a:r>
            <a:r>
              <a:rPr lang="de-DE" altLang="zh-CN" sz="4400" dirty="0" err="1">
                <a:solidFill>
                  <a:srgbClr val="000000"/>
                </a:solidFill>
                <a:latin typeface="Arial" panose="020B0604020202020204" pitchFamily="34" charset="0"/>
              </a:rPr>
              <a:t>of</a:t>
            </a:r>
            <a:r>
              <a:rPr lang="de-DE" altLang="zh-CN" sz="4400" dirty="0">
                <a:solidFill>
                  <a:srgbClr val="000000"/>
                </a:solidFill>
                <a:latin typeface="Arial" panose="020B0604020202020204" pitchFamily="34" charset="0"/>
              </a:rPr>
              <a:t> Letters</a:t>
            </a:r>
          </a:p>
          <a:p>
            <a:pPr marL="0" indent="0" algn="l">
              <a:lnSpc>
                <a:spcPct val="120000"/>
              </a:lnSpc>
              <a:buNone/>
            </a:pPr>
            <a:r>
              <a:rPr lang="de-DE" altLang="zh-CN" sz="4400" dirty="0">
                <a:solidFill>
                  <a:srgbClr val="000000"/>
                </a:solidFill>
                <a:latin typeface="Arial" panose="020B0604020202020204" pitchFamily="34" charset="0"/>
              </a:rPr>
              <a:t>Taiwan Letters</a:t>
            </a:r>
          </a:p>
          <a:p>
            <a:pPr marL="0" indent="0" algn="l">
              <a:lnSpc>
                <a:spcPct val="120000"/>
              </a:lnSpc>
              <a:buNone/>
            </a:pPr>
            <a:endParaRPr lang="de-DE" altLang="zh-CN" sz="1800" dirty="0">
              <a:solidFill>
                <a:srgbClr val="000000"/>
              </a:solidFill>
              <a:latin typeface="Arial" panose="020B0604020202020204" pitchFamily="34" charset="0"/>
            </a:endParaRPr>
          </a:p>
          <a:p>
            <a:pPr marL="0" indent="0" algn="l">
              <a:lnSpc>
                <a:spcPct val="120000"/>
              </a:lnSpc>
              <a:buNone/>
            </a:pPr>
            <a:r>
              <a:rPr lang="zh-TW" altLang="de-DE" sz="7100" b="0" i="0" dirty="0">
                <a:solidFill>
                  <a:srgbClr val="202124"/>
                </a:solidFill>
                <a:effectLst/>
                <a:latin typeface="Google Sans"/>
              </a:rPr>
              <a:t>正式的中文書信通常</a:t>
            </a:r>
            <a:r>
              <a:rPr lang="zh-TW" altLang="de-DE" sz="7100" b="0" i="0" dirty="0">
                <a:solidFill>
                  <a:srgbClr val="040C28"/>
                </a:solidFill>
                <a:effectLst/>
                <a:latin typeface="Google Sans"/>
              </a:rPr>
              <a:t>包含了稱謂語、開首應酬語、正文、結尾應酬語、祝頌語、署名與日期共七個部分</a:t>
            </a:r>
            <a:r>
              <a:rPr lang="zh-TW" altLang="de-DE" sz="7100" b="0" i="0" dirty="0">
                <a:solidFill>
                  <a:srgbClr val="202124"/>
                </a:solidFill>
                <a:effectLst/>
                <a:latin typeface="Google Sans"/>
              </a:rPr>
              <a:t>。 不過在撰寫書信時，首先要做的是確立自己的撰寫立場（是私人請託或是代表公司機構），也要考量到寄信人與收信人之間的輩分、關係等差異，才能下筆。</a:t>
            </a:r>
            <a:endParaRPr lang="de-DE" altLang="zh-TW" sz="7100" b="0" i="0" dirty="0">
              <a:solidFill>
                <a:srgbClr val="202124"/>
              </a:solidFill>
              <a:effectLst/>
              <a:latin typeface="Google Sans"/>
            </a:endParaRPr>
          </a:p>
          <a:p>
            <a:pPr marL="0" indent="0" algn="l">
              <a:lnSpc>
                <a:spcPct val="120000"/>
              </a:lnSpc>
              <a:buNone/>
            </a:pPr>
            <a:r>
              <a:rPr lang="de-DE" altLang="zh-CN" sz="4500" dirty="0" err="1">
                <a:solidFill>
                  <a:srgbClr val="000000"/>
                </a:solidFill>
                <a:latin typeface="Arial" panose="020B0604020202020204" pitchFamily="34" charset="0"/>
              </a:rPr>
              <a:t>Zhèngshì</a:t>
            </a:r>
            <a:r>
              <a:rPr lang="de-DE" altLang="zh-CN" sz="4500" dirty="0">
                <a:solidFill>
                  <a:srgbClr val="000000"/>
                </a:solidFill>
                <a:latin typeface="Arial" panose="020B0604020202020204" pitchFamily="34" charset="0"/>
              </a:rPr>
              <a:t> de </a:t>
            </a:r>
            <a:r>
              <a:rPr lang="de-DE" altLang="zh-CN" sz="4500" dirty="0" err="1">
                <a:solidFill>
                  <a:srgbClr val="000000"/>
                </a:solidFill>
                <a:latin typeface="Arial" panose="020B0604020202020204" pitchFamily="34" charset="0"/>
              </a:rPr>
              <a:t>Zhōngwén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shūxìn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tōngcháng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bāohánle</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chēngwèiyǔ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kāishǒu</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yìngchou</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zhèngwén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jiéwěi</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yìngchou</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zhùsòng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shǔmíng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rìqī</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gòng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qī</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gè</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bùfen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Buguò</a:t>
            </a:r>
            <a:r>
              <a:rPr lang="de-DE" altLang="zh-CN" sz="4500" dirty="0">
                <a:solidFill>
                  <a:srgbClr val="000000"/>
                </a:solidFill>
                <a:latin typeface="Arial" panose="020B0604020202020204" pitchFamily="34" charset="0"/>
              </a:rPr>
              <a:t> zài </a:t>
            </a:r>
            <a:r>
              <a:rPr lang="de-DE" altLang="zh-CN" sz="4500" dirty="0" err="1">
                <a:solidFill>
                  <a:srgbClr val="000000"/>
                </a:solidFill>
                <a:latin typeface="Arial" panose="020B0604020202020204" pitchFamily="34" charset="0"/>
              </a:rPr>
              <a:t>zhuànxiě</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shūxìn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shí</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shǒuxiān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yào</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zuò</a:t>
            </a:r>
            <a:r>
              <a:rPr lang="de-DE" altLang="zh-CN" sz="4500" dirty="0">
                <a:solidFill>
                  <a:srgbClr val="000000"/>
                </a:solidFill>
                <a:latin typeface="Arial" panose="020B0604020202020204" pitchFamily="34" charset="0"/>
              </a:rPr>
              <a:t> de shì </a:t>
            </a:r>
            <a:r>
              <a:rPr lang="de-DE" altLang="zh-CN" sz="4500" dirty="0" err="1">
                <a:solidFill>
                  <a:srgbClr val="000000"/>
                </a:solidFill>
                <a:latin typeface="Arial" panose="020B0604020202020204" pitchFamily="34" charset="0"/>
              </a:rPr>
              <a:t>quèlì</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zìjǐ</a:t>
            </a:r>
            <a:r>
              <a:rPr lang="de-DE" altLang="zh-CN" sz="4500" dirty="0">
                <a:solidFill>
                  <a:srgbClr val="000000"/>
                </a:solidFill>
                <a:latin typeface="Arial" panose="020B0604020202020204" pitchFamily="34" charset="0"/>
              </a:rPr>
              <a:t> de </a:t>
            </a:r>
            <a:r>
              <a:rPr lang="de-DE" altLang="zh-CN" sz="4500" dirty="0" err="1">
                <a:solidFill>
                  <a:srgbClr val="000000"/>
                </a:solidFill>
                <a:latin typeface="Arial" panose="020B0604020202020204" pitchFamily="34" charset="0"/>
              </a:rPr>
              <a:t>zhuànxiě</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lìchǎng</a:t>
            </a:r>
            <a:r>
              <a:rPr lang="de-DE" altLang="zh-CN" sz="4500" dirty="0">
                <a:solidFill>
                  <a:srgbClr val="000000"/>
                </a:solidFill>
                <a:latin typeface="Arial" panose="020B0604020202020204" pitchFamily="34" charset="0"/>
              </a:rPr>
              <a:t> (shì </a:t>
            </a:r>
            <a:r>
              <a:rPr lang="de-DE" altLang="zh-CN" sz="4500" dirty="0" err="1">
                <a:solidFill>
                  <a:srgbClr val="000000"/>
                </a:solidFill>
                <a:latin typeface="Arial" panose="020B0604020202020204" pitchFamily="34" charset="0"/>
              </a:rPr>
              <a:t>sīrén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qǐngtuō</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huòshì</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dàibiǎo</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gōngsī</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jīgòu</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yě</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yào</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kǎoliáng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dào</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jìxìnrén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yǔ</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shōuxìnrén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zhījiān</a:t>
            </a:r>
            <a:r>
              <a:rPr lang="de-DE" altLang="zh-CN" sz="4500" dirty="0">
                <a:solidFill>
                  <a:srgbClr val="000000"/>
                </a:solidFill>
                <a:latin typeface="Arial" panose="020B0604020202020204" pitchFamily="34" charset="0"/>
              </a:rPr>
              <a:t> de </a:t>
            </a:r>
            <a:r>
              <a:rPr lang="de-DE" altLang="zh-CN" sz="4500" dirty="0" err="1">
                <a:solidFill>
                  <a:srgbClr val="000000"/>
                </a:solidFill>
                <a:latin typeface="Arial" panose="020B0604020202020204" pitchFamily="34" charset="0"/>
              </a:rPr>
              <a:t>bèifen</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guānxi</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děng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chāyì</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cáinéng</a:t>
            </a:r>
            <a:r>
              <a:rPr lang="de-DE" altLang="zh-CN" sz="4500" dirty="0">
                <a:solidFill>
                  <a:srgbClr val="000000"/>
                </a:solidFill>
                <a:latin typeface="Arial" panose="020B0604020202020204" pitchFamily="34" charset="0"/>
              </a:rPr>
              <a:t> </a:t>
            </a:r>
            <a:r>
              <a:rPr lang="de-DE" altLang="zh-CN" sz="4500" dirty="0" err="1">
                <a:solidFill>
                  <a:srgbClr val="000000"/>
                </a:solidFill>
                <a:latin typeface="Arial" panose="020B0604020202020204" pitchFamily="34" charset="0"/>
              </a:rPr>
              <a:t>xiàbǐ</a:t>
            </a:r>
            <a:r>
              <a:rPr lang="de-DE" altLang="zh-CN" sz="4500" dirty="0">
                <a:solidFill>
                  <a:srgbClr val="000000"/>
                </a:solidFill>
                <a:latin typeface="Arial" panose="020B0604020202020204" pitchFamily="34" charset="0"/>
              </a:rPr>
              <a:t>.</a:t>
            </a:r>
          </a:p>
          <a:p>
            <a:pPr marL="0" indent="0" algn="l">
              <a:lnSpc>
                <a:spcPct val="120000"/>
              </a:lnSpc>
              <a:buNone/>
            </a:pPr>
            <a:r>
              <a:rPr lang="de-DE" altLang="zh-CN" sz="4500" dirty="0">
                <a:solidFill>
                  <a:srgbClr val="000000"/>
                </a:solidFill>
                <a:latin typeface="Arial" panose="020B0604020202020204" pitchFamily="34" charset="0"/>
              </a:rPr>
              <a:t>https://hk.amazingtalker.com/blog/zh-hk/hk-chi/63172/</a:t>
            </a:r>
          </a:p>
        </p:txBody>
      </p:sp>
    </p:spTree>
    <p:extLst>
      <p:ext uri="{BB962C8B-B14F-4D97-AF65-F5344CB8AC3E}">
        <p14:creationId xmlns:p14="http://schemas.microsoft.com/office/powerpoint/2010/main" val="2147110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a:extLst>
              <a:ext uri="{FF2B5EF4-FFF2-40B4-BE49-F238E27FC236}">
                <a16:creationId xmlns:a16="http://schemas.microsoft.com/office/drawing/2014/main" id="{22575BA6-D396-81D7-F5D2-0CEF35344C8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66" y="-509150"/>
            <a:ext cx="5511870" cy="7794599"/>
          </a:xfrm>
        </p:spPr>
      </p:pic>
      <p:sp>
        <p:nvSpPr>
          <p:cNvPr id="8" name="Textfeld 7">
            <a:extLst>
              <a:ext uri="{FF2B5EF4-FFF2-40B4-BE49-F238E27FC236}">
                <a16:creationId xmlns:a16="http://schemas.microsoft.com/office/drawing/2014/main" id="{4C8D006F-932F-A34D-A807-4BB913915F34}"/>
              </a:ext>
            </a:extLst>
          </p:cNvPr>
          <p:cNvSpPr txBox="1"/>
          <p:nvPr/>
        </p:nvSpPr>
        <p:spPr>
          <a:xfrm>
            <a:off x="5868144" y="836712"/>
            <a:ext cx="2880320" cy="6001643"/>
          </a:xfrm>
          <a:prstGeom prst="rect">
            <a:avLst/>
          </a:prstGeom>
          <a:noFill/>
        </p:spPr>
        <p:txBody>
          <a:bodyPr wrap="square" rtlCol="0">
            <a:spAutoFit/>
          </a:bodyPr>
          <a:lstStyle/>
          <a:p>
            <a:r>
              <a:rPr lang="zh-CN" altLang="de-DE" sz="2400" b="0" i="0" u="none" strike="noStrike" baseline="0" dirty="0">
                <a:solidFill>
                  <a:srgbClr val="000000"/>
                </a:solidFill>
                <a:latin typeface="KaiTi" panose="02010609060101010101" pitchFamily="49" charset="-122"/>
                <a:ea typeface="KaiTi" panose="02010609060101010101" pitchFamily="49" charset="-122"/>
              </a:rPr>
              <a:t>參會證明 </a:t>
            </a:r>
          </a:p>
          <a:p>
            <a:endParaRPr lang="de-DE" altLang="zh-TW" sz="2400" b="0" i="0" u="none" strike="noStrike" baseline="0" dirty="0">
              <a:solidFill>
                <a:srgbClr val="000000"/>
              </a:solidFill>
              <a:latin typeface="KaiTi" panose="02010609060101010101" pitchFamily="49" charset="-122"/>
              <a:ea typeface="KaiTi" panose="02010609060101010101" pitchFamily="49" charset="-122"/>
            </a:endParaRPr>
          </a:p>
          <a:p>
            <a:r>
              <a:rPr lang="zh-TW" altLang="de-DE" sz="2400" b="0" i="0" u="none" strike="noStrike" baseline="0" dirty="0">
                <a:solidFill>
                  <a:srgbClr val="000000"/>
                </a:solidFill>
                <a:latin typeface="KaiTi" panose="02010609060101010101" pitchFamily="49" charset="-122"/>
                <a:ea typeface="KaiTi" panose="02010609060101010101" pitchFamily="49" charset="-122"/>
              </a:rPr>
              <a:t>尊敬的王澤偉同學：</a:t>
            </a:r>
          </a:p>
          <a:p>
            <a:r>
              <a:rPr lang="zh-TW" altLang="de-DE" sz="2400" b="0" i="0" u="none" strike="noStrike" baseline="0" dirty="0">
                <a:solidFill>
                  <a:srgbClr val="000000"/>
                </a:solidFill>
                <a:latin typeface="KaiTi" panose="02010609060101010101" pitchFamily="49" charset="-122"/>
                <a:ea typeface="KaiTi" panose="02010609060101010101" pitchFamily="49" charset="-122"/>
              </a:rPr>
              <a:t>茲證明王澤偉同學，二〇二三年八月二十五日</a:t>
            </a:r>
            <a:r>
              <a:rPr lang="de-DE" altLang="zh-TW" sz="2400" b="0" i="0" u="none" strike="noStrike" baseline="0" dirty="0">
                <a:solidFill>
                  <a:srgbClr val="000000"/>
                </a:solidFill>
                <a:latin typeface="Calibri" panose="020F0502020204030204" pitchFamily="34" charset="0"/>
                <a:ea typeface="KaiTi" panose="02010609060101010101" pitchFamily="49" charset="-122"/>
              </a:rPr>
              <a:t>-</a:t>
            </a:r>
            <a:r>
              <a:rPr lang="zh-TW" altLang="de-DE" sz="2400" b="0" i="0" u="none" strike="noStrike" baseline="0" dirty="0">
                <a:solidFill>
                  <a:srgbClr val="000000"/>
                </a:solidFill>
                <a:latin typeface="KaiTi" panose="02010609060101010101" pitchFamily="49" charset="-122"/>
                <a:ea typeface="KaiTi" panose="02010609060101010101" pitchFamily="49" charset="-122"/>
              </a:rPr>
              <a:t>三十一日於波蘭波茲南、德國柏林和中國長沙同辦的第七屆世界漢學論壇上發表論文</a:t>
            </a:r>
            <a:r>
              <a:rPr lang="de-DE" altLang="zh-TW" sz="2400" b="0" i="0" u="none" strike="noStrike" baseline="0" dirty="0">
                <a:solidFill>
                  <a:srgbClr val="000000"/>
                </a:solidFill>
                <a:latin typeface="KaiTi" panose="02010609060101010101" pitchFamily="49" charset="-122"/>
                <a:ea typeface="KaiTi" panose="02010609060101010101" pitchFamily="49" charset="-122"/>
              </a:rPr>
              <a:t>《</a:t>
            </a:r>
            <a:r>
              <a:rPr lang="zh-TW" altLang="de-DE" sz="2400" b="0" i="0" u="none" strike="noStrike" baseline="0" dirty="0">
                <a:solidFill>
                  <a:srgbClr val="000000"/>
                </a:solidFill>
                <a:latin typeface="KaiTi" panose="02010609060101010101" pitchFamily="49" charset="-122"/>
                <a:ea typeface="KaiTi" panose="02010609060101010101" pitchFamily="49" charset="-122"/>
              </a:rPr>
              <a:t>從睡有法度到從心所欲： 論先秦到民國睡姿觀念的敘事變換與知識轉型</a:t>
            </a:r>
            <a:r>
              <a:rPr lang="de-DE" altLang="zh-TW" sz="2400" b="0" i="0" u="none" strike="noStrike" baseline="0" dirty="0">
                <a:solidFill>
                  <a:srgbClr val="000000"/>
                </a:solidFill>
                <a:latin typeface="KaiTi" panose="02010609060101010101" pitchFamily="49" charset="-122"/>
                <a:ea typeface="KaiTi" panose="02010609060101010101" pitchFamily="49" charset="-122"/>
              </a:rPr>
              <a:t>》</a:t>
            </a:r>
            <a:r>
              <a:rPr lang="zh-TW" altLang="de-DE" sz="2400" b="0" i="0" u="none" strike="noStrike" baseline="0" dirty="0">
                <a:solidFill>
                  <a:srgbClr val="000000"/>
                </a:solidFill>
                <a:latin typeface="KaiTi" panose="02010609060101010101" pitchFamily="49" charset="-122"/>
                <a:ea typeface="KaiTi" panose="02010609060101010101" pitchFamily="49" charset="-122"/>
              </a:rPr>
              <a:t>。 </a:t>
            </a:r>
          </a:p>
          <a:p>
            <a:r>
              <a:rPr lang="zh-CN" altLang="de-DE" sz="2400" b="0" i="0" u="none" strike="noStrike" baseline="0" dirty="0">
                <a:solidFill>
                  <a:srgbClr val="000000"/>
                </a:solidFill>
                <a:latin typeface="KaiTi" panose="02010609060101010101" pitchFamily="49" charset="-122"/>
                <a:ea typeface="KaiTi" panose="02010609060101010101" pitchFamily="49" charset="-122"/>
              </a:rPr>
              <a:t>特此 證明 </a:t>
            </a:r>
            <a:endParaRPr lang="de-DE" sz="2400" dirty="0"/>
          </a:p>
        </p:txBody>
      </p:sp>
    </p:spTree>
    <p:extLst>
      <p:ext uri="{BB962C8B-B14F-4D97-AF65-F5344CB8AC3E}">
        <p14:creationId xmlns:p14="http://schemas.microsoft.com/office/powerpoint/2010/main" val="2361659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标题 1"/>
          <p:cNvSpPr>
            <a:spLocks noGrp="1"/>
          </p:cNvSpPr>
          <p:nvPr>
            <p:ph type="title"/>
          </p:nvPr>
        </p:nvSpPr>
        <p:spPr/>
        <p:txBody>
          <a:bodyPr>
            <a:normAutofit fontScale="90000"/>
          </a:bodyPr>
          <a:lstStyle/>
          <a:p>
            <a:pPr algn="ctr"/>
            <a:r>
              <a:rPr altLang="zh-CN" b="1" dirty="0">
                <a:solidFill>
                  <a:schemeClr val="tx1"/>
                </a:solidFill>
                <a:latin typeface="Arial" panose="020B0604020202020204" pitchFamily="34" charset="0"/>
                <a:cs typeface="Arial" panose="020B0604020202020204" pitchFamily="34" charset="0"/>
              </a:rPr>
              <a:t>Always here for you!</a:t>
            </a:r>
            <a:br>
              <a:rPr altLang="zh-CN" b="1" dirty="0">
                <a:solidFill>
                  <a:schemeClr val="tx1"/>
                </a:solidFill>
                <a:latin typeface="Arial" panose="020B0604020202020204" pitchFamily="34" charset="0"/>
                <a:cs typeface="Arial" panose="020B0604020202020204" pitchFamily="34" charset="0"/>
              </a:rPr>
            </a:br>
            <a:r>
              <a:rPr lang="zh-CN" altLang="en-US" sz="2800" b="1" dirty="0">
                <a:latin typeface="Arial" panose="020B0604020202020204" pitchFamily="34" charset="0"/>
                <a:cs typeface="Arial" panose="020B0604020202020204" pitchFamily="34" charset="0"/>
              </a:rPr>
              <a:t>隨時隨地</a:t>
            </a:r>
            <a:r>
              <a:rPr lang="zh-CN" altLang="de-DE" sz="2800" b="1" dirty="0">
                <a:solidFill>
                  <a:schemeClr val="tx1"/>
                </a:solidFill>
                <a:latin typeface="Arial" panose="020B0604020202020204" pitchFamily="34" charset="0"/>
                <a:cs typeface="Arial" panose="020B0604020202020204" pitchFamily="34" charset="0"/>
              </a:rPr>
              <a:t>为你们服务</a:t>
            </a:r>
            <a:endParaRPr kumimoji="1" lang="zh-CN" altLang="en-US" b="1" dirty="0">
              <a:solidFill>
                <a:schemeClr val="tx1"/>
              </a:solidFill>
              <a:cs typeface="Arial" panose="020B0604020202020204" pitchFamily="34" charset="0"/>
            </a:endParaRPr>
          </a:p>
        </p:txBody>
      </p:sp>
      <p:sp>
        <p:nvSpPr>
          <p:cNvPr id="107523" name="内容占位符 2"/>
          <p:cNvSpPr>
            <a:spLocks noGrp="1"/>
          </p:cNvSpPr>
          <p:nvPr>
            <p:ph idx="1"/>
          </p:nvPr>
        </p:nvSpPr>
        <p:spPr>
          <a:xfrm>
            <a:off x="866775" y="2603500"/>
            <a:ext cx="7053263" cy="3722688"/>
          </a:xfrm>
        </p:spPr>
        <p:txBody>
          <a:bodyPr>
            <a:normAutofit/>
          </a:bodyPr>
          <a:lstStyle/>
          <a:p>
            <a:pPr algn="ctr">
              <a:buFont typeface="Garamond" panose="02020404030301010803" pitchFamily="18" charset="0"/>
              <a:buNone/>
            </a:pPr>
            <a:r>
              <a:rPr lang="de-DE" altLang="zh-CN" sz="2400" dirty="0" err="1">
                <a:latin typeface="Arial" panose="020B0604020202020204" pitchFamily="34" charset="0"/>
                <a:ea typeface="楷体" panose="02010609060101010101" pitchFamily="49" charset="-122"/>
                <a:cs typeface="Arial" panose="020B0604020202020204" pitchFamily="34" charset="0"/>
              </a:rPr>
              <a:t>Assistant</a:t>
            </a:r>
            <a:r>
              <a:rPr lang="de-DE" altLang="zh-CN" sz="2400" dirty="0">
                <a:latin typeface="Arial" panose="020B0604020202020204" pitchFamily="34" charset="0"/>
                <a:ea typeface="楷体" panose="02010609060101010101" pitchFamily="49" charset="-122"/>
                <a:cs typeface="Arial" panose="020B0604020202020204" pitchFamily="34" charset="0"/>
              </a:rPr>
              <a:t> Professor (</a:t>
            </a:r>
            <a:r>
              <a:rPr lang="de-DE" altLang="zh-CN" sz="2400" dirty="0" err="1">
                <a:latin typeface="Arial" panose="020B0604020202020204" pitchFamily="34" charset="0"/>
                <a:ea typeface="楷体" panose="02010609060101010101" pitchFamily="49" charset="-122"/>
                <a:cs typeface="Arial" panose="020B0604020202020204" pitchFamily="34" charset="0"/>
              </a:rPr>
              <a:t>Adiunkt</a:t>
            </a:r>
            <a:r>
              <a:rPr lang="de-DE"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rPr>
              <a:t>Dr. Martin </a:t>
            </a:r>
            <a:r>
              <a:rPr lang="en-US" altLang="zh-CN" sz="2400" dirty="0" err="1">
                <a:latin typeface="Arial" panose="020B0604020202020204" pitchFamily="34" charset="0"/>
                <a:ea typeface="楷体" panose="02010609060101010101" pitchFamily="49" charset="-122"/>
                <a:cs typeface="Arial" panose="020B0604020202020204" pitchFamily="34" charset="0"/>
              </a:rPr>
              <a:t>Woesler</a:t>
            </a:r>
            <a:r>
              <a:rPr lang="zh-CN" altLang="de-DE" sz="2400" dirty="0">
                <a:latin typeface="Arial" panose="020B0604020202020204" pitchFamily="34" charset="0"/>
                <a:ea typeface="楷体" panose="02010609060101010101" pitchFamily="49" charset="-122"/>
                <a:cs typeface="Arial" panose="020B0604020202020204" pitchFamily="34" charset="0"/>
              </a:rPr>
              <a:t> </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zh-CN" altLang="de-DE" sz="2400" dirty="0">
                <a:latin typeface="Arial" panose="020B0604020202020204" pitchFamily="34" charset="0"/>
                <a:ea typeface="楷体" panose="02010609060101010101" pitchFamily="49" charset="-122"/>
                <a:cs typeface="Arial" panose="020B0604020202020204" pitchFamily="34" charset="0"/>
              </a:rPr>
              <a:t>吴漠汀助理教授</a:t>
            </a:r>
            <a:br>
              <a:rPr lang="de-DE" altLang="zh-CN" sz="2400" dirty="0">
                <a:latin typeface="Arial" panose="020B0604020202020204" pitchFamily="34" charset="0"/>
                <a:ea typeface="楷体" panose="02010609060101010101" pitchFamily="49" charset="-122"/>
                <a:cs typeface="Arial" panose="020B0604020202020204" pitchFamily="34" charset="0"/>
              </a:rPr>
            </a:br>
            <a:endParaRPr lang="de-DE" altLang="zh-CN" sz="2400" dirty="0">
              <a:latin typeface="Arial" panose="020B0604020202020204" pitchFamily="34" charset="0"/>
              <a:ea typeface="楷体" panose="02010609060101010101" pitchFamily="49" charset="-122"/>
              <a:cs typeface="Arial" panose="020B0604020202020204" pitchFamily="34" charset="0"/>
            </a:endParaRPr>
          </a:p>
          <a:p>
            <a:pPr marL="0" indent="0" algn="ctr">
              <a:buNone/>
            </a:pPr>
            <a:r>
              <a:rPr lang="en-US" altLang="de-DE" sz="2400" dirty="0">
                <a:latin typeface="Arial" panose="020B0604020202020204" pitchFamily="34" charset="0"/>
                <a:ea typeface="楷体" panose="02010609060101010101" pitchFamily="49" charset="-122"/>
                <a:cs typeface="Arial" panose="020B0604020202020204" pitchFamily="34" charset="0"/>
              </a:rPr>
              <a:t>Office / </a:t>
            </a:r>
            <a:r>
              <a:rPr lang="zh-CN" altLang="de-DE" sz="2400" dirty="0">
                <a:latin typeface="Arial" panose="020B0604020202020204" pitchFamily="34" charset="0"/>
                <a:ea typeface="楷体" panose="02010609060101010101" pitchFamily="49" charset="-122"/>
                <a:cs typeface="Arial" panose="020B0604020202020204" pitchFamily="34" charset="0"/>
              </a:rPr>
              <a:t>办公室</a:t>
            </a:r>
            <a:r>
              <a:rPr lang="de-DE" altLang="zh-CN" sz="2400" dirty="0">
                <a:latin typeface="Arial" panose="020B0604020202020204" pitchFamily="34" charset="0"/>
                <a:ea typeface="楷体" panose="02010609060101010101" pitchFamily="49" charset="-122"/>
                <a:cs typeface="Arial" panose="020B0604020202020204" pitchFamily="34" charset="0"/>
              </a:rPr>
              <a:t>: </a:t>
            </a:r>
          </a:p>
          <a:p>
            <a:pPr marL="0" indent="0" algn="ctr">
              <a:buNone/>
            </a:pPr>
            <a:r>
              <a:rPr lang="en-US" altLang="zh-CN" sz="2400" dirty="0">
                <a:latin typeface="Arial" panose="020B0604020202020204" pitchFamily="34" charset="0"/>
                <a:ea typeface="楷体" panose="02010609060101010101" pitchFamily="49" charset="-122"/>
                <a:cs typeface="Arial" panose="020B0604020202020204" pitchFamily="34" charset="0"/>
              </a:rPr>
              <a:t>Phone / </a:t>
            </a:r>
            <a:r>
              <a:rPr lang="zh-CN" altLang="de-DE" sz="2400" dirty="0">
                <a:latin typeface="Arial" panose="020B0604020202020204" pitchFamily="34" charset="0"/>
                <a:ea typeface="楷体" panose="02010609060101010101" pitchFamily="49" charset="-122"/>
                <a:cs typeface="Arial" panose="020B0604020202020204" pitchFamily="34" charset="0"/>
              </a:rPr>
              <a:t>电话</a:t>
            </a:r>
            <a:r>
              <a:rPr lang="en-US" altLang="zh-CN" sz="2400" dirty="0">
                <a:latin typeface="Arial" panose="020B0604020202020204" pitchFamily="34" charset="0"/>
                <a:ea typeface="楷体" panose="02010609060101010101" pitchFamily="49" charset="-122"/>
                <a:cs typeface="Arial" panose="020B0604020202020204" pitchFamily="34" charset="0"/>
              </a:rPr>
              <a:t>: </a:t>
            </a:r>
            <a:r>
              <a:rPr lang="de-DE" altLang="zh-CN" sz="2400" dirty="0">
                <a:latin typeface="Arial" panose="020B0604020202020204" pitchFamily="34" charset="0"/>
                <a:ea typeface="楷体" panose="02010609060101010101" pitchFamily="49" charset="-122"/>
                <a:cs typeface="Arial" panose="020B0604020202020204" pitchFamily="34" charset="0"/>
              </a:rPr>
              <a:t>+48 157 5204 9052</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de-DE" altLang="zh-CN" sz="2400" dirty="0">
                <a:latin typeface="Arial" panose="020B0604020202020204" pitchFamily="34" charset="0"/>
                <a:ea typeface="楷体" panose="02010609060101010101" pitchFamily="49" charset="-122"/>
                <a:cs typeface="Arial" panose="020B0604020202020204" pitchFamily="34" charset="0"/>
              </a:rPr>
              <a:t>(+49 156 7887 8639, </a:t>
            </a:r>
            <a:r>
              <a:rPr lang="en-US" altLang="zh-CN" sz="2400" dirty="0">
                <a:latin typeface="Arial" panose="020B0604020202020204" pitchFamily="34" charset="0"/>
                <a:ea typeface="楷体" panose="02010609060101010101" pitchFamily="49" charset="-122"/>
                <a:cs typeface="Arial" panose="020B0604020202020204" pitchFamily="34" charset="0"/>
              </a:rPr>
              <a:t>+49 178 </a:t>
            </a:r>
            <a:r>
              <a:rPr lang="de-DE" altLang="zh-CN" sz="2400" dirty="0">
                <a:latin typeface="Arial" panose="020B0604020202020204" pitchFamily="34" charset="0"/>
                <a:ea typeface="楷体" panose="02010609060101010101" pitchFamily="49" charset="-122"/>
                <a:cs typeface="Arial" panose="020B0604020202020204" pitchFamily="34" charset="0"/>
              </a:rPr>
              <a:t>2073538, +86 150 1138 8818)</a:t>
            </a:r>
            <a:br>
              <a:rPr lang="de-DE" altLang="zh-CN" sz="2400" dirty="0">
                <a:latin typeface="Arial" panose="020B0604020202020204" pitchFamily="34" charset="0"/>
                <a:ea typeface="楷体" panose="02010609060101010101" pitchFamily="49" charset="-122"/>
                <a:cs typeface="Arial" panose="020B0604020202020204" pitchFamily="34" charset="0"/>
              </a:rPr>
            </a:br>
            <a:r>
              <a:rPr lang="en-US" altLang="zh-CN" sz="2400" dirty="0">
                <a:latin typeface="Arial" panose="020B0604020202020204" pitchFamily="34" charset="0"/>
                <a:ea typeface="楷体" panose="02010609060101010101" pitchFamily="49" charset="-122"/>
                <a:cs typeface="Arial" panose="020B0604020202020204" pitchFamily="34" charset="0"/>
              </a:rPr>
              <a:t>Email / </a:t>
            </a:r>
            <a:r>
              <a:rPr lang="zh-CN" altLang="de-DE" sz="2400" dirty="0">
                <a:latin typeface="Arial" panose="020B0604020202020204" pitchFamily="34" charset="0"/>
                <a:ea typeface="楷体" panose="02010609060101010101" pitchFamily="49" charset="-122"/>
                <a:cs typeface="Arial" panose="020B0604020202020204" pitchFamily="34" charset="0"/>
              </a:rPr>
              <a:t>电子邮件</a:t>
            </a:r>
            <a:r>
              <a:rPr lang="en-US" altLang="zh-CN" sz="2400" dirty="0">
                <a:latin typeface="Arial" panose="020B0604020202020204" pitchFamily="34" charset="0"/>
                <a:ea typeface="楷体" panose="02010609060101010101" pitchFamily="49" charset="-122"/>
                <a:cs typeface="Arial" panose="020B0604020202020204" pitchFamily="34" charset="0"/>
              </a:rPr>
              <a:t>: </a:t>
            </a:r>
            <a:r>
              <a:rPr lang="en-US" altLang="zh-CN" sz="2400" dirty="0">
                <a:latin typeface="Arial" panose="020B0604020202020204" pitchFamily="34" charset="0"/>
                <a:ea typeface="楷体" panose="02010609060101010101" pitchFamily="49" charset="-122"/>
                <a:cs typeface="Arial" panose="020B0604020202020204" pitchFamily="34" charset="0"/>
                <a:hlinkClick r:id="rId2"/>
              </a:rPr>
              <a:t>martin@woesler.de</a:t>
            </a:r>
            <a:r>
              <a:rPr lang="en-US" altLang="zh-CN" sz="2400" dirty="0">
                <a:latin typeface="Arial" panose="020B0604020202020204" pitchFamily="34" charset="0"/>
                <a:ea typeface="楷体" panose="02010609060101010101" pitchFamily="49" charset="-122"/>
                <a:cs typeface="Arial" panose="020B0604020202020204" pitchFamily="34" charset="0"/>
              </a:rPr>
              <a:t>, martin.woesler@amu.edu.pl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683568" y="2435404"/>
            <a:ext cx="7704856" cy="2015936"/>
          </a:xfrm>
          <a:prstGeom prst="rect">
            <a:avLst/>
          </a:prstGeom>
          <a:noFill/>
        </p:spPr>
        <p:txBody>
          <a:bodyPr wrap="square" rtlCol="0">
            <a:spAutoFit/>
          </a:bodyPr>
          <a:lstStyle/>
          <a:p>
            <a:pPr algn="ctr"/>
            <a:r>
              <a:rPr lang="de-DE" sz="12500" dirty="0">
                <a:latin typeface="Calibri" panose="020F0502020204030204" pitchFamily="34" charset="0"/>
                <a:ea typeface="华文新魏" panose="02010800040101010101" pitchFamily="2" charset="-122"/>
              </a:rPr>
              <a:t>Thank You</a:t>
            </a:r>
          </a:p>
        </p:txBody>
      </p:sp>
    </p:spTree>
  </p:cSld>
  <p:clrMapOvr>
    <a:masterClrMapping/>
  </p:clrMapOvr>
  <p:transition>
    <p:fade/>
  </p:transition>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1457</Words>
  <Application>Microsoft Office PowerPoint</Application>
  <PresentationFormat>Bildschirmpräsentation (4:3)</PresentationFormat>
  <Paragraphs>62</Paragraphs>
  <Slides>8</Slides>
  <Notes>2</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8</vt:i4>
      </vt:variant>
    </vt:vector>
  </HeadingPairs>
  <TitlesOfParts>
    <vt:vector size="16" baseType="lpstr">
      <vt:lpstr>Google Sans</vt:lpstr>
      <vt:lpstr>KaiTi</vt:lpstr>
      <vt:lpstr>KaiTi</vt:lpstr>
      <vt:lpstr>Arial</vt:lpstr>
      <vt:lpstr>Calibri</vt:lpstr>
      <vt:lpstr>Corbel</vt:lpstr>
      <vt:lpstr>Garamond</vt:lpstr>
      <vt:lpstr>Larissa-Design</vt:lpstr>
      <vt:lpstr>文章写作 研究生课（研二） kompozycja tekstu | Text Creation for MA2 Master Students of the 2nd study year (graduation: June 2024) 第5周 Session 5</vt:lpstr>
      <vt:lpstr>Participants 研二同學們</vt:lpstr>
      <vt:lpstr>Topic Overview</vt:lpstr>
      <vt:lpstr>Session 5 第五周</vt:lpstr>
      <vt:lpstr>Session 5 第五周</vt:lpstr>
      <vt:lpstr>PowerPoint-Präsentation</vt:lpstr>
      <vt:lpstr>Always here for you! 隨時隨地为你们服务</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Chinesische Literatur  der Gegenwart</dc:title>
  <dc:creator>woesler</dc:creator>
  <cp:lastModifiedBy>-</cp:lastModifiedBy>
  <cp:revision>781</cp:revision>
  <dcterms:created xsi:type="dcterms:W3CDTF">2010-06-18T15:32:00Z</dcterms:created>
  <dcterms:modified xsi:type="dcterms:W3CDTF">2023-11-30T07:14:13Z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2052-10.1.0.7224</vt:lpwstr>
  </property>
</Properties>
</file>