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6" r:id="rId4"/>
    <p:sldId id="257" r:id="rId6"/>
    <p:sldId id="258" r:id="rId7"/>
    <p:sldId id="262" r:id="rId8"/>
    <p:sldId id="265" r:id="rId9"/>
    <p:sldId id="303" r:id="rId10"/>
    <p:sldId id="304" r:id="rId11"/>
    <p:sldId id="305" r:id="rId12"/>
    <p:sldId id="306" r:id="rId13"/>
    <p:sldId id="307" r:id="rId14"/>
    <p:sldId id="309" r:id="rId15"/>
    <p:sldId id="308" r:id="rId16"/>
    <p:sldId id="311" r:id="rId17"/>
    <p:sldId id="312" r:id="rId18"/>
    <p:sldId id="313" r:id="rId19"/>
    <p:sldId id="314" r:id="rId20"/>
    <p:sldId id="310" r:id="rId21"/>
    <p:sldId id="315" r:id="rId22"/>
    <p:sldId id="316" r:id="rId23"/>
    <p:sldId id="317" r:id="rId24"/>
    <p:sldId id="318" r:id="rId25"/>
    <p:sldId id="319" r:id="rId26"/>
    <p:sldId id="320" r:id="rId27"/>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1" Type="http://schemas.openxmlformats.org/officeDocument/2006/relationships/tags" Target="tags/tag1.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013BCA-DA04-4F76-AD41-37DEB7FBC9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4068-4F40-404E-B66E-AAAAA34FFD1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DC4068-4F40-404E-B66E-AAAAA34FFD1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99F5DCC-009B-42C2-95FF-7A5320BCA7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48E3D5-9B2C-4335-BD9D-3171C51A8695}"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duotone>
              <a:schemeClr val="accent4">
                <a:shade val="45000"/>
                <a:satMod val="135000"/>
              </a:schemeClr>
              <a:prstClr val="white"/>
            </a:duotone>
          </a:blip>
          <a:srcRect/>
          <a:stretch>
            <a:fillRect l="-29000" r="-2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F5DCC-009B-42C2-95FF-7A5320BCA78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8E3D5-9B2C-4335-BD9D-3171C51A869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duotone>
              <a:schemeClr val="accent4">
                <a:shade val="45000"/>
                <a:satMod val="135000"/>
              </a:schemeClr>
              <a:prstClr val="white"/>
            </a:duotone>
          </a:blip>
          <a:srcRect/>
          <a:stretch>
            <a:fillRect l="-29000" r="-2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F5DCC-009B-42C2-95FF-7A5320BCA78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8E3D5-9B2C-4335-BD9D-3171C51A869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8.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8.xml"/><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8.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8.xml"/><Relationship Id="rId3" Type="http://schemas.openxmlformats.org/officeDocument/2006/relationships/image" Target="../media/image22.png"/><Relationship Id="rId2" Type="http://schemas.openxmlformats.org/officeDocument/2006/relationships/slide" Target="slide22.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8.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8.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8.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8.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8.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8.xml"/><Relationship Id="rId2" Type="http://schemas.openxmlformats.org/officeDocument/2006/relationships/image" Target="../media/image31.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8.xml"/><Relationship Id="rId2" Type="http://schemas.openxmlformats.org/officeDocument/2006/relationships/image" Target="../media/image32.pn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8.xml"/><Relationship Id="rId2" Type="http://schemas.openxmlformats.org/officeDocument/2006/relationships/image" Target="../media/image33.pn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8.xml"/><Relationship Id="rId5" Type="http://schemas.openxmlformats.org/officeDocument/2006/relationships/slide" Target="slide17.xml"/><Relationship Id="rId4" Type="http://schemas.openxmlformats.org/officeDocument/2006/relationships/slide" Target="slide13.xml"/><Relationship Id="rId3" Type="http://schemas.openxmlformats.org/officeDocument/2006/relationships/image" Target="../media/image34.png"/><Relationship Id="rId2" Type="http://schemas.openxmlformats.org/officeDocument/2006/relationships/slide" Target="slide9.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8.xml"/><Relationship Id="rId2" Type="http://schemas.openxmlformats.org/officeDocument/2006/relationships/image" Target="../media/image35.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8.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8.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8.xml"/><Relationship Id="rId2" Type="http://schemas.openxmlformats.org/officeDocument/2006/relationships/image" Target="../media/image16.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8.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slide" Target="slide2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5926" y="1400175"/>
            <a:ext cx="8397587" cy="5602253"/>
          </a:xfrm>
          <a:prstGeom prst="rect">
            <a:avLst/>
          </a:prstGeom>
        </p:spPr>
      </p:pic>
      <p:sp>
        <p:nvSpPr>
          <p:cNvPr id="8" name="流程图: 接点 7"/>
          <p:cNvSpPr/>
          <p:nvPr/>
        </p:nvSpPr>
        <p:spPr>
          <a:xfrm>
            <a:off x="4461369" y="1400175"/>
            <a:ext cx="3759200" cy="37592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5040320" y="-406137"/>
            <a:ext cx="7537885" cy="5372100"/>
          </a:xfrm>
          <a:prstGeom prst="rect">
            <a:avLst/>
          </a:prstGeom>
        </p:spPr>
      </p:pic>
      <p:sp>
        <p:nvSpPr>
          <p:cNvPr id="7" name="文本框 6"/>
          <p:cNvSpPr txBox="1"/>
          <p:nvPr/>
        </p:nvSpPr>
        <p:spPr>
          <a:xfrm>
            <a:off x="5443220" y="1202690"/>
            <a:ext cx="4704715" cy="4154170"/>
          </a:xfrm>
          <a:prstGeom prst="rect">
            <a:avLst/>
          </a:prstGeom>
          <a:noFill/>
        </p:spPr>
        <p:txBody>
          <a:bodyPr wrap="square" rtlCol="0">
            <a:spAutoFit/>
          </a:bodyPr>
          <a:lstStyle/>
          <a:p>
            <a:r>
              <a:rPr lang="en-US" altLang="zh-CN" sz="8800" b="1" dirty="0">
                <a:latin typeface="华文新魏" panose="02010800040101010101" charset="-122"/>
                <a:ea typeface="华文新魏" panose="02010800040101010101" charset="-122"/>
                <a:cs typeface="Arial Black" panose="020B0A04020102020204" charset="0"/>
              </a:rPr>
              <a:t>Games: Kite Flying</a:t>
            </a:r>
            <a:endParaRPr lang="en-US" altLang="zh-CN" sz="8800" b="1" dirty="0">
              <a:latin typeface="华文新魏" panose="02010800040101010101" charset="-122"/>
              <a:ea typeface="华文新魏" panose="02010800040101010101" charset="-122"/>
              <a:cs typeface="Arial Black" panose="020B0A04020102020204" charset="0"/>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4705" y="2686709"/>
            <a:ext cx="1797740" cy="1797738"/>
          </a:xfrm>
          <a:prstGeom prst="rect">
            <a:avLst/>
          </a:prstGeom>
        </p:spPr>
      </p:pic>
      <p:sp>
        <p:nvSpPr>
          <p:cNvPr id="16" name="矩形 15"/>
          <p:cNvSpPr/>
          <p:nvPr/>
        </p:nvSpPr>
        <p:spPr>
          <a:xfrm>
            <a:off x="4115854" y="2773419"/>
            <a:ext cx="675005" cy="1310640"/>
          </a:xfrm>
          <a:prstGeom prst="rect">
            <a:avLst/>
          </a:prstGeom>
        </p:spPr>
        <p:txBody>
          <a:bodyPr vert="eaVert" wrap="none">
            <a:spAutoFit/>
          </a:bodyPr>
          <a:lstStyle/>
          <a:p>
            <a:r>
              <a:rPr lang="zh-CN" altLang="en-US" sz="3200" dirty="0">
                <a:solidFill>
                  <a:schemeClr val="bg1"/>
                </a:solidFill>
                <a:effectLst>
                  <a:outerShdw blurRad="38100" dist="38100" dir="2700000" algn="tl">
                    <a:srgbClr val="000000">
                      <a:alpha val="43137"/>
                    </a:srgbClr>
                  </a:outerShdw>
                </a:effectLst>
                <a:latin typeface="华文新魏" panose="02010800040101010101" charset="-122"/>
                <a:ea typeface="华文新魏" panose="02010800040101010101" charset="-122"/>
              </a:rPr>
              <a:t>杨子璇</a:t>
            </a:r>
            <a:endParaRPr lang="zh-CN" altLang="en-US" sz="3200" dirty="0">
              <a:solidFill>
                <a:schemeClr val="bg1"/>
              </a:solidFill>
              <a:effectLst>
                <a:outerShdw blurRad="38100" dist="38100" dir="2700000" algn="tl">
                  <a:srgbClr val="000000">
                    <a:alpha val="43137"/>
                  </a:srgbClr>
                </a:outerShdw>
              </a:effectLst>
              <a:latin typeface="华文新魏" panose="02010800040101010101" charset="-122"/>
              <a:ea typeface="华文新魏" panose="020108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1990" y="654494"/>
            <a:ext cx="8829770" cy="6396450"/>
          </a:xfrm>
          <a:prstGeom prst="rect">
            <a:avLst/>
          </a:prstGeom>
        </p:spPr>
      </p:pic>
      <p:sp>
        <p:nvSpPr>
          <p:cNvPr id="6" name="文本框 5"/>
          <p:cNvSpPr txBox="1"/>
          <p:nvPr/>
        </p:nvSpPr>
        <p:spPr>
          <a:xfrm>
            <a:off x="412115" y="2800985"/>
            <a:ext cx="2785745" cy="1124518"/>
          </a:xfrm>
          <a:prstGeom prst="roundRect">
            <a:avLst/>
          </a:prstGeom>
          <a:noFill/>
          <a:extLst>
            <a:ext uri="{909E8E84-426E-40DD-AFC4-6F175D3DCCD1}">
              <a14:hiddenFill xmlns:a14="http://schemas.microsoft.com/office/drawing/2010/main">
                <a:blipFill>
                  <a:blip r:embed="rId2"/>
                </a:blipFill>
              </a14:hiddenFill>
            </a:ext>
          </a:extLst>
        </p:spPr>
        <p:txBody>
          <a:bodyPr vert="horz" wrap="square" rtlCol="0">
            <a:spAutoFit/>
          </a:bodyPr>
          <a:lstStyle/>
          <a:p>
            <a:r>
              <a:rPr lang="en-US" altLang="zh-CN" sz="6000" b="1" dirty="0">
                <a:latin typeface="华文新魏" panose="02010800040101010101" charset="-122"/>
                <a:ea typeface="华文新魏" panose="02010800040101010101" charset="-122"/>
                <a:cs typeface="Arial Black" panose="020B0A04020102020204" charset="0"/>
              </a:rPr>
              <a:t>PART 3</a:t>
            </a:r>
            <a:endParaRPr lang="en-US" altLang="zh-CN" sz="6000" b="1" dirty="0">
              <a:latin typeface="华文新魏" panose="02010800040101010101" charset="-122"/>
              <a:ea typeface="华文新魏" panose="02010800040101010101" charset="-122"/>
              <a:cs typeface="Arial Black" panose="020B0A04020102020204" charset="0"/>
            </a:endParaRPr>
          </a:p>
        </p:txBody>
      </p:sp>
      <p:cxnSp>
        <p:nvCxnSpPr>
          <p:cNvPr id="8" name="直接连接符 7"/>
          <p:cNvCxnSpPr/>
          <p:nvPr/>
        </p:nvCxnSpPr>
        <p:spPr>
          <a:xfrm>
            <a:off x="3643630" y="1901825"/>
            <a:ext cx="0" cy="3314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623" y="4022453"/>
            <a:ext cx="1740296" cy="1194072"/>
          </a:xfrm>
          <a:prstGeom prst="rect">
            <a:avLst/>
          </a:prstGeom>
        </p:spPr>
      </p:pic>
      <p:sp>
        <p:nvSpPr>
          <p:cNvPr id="2" name="圆角矩形 1"/>
          <p:cNvSpPr/>
          <p:nvPr/>
        </p:nvSpPr>
        <p:spPr>
          <a:xfrm>
            <a:off x="3901440" y="2800985"/>
            <a:ext cx="6426200" cy="1134178"/>
          </a:xfrm>
          <a:prstGeom prst="roundRect">
            <a:avLst/>
          </a:prstGeom>
          <a:noFill/>
          <a:extLst>
            <a:ext uri="{909E8E84-426E-40DD-AFC4-6F175D3DCCD1}">
              <a14:hiddenFill xmlns:a14="http://schemas.microsoft.com/office/drawing/2010/main">
                <a:blipFill>
                  <a:blip r:embed="rId2"/>
                </a:blipFill>
              </a14:hiddenFill>
            </a:ext>
          </a:extLst>
        </p:spPr>
        <p:txBody>
          <a:bodyPr wrap="square">
            <a:spAutoFit/>
          </a:bodyPr>
          <a:p>
            <a:r>
              <a:rPr lang="en-US" altLang="zh-CN" sz="6000" b="1" dirty="0">
                <a:latin typeface="华文新魏" panose="02010800040101010101" charset="-122"/>
                <a:ea typeface="华文新魏" panose="02010800040101010101" charset="-122"/>
                <a:cs typeface="Arial Black" panose="020B0A04020102020204" charset="0"/>
                <a:sym typeface="+mn-ea"/>
              </a:rPr>
              <a:t>Use &amp; Production</a:t>
            </a:r>
            <a:endParaRPr lang="en-US" altLang="zh-CN" sz="6000" b="1" dirty="0">
              <a:latin typeface="华文新魏" panose="02010800040101010101" charset="-122"/>
              <a:ea typeface="华文新魏" panose="02010800040101010101" charset="-122"/>
              <a:cs typeface="Arial Black" panose="020B0A0402010202020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355080" y="2199005"/>
            <a:ext cx="3204845" cy="3952240"/>
          </a:xfrm>
          <a:prstGeom prst="rect">
            <a:avLst/>
          </a:prstGeom>
          <a:effectLst>
            <a:softEdge rad="63500"/>
          </a:effectLst>
        </p:spPr>
      </p:pic>
      <p:grpSp>
        <p:nvGrpSpPr>
          <p:cNvPr id="12" name="组合 11"/>
          <p:cNvGrpSpPr/>
          <p:nvPr/>
        </p:nvGrpSpPr>
        <p:grpSpPr>
          <a:xfrm>
            <a:off x="-40640" y="188"/>
            <a:ext cx="12247443" cy="6947551"/>
            <a:chOff x="0" y="-13782"/>
            <a:chExt cx="12247443" cy="6947551"/>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5" name="矩形 4"/>
          <p:cNvSpPr/>
          <p:nvPr/>
        </p:nvSpPr>
        <p:spPr>
          <a:xfrm>
            <a:off x="1434465" y="473075"/>
            <a:ext cx="9323070" cy="1568450"/>
          </a:xfrm>
          <a:prstGeom prst="rect">
            <a:avLst/>
          </a:prstGeom>
        </p:spPr>
        <p:txBody>
          <a:bodyPr wrap="square">
            <a:spAutoFit/>
          </a:bodyPr>
          <a:p>
            <a:pPr fontAlgn="auto">
              <a:lnSpc>
                <a:spcPct val="100000"/>
              </a:lnSpc>
              <a:spcBef>
                <a:spcPts val="0"/>
              </a:spcBef>
            </a:pPr>
            <a:r>
              <a:rPr lang="en-US" sz="3200" b="1" dirty="0">
                <a:latin typeface="华文新魏" panose="02010800040101010101" charset="-122"/>
                <a:ea typeface="华文新魏" panose="02010800040101010101" charset="-122"/>
                <a:cs typeface="Times New Roman" panose="02020603050405020304" charset="0"/>
              </a:rPr>
              <a:t>the Spring and Autumn Period</a:t>
            </a:r>
            <a:endParaRPr lang="en-US" sz="3200" b="1" dirty="0">
              <a:latin typeface="华文新魏" panose="02010800040101010101" charset="-122"/>
              <a:ea typeface="华文新魏" panose="02010800040101010101" charset="-122"/>
              <a:cs typeface="Times New Roman" panose="02020603050405020304" charset="0"/>
            </a:endParaRPr>
          </a:p>
          <a:p>
            <a:pPr fontAlgn="auto">
              <a:lnSpc>
                <a:spcPct val="100000"/>
              </a:lnSpc>
              <a:spcBef>
                <a:spcPts val="0"/>
              </a:spcBef>
            </a:pPr>
            <a:r>
              <a:rPr lang="en-US" sz="3200" dirty="0">
                <a:latin typeface="华文新魏" panose="02010800040101010101" charset="-122"/>
                <a:ea typeface="华文新魏" panose="02010800040101010101" charset="-122"/>
                <a:cs typeface="Times New Roman" panose="02020603050405020304" charset="0"/>
              </a:rPr>
              <a:t>K</a:t>
            </a:r>
            <a:r>
              <a:rPr sz="3200" dirty="0">
                <a:latin typeface="华文新魏" panose="02010800040101010101" charset="-122"/>
                <a:ea typeface="华文新魏" panose="02010800040101010101" charset="-122"/>
                <a:cs typeface="Times New Roman" panose="02020603050405020304" charset="0"/>
              </a:rPr>
              <a:t>ites were often used as military tools to spread messages and measure the wind direction in the sky</a:t>
            </a:r>
            <a:r>
              <a:rPr lang="en-US" sz="3200" dirty="0">
                <a:latin typeface="华文新魏" panose="02010800040101010101" charset="-122"/>
                <a:ea typeface="华文新魏" panose="02010800040101010101" charset="-122"/>
                <a:cs typeface="Times New Roman" panose="02020603050405020304" charset="0"/>
              </a:rPr>
              <a:t>.</a:t>
            </a:r>
            <a:endParaRPr lang="en-US" sz="3200" dirty="0">
              <a:latin typeface="华文新魏" panose="02010800040101010101" charset="-122"/>
              <a:ea typeface="华文新魏" panose="02010800040101010101" charset="-122"/>
              <a:cs typeface="Times New Roman" panose="02020603050405020304" charset="0"/>
            </a:endParaRPr>
          </a:p>
        </p:txBody>
      </p:sp>
      <p:sp>
        <p:nvSpPr>
          <p:cNvPr id="7" name="圆角矩形 6"/>
          <p:cNvSpPr/>
          <p:nvPr/>
        </p:nvSpPr>
        <p:spPr>
          <a:xfrm>
            <a:off x="2758440" y="2667000"/>
            <a:ext cx="3971290" cy="1743304"/>
          </a:xfrm>
          <a:prstGeom prst="roundRect">
            <a:avLst/>
          </a:prstGeom>
          <a:blipFill>
            <a:blip r:embed="rId3"/>
          </a:blipFill>
          <a:ln>
            <a:solidFill>
              <a:schemeClr val="accent6">
                <a:lumMod val="50000"/>
              </a:schemeClr>
            </a:solidFill>
          </a:ln>
        </p:spPr>
        <p:txBody>
          <a:bodyPr wrap="square">
            <a:spAutoFit/>
          </a:bodyPr>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"作木鸢以觇宋城"</a:t>
            </a:r>
            <a:endParaRPr sz="3200" dirty="0">
              <a:latin typeface="华文新魏" panose="02010800040101010101" charset="-122"/>
              <a:ea typeface="华文新魏" panose="02010800040101010101" charset="-122"/>
              <a:cs typeface="Times New Roman" panose="02020603050405020304" charset="0"/>
            </a:endParaRPr>
          </a:p>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a:t>
            </a:r>
            <a:r>
              <a:rPr lang="en-US" sz="3200" dirty="0">
                <a:latin typeface="华文新魏" panose="02010800040101010101" charset="-122"/>
                <a:ea typeface="华文新魏" panose="02010800040101010101" charset="-122"/>
                <a:cs typeface="Times New Roman" panose="02020603050405020304" charset="0"/>
              </a:rPr>
              <a:t>M</a:t>
            </a:r>
            <a:r>
              <a:rPr sz="3200" dirty="0">
                <a:latin typeface="华文新魏" panose="02010800040101010101" charset="-122"/>
                <a:ea typeface="华文新魏" panose="02010800040101010101" charset="-122"/>
                <a:cs typeface="Times New Roman" panose="02020603050405020304" charset="0"/>
              </a:rPr>
              <a:t>ade wooden kite to spy on Song city</a:t>
            </a:r>
            <a:r>
              <a:rPr lang="en-US" sz="3200" dirty="0">
                <a:latin typeface="华文新魏" panose="02010800040101010101" charset="-122"/>
                <a:ea typeface="华文新魏" panose="02010800040101010101" charset="-122"/>
                <a:cs typeface="Times New Roman" panose="02020603050405020304" charset="0"/>
              </a:rPr>
              <a:t>.</a:t>
            </a:r>
            <a:r>
              <a:rPr sz="3200" dirty="0">
                <a:latin typeface="华文新魏" panose="02010800040101010101" charset="-122"/>
                <a:ea typeface="华文新魏" panose="02010800040101010101" charset="-122"/>
                <a:cs typeface="Times New Roman" panose="02020603050405020304" charset="0"/>
              </a:rPr>
              <a:t>"</a:t>
            </a:r>
            <a:endParaRPr sz="3200" dirty="0">
              <a:latin typeface="华文新魏" panose="02010800040101010101" charset="-122"/>
              <a:ea typeface="华文新魏" panose="02010800040101010101" charset="-122"/>
              <a:cs typeface="Times New Roman" panose="0202060305040502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0640" y="188"/>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5" name="矩形 4"/>
          <p:cNvSpPr/>
          <p:nvPr/>
        </p:nvSpPr>
        <p:spPr>
          <a:xfrm>
            <a:off x="1434465" y="473075"/>
            <a:ext cx="9323070" cy="1568450"/>
          </a:xfrm>
          <a:prstGeom prst="rect">
            <a:avLst/>
          </a:prstGeom>
        </p:spPr>
        <p:txBody>
          <a:bodyPr wrap="square">
            <a:spAutoFit/>
          </a:bodyPr>
          <a:p>
            <a:pPr fontAlgn="auto">
              <a:lnSpc>
                <a:spcPct val="100000"/>
              </a:lnSpc>
              <a:spcBef>
                <a:spcPts val="0"/>
              </a:spcBef>
            </a:pPr>
            <a:r>
              <a:rPr lang="en-US" sz="3200" b="1" dirty="0">
                <a:latin typeface="华文新魏" panose="02010800040101010101" charset="-122"/>
                <a:ea typeface="华文新魏" panose="02010800040101010101" charset="-122"/>
                <a:cs typeface="Times New Roman" panose="02020603050405020304" charset="0"/>
              </a:rPr>
              <a:t>the Tang Dynasty</a:t>
            </a:r>
            <a:endParaRPr lang="en-US" sz="3200" b="1" dirty="0">
              <a:latin typeface="华文新魏" panose="02010800040101010101" charset="-122"/>
              <a:ea typeface="华文新魏" panose="02010800040101010101" charset="-122"/>
              <a:cs typeface="Times New Roman" panose="02020603050405020304" charset="0"/>
            </a:endParaRPr>
          </a:p>
          <a:p>
            <a:pPr fontAlgn="auto">
              <a:lnSpc>
                <a:spcPct val="100000"/>
              </a:lnSpc>
              <a:spcBef>
                <a:spcPts val="0"/>
              </a:spcBef>
            </a:pPr>
            <a:r>
              <a:rPr lang="en-US" sz="3200" dirty="0">
                <a:latin typeface="华文新魏" panose="02010800040101010101" charset="-122"/>
                <a:ea typeface="华文新魏" panose="02010800040101010101" charset="-122"/>
                <a:cs typeface="Times New Roman" panose="02020603050405020304" charset="0"/>
              </a:rPr>
              <a:t>Kites played a prominent role in entertainment and became popular at the court and among the people.</a:t>
            </a:r>
            <a:endParaRPr lang="en-US" sz="3200" dirty="0">
              <a:latin typeface="华文新魏" panose="02010800040101010101" charset="-122"/>
              <a:ea typeface="华文新魏" panose="02010800040101010101" charset="-122"/>
              <a:cs typeface="Times New Roman" panose="02020603050405020304"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976483">
            <a:off x="416258" y="2732063"/>
            <a:ext cx="5003800" cy="3777870"/>
          </a:xfrm>
          <a:prstGeom prst="rect">
            <a:avLst/>
          </a:prstGeom>
        </p:spPr>
      </p:pic>
      <p:sp>
        <p:nvSpPr>
          <p:cNvPr id="8" name="矩形 7"/>
          <p:cNvSpPr/>
          <p:nvPr/>
        </p:nvSpPr>
        <p:spPr>
          <a:xfrm>
            <a:off x="3966845" y="2199005"/>
            <a:ext cx="7516495" cy="1076325"/>
          </a:xfrm>
          <a:prstGeom prst="rect">
            <a:avLst/>
          </a:prstGeom>
        </p:spPr>
        <p:txBody>
          <a:bodyPr wrap="square">
            <a:spAutoFit/>
          </a:bodyPr>
          <a:p>
            <a:pPr fontAlgn="auto">
              <a:lnSpc>
                <a:spcPct val="100000"/>
              </a:lnSpc>
              <a:spcBef>
                <a:spcPts val="0"/>
              </a:spcBef>
            </a:pPr>
            <a:r>
              <a:rPr lang="en-US" sz="3200" dirty="0">
                <a:latin typeface="华文新魏" panose="02010800040101010101" charset="-122"/>
                <a:ea typeface="华文新魏" panose="02010800040101010101" charset="-122"/>
                <a:cs typeface="Times New Roman" panose="02020603050405020304" charset="0"/>
              </a:rPr>
              <a:t>K</a:t>
            </a:r>
            <a:r>
              <a:rPr sz="3200" dirty="0">
                <a:latin typeface="华文新魏" panose="02010800040101010101" charset="-122"/>
                <a:ea typeface="华文新魏" panose="02010800040101010101" charset="-122"/>
                <a:cs typeface="Times New Roman" panose="02020603050405020304" charset="0"/>
              </a:rPr>
              <a:t>ites were also introduced to neighboring countries such as Korea and Japan.</a:t>
            </a:r>
            <a:endParaRPr sz="3200" dirty="0">
              <a:latin typeface="华文新魏" panose="02010800040101010101" charset="-122"/>
              <a:ea typeface="华文新魏" panose="02010800040101010101" charset="-122"/>
              <a:cs typeface="Times New Roman" panose="02020603050405020304" charset="0"/>
            </a:endParaRPr>
          </a:p>
        </p:txBody>
      </p:sp>
      <p:pic>
        <p:nvPicPr>
          <p:cNvPr id="9" name="图片 8"/>
          <p:cNvPicPr>
            <a:picLocks noChangeAspect="1"/>
          </p:cNvPicPr>
          <p:nvPr/>
        </p:nvPicPr>
        <p:blipFill>
          <a:blip r:embed="rId3"/>
          <a:srcRect/>
          <a:stretch>
            <a:fillRect/>
          </a:stretch>
        </p:blipFill>
        <p:spPr>
          <a:xfrm>
            <a:off x="5634355" y="3275330"/>
            <a:ext cx="4940300" cy="3178810"/>
          </a:xfrm>
          <a:prstGeom prst="rect">
            <a:avLst/>
          </a:prstGeom>
          <a:effectLst>
            <a:softEdge rad="1270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0640" y="188"/>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a:hlinkClick r:id="rId2" tooltip="" action="ppaction://hlinksldjump"/>
            </p:cNvPr>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5" name="矩形 4"/>
          <p:cNvSpPr/>
          <p:nvPr/>
        </p:nvSpPr>
        <p:spPr>
          <a:xfrm>
            <a:off x="2967990" y="401955"/>
            <a:ext cx="6256655" cy="706755"/>
          </a:xfrm>
          <a:prstGeom prst="rect">
            <a:avLst/>
          </a:prstGeom>
        </p:spPr>
        <p:txBody>
          <a:bodyPr wrap="square">
            <a:spAutoFit/>
          </a:bodyPr>
          <a:p>
            <a:pPr algn="ctr" fontAlgn="auto">
              <a:lnSpc>
                <a:spcPct val="100000"/>
              </a:lnSpc>
              <a:spcBef>
                <a:spcPts val="0"/>
              </a:spcBef>
            </a:pPr>
            <a:r>
              <a:rPr lang="en-US" sz="40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Times New Roman" panose="02020603050405020304" charset="0"/>
              </a:rPr>
              <a:t>The production of the kite</a:t>
            </a:r>
            <a:endParaRPr lang="en-US" sz="40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Times New Roman" panose="02020603050405020304" charset="0"/>
            </a:endParaRPr>
          </a:p>
        </p:txBody>
      </p:sp>
      <p:sp>
        <p:nvSpPr>
          <p:cNvPr id="8" name="矩形 7"/>
          <p:cNvSpPr/>
          <p:nvPr/>
        </p:nvSpPr>
        <p:spPr>
          <a:xfrm>
            <a:off x="1524000" y="2015490"/>
            <a:ext cx="1198245" cy="583565"/>
          </a:xfrm>
          <a:prstGeom prst="rect">
            <a:avLst/>
          </a:prstGeom>
        </p:spPr>
        <p:txBody>
          <a:bodyPr wrap="square">
            <a:spAutoFit/>
          </a:bodyPr>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tying</a:t>
            </a:r>
            <a:endParaRPr sz="3200" dirty="0">
              <a:latin typeface="华文新魏" panose="02010800040101010101" charset="-122"/>
              <a:ea typeface="华文新魏" panose="02010800040101010101" charset="-122"/>
              <a:cs typeface="Times New Roman" panose="02020603050405020304" charset="0"/>
            </a:endParaRPr>
          </a:p>
        </p:txBody>
      </p:sp>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7717" t="27339" r="6352" b="7037"/>
          <a:stretch>
            <a:fillRect/>
          </a:stretch>
        </p:blipFill>
        <p:spPr>
          <a:xfrm>
            <a:off x="3096895" y="534035"/>
            <a:ext cx="5997575" cy="7207250"/>
          </a:xfrm>
          <a:prstGeom prst="rect">
            <a:avLst/>
          </a:prstGeom>
          <a:effectLst/>
        </p:spPr>
      </p:pic>
      <p:sp>
        <p:nvSpPr>
          <p:cNvPr id="7" name="矩形 6"/>
          <p:cNvSpPr/>
          <p:nvPr/>
        </p:nvSpPr>
        <p:spPr>
          <a:xfrm>
            <a:off x="8772525" y="2199005"/>
            <a:ext cx="1278890" cy="583565"/>
          </a:xfrm>
          <a:prstGeom prst="rect">
            <a:avLst/>
          </a:prstGeom>
        </p:spPr>
        <p:txBody>
          <a:bodyPr wrap="square">
            <a:spAutoFit/>
          </a:bodyPr>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gluing</a:t>
            </a:r>
            <a:endParaRPr sz="3200" dirty="0">
              <a:latin typeface="华文新魏" panose="02010800040101010101" charset="-122"/>
              <a:ea typeface="华文新魏" panose="02010800040101010101" charset="-122"/>
              <a:cs typeface="Times New Roman" panose="02020603050405020304" charset="0"/>
            </a:endParaRPr>
          </a:p>
        </p:txBody>
      </p:sp>
      <p:sp>
        <p:nvSpPr>
          <p:cNvPr id="10" name="矩形 9"/>
          <p:cNvSpPr/>
          <p:nvPr/>
        </p:nvSpPr>
        <p:spPr>
          <a:xfrm>
            <a:off x="1306830" y="4881880"/>
            <a:ext cx="1633220" cy="583565"/>
          </a:xfrm>
          <a:prstGeom prst="rect">
            <a:avLst/>
          </a:prstGeom>
        </p:spPr>
        <p:txBody>
          <a:bodyPr wrap="square">
            <a:spAutoFit/>
          </a:bodyPr>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painting</a:t>
            </a:r>
            <a:endParaRPr sz="3200" dirty="0">
              <a:latin typeface="华文新魏" panose="02010800040101010101" charset="-122"/>
              <a:ea typeface="华文新魏" panose="02010800040101010101" charset="-122"/>
              <a:cs typeface="Times New Roman" panose="02020603050405020304" charset="0"/>
            </a:endParaRPr>
          </a:p>
        </p:txBody>
      </p:sp>
      <p:sp>
        <p:nvSpPr>
          <p:cNvPr id="11" name="矩形 10"/>
          <p:cNvSpPr/>
          <p:nvPr/>
        </p:nvSpPr>
        <p:spPr>
          <a:xfrm>
            <a:off x="9094470" y="4881880"/>
            <a:ext cx="1176655" cy="583565"/>
          </a:xfrm>
          <a:prstGeom prst="rect">
            <a:avLst/>
          </a:prstGeom>
        </p:spPr>
        <p:txBody>
          <a:bodyPr wrap="square">
            <a:spAutoFit/>
          </a:bodyPr>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flying</a:t>
            </a:r>
            <a:endParaRPr sz="3200" dirty="0">
              <a:latin typeface="华文新魏" panose="02010800040101010101" charset="-122"/>
              <a:ea typeface="华文新魏" panose="02010800040101010101" charset="-122"/>
              <a:cs typeface="Times New Roman" panose="02020603050405020304" charset="0"/>
            </a:endParaRPr>
          </a:p>
        </p:txBody>
      </p:sp>
      <p:grpSp>
        <p:nvGrpSpPr>
          <p:cNvPr id="22" name="组合 21"/>
          <p:cNvGrpSpPr/>
          <p:nvPr/>
        </p:nvGrpSpPr>
        <p:grpSpPr>
          <a:xfrm>
            <a:off x="600075" y="1273175"/>
            <a:ext cx="10430510" cy="4921885"/>
            <a:chOff x="945" y="2005"/>
            <a:chExt cx="16426" cy="7751"/>
          </a:xfrm>
        </p:grpSpPr>
        <p:sp>
          <p:nvSpPr>
            <p:cNvPr id="2" name="矩形 1"/>
            <p:cNvSpPr/>
            <p:nvPr/>
          </p:nvSpPr>
          <p:spPr>
            <a:xfrm>
              <a:off x="1407" y="2005"/>
              <a:ext cx="4665" cy="919"/>
            </a:xfrm>
            <a:prstGeom prst="rect">
              <a:avLst/>
            </a:prstGeom>
          </p:spPr>
          <p:txBody>
            <a:bodyPr wrap="square">
              <a:spAutoFit/>
            </a:bodyPr>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tying the frame</a:t>
              </a:r>
              <a:endParaRPr sz="3200" dirty="0">
                <a:latin typeface="华文新魏" panose="02010800040101010101" charset="-122"/>
                <a:ea typeface="华文新魏" panose="02010800040101010101" charset="-122"/>
                <a:cs typeface="Times New Roman" panose="02020603050405020304" charset="0"/>
              </a:endParaRPr>
            </a:p>
          </p:txBody>
        </p:sp>
        <p:sp>
          <p:nvSpPr>
            <p:cNvPr id="15" name="矩形 14"/>
            <p:cNvSpPr/>
            <p:nvPr/>
          </p:nvSpPr>
          <p:spPr>
            <a:xfrm>
              <a:off x="12301" y="2255"/>
              <a:ext cx="5042" cy="919"/>
            </a:xfrm>
            <a:prstGeom prst="rect">
              <a:avLst/>
            </a:prstGeom>
          </p:spPr>
          <p:txBody>
            <a:bodyPr wrap="square">
              <a:spAutoFit/>
            </a:bodyPr>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gluing the paper</a:t>
              </a:r>
              <a:endParaRPr sz="3200" dirty="0">
                <a:latin typeface="华文新魏" panose="02010800040101010101" charset="-122"/>
                <a:ea typeface="华文新魏" panose="02010800040101010101" charset="-122"/>
                <a:cs typeface="Times New Roman" panose="02020603050405020304" charset="0"/>
              </a:endParaRPr>
            </a:p>
          </p:txBody>
        </p:sp>
        <p:sp>
          <p:nvSpPr>
            <p:cNvPr id="20" name="矩形 19"/>
            <p:cNvSpPr/>
            <p:nvPr/>
          </p:nvSpPr>
          <p:spPr>
            <a:xfrm>
              <a:off x="945" y="8838"/>
              <a:ext cx="6036" cy="919"/>
            </a:xfrm>
            <a:prstGeom prst="rect">
              <a:avLst/>
            </a:prstGeom>
          </p:spPr>
          <p:txBody>
            <a:bodyPr wrap="square">
              <a:spAutoFit/>
            </a:bodyPr>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 painting the flowers</a:t>
              </a:r>
              <a:endParaRPr sz="3200" dirty="0">
                <a:latin typeface="华文新魏" panose="02010800040101010101" charset="-122"/>
                <a:ea typeface="华文新魏" panose="02010800040101010101" charset="-122"/>
                <a:cs typeface="Times New Roman" panose="02020603050405020304" charset="0"/>
              </a:endParaRPr>
            </a:p>
          </p:txBody>
        </p:sp>
        <p:sp>
          <p:nvSpPr>
            <p:cNvPr id="21" name="矩形 20"/>
            <p:cNvSpPr/>
            <p:nvPr/>
          </p:nvSpPr>
          <p:spPr>
            <a:xfrm>
              <a:off x="13125" y="8838"/>
              <a:ext cx="4247" cy="919"/>
            </a:xfrm>
            <a:prstGeom prst="rect">
              <a:avLst/>
            </a:prstGeom>
          </p:spPr>
          <p:txBody>
            <a:bodyPr wrap="square">
              <a:spAutoFit/>
            </a:bodyPr>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flying the kite</a:t>
              </a:r>
              <a:endParaRPr sz="3200" dirty="0">
                <a:latin typeface="华文新魏" panose="02010800040101010101" charset="-122"/>
                <a:ea typeface="华文新魏" panose="02010800040101010101" charset="-122"/>
                <a:cs typeface="Times New Roman" panose="0202060305040502030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000" fill="hold">
                                          <p:stCondLst>
                                            <p:cond delay="0"/>
                                          </p:stCondLst>
                                        </p:cTn>
                                        <p:tgtEl>
                                          <p:spTgt spid="22"/>
                                        </p:tgtEl>
                                        <p:attrNameLst>
                                          <p:attrName>style.visibility</p:attrName>
                                        </p:attrNameLst>
                                      </p:cBhvr>
                                      <p:to>
                                        <p:strVal val="visible"/>
                                      </p:to>
                                    </p:set>
                                    <p:animEffect transition="in" filter="circle(out)">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0640" y="188"/>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5" name="矩形 4"/>
          <p:cNvSpPr/>
          <p:nvPr/>
        </p:nvSpPr>
        <p:spPr>
          <a:xfrm>
            <a:off x="1233170" y="812800"/>
            <a:ext cx="4576445" cy="1568450"/>
          </a:xfrm>
          <a:prstGeom prst="rect">
            <a:avLst/>
          </a:prstGeom>
        </p:spPr>
        <p:txBody>
          <a:bodyPr wrap="square">
            <a:spAutoFit/>
          </a:bodyPr>
          <a:p>
            <a:pPr algn="ctr" fontAlgn="auto">
              <a:lnSpc>
                <a:spcPct val="100000"/>
              </a:lnSpc>
              <a:spcBef>
                <a:spcPts val="0"/>
              </a:spcBef>
            </a:pPr>
            <a:r>
              <a:rPr lang="en-US" sz="3200" dirty="0">
                <a:latin typeface="华文新魏" panose="02010800040101010101" charset="-122"/>
                <a:ea typeface="华文新魏" panose="02010800040101010101" charset="-122"/>
                <a:cs typeface="Times New Roman" panose="02020603050405020304" charset="0"/>
              </a:rPr>
              <a:t>Tying includes declaring, splitting, bending, cutting and joining.</a:t>
            </a:r>
            <a:endParaRPr lang="en-US" sz="3200" dirty="0">
              <a:latin typeface="华文新魏" panose="02010800040101010101" charset="-122"/>
              <a:ea typeface="华文新魏" panose="02010800040101010101" charset="-122"/>
              <a:cs typeface="Times New Roman" panose="02020603050405020304" charset="0"/>
            </a:endParaRPr>
          </a:p>
        </p:txBody>
      </p:sp>
      <p:pic>
        <p:nvPicPr>
          <p:cNvPr id="3" name="图片 2"/>
          <p:cNvPicPr>
            <a:picLocks noChangeAspect="1"/>
          </p:cNvPicPr>
          <p:nvPr/>
        </p:nvPicPr>
        <p:blipFill>
          <a:blip r:embed="rId2"/>
          <a:stretch>
            <a:fillRect/>
          </a:stretch>
        </p:blipFill>
        <p:spPr>
          <a:xfrm>
            <a:off x="1003935" y="2673985"/>
            <a:ext cx="4805680" cy="3206750"/>
          </a:xfrm>
          <a:prstGeom prst="rect">
            <a:avLst/>
          </a:prstGeom>
          <a:effectLst>
            <a:softEdge rad="127000"/>
          </a:effectLst>
        </p:spPr>
      </p:pic>
      <p:sp>
        <p:nvSpPr>
          <p:cNvPr id="6" name="矩形 5"/>
          <p:cNvSpPr/>
          <p:nvPr/>
        </p:nvSpPr>
        <p:spPr>
          <a:xfrm>
            <a:off x="6568440" y="4312285"/>
            <a:ext cx="4575810" cy="1568450"/>
          </a:xfrm>
          <a:prstGeom prst="rect">
            <a:avLst/>
          </a:prstGeom>
        </p:spPr>
        <p:txBody>
          <a:bodyPr wrap="square">
            <a:spAutoFit/>
          </a:bodyPr>
          <a:p>
            <a:pPr algn="ctr" fontAlgn="auto">
              <a:lnSpc>
                <a:spcPct val="100000"/>
              </a:lnSpc>
              <a:spcBef>
                <a:spcPts val="0"/>
              </a:spcBef>
            </a:pPr>
            <a:r>
              <a:rPr lang="en-US" sz="3200" dirty="0">
                <a:latin typeface="华文新魏" panose="02010800040101010101" charset="-122"/>
                <a:ea typeface="华文新魏" panose="02010800040101010101" charset="-122"/>
                <a:cs typeface="Times New Roman" panose="02020603050405020304" charset="0"/>
              </a:rPr>
              <a:t>Gluing includes selecting, cutting, gluing, edging and schooling. </a:t>
            </a:r>
            <a:endParaRPr lang="en-US" sz="3200" dirty="0">
              <a:latin typeface="华文新魏" panose="02010800040101010101" charset="-122"/>
              <a:ea typeface="华文新魏" panose="02010800040101010101" charset="-122"/>
              <a:cs typeface="Times New Roman" panose="02020603050405020304" charset="0"/>
            </a:endParaRPr>
          </a:p>
        </p:txBody>
      </p:sp>
      <p:pic>
        <p:nvPicPr>
          <p:cNvPr id="7" name="图片 6"/>
          <p:cNvPicPr>
            <a:picLocks noChangeAspect="1"/>
          </p:cNvPicPr>
          <p:nvPr/>
        </p:nvPicPr>
        <p:blipFill>
          <a:blip r:embed="rId3"/>
          <a:srcRect/>
          <a:stretch>
            <a:fillRect/>
          </a:stretch>
        </p:blipFill>
        <p:spPr>
          <a:xfrm>
            <a:off x="6508115" y="976630"/>
            <a:ext cx="4864735" cy="2976880"/>
          </a:xfrm>
          <a:prstGeom prst="rect">
            <a:avLst/>
          </a:prstGeom>
          <a:effectLst>
            <a:softEdge rad="762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0640" y="188"/>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5" name="矩形 4"/>
          <p:cNvSpPr/>
          <p:nvPr/>
        </p:nvSpPr>
        <p:spPr>
          <a:xfrm>
            <a:off x="1233170" y="904240"/>
            <a:ext cx="4576445" cy="1568450"/>
          </a:xfrm>
          <a:prstGeom prst="rect">
            <a:avLst/>
          </a:prstGeom>
        </p:spPr>
        <p:txBody>
          <a:bodyPr wrap="square">
            <a:spAutoFit/>
          </a:bodyPr>
          <a:p>
            <a:pPr algn="ctr" fontAlgn="auto">
              <a:lnSpc>
                <a:spcPct val="100000"/>
              </a:lnSpc>
              <a:spcBef>
                <a:spcPts val="0"/>
              </a:spcBef>
            </a:pPr>
            <a:r>
              <a:rPr lang="en-US" sz="3200" dirty="0">
                <a:latin typeface="华文新魏" panose="02010800040101010101" charset="-122"/>
                <a:ea typeface="华文新魏" panose="02010800040101010101" charset="-122"/>
                <a:cs typeface="Times New Roman" panose="02020603050405020304" charset="0"/>
              </a:rPr>
              <a:t>Painting includes coloring, base, tracing, dyeing and repairing. </a:t>
            </a:r>
            <a:endParaRPr lang="en-US" sz="3200" dirty="0">
              <a:latin typeface="华文新魏" panose="02010800040101010101" charset="-122"/>
              <a:ea typeface="华文新魏" panose="02010800040101010101" charset="-122"/>
              <a:cs typeface="Times New Roman" panose="02020603050405020304" charset="0"/>
            </a:endParaRPr>
          </a:p>
        </p:txBody>
      </p:sp>
      <p:sp>
        <p:nvSpPr>
          <p:cNvPr id="6" name="矩形 5"/>
          <p:cNvSpPr/>
          <p:nvPr/>
        </p:nvSpPr>
        <p:spPr>
          <a:xfrm>
            <a:off x="6445885" y="4093845"/>
            <a:ext cx="4575810" cy="1568450"/>
          </a:xfrm>
          <a:prstGeom prst="rect">
            <a:avLst/>
          </a:prstGeom>
        </p:spPr>
        <p:txBody>
          <a:bodyPr wrap="square">
            <a:spAutoFit/>
          </a:bodyPr>
          <a:p>
            <a:pPr algn="ctr" fontAlgn="auto">
              <a:lnSpc>
                <a:spcPct val="100000"/>
              </a:lnSpc>
              <a:spcBef>
                <a:spcPts val="0"/>
              </a:spcBef>
            </a:pPr>
            <a:r>
              <a:rPr lang="en-US" sz="3200" dirty="0">
                <a:latin typeface="华文新魏" panose="02010800040101010101" charset="-122"/>
                <a:ea typeface="华文新魏" panose="02010800040101010101" charset="-122"/>
                <a:cs typeface="Times New Roman" panose="02020603050405020304" charset="0"/>
                <a:sym typeface="+mn-ea"/>
              </a:rPr>
              <a:t>Flying includes wind, line, release, adjustment and collection.</a:t>
            </a:r>
            <a:endParaRPr lang="en-US" sz="3200" dirty="0">
              <a:latin typeface="华文新魏" panose="02010800040101010101" charset="-122"/>
              <a:ea typeface="华文新魏" panose="02010800040101010101" charset="-122"/>
              <a:cs typeface="Times New Roman" panose="02020603050405020304" charset="0"/>
              <a:sym typeface="+mn-ea"/>
            </a:endParaRPr>
          </a:p>
        </p:txBody>
      </p:sp>
      <p:pic>
        <p:nvPicPr>
          <p:cNvPr id="2" name="图片 1"/>
          <p:cNvPicPr>
            <a:picLocks noChangeAspect="1"/>
          </p:cNvPicPr>
          <p:nvPr/>
        </p:nvPicPr>
        <p:blipFill>
          <a:blip r:embed="rId2"/>
          <a:srcRect/>
          <a:stretch>
            <a:fillRect/>
          </a:stretch>
        </p:blipFill>
        <p:spPr>
          <a:xfrm>
            <a:off x="1151255" y="2913380"/>
            <a:ext cx="4882515" cy="2748915"/>
          </a:xfrm>
          <a:prstGeom prst="rect">
            <a:avLst/>
          </a:prstGeom>
          <a:effectLst>
            <a:softEdge rad="101600"/>
          </a:effectLst>
        </p:spPr>
      </p:pic>
      <p:pic>
        <p:nvPicPr>
          <p:cNvPr id="4" name="图片 3"/>
          <p:cNvPicPr>
            <a:picLocks noChangeAspect="1"/>
          </p:cNvPicPr>
          <p:nvPr/>
        </p:nvPicPr>
        <p:blipFill>
          <a:blip r:embed="rId3"/>
          <a:stretch>
            <a:fillRect/>
          </a:stretch>
        </p:blipFill>
        <p:spPr>
          <a:xfrm>
            <a:off x="6321425" y="770890"/>
            <a:ext cx="4700270" cy="3132455"/>
          </a:xfrm>
          <a:prstGeom prst="rect">
            <a:avLst/>
          </a:prstGeom>
          <a:effectLst>
            <a:softEdge rad="1016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0640" y="188"/>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5" name="矩形 4"/>
          <p:cNvSpPr/>
          <p:nvPr/>
        </p:nvSpPr>
        <p:spPr>
          <a:xfrm>
            <a:off x="1283335" y="1137285"/>
            <a:ext cx="5082540" cy="2061210"/>
          </a:xfrm>
          <a:prstGeom prst="rect">
            <a:avLst/>
          </a:prstGeom>
        </p:spPr>
        <p:txBody>
          <a:bodyPr wrap="square">
            <a:spAutoFit/>
          </a:bodyPr>
          <a:p>
            <a:pPr algn="l" fontAlgn="auto">
              <a:lnSpc>
                <a:spcPct val="100000"/>
              </a:lnSpc>
              <a:spcBef>
                <a:spcPts val="0"/>
              </a:spcBef>
            </a:pPr>
            <a:r>
              <a:rPr lang="en-US" sz="3200" dirty="0">
                <a:latin typeface="华文新魏" panose="02010800040101010101" charset="-122"/>
                <a:ea typeface="华文新魏" panose="02010800040101010101" charset="-122"/>
                <a:cs typeface="Times New Roman" panose="02020603050405020304" charset="0"/>
              </a:rPr>
              <a:t>In May 2006, kite making skills were listed in the first batch of national intangible cultural heritage. </a:t>
            </a:r>
            <a:endParaRPr lang="en-US" sz="3200" dirty="0">
              <a:latin typeface="华文新魏" panose="02010800040101010101" charset="-122"/>
              <a:ea typeface="华文新魏" panose="02010800040101010101" charset="-122"/>
              <a:cs typeface="Times New Roman" panose="02020603050405020304" charset="0"/>
            </a:endParaRPr>
          </a:p>
        </p:txBody>
      </p:sp>
      <p:pic>
        <p:nvPicPr>
          <p:cNvPr id="7" name="图片 6"/>
          <p:cNvPicPr>
            <a:picLocks noChangeAspect="1"/>
          </p:cNvPicPr>
          <p:nvPr/>
        </p:nvPicPr>
        <p:blipFill>
          <a:blip r:embed="rId2"/>
          <a:srcRect/>
          <a:stretch>
            <a:fillRect/>
          </a:stretch>
        </p:blipFill>
        <p:spPr>
          <a:xfrm>
            <a:off x="2287270" y="3498850"/>
            <a:ext cx="2423795" cy="2449195"/>
          </a:xfrm>
          <a:prstGeom prst="ellipse">
            <a:avLst/>
          </a:prstGeom>
          <a:effectLst>
            <a:outerShdw blurRad="50800" dist="139700" dir="2700000" algn="tl" rotWithShape="0">
              <a:prstClr val="black">
                <a:alpha val="40000"/>
              </a:prstClr>
            </a:outerShdw>
          </a:effectLst>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12648">
            <a:off x="6630454" y="1441579"/>
            <a:ext cx="4495800" cy="4724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11830" y="654494"/>
            <a:ext cx="8829770" cy="6396450"/>
          </a:xfrm>
          <a:prstGeom prst="rect">
            <a:avLst/>
          </a:prstGeom>
        </p:spPr>
      </p:pic>
      <p:sp>
        <p:nvSpPr>
          <p:cNvPr id="6" name="文本框 5"/>
          <p:cNvSpPr txBox="1"/>
          <p:nvPr/>
        </p:nvSpPr>
        <p:spPr>
          <a:xfrm>
            <a:off x="412115" y="2800985"/>
            <a:ext cx="2785745" cy="1124518"/>
          </a:xfrm>
          <a:prstGeom prst="roundRect">
            <a:avLst/>
          </a:prstGeom>
          <a:noFill/>
          <a:extLst>
            <a:ext uri="{909E8E84-426E-40DD-AFC4-6F175D3DCCD1}">
              <a14:hiddenFill xmlns:a14="http://schemas.microsoft.com/office/drawing/2010/main">
                <a:blipFill>
                  <a:blip r:embed="rId2"/>
                </a:blipFill>
              </a14:hiddenFill>
            </a:ext>
          </a:extLst>
        </p:spPr>
        <p:txBody>
          <a:bodyPr vert="horz" wrap="square" rtlCol="0">
            <a:spAutoFit/>
          </a:bodyPr>
          <a:lstStyle/>
          <a:p>
            <a:r>
              <a:rPr lang="en-US" altLang="zh-CN" sz="6000" b="1" dirty="0">
                <a:latin typeface="华文新魏" panose="02010800040101010101" charset="-122"/>
                <a:ea typeface="华文新魏" panose="02010800040101010101" charset="-122"/>
                <a:cs typeface="Arial Black" panose="020B0A04020102020204" charset="0"/>
              </a:rPr>
              <a:t>PART 4</a:t>
            </a:r>
            <a:endParaRPr lang="en-US" altLang="zh-CN" sz="6000" b="1" dirty="0">
              <a:latin typeface="华文新魏" panose="02010800040101010101" charset="-122"/>
              <a:ea typeface="华文新魏" panose="02010800040101010101" charset="-122"/>
              <a:cs typeface="Arial Black" panose="020B0A04020102020204" charset="0"/>
            </a:endParaRPr>
          </a:p>
        </p:txBody>
      </p:sp>
      <p:cxnSp>
        <p:nvCxnSpPr>
          <p:cNvPr id="8" name="直接连接符 7"/>
          <p:cNvCxnSpPr/>
          <p:nvPr/>
        </p:nvCxnSpPr>
        <p:spPr>
          <a:xfrm>
            <a:off x="3643630" y="1901825"/>
            <a:ext cx="0" cy="3314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623" y="4022453"/>
            <a:ext cx="1740296" cy="1194072"/>
          </a:xfrm>
          <a:prstGeom prst="rect">
            <a:avLst/>
          </a:prstGeom>
        </p:spPr>
      </p:pic>
      <p:sp>
        <p:nvSpPr>
          <p:cNvPr id="2" name="圆角矩形 1"/>
          <p:cNvSpPr/>
          <p:nvPr/>
        </p:nvSpPr>
        <p:spPr>
          <a:xfrm>
            <a:off x="3901440" y="2800985"/>
            <a:ext cx="6426200" cy="1124518"/>
          </a:xfrm>
          <a:prstGeom prst="roundRect">
            <a:avLst/>
          </a:prstGeom>
          <a:noFill/>
          <a:extLst>
            <a:ext uri="{909E8E84-426E-40DD-AFC4-6F175D3DCCD1}">
              <a14:hiddenFill xmlns:a14="http://schemas.microsoft.com/office/drawing/2010/main">
                <a:blipFill>
                  <a:blip r:embed="rId2"/>
                </a:blipFill>
              </a14:hiddenFill>
            </a:ext>
          </a:extLst>
        </p:spPr>
        <p:txBody>
          <a:bodyPr wrap="square">
            <a:spAutoFit/>
          </a:bodyPr>
          <a:p>
            <a:r>
              <a:rPr lang="en-US" altLang="zh-CN" sz="6000" b="1" dirty="0">
                <a:latin typeface="华文新魏" panose="02010800040101010101" charset="-122"/>
                <a:ea typeface="华文新魏" panose="02010800040101010101" charset="-122"/>
                <a:cs typeface="Arial Black" panose="020B0A04020102020204" charset="0"/>
                <a:sym typeface="+mn-ea"/>
              </a:rPr>
              <a:t>Types</a:t>
            </a:r>
            <a:endParaRPr lang="en-US" altLang="zh-CN" sz="6000" b="1" dirty="0">
              <a:latin typeface="华文新魏" panose="02010800040101010101" charset="-122"/>
              <a:ea typeface="华文新魏" panose="02010800040101010101" charset="-122"/>
              <a:cs typeface="Arial Black" panose="020B0A0402010202020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3782"/>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6" name="矩形 5"/>
          <p:cNvSpPr/>
          <p:nvPr/>
        </p:nvSpPr>
        <p:spPr>
          <a:xfrm>
            <a:off x="3954145" y="388620"/>
            <a:ext cx="4283710" cy="829945"/>
          </a:xfrm>
          <a:prstGeom prst="rect">
            <a:avLst/>
          </a:prstGeom>
        </p:spPr>
        <p:txBody>
          <a:bodyPr wrap="square">
            <a:spAutoFit/>
          </a:bodyPr>
          <a:lstStyle/>
          <a:p>
            <a:r>
              <a:rPr lang="en-US" altLang="zh-CN" sz="48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rPr>
              <a:t>The fighter kite</a:t>
            </a:r>
            <a:endParaRPr lang="en-US" altLang="zh-CN" sz="48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endParaRPr>
          </a:p>
        </p:txBody>
      </p:sp>
      <p:sp>
        <p:nvSpPr>
          <p:cNvPr id="9" name="矩形 8"/>
          <p:cNvSpPr/>
          <p:nvPr/>
        </p:nvSpPr>
        <p:spPr>
          <a:xfrm>
            <a:off x="986790" y="1355725"/>
            <a:ext cx="10641965" cy="2061210"/>
          </a:xfrm>
          <a:prstGeom prst="rect">
            <a:avLst/>
          </a:prstGeom>
        </p:spPr>
        <p:txBody>
          <a:bodyPr wrap="square">
            <a:spAutoFit/>
          </a:bodyPr>
          <a:lstStyle/>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Fighter kites are kites used for the sport of kite fighting. Traditionally most are small, unstable single line flat kites where line tension alone is used for control, and an abrasive line is used to cut down the string of other kites.</a:t>
            </a:r>
            <a:endParaRPr sz="3200" dirty="0">
              <a:latin typeface="华文新魏" panose="02010800040101010101" charset="-122"/>
              <a:ea typeface="华文新魏" panose="02010800040101010101" charset="-122"/>
              <a:cs typeface="Times New Roman" panose="02020603050405020304" charset="0"/>
            </a:endParaRPr>
          </a:p>
        </p:txBody>
      </p:sp>
      <p:pic>
        <p:nvPicPr>
          <p:cNvPr id="3" name="图片 2"/>
          <p:cNvPicPr>
            <a:picLocks noChangeAspect="1"/>
          </p:cNvPicPr>
          <p:nvPr/>
        </p:nvPicPr>
        <p:blipFill>
          <a:blip r:embed="rId2"/>
          <a:stretch>
            <a:fillRect/>
          </a:stretch>
        </p:blipFill>
        <p:spPr>
          <a:xfrm>
            <a:off x="1139190" y="3584575"/>
            <a:ext cx="4968875" cy="2633980"/>
          </a:xfrm>
          <a:prstGeom prst="rect">
            <a:avLst/>
          </a:prstGeom>
          <a:effectLst>
            <a:softEdge rad="101600"/>
          </a:effectLst>
        </p:spPr>
      </p:pic>
      <p:pic>
        <p:nvPicPr>
          <p:cNvPr id="5" name="图片 4"/>
          <p:cNvPicPr>
            <a:picLocks noChangeAspect="1"/>
          </p:cNvPicPr>
          <p:nvPr/>
        </p:nvPicPr>
        <p:blipFill>
          <a:blip r:embed="rId3"/>
          <a:stretch>
            <a:fillRect/>
          </a:stretch>
        </p:blipFill>
        <p:spPr>
          <a:xfrm>
            <a:off x="6757670" y="3584575"/>
            <a:ext cx="4164330" cy="2633980"/>
          </a:xfrm>
          <a:prstGeom prst="rect">
            <a:avLst/>
          </a:prstGeom>
          <a:effectLst>
            <a:softEdge rad="1016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3782"/>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6" name="矩形 5"/>
          <p:cNvSpPr/>
          <p:nvPr/>
        </p:nvSpPr>
        <p:spPr>
          <a:xfrm>
            <a:off x="3954145" y="388620"/>
            <a:ext cx="4283710" cy="829945"/>
          </a:xfrm>
          <a:prstGeom prst="rect">
            <a:avLst/>
          </a:prstGeom>
        </p:spPr>
        <p:txBody>
          <a:bodyPr wrap="square">
            <a:spAutoFit/>
          </a:bodyPr>
          <a:lstStyle/>
          <a:p>
            <a:r>
              <a:rPr lang="en-US" altLang="zh-CN" sz="48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rPr>
              <a:t>The indoor kite</a:t>
            </a:r>
            <a:endParaRPr lang="en-US" altLang="zh-CN" sz="48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endParaRPr>
          </a:p>
        </p:txBody>
      </p:sp>
      <p:sp>
        <p:nvSpPr>
          <p:cNvPr id="9" name="矩形 8"/>
          <p:cNvSpPr/>
          <p:nvPr/>
        </p:nvSpPr>
        <p:spPr>
          <a:xfrm>
            <a:off x="4658360" y="1218565"/>
            <a:ext cx="6727825" cy="5015865"/>
          </a:xfrm>
          <a:prstGeom prst="rect">
            <a:avLst/>
          </a:prstGeom>
        </p:spPr>
        <p:txBody>
          <a:bodyPr wrap="square">
            <a:spAutoFit/>
          </a:bodyPr>
          <a:lstStyle/>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Indoor kites are kites designed to fly in a windless environment.  They are flown by using the relative wind provided by the motion of the kite flier. This motion is typically generated by the user walking slowly backwards (and often within a circle), but it can also be achieved with suitable pulls and jerks along the kite lines.</a:t>
            </a:r>
            <a:endParaRPr sz="3200" dirty="0">
              <a:latin typeface="华文新魏" panose="02010800040101010101" charset="-122"/>
              <a:ea typeface="华文新魏" panose="02010800040101010101" charset="-122"/>
              <a:cs typeface="Times New Roman" panose="02020603050405020304" charset="0"/>
            </a:endParaRPr>
          </a:p>
        </p:txBody>
      </p:sp>
      <p:pic>
        <p:nvPicPr>
          <p:cNvPr id="2" name="图片 1"/>
          <p:cNvPicPr>
            <a:picLocks noChangeAspect="1"/>
          </p:cNvPicPr>
          <p:nvPr/>
        </p:nvPicPr>
        <p:blipFill>
          <a:blip r:embed="rId2"/>
          <a:srcRect/>
          <a:stretch>
            <a:fillRect/>
          </a:stretch>
        </p:blipFill>
        <p:spPr>
          <a:xfrm>
            <a:off x="956945" y="1483360"/>
            <a:ext cx="3331845" cy="4318000"/>
          </a:xfrm>
          <a:prstGeom prst="rect">
            <a:avLst/>
          </a:prstGeom>
          <a:effectLst>
            <a:softEdge rad="1016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27821" y="1768579"/>
            <a:ext cx="7911958" cy="6858000"/>
          </a:xfrm>
          <a:prstGeom prst="rect">
            <a:avLst/>
          </a:prstGeom>
        </p:spPr>
      </p:pic>
      <p:sp>
        <p:nvSpPr>
          <p:cNvPr id="32" name="流程图: 接点 31"/>
          <p:cNvSpPr/>
          <p:nvPr/>
        </p:nvSpPr>
        <p:spPr>
          <a:xfrm>
            <a:off x="1198126" y="1442908"/>
            <a:ext cx="3759200" cy="3759200"/>
          </a:xfrm>
          <a:prstGeom prst="flowChartConnector">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0" y="-13782"/>
            <a:ext cx="12247443" cy="6947551"/>
            <a:chOff x="0" y="-13782"/>
            <a:chExt cx="12247443" cy="6947551"/>
          </a:xfrm>
        </p:grpSpPr>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6" name="文本框 5"/>
          <p:cNvSpPr txBox="1"/>
          <p:nvPr/>
        </p:nvSpPr>
        <p:spPr>
          <a:xfrm>
            <a:off x="5761990" y="1442720"/>
            <a:ext cx="5220970" cy="3538220"/>
          </a:xfrm>
          <a:prstGeom prst="rect">
            <a:avLst/>
          </a:prstGeom>
          <a:noFill/>
        </p:spPr>
        <p:txBody>
          <a:bodyPr vert="horz" wrap="square" rtlCol="0">
            <a:spAutoFit/>
          </a:bodyPr>
          <a:lstStyle/>
          <a:p>
            <a:r>
              <a:rPr lang="en-US" altLang="zh-CN" sz="3200" dirty="0">
                <a:latin typeface="华文新魏" panose="02010800040101010101" charset="-122"/>
                <a:ea typeface="华文新魏" panose="02010800040101010101" charset="-122"/>
                <a:cs typeface="华文新魏" panose="02010800040101010101" charset="-122"/>
              </a:rPr>
              <a:t>儿童散学归来早，</a:t>
            </a:r>
            <a:endParaRPr lang="en-US" altLang="zh-CN" sz="3200" dirty="0">
              <a:latin typeface="华文新魏" panose="02010800040101010101" charset="-122"/>
              <a:ea typeface="华文新魏" panose="02010800040101010101" charset="-122"/>
              <a:cs typeface="华文新魏" panose="02010800040101010101" charset="-122"/>
            </a:endParaRPr>
          </a:p>
          <a:p>
            <a:r>
              <a:rPr lang="en-US" altLang="zh-CN" sz="3200" dirty="0">
                <a:latin typeface="华文新魏" panose="02010800040101010101" charset="-122"/>
                <a:ea typeface="华文新魏" panose="02010800040101010101" charset="-122"/>
                <a:cs typeface="华文新魏" panose="02010800040101010101" charset="-122"/>
              </a:rPr>
              <a:t>Children returned home early after school.</a:t>
            </a:r>
            <a:endParaRPr lang="en-US" altLang="zh-CN" sz="3200" dirty="0">
              <a:latin typeface="华文新魏" panose="02010800040101010101" charset="-122"/>
              <a:ea typeface="华文新魏" panose="02010800040101010101" charset="-122"/>
              <a:cs typeface="华文新魏" panose="02010800040101010101" charset="-122"/>
            </a:endParaRPr>
          </a:p>
          <a:p>
            <a:endParaRPr lang="en-US" altLang="zh-CN" sz="3200" dirty="0">
              <a:latin typeface="华文新魏" panose="02010800040101010101" charset="-122"/>
              <a:ea typeface="华文新魏" panose="02010800040101010101" charset="-122"/>
              <a:cs typeface="华文新魏" panose="02010800040101010101" charset="-122"/>
            </a:endParaRPr>
          </a:p>
          <a:p>
            <a:r>
              <a:rPr lang="en-US" altLang="zh-CN" sz="3200" dirty="0">
                <a:latin typeface="华文新魏" panose="02010800040101010101" charset="-122"/>
                <a:ea typeface="华文新魏" panose="02010800040101010101" charset="-122"/>
                <a:cs typeface="华文新魏" panose="02010800040101010101" charset="-122"/>
              </a:rPr>
              <a:t>忙趁东风放纸鸢。</a:t>
            </a:r>
            <a:endParaRPr lang="en-US" altLang="zh-CN" sz="3200" dirty="0">
              <a:latin typeface="华文新魏" panose="02010800040101010101" charset="-122"/>
              <a:ea typeface="华文新魏" panose="02010800040101010101" charset="-122"/>
              <a:cs typeface="华文新魏" panose="02010800040101010101" charset="-122"/>
            </a:endParaRPr>
          </a:p>
          <a:p>
            <a:r>
              <a:rPr lang="en-US" altLang="zh-CN" sz="3200" dirty="0">
                <a:latin typeface="华文新魏" panose="02010800040101010101" charset="-122"/>
                <a:ea typeface="华文新魏" panose="02010800040101010101" charset="-122"/>
                <a:cs typeface="华文新魏" panose="02010800040101010101" charset="-122"/>
              </a:rPr>
              <a:t>They got busy flying kites in east wind.</a:t>
            </a:r>
            <a:endParaRPr lang="en-US" altLang="zh-CN" sz="3200" dirty="0">
              <a:latin typeface="华文新魏" panose="02010800040101010101" charset="-122"/>
              <a:ea typeface="华文新魏" panose="02010800040101010101" charset="-122"/>
              <a:cs typeface="华文新魏" panose="02010800040101010101" charset="-122"/>
            </a:endParaRPr>
          </a:p>
        </p:txBody>
      </p:sp>
      <p:pic>
        <p:nvPicPr>
          <p:cNvPr id="34" name="图片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2681" y="490310"/>
            <a:ext cx="2834844" cy="275828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3782"/>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6" name="矩形 5"/>
          <p:cNvSpPr/>
          <p:nvPr/>
        </p:nvSpPr>
        <p:spPr>
          <a:xfrm>
            <a:off x="3703955" y="439420"/>
            <a:ext cx="5480050" cy="829945"/>
          </a:xfrm>
          <a:prstGeom prst="rect">
            <a:avLst/>
          </a:prstGeom>
        </p:spPr>
        <p:txBody>
          <a:bodyPr wrap="square">
            <a:spAutoFit/>
          </a:bodyPr>
          <a:lstStyle/>
          <a:p>
            <a:r>
              <a:rPr lang="en-US" altLang="zh-CN" sz="48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rPr>
              <a:t>The man-lifting kite</a:t>
            </a:r>
            <a:endParaRPr lang="en-US" altLang="zh-CN" sz="48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endParaRPr>
          </a:p>
        </p:txBody>
      </p:sp>
      <p:sp>
        <p:nvSpPr>
          <p:cNvPr id="9" name="矩形 8"/>
          <p:cNvSpPr/>
          <p:nvPr/>
        </p:nvSpPr>
        <p:spPr>
          <a:xfrm>
            <a:off x="1463040" y="1915160"/>
            <a:ext cx="4933950" cy="3538220"/>
          </a:xfrm>
          <a:prstGeom prst="rect">
            <a:avLst/>
          </a:prstGeom>
        </p:spPr>
        <p:txBody>
          <a:bodyPr wrap="square">
            <a:spAutoFit/>
          </a:bodyPr>
          <a:lstStyle/>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A man-lifting kite is a kite designed to lift a person from the ground. Historically, man-lifting kites have been used chiefly for reconnaissance and entertainment. </a:t>
            </a:r>
            <a:endParaRPr sz="3200" dirty="0">
              <a:latin typeface="华文新魏" panose="02010800040101010101" charset="-122"/>
              <a:ea typeface="华文新魏" panose="02010800040101010101" charset="-122"/>
              <a:cs typeface="Times New Roman" panose="02020603050405020304" charset="0"/>
            </a:endParaRPr>
          </a:p>
        </p:txBody>
      </p:sp>
      <p:pic>
        <p:nvPicPr>
          <p:cNvPr id="3" name="图片 2"/>
          <p:cNvPicPr>
            <a:picLocks noChangeAspect="1"/>
          </p:cNvPicPr>
          <p:nvPr/>
        </p:nvPicPr>
        <p:blipFill>
          <a:blip r:embed="rId2"/>
          <a:srcRect b="14681"/>
          <a:stretch>
            <a:fillRect/>
          </a:stretch>
        </p:blipFill>
        <p:spPr>
          <a:xfrm>
            <a:off x="6786880" y="1476375"/>
            <a:ext cx="3562985" cy="4559935"/>
          </a:xfrm>
          <a:prstGeom prst="rect">
            <a:avLst/>
          </a:prstGeom>
          <a:effectLst>
            <a:softEdge rad="1016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3782"/>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6" name="矩形 5"/>
          <p:cNvSpPr/>
          <p:nvPr/>
        </p:nvSpPr>
        <p:spPr>
          <a:xfrm>
            <a:off x="2245360" y="429260"/>
            <a:ext cx="7701280" cy="829945"/>
          </a:xfrm>
          <a:prstGeom prst="rect">
            <a:avLst/>
          </a:prstGeom>
        </p:spPr>
        <p:txBody>
          <a:bodyPr wrap="square">
            <a:spAutoFit/>
          </a:bodyPr>
          <a:lstStyle/>
          <a:p>
            <a:r>
              <a:rPr lang="en-US" altLang="zh-CN" sz="48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rPr>
              <a:t>The inflatable single-line kite</a:t>
            </a:r>
            <a:endParaRPr lang="en-US" altLang="zh-CN" sz="48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endParaRPr>
          </a:p>
        </p:txBody>
      </p:sp>
      <p:sp>
        <p:nvSpPr>
          <p:cNvPr id="9" name="矩形 8"/>
          <p:cNvSpPr/>
          <p:nvPr/>
        </p:nvSpPr>
        <p:spPr>
          <a:xfrm>
            <a:off x="1038225" y="1699260"/>
            <a:ext cx="5470525" cy="3969385"/>
          </a:xfrm>
          <a:prstGeom prst="rect">
            <a:avLst/>
          </a:prstGeom>
        </p:spPr>
        <p:txBody>
          <a:bodyPr wrap="square">
            <a:spAutoFit/>
          </a:bodyPr>
          <a:lstStyle/>
          <a:p>
            <a:pPr fontAlgn="auto">
              <a:lnSpc>
                <a:spcPct val="100000"/>
              </a:lnSpc>
              <a:spcBef>
                <a:spcPts val="0"/>
              </a:spcBef>
            </a:pPr>
            <a:r>
              <a:rPr sz="2800" dirty="0">
                <a:latin typeface="华文新魏" panose="02010800040101010101" charset="-122"/>
                <a:ea typeface="华文新魏" panose="02010800040101010101" charset="-122"/>
                <a:cs typeface="Times New Roman" panose="02020603050405020304" charset="0"/>
              </a:rPr>
              <a:t>An inflatable single-line kite is a ram-air kite. Balloon kites are inflatable kites. Kites sometimes combine ram-air inflation as well as closed-bladder inflation. As with hot air balloons, artistic creativity is often applied, so that fish, cats, and many other animals and characters are depicted.</a:t>
            </a:r>
            <a:endParaRPr sz="2800" dirty="0">
              <a:latin typeface="华文新魏" panose="02010800040101010101" charset="-122"/>
              <a:ea typeface="华文新魏" panose="02010800040101010101" charset="-122"/>
              <a:cs typeface="Times New Roman" panose="02020603050405020304" charset="0"/>
            </a:endParaRPr>
          </a:p>
        </p:txBody>
      </p:sp>
      <p:pic>
        <p:nvPicPr>
          <p:cNvPr id="2" name="图片 1"/>
          <p:cNvPicPr>
            <a:picLocks noChangeAspect="1"/>
          </p:cNvPicPr>
          <p:nvPr/>
        </p:nvPicPr>
        <p:blipFill>
          <a:blip r:embed="rId2"/>
          <a:srcRect l="29234" r="9268"/>
          <a:stretch>
            <a:fillRect/>
          </a:stretch>
        </p:blipFill>
        <p:spPr>
          <a:xfrm>
            <a:off x="6600190" y="1381125"/>
            <a:ext cx="4249420" cy="4606290"/>
          </a:xfrm>
          <a:prstGeom prst="rect">
            <a:avLst/>
          </a:prstGeom>
          <a:effectLst>
            <a:softEdge rad="1270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3782"/>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9" name="矩形 8">
            <a:hlinkClick r:id="rId2" tooltip="" action="ppaction://hlinksldjump"/>
          </p:cNvPr>
          <p:cNvSpPr/>
          <p:nvPr/>
        </p:nvSpPr>
        <p:spPr>
          <a:xfrm>
            <a:off x="926465" y="2315845"/>
            <a:ext cx="5765800" cy="583565"/>
          </a:xfrm>
          <a:prstGeom prst="rect">
            <a:avLst/>
          </a:prstGeom>
        </p:spPr>
        <p:txBody>
          <a:bodyPr wrap="square">
            <a:spAutoFit/>
          </a:bodyPr>
          <a:lstStyle/>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1. How did the kite got its name?</a:t>
            </a:r>
            <a:endParaRPr sz="3200" dirty="0">
              <a:latin typeface="华文新魏" panose="02010800040101010101" charset="-122"/>
              <a:ea typeface="华文新魏" panose="02010800040101010101" charset="-122"/>
              <a:cs typeface="Times New Roman" panose="02020603050405020304"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205" y="622329"/>
            <a:ext cx="5613400" cy="5613400"/>
          </a:xfrm>
          <a:prstGeom prst="rect">
            <a:avLst/>
          </a:prstGeom>
        </p:spPr>
      </p:pic>
      <p:sp>
        <p:nvSpPr>
          <p:cNvPr id="4" name="矩形 3"/>
          <p:cNvSpPr/>
          <p:nvPr/>
        </p:nvSpPr>
        <p:spPr>
          <a:xfrm>
            <a:off x="1773555" y="935355"/>
            <a:ext cx="3584575" cy="1014730"/>
          </a:xfrm>
          <a:prstGeom prst="rect">
            <a:avLst/>
          </a:prstGeom>
        </p:spPr>
        <p:txBody>
          <a:bodyPr wrap="square">
            <a:spAutoFit/>
          </a:bodyPr>
          <a:p>
            <a:pPr fontAlgn="auto">
              <a:lnSpc>
                <a:spcPct val="100000"/>
              </a:lnSpc>
              <a:spcBef>
                <a:spcPts val="0"/>
              </a:spcBef>
            </a:pPr>
            <a:r>
              <a:rPr sz="6000" b="1" dirty="0">
                <a:latin typeface="华文新魏" panose="02010800040101010101" charset="-122"/>
                <a:ea typeface="华文新魏" panose="02010800040101010101" charset="-122"/>
                <a:cs typeface="Times New Roman" panose="02020603050405020304" charset="0"/>
              </a:rPr>
              <a:t>Questions</a:t>
            </a:r>
            <a:endParaRPr sz="3200" dirty="0">
              <a:latin typeface="华文新魏" panose="02010800040101010101" charset="-122"/>
              <a:ea typeface="华文新魏" panose="02010800040101010101" charset="-122"/>
              <a:cs typeface="Times New Roman" panose="02020603050405020304" charset="0"/>
            </a:endParaRPr>
          </a:p>
        </p:txBody>
      </p:sp>
      <p:sp>
        <p:nvSpPr>
          <p:cNvPr id="5" name="矩形 4">
            <a:hlinkClick r:id="rId4" tooltip="" action="ppaction://hlinksldjump"/>
          </p:cNvPr>
          <p:cNvSpPr/>
          <p:nvPr/>
        </p:nvSpPr>
        <p:spPr>
          <a:xfrm>
            <a:off x="926465" y="3195320"/>
            <a:ext cx="5765800" cy="1568450"/>
          </a:xfrm>
          <a:prstGeom prst="rect">
            <a:avLst/>
          </a:prstGeom>
        </p:spPr>
        <p:txBody>
          <a:bodyPr wrap="square">
            <a:spAutoFit/>
          </a:bodyPr>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2. What are the four words of the kite flying skills of the traditionalChinese kite?</a:t>
            </a:r>
            <a:endParaRPr sz="3200" dirty="0">
              <a:latin typeface="华文新魏" panose="02010800040101010101" charset="-122"/>
              <a:ea typeface="华文新魏" panose="02010800040101010101" charset="-122"/>
              <a:cs typeface="Times New Roman" panose="02020603050405020304" charset="0"/>
            </a:endParaRPr>
          </a:p>
        </p:txBody>
      </p:sp>
      <p:sp>
        <p:nvSpPr>
          <p:cNvPr id="7" name="矩形 6">
            <a:hlinkClick r:id="rId5" tooltip="" action="ppaction://hlinksldjump"/>
          </p:cNvPr>
          <p:cNvSpPr/>
          <p:nvPr/>
        </p:nvSpPr>
        <p:spPr>
          <a:xfrm>
            <a:off x="926465" y="5066665"/>
            <a:ext cx="5765800" cy="583565"/>
          </a:xfrm>
          <a:prstGeom prst="rect">
            <a:avLst/>
          </a:prstGeom>
        </p:spPr>
        <p:txBody>
          <a:bodyPr wrap="square">
            <a:spAutoFit/>
          </a:bodyPr>
          <a:lstStyle/>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3. What are the types of kite?</a:t>
            </a:r>
            <a:endParaRPr sz="3200" dirty="0">
              <a:latin typeface="华文新魏" panose="02010800040101010101" charset="-122"/>
              <a:ea typeface="华文新魏" panose="02010800040101010101" charset="-122"/>
              <a:cs typeface="Times New Roman" panose="0202060305040502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3782"/>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4" name="矩形 3"/>
          <p:cNvSpPr/>
          <p:nvPr/>
        </p:nvSpPr>
        <p:spPr>
          <a:xfrm>
            <a:off x="2077720" y="1721485"/>
            <a:ext cx="3584575" cy="3415030"/>
          </a:xfrm>
          <a:prstGeom prst="rect">
            <a:avLst/>
          </a:prstGeom>
        </p:spPr>
        <p:txBody>
          <a:bodyPr wrap="square">
            <a:spAutoFit/>
          </a:bodyPr>
          <a:p>
            <a:pPr fontAlgn="auto">
              <a:lnSpc>
                <a:spcPct val="100000"/>
              </a:lnSpc>
              <a:spcBef>
                <a:spcPts val="0"/>
              </a:spcBef>
            </a:pPr>
            <a:r>
              <a:rPr lang="en-US" sz="7200" b="1" dirty="0">
                <a:latin typeface="华文新魏" panose="02010800040101010101" charset="-122"/>
                <a:ea typeface="华文新魏" panose="02010800040101010101" charset="-122"/>
                <a:cs typeface="Times New Roman" panose="02020603050405020304" charset="0"/>
              </a:rPr>
              <a:t>Thanks for listening!</a:t>
            </a:r>
            <a:endParaRPr lang="en-US" sz="7200" b="1" dirty="0">
              <a:latin typeface="华文新魏" panose="02010800040101010101" charset="-122"/>
              <a:ea typeface="华文新魏" panose="02010800040101010101" charset="-122"/>
              <a:cs typeface="Times New Roman" panose="02020603050405020304" charset="0"/>
            </a:endParaRPr>
          </a:p>
        </p:txBody>
      </p:sp>
      <p:pic>
        <p:nvPicPr>
          <p:cNvPr id="2" name="图片 1"/>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62028" y="712074"/>
            <a:ext cx="4204416" cy="5434006"/>
          </a:xfrm>
          <a:prstGeom prst="rect">
            <a:avLst/>
          </a:prstGeom>
        </p:spPr>
      </p:pic>
      <p:sp>
        <p:nvSpPr>
          <p:cNvPr id="8" name="流程图: 接点 7"/>
          <p:cNvSpPr/>
          <p:nvPr/>
        </p:nvSpPr>
        <p:spPr>
          <a:xfrm>
            <a:off x="816469" y="1548765"/>
            <a:ext cx="3759200" cy="37592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1990" y="654494"/>
            <a:ext cx="8829770" cy="6396450"/>
          </a:xfrm>
          <a:prstGeom prst="rect">
            <a:avLst/>
          </a:prstGeom>
        </p:spPr>
      </p:pic>
      <p:sp>
        <p:nvSpPr>
          <p:cNvPr id="6" name="文本框 5"/>
          <p:cNvSpPr txBox="1"/>
          <p:nvPr/>
        </p:nvSpPr>
        <p:spPr>
          <a:xfrm>
            <a:off x="529590" y="2790190"/>
            <a:ext cx="2775585" cy="1124516"/>
          </a:xfrm>
          <a:prstGeom prst="roundRect">
            <a:avLst/>
          </a:prstGeom>
          <a:noFill/>
          <a:extLst>
            <a:ext uri="{909E8E84-426E-40DD-AFC4-6F175D3DCCD1}">
              <a14:hiddenFill xmlns:a14="http://schemas.microsoft.com/office/drawing/2010/main">
                <a:blipFill>
                  <a:blip r:embed="rId2"/>
                </a:blipFill>
              </a14:hiddenFill>
            </a:ext>
          </a:extLst>
        </p:spPr>
        <p:txBody>
          <a:bodyPr vert="horz" wrap="square" rtlCol="0">
            <a:spAutoFit/>
          </a:bodyPr>
          <a:lstStyle/>
          <a:p>
            <a:r>
              <a:rPr lang="en-US" altLang="zh-CN" sz="60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rPr>
              <a:t>PART 1</a:t>
            </a:r>
            <a:endParaRPr lang="en-US" altLang="zh-CN" sz="60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endParaRPr>
          </a:p>
        </p:txBody>
      </p:sp>
      <p:cxnSp>
        <p:nvCxnSpPr>
          <p:cNvPr id="8" name="直接连接符 7"/>
          <p:cNvCxnSpPr/>
          <p:nvPr/>
        </p:nvCxnSpPr>
        <p:spPr>
          <a:xfrm>
            <a:off x="3643630" y="1901825"/>
            <a:ext cx="0" cy="3314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623" y="4022453"/>
            <a:ext cx="1740296" cy="1194072"/>
          </a:xfrm>
          <a:prstGeom prst="rect">
            <a:avLst/>
          </a:prstGeom>
        </p:spPr>
      </p:pic>
      <p:sp>
        <p:nvSpPr>
          <p:cNvPr id="2" name="圆角矩形 1"/>
          <p:cNvSpPr/>
          <p:nvPr/>
        </p:nvSpPr>
        <p:spPr>
          <a:xfrm>
            <a:off x="4195445" y="2790190"/>
            <a:ext cx="4640580" cy="1124526"/>
          </a:xfrm>
          <a:prstGeom prst="roundRect">
            <a:avLst/>
          </a:prstGeom>
          <a:noFill/>
          <a:extLst>
            <a:ext uri="{909E8E84-426E-40DD-AFC4-6F175D3DCCD1}">
              <a14:hiddenFill xmlns:a14="http://schemas.microsoft.com/office/drawing/2010/main">
                <a:blipFill>
                  <a:blip r:embed="rId2"/>
                </a:blipFill>
              </a14:hiddenFill>
            </a:ext>
          </a:extLst>
        </p:spPr>
        <p:txBody>
          <a:bodyPr wrap="square">
            <a:spAutoFit/>
          </a:bodyPr>
          <a:p>
            <a:r>
              <a:rPr lang="en-US" altLang="zh-CN" sz="6000" b="1" dirty="0">
                <a:latin typeface="华文新魏" panose="02010800040101010101" charset="-122"/>
                <a:ea typeface="华文新魏" panose="02010800040101010101" charset="-122"/>
                <a:cs typeface="Arial Black" panose="020B0A04020102020204" charset="0"/>
              </a:rPr>
              <a:t>Introduction</a:t>
            </a:r>
            <a:endParaRPr lang="en-US" altLang="zh-CN" sz="6000" b="1" dirty="0">
              <a:latin typeface="华文新魏" panose="02010800040101010101" charset="-122"/>
              <a:ea typeface="华文新魏" panose="02010800040101010101" charset="-122"/>
              <a:cs typeface="Arial Black" panose="020B0A040201020202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3782"/>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9" name="矩形 8"/>
          <p:cNvSpPr/>
          <p:nvPr/>
        </p:nvSpPr>
        <p:spPr>
          <a:xfrm>
            <a:off x="641350" y="613410"/>
            <a:ext cx="6969760" cy="5631180"/>
          </a:xfrm>
          <a:prstGeom prst="rect">
            <a:avLst/>
          </a:prstGeom>
        </p:spPr>
        <p:txBody>
          <a:bodyPr wrap="square">
            <a:spAutoFit/>
          </a:bodyPr>
          <a:lstStyle/>
          <a:p>
            <a:pPr fontAlgn="auto">
              <a:lnSpc>
                <a:spcPct val="100000"/>
              </a:lnSpc>
              <a:spcBef>
                <a:spcPts val="0"/>
              </a:spcBef>
            </a:pPr>
            <a:r>
              <a:rPr sz="2400" dirty="0">
                <a:latin typeface="华文新魏" panose="02010800040101010101" charset="-122"/>
                <a:ea typeface="华文新魏" panose="02010800040101010101" charset="-122"/>
                <a:cs typeface="Times New Roman" panose="02020603050405020304" charset="0"/>
              </a:rPr>
              <a:t>Kite flying has a long history in China, and it has been a long-standing sport to this day. Kites can be seen flying in parks, squares and open grasslands, and the various shapes of kites are spectacular, adding much fun to people's leisure time. At the same time, as a traditional national sport, kite flying is deeply imprinted with Chinese culture, fully expressing people's beautiful aspirations and fitness interests, and rich in national characteristics and local flavor. As a kind of folklore, kite flying is a kind of game and recreational activity for the purpose of leisure and physical and mental conditioning, so that people can rest after their work and benefit their physical fitness, mental and emotional, creativity and moral sense</a:t>
            </a:r>
            <a:r>
              <a:rPr lang="en-US" sz="2400" dirty="0">
                <a:latin typeface="华文新魏" panose="02010800040101010101" charset="-122"/>
                <a:ea typeface="华文新魏" panose="02010800040101010101" charset="-122"/>
                <a:cs typeface="Times New Roman" panose="02020603050405020304" charset="0"/>
              </a:rPr>
              <a:t>.</a:t>
            </a:r>
            <a:endParaRPr lang="en-US" sz="2400" dirty="0">
              <a:latin typeface="华文新魏" panose="02010800040101010101" charset="-122"/>
              <a:ea typeface="华文新魏" panose="02010800040101010101" charset="-122"/>
              <a:cs typeface="Times New Roman" panose="02020603050405020304"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1110" y="730250"/>
            <a:ext cx="3928110" cy="5397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3782"/>
            <a:ext cx="12247443" cy="6947551"/>
            <a:chOff x="0" y="-13782"/>
            <a:chExt cx="12247443" cy="6947551"/>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pic>
        <p:nvPicPr>
          <p:cNvPr id="4" name="图片 3"/>
          <p:cNvPicPr>
            <a:picLocks noChangeAspect="1"/>
          </p:cNvPicPr>
          <p:nvPr/>
        </p:nvPicPr>
        <p:blipFill>
          <a:blip r:embed="rId2"/>
          <a:stretch>
            <a:fillRect/>
          </a:stretch>
        </p:blipFill>
        <p:spPr>
          <a:xfrm>
            <a:off x="1984375" y="823595"/>
            <a:ext cx="7419975" cy="5210175"/>
          </a:xfrm>
          <a:prstGeom prst="rect">
            <a:avLst/>
          </a:prstGeom>
          <a:effectLst>
            <a:outerShdw blurRad="50800" dist="254000" dir="2700000" algn="tl" rotWithShape="0">
              <a:prstClr val="black">
                <a:alpha val="40000"/>
              </a:prstClr>
            </a:outerShdw>
          </a:effectLst>
        </p:spPr>
      </p:pic>
      <p:sp>
        <p:nvSpPr>
          <p:cNvPr id="9" name="圆角矩形 8"/>
          <p:cNvSpPr/>
          <p:nvPr/>
        </p:nvSpPr>
        <p:spPr>
          <a:xfrm>
            <a:off x="7223760" y="3700780"/>
            <a:ext cx="3959225" cy="1738184"/>
          </a:xfrm>
          <a:prstGeom prst="roundRect">
            <a:avLst/>
          </a:prstGeom>
          <a:blipFill>
            <a:blip r:embed="rId3"/>
          </a:blipFill>
          <a:ln>
            <a:solidFill>
              <a:schemeClr val="accent6">
                <a:lumMod val="50000"/>
              </a:schemeClr>
            </a:solidFill>
          </a:ln>
          <a:effectLst>
            <a:outerShdw blurRad="50800" dist="38100" dir="2700000" algn="tl" rotWithShape="0">
              <a:prstClr val="black">
                <a:alpha val="40000"/>
              </a:prstClr>
            </a:outerShdw>
          </a:effectLst>
        </p:spPr>
        <p:txBody>
          <a:bodyPr wrap="square">
            <a:spAutoFit/>
          </a:bodyPr>
          <a:p>
            <a:pPr algn="ctr" fontAlgn="auto">
              <a:lnSpc>
                <a:spcPct val="100000"/>
              </a:lnSpc>
              <a:spcBef>
                <a:spcPts val="0"/>
              </a:spcBef>
            </a:pPr>
            <a:r>
              <a:rPr lang="en-US" sz="24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rPr>
              <a:t>K</a:t>
            </a:r>
            <a:r>
              <a:rPr sz="24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rPr>
              <a:t>ites </a:t>
            </a:r>
            <a:r>
              <a:rPr lang="en-US" sz="24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rPr>
              <a:t>were</a:t>
            </a:r>
            <a:r>
              <a:rPr sz="24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rPr>
              <a:t> </a:t>
            </a:r>
            <a:r>
              <a:rPr sz="24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sym typeface="+mn-ea"/>
              </a:rPr>
              <a:t>listed </a:t>
            </a:r>
            <a:r>
              <a:rPr sz="24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rPr>
              <a:t>as one of the important scientific inventions of the Chinese people to mankind.</a:t>
            </a:r>
            <a:endParaRPr sz="24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1990" y="654494"/>
            <a:ext cx="8829770" cy="6396450"/>
          </a:xfrm>
          <a:prstGeom prst="rect">
            <a:avLst/>
          </a:prstGeom>
        </p:spPr>
      </p:pic>
      <p:sp>
        <p:nvSpPr>
          <p:cNvPr id="6" name="文本框 5"/>
          <p:cNvSpPr txBox="1"/>
          <p:nvPr/>
        </p:nvSpPr>
        <p:spPr>
          <a:xfrm>
            <a:off x="412115" y="2800985"/>
            <a:ext cx="2785745" cy="1124518"/>
          </a:xfrm>
          <a:prstGeom prst="roundRect">
            <a:avLst/>
          </a:prstGeom>
          <a:noFill/>
          <a:extLst>
            <a:ext uri="{909E8E84-426E-40DD-AFC4-6F175D3DCCD1}">
              <a14:hiddenFill xmlns:a14="http://schemas.microsoft.com/office/drawing/2010/main">
                <a:blipFill>
                  <a:blip r:embed="rId2"/>
                </a:blipFill>
              </a14:hiddenFill>
            </a:ext>
          </a:extLst>
        </p:spPr>
        <p:txBody>
          <a:bodyPr vert="horz" wrap="square" rtlCol="0">
            <a:spAutoFit/>
          </a:bodyPr>
          <a:lstStyle/>
          <a:p>
            <a:r>
              <a:rPr lang="en-US" altLang="zh-CN" sz="6000" b="1" dirty="0">
                <a:latin typeface="华文新魏" panose="02010800040101010101" charset="-122"/>
                <a:ea typeface="华文新魏" panose="02010800040101010101" charset="-122"/>
                <a:cs typeface="Arial Black" panose="020B0A04020102020204" charset="0"/>
              </a:rPr>
              <a:t>PART 2</a:t>
            </a:r>
            <a:endParaRPr lang="en-US" altLang="zh-CN" sz="6000" b="1" dirty="0">
              <a:latin typeface="华文新魏" panose="02010800040101010101" charset="-122"/>
              <a:ea typeface="华文新魏" panose="02010800040101010101" charset="-122"/>
              <a:cs typeface="Arial Black" panose="020B0A04020102020204" charset="0"/>
            </a:endParaRPr>
          </a:p>
        </p:txBody>
      </p:sp>
      <p:cxnSp>
        <p:nvCxnSpPr>
          <p:cNvPr id="8" name="直接连接符 7"/>
          <p:cNvCxnSpPr/>
          <p:nvPr/>
        </p:nvCxnSpPr>
        <p:spPr>
          <a:xfrm>
            <a:off x="3643630" y="1901825"/>
            <a:ext cx="0" cy="3314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623" y="4022453"/>
            <a:ext cx="1740296" cy="1194072"/>
          </a:xfrm>
          <a:prstGeom prst="rect">
            <a:avLst/>
          </a:prstGeom>
        </p:spPr>
      </p:pic>
      <p:sp>
        <p:nvSpPr>
          <p:cNvPr id="2" name="圆角矩形 1"/>
          <p:cNvSpPr/>
          <p:nvPr/>
        </p:nvSpPr>
        <p:spPr>
          <a:xfrm>
            <a:off x="3901440" y="2800985"/>
            <a:ext cx="6334760" cy="1134264"/>
          </a:xfrm>
          <a:prstGeom prst="roundRect">
            <a:avLst/>
          </a:prstGeom>
          <a:noFill/>
          <a:extLst>
            <a:ext uri="{909E8E84-426E-40DD-AFC4-6F175D3DCCD1}">
              <a14:hiddenFill xmlns:a14="http://schemas.microsoft.com/office/drawing/2010/main">
                <a:blipFill>
                  <a:blip r:embed="rId2"/>
                </a:blipFill>
              </a14:hiddenFill>
            </a:ext>
          </a:extLst>
        </p:spPr>
        <p:txBody>
          <a:bodyPr wrap="square">
            <a:spAutoFit/>
          </a:bodyPr>
          <a:p>
            <a:r>
              <a:rPr lang="en-US" altLang="zh-CN" sz="6000" b="1" dirty="0">
                <a:latin typeface="华文新魏" panose="02010800040101010101" charset="-122"/>
                <a:ea typeface="华文新魏" panose="02010800040101010101" charset="-122"/>
                <a:cs typeface="Arial Black" panose="020B0A04020102020204" charset="0"/>
                <a:sym typeface="+mn-ea"/>
              </a:rPr>
              <a:t>Inventor &amp; Origin</a:t>
            </a:r>
            <a:endParaRPr lang="en-US" altLang="zh-CN" sz="6000" b="1" dirty="0">
              <a:latin typeface="华文新魏" panose="02010800040101010101" charset="-122"/>
              <a:ea typeface="华文新魏" panose="02010800040101010101" charset="-122"/>
              <a:cs typeface="Arial Black" panose="020B0A040201020202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3782"/>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6" name="矩形 5"/>
          <p:cNvSpPr/>
          <p:nvPr/>
        </p:nvSpPr>
        <p:spPr>
          <a:xfrm>
            <a:off x="3644900" y="358140"/>
            <a:ext cx="4902200" cy="829945"/>
          </a:xfrm>
          <a:prstGeom prst="rect">
            <a:avLst/>
          </a:prstGeom>
        </p:spPr>
        <p:txBody>
          <a:bodyPr wrap="square">
            <a:spAutoFit/>
          </a:bodyPr>
          <a:lstStyle/>
          <a:p>
            <a:r>
              <a:rPr lang="en-US" altLang="zh-CN" sz="48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rPr>
              <a:t>Invented by Mozi</a:t>
            </a:r>
            <a:endParaRPr lang="en-US" altLang="zh-CN" sz="48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endParaRPr>
          </a:p>
        </p:txBody>
      </p:sp>
      <p:sp>
        <p:nvSpPr>
          <p:cNvPr id="9" name="矩形 8"/>
          <p:cNvSpPr/>
          <p:nvPr/>
        </p:nvSpPr>
        <p:spPr>
          <a:xfrm>
            <a:off x="875030" y="1687195"/>
            <a:ext cx="6523990" cy="1568450"/>
          </a:xfrm>
          <a:prstGeom prst="rect">
            <a:avLst/>
          </a:prstGeom>
        </p:spPr>
        <p:txBody>
          <a:bodyPr wrap="square">
            <a:spAutoFit/>
          </a:bodyPr>
          <a:lstStyle/>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费时三年，以木制木鸢，飞升天空</a:t>
            </a:r>
            <a:endParaRPr sz="3200" dirty="0">
              <a:latin typeface="华文新魏" panose="02010800040101010101" charset="-122"/>
              <a:ea typeface="华文新魏" panose="02010800040101010101" charset="-122"/>
              <a:cs typeface="Times New Roman" panose="02020603050405020304" charset="0"/>
            </a:endParaRPr>
          </a:p>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It took three years to make a wooden kite and fly up to the sky.</a:t>
            </a:r>
            <a:endParaRPr sz="3200" dirty="0">
              <a:latin typeface="华文新魏" panose="02010800040101010101" charset="-122"/>
              <a:ea typeface="华文新魏" panose="02010800040101010101" charset="-122"/>
              <a:cs typeface="Times New Roman" panose="02020603050405020304" charset="0"/>
            </a:endParaRPr>
          </a:p>
        </p:txBody>
      </p:sp>
      <p:pic>
        <p:nvPicPr>
          <p:cNvPr id="2" name="图片 1"/>
          <p:cNvPicPr>
            <a:picLocks noChangeAspect="1"/>
          </p:cNvPicPr>
          <p:nvPr/>
        </p:nvPicPr>
        <p:blipFill>
          <a:blip r:embed="rId2"/>
          <a:stretch>
            <a:fillRect/>
          </a:stretch>
        </p:blipFill>
        <p:spPr>
          <a:xfrm>
            <a:off x="7399020" y="1301750"/>
            <a:ext cx="4156710" cy="4700905"/>
          </a:xfrm>
          <a:prstGeom prst="rect">
            <a:avLst/>
          </a:prstGeom>
          <a:ln>
            <a:solidFill>
              <a:schemeClr val="accent6">
                <a:lumMod val="50000"/>
              </a:schemeClr>
            </a:solidFill>
          </a:ln>
          <a:effectLst>
            <a:softEdge rad="127000"/>
          </a:effectLst>
        </p:spPr>
      </p:pic>
      <p:pic>
        <p:nvPicPr>
          <p:cNvPr id="4" name="图片 3"/>
          <p:cNvPicPr>
            <a:picLocks noChangeAspect="1"/>
          </p:cNvPicPr>
          <p:nvPr/>
        </p:nvPicPr>
        <p:blipFill>
          <a:blip r:embed="rId3"/>
          <a:stretch>
            <a:fillRect/>
          </a:stretch>
        </p:blipFill>
        <p:spPr>
          <a:xfrm>
            <a:off x="1180465" y="3510915"/>
            <a:ext cx="5714365" cy="2400300"/>
          </a:xfrm>
          <a:prstGeom prst="rect">
            <a:avLst/>
          </a:prstGeom>
          <a:effectLst>
            <a:softEdge rad="1270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3782"/>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6" name="矩形 5"/>
          <p:cNvSpPr/>
          <p:nvPr/>
        </p:nvSpPr>
        <p:spPr>
          <a:xfrm>
            <a:off x="3275965" y="419100"/>
            <a:ext cx="5821045" cy="829945"/>
          </a:xfrm>
          <a:prstGeom prst="rect">
            <a:avLst/>
          </a:prstGeom>
        </p:spPr>
        <p:txBody>
          <a:bodyPr wrap="square">
            <a:spAutoFit/>
          </a:bodyPr>
          <a:lstStyle/>
          <a:p>
            <a:r>
              <a:rPr lang="en-US" altLang="zh-CN" sz="48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rPr>
              <a:t>Originated from war</a:t>
            </a:r>
            <a:endParaRPr lang="en-US" altLang="zh-CN" sz="48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endParaRPr>
          </a:p>
        </p:txBody>
      </p:sp>
      <p:sp>
        <p:nvSpPr>
          <p:cNvPr id="9" name="矩形 8"/>
          <p:cNvSpPr/>
          <p:nvPr/>
        </p:nvSpPr>
        <p:spPr>
          <a:xfrm>
            <a:off x="885825" y="1463675"/>
            <a:ext cx="6006465" cy="1076325"/>
          </a:xfrm>
          <a:prstGeom prst="rect">
            <a:avLst/>
          </a:prstGeom>
        </p:spPr>
        <p:txBody>
          <a:bodyPr wrap="square">
            <a:spAutoFit/>
          </a:bodyPr>
          <a:lstStyle/>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 Hanxin used kite to measure the length of a field in a war.</a:t>
            </a:r>
            <a:endParaRPr sz="3200" dirty="0">
              <a:latin typeface="华文新魏" panose="02010800040101010101" charset="-122"/>
              <a:ea typeface="华文新魏" panose="02010800040101010101" charset="-122"/>
              <a:cs typeface="Times New Roman" panose="02020603050405020304" charset="0"/>
            </a:endParaRPr>
          </a:p>
        </p:txBody>
      </p:sp>
      <p:pic>
        <p:nvPicPr>
          <p:cNvPr id="3" name="图片 2"/>
          <p:cNvPicPr>
            <a:picLocks noChangeAspect="1"/>
          </p:cNvPicPr>
          <p:nvPr/>
        </p:nvPicPr>
        <p:blipFill>
          <a:blip r:embed="rId2"/>
          <a:stretch>
            <a:fillRect/>
          </a:stretch>
        </p:blipFill>
        <p:spPr>
          <a:xfrm>
            <a:off x="1283970" y="2628900"/>
            <a:ext cx="4890135" cy="3260090"/>
          </a:xfrm>
          <a:prstGeom prst="rect">
            <a:avLst/>
          </a:prstGeom>
          <a:effectLst>
            <a:softEdge rad="101600"/>
          </a:effectLst>
        </p:spPr>
      </p:pic>
      <p:sp>
        <p:nvSpPr>
          <p:cNvPr id="5" name="矩形 4"/>
          <p:cNvSpPr/>
          <p:nvPr/>
        </p:nvSpPr>
        <p:spPr>
          <a:xfrm>
            <a:off x="7048500" y="1494155"/>
            <a:ext cx="4525645" cy="4523105"/>
          </a:xfrm>
          <a:prstGeom prst="rect">
            <a:avLst/>
          </a:prstGeom>
        </p:spPr>
        <p:txBody>
          <a:bodyPr wrap="square">
            <a:spAutoFit/>
          </a:bodyPr>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Han Xin made various kites out of cowhide and had musicians sit on them to fly over the Chu army and play Chu songs to try to make them miss their hometown and not be interested in fighting.</a:t>
            </a:r>
            <a:endParaRPr sz="3200" dirty="0">
              <a:latin typeface="华文新魏" panose="02010800040101010101" charset="-122"/>
              <a:ea typeface="华文新魏" panose="02010800040101010101" charset="-122"/>
              <a:cs typeface="Times New Roman" panose="0202060305040502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3782"/>
            <a:ext cx="12247443" cy="6947551"/>
            <a:chOff x="0" y="-13782"/>
            <a:chExt cx="12247443" cy="6947551"/>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34063" y="4685218"/>
              <a:ext cx="2913380" cy="2185032"/>
            </a:xfrm>
            <a:prstGeom prst="rect">
              <a:avLst/>
            </a:prstGeom>
          </p:spPr>
        </p:pic>
        <p:pic>
          <p:nvPicPr>
            <p:cNvPr id="16" name="图片 15">
              <a:hlinkClick r:id="rId2" tooltip="" action="ppaction://hlinksldjump"/>
            </p:cNvPr>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0" y="0"/>
              <a:ext cx="2913380" cy="2185032"/>
            </a:xfrm>
            <a:prstGeom prst="rect">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21238" y="4384563"/>
              <a:ext cx="2913380" cy="2185032"/>
            </a:xfrm>
            <a:prstGeom prst="rect">
              <a:avLst/>
            </a:prstGeom>
          </p:spPr>
        </p:pic>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9610965" y="350392"/>
              <a:ext cx="2913380" cy="2185032"/>
            </a:xfrm>
            <a:prstGeom prst="rect">
              <a:avLst/>
            </a:prstGeom>
          </p:spPr>
        </p:pic>
      </p:grpSp>
      <p:sp>
        <p:nvSpPr>
          <p:cNvPr id="6" name="矩形 5"/>
          <p:cNvSpPr/>
          <p:nvPr/>
        </p:nvSpPr>
        <p:spPr>
          <a:xfrm>
            <a:off x="1841500" y="429260"/>
            <a:ext cx="8508365" cy="829945"/>
          </a:xfrm>
          <a:prstGeom prst="rect">
            <a:avLst/>
          </a:prstGeom>
        </p:spPr>
        <p:txBody>
          <a:bodyPr wrap="square">
            <a:spAutoFit/>
          </a:bodyPr>
          <a:lstStyle/>
          <a:p>
            <a:r>
              <a:rPr lang="en-US" altLang="zh-CN" sz="48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rPr>
              <a:t>Originated from entertainment</a:t>
            </a:r>
            <a:endParaRPr lang="en-US" altLang="zh-CN" sz="4800" b="1" dirty="0">
              <a:effectLst>
                <a:outerShdw blurRad="38100" dist="38100" dir="2700000" algn="tl">
                  <a:srgbClr val="000000">
                    <a:alpha val="43137"/>
                  </a:srgbClr>
                </a:outerShdw>
              </a:effectLst>
              <a:latin typeface="华文新魏" panose="02010800040101010101" charset="-122"/>
              <a:ea typeface="华文新魏" panose="02010800040101010101" charset="-122"/>
              <a:cs typeface="Arial Black" panose="020B0A04020102020204" charset="0"/>
            </a:endParaRPr>
          </a:p>
        </p:txBody>
      </p:sp>
      <p:sp>
        <p:nvSpPr>
          <p:cNvPr id="5" name="矩形 4"/>
          <p:cNvSpPr/>
          <p:nvPr/>
        </p:nvSpPr>
        <p:spPr>
          <a:xfrm>
            <a:off x="6145530" y="1511300"/>
            <a:ext cx="5418455" cy="4523105"/>
          </a:xfrm>
          <a:prstGeom prst="rect">
            <a:avLst/>
          </a:prstGeom>
        </p:spPr>
        <p:txBody>
          <a:bodyPr wrap="square">
            <a:spAutoFit/>
          </a:bodyPr>
          <a:p>
            <a:pPr fontAlgn="auto">
              <a:lnSpc>
                <a:spcPct val="100000"/>
              </a:lnSpc>
              <a:spcBef>
                <a:spcPts val="0"/>
              </a:spcBef>
            </a:pPr>
            <a:r>
              <a:rPr sz="3200" dirty="0">
                <a:latin typeface="华文新魏" panose="02010800040101010101" charset="-122"/>
                <a:ea typeface="华文新魏" panose="02010800040101010101" charset="-122"/>
                <a:cs typeface="Times New Roman" panose="02020603050405020304" charset="0"/>
              </a:rPr>
              <a:t>Li Ye made a paper kite game in the palace and made a flute out of bamboo and tied it to the head of the paper kite. When it flew in the air, with the wind springing up, it sounded like that someone is playing Chinese zither, thus the name "kite" was given.</a:t>
            </a:r>
            <a:endParaRPr sz="3200" dirty="0">
              <a:latin typeface="华文新魏" panose="02010800040101010101" charset="-122"/>
              <a:ea typeface="华文新魏" panose="02010800040101010101" charset="-122"/>
              <a:cs typeface="Times New Roman" panose="02020603050405020304" charset="0"/>
            </a:endParaRPr>
          </a:p>
        </p:txBody>
      </p:sp>
      <p:pic>
        <p:nvPicPr>
          <p:cNvPr id="2" name="图片 1"/>
          <p:cNvPicPr>
            <a:picLocks noChangeAspect="1"/>
          </p:cNvPicPr>
          <p:nvPr/>
        </p:nvPicPr>
        <p:blipFill>
          <a:blip r:embed="rId3"/>
          <a:stretch>
            <a:fillRect/>
          </a:stretch>
        </p:blipFill>
        <p:spPr>
          <a:xfrm>
            <a:off x="552450" y="1259205"/>
            <a:ext cx="4514850" cy="4181475"/>
          </a:xfrm>
          <a:prstGeom prst="rect">
            <a:avLst/>
          </a:prstGeom>
          <a:effectLst>
            <a:softEdge rad="127000"/>
          </a:effectLst>
        </p:spPr>
      </p:pic>
      <p:pic>
        <p:nvPicPr>
          <p:cNvPr id="4" name="图片 3"/>
          <p:cNvPicPr>
            <a:picLocks noChangeAspect="1"/>
          </p:cNvPicPr>
          <p:nvPr/>
        </p:nvPicPr>
        <p:blipFill>
          <a:blip r:embed="rId4"/>
          <a:stretch>
            <a:fillRect/>
          </a:stretch>
        </p:blipFill>
        <p:spPr>
          <a:xfrm>
            <a:off x="1648460" y="4101465"/>
            <a:ext cx="4210050" cy="2368550"/>
          </a:xfrm>
          <a:prstGeom prst="rect">
            <a:avLst/>
          </a:prstGeom>
          <a:effectLst>
            <a:softEdge rad="1270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tags/tag1.xml><?xml version="1.0" encoding="utf-8"?>
<p:tagLst xmlns:p="http://schemas.openxmlformats.org/presentationml/2006/main">
  <p:tag name="ISPRING_PRESENTATION_TITLE" val="商务4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3831</Words>
  <Application>WPS 演示</Application>
  <PresentationFormat>宽屏</PresentationFormat>
  <Paragraphs>110</Paragraphs>
  <Slides>23</Slides>
  <Notes>25</Notes>
  <HiddenSlides>0</HiddenSlides>
  <MMClips>0</MMClips>
  <ScaleCrop>false</ScaleCrop>
  <HeadingPairs>
    <vt:vector size="6" baseType="variant">
      <vt:variant>
        <vt:lpstr>已用的字体</vt:lpstr>
      </vt:variant>
      <vt:variant>
        <vt:i4>36</vt:i4>
      </vt:variant>
      <vt:variant>
        <vt:lpstr>主题</vt:lpstr>
      </vt:variant>
      <vt:variant>
        <vt:i4>2</vt:i4>
      </vt:variant>
      <vt:variant>
        <vt:lpstr>幻灯片标题</vt:lpstr>
      </vt:variant>
      <vt:variant>
        <vt:i4>23</vt:i4>
      </vt:variant>
    </vt:vector>
  </HeadingPairs>
  <TitlesOfParts>
    <vt:vector size="61" baseType="lpstr">
      <vt:lpstr>Arial</vt:lpstr>
      <vt:lpstr>宋体</vt:lpstr>
      <vt:lpstr>Wingdings</vt:lpstr>
      <vt:lpstr>钟齐段宁行书</vt:lpstr>
      <vt:lpstr>段宁毛笔行书</vt:lpstr>
      <vt:lpstr>禹卫书法隶书简体</vt:lpstr>
      <vt:lpstr>隶书</vt:lpstr>
      <vt:lpstr>微软雅黑</vt:lpstr>
      <vt:lpstr>等线</vt:lpstr>
      <vt:lpstr>Arial Unicode MS</vt:lpstr>
      <vt:lpstr>等线 Light</vt:lpstr>
      <vt:lpstr>Meiryo</vt:lpstr>
      <vt:lpstr>Yu Gothic UI</vt:lpstr>
      <vt:lpstr>Arial Narrow</vt:lpstr>
      <vt:lpstr>Calibri</vt:lpstr>
      <vt:lpstr>Calibri Light</vt:lpstr>
      <vt:lpstr>华文宋体</vt:lpstr>
      <vt:lpstr>华文隶书</vt:lpstr>
      <vt:lpstr>微软雅黑 Light</vt:lpstr>
      <vt:lpstr>方正舒体</vt:lpstr>
      <vt:lpstr>华文楷体</vt:lpstr>
      <vt:lpstr>Arial Black</vt:lpstr>
      <vt:lpstr>Times New Roman</vt:lpstr>
      <vt:lpstr>华文琥珀</vt:lpstr>
      <vt:lpstr>华文新魏</vt:lpstr>
      <vt:lpstr>Bahnschrift</vt:lpstr>
      <vt:lpstr>Bahnschrift Light</vt:lpstr>
      <vt:lpstr>Ink Free</vt:lpstr>
      <vt:lpstr>Leelawadee</vt:lpstr>
      <vt:lpstr>Leelawadee UI</vt:lpstr>
      <vt:lpstr>MS Reference Sans Serif</vt:lpstr>
      <vt:lpstr>Monotype Corsiva</vt:lpstr>
      <vt:lpstr>Mongolian Baiti</vt:lpstr>
      <vt:lpstr>Tahoma</vt:lpstr>
      <vt:lpstr>华文中宋</vt:lpstr>
      <vt:lpstr>黑体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璇子kk</cp:lastModifiedBy>
  <cp:revision>32</cp:revision>
  <dcterms:created xsi:type="dcterms:W3CDTF">2017-11-23T07:08:00Z</dcterms:created>
  <dcterms:modified xsi:type="dcterms:W3CDTF">2024-05-06T14:30:01Z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2052-11.1.0.10009</vt:lpwstr>
  </property>
</Properties>
</file>