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33"/>
    <a:srgbClr val="009900"/>
    <a:srgbClr val="990099"/>
    <a:srgbClr val="3333CC"/>
    <a:srgbClr val="00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17FF1-BE23-47FF-9EF5-206D42C43E0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9DE23-BC16-4161-8DE7-6311A4D0C077}">
      <dgm:prSet phldrT="[Text]"/>
      <dgm:spPr/>
      <dgm:t>
        <a:bodyPr/>
        <a:lstStyle/>
        <a:p>
          <a:r>
            <a:rPr lang="en-US" dirty="0"/>
            <a:t>There are two types of Qigong practice</a:t>
          </a:r>
        </a:p>
      </dgm:t>
    </dgm:pt>
    <dgm:pt modelId="{45F0910D-4D70-429E-AD85-700766B4D647}" type="parTrans" cxnId="{750E5548-FB59-4314-8200-CE8705487AA0}">
      <dgm:prSet/>
      <dgm:spPr/>
      <dgm:t>
        <a:bodyPr/>
        <a:lstStyle/>
        <a:p>
          <a:endParaRPr lang="en-US"/>
        </a:p>
      </dgm:t>
    </dgm:pt>
    <dgm:pt modelId="{4072767C-EDC0-49CD-85DD-C8780CC2E5D7}" type="sibTrans" cxnId="{750E5548-FB59-4314-8200-CE8705487AA0}">
      <dgm:prSet/>
      <dgm:spPr/>
      <dgm:t>
        <a:bodyPr/>
        <a:lstStyle/>
        <a:p>
          <a:endParaRPr lang="en-US"/>
        </a:p>
      </dgm:t>
    </dgm:pt>
    <dgm:pt modelId="{0A2A4A64-2BED-4C19-8D2F-DE0075A30AB9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b="1" i="1" dirty="0"/>
            <a:t>Wai Dan</a:t>
          </a:r>
          <a:r>
            <a:rPr lang="en-US" dirty="0"/>
            <a:t> (External Elixir) involves physical movement and concentration</a:t>
          </a:r>
        </a:p>
      </dgm:t>
    </dgm:pt>
    <dgm:pt modelId="{7871E038-CD61-4DBC-BB97-6F3520E6F738}" type="parTrans" cxnId="{C139F727-B872-4CBF-B270-629590A8E145}">
      <dgm:prSet/>
      <dgm:spPr/>
      <dgm:t>
        <a:bodyPr/>
        <a:lstStyle/>
        <a:p>
          <a:endParaRPr lang="en-US"/>
        </a:p>
      </dgm:t>
    </dgm:pt>
    <dgm:pt modelId="{707FF448-F819-460E-96CF-EC8ADE856FDD}" type="sibTrans" cxnId="{C139F727-B872-4CBF-B270-629590A8E145}">
      <dgm:prSet/>
      <dgm:spPr/>
      <dgm:t>
        <a:bodyPr/>
        <a:lstStyle/>
        <a:p>
          <a:endParaRPr lang="en-US"/>
        </a:p>
      </dgm:t>
    </dgm:pt>
    <dgm:pt modelId="{4F793E08-34CE-4DB8-8EED-694A166750CB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b="1" i="1" dirty="0" err="1"/>
            <a:t>Nei</a:t>
          </a:r>
          <a:r>
            <a:rPr lang="en-US" b="1" i="1" dirty="0"/>
            <a:t> Dan</a:t>
          </a:r>
          <a:r>
            <a:rPr lang="en-US" dirty="0"/>
            <a:t> (Internal Elixir) involves sitting meditation and guided imagery or visualization</a:t>
          </a:r>
        </a:p>
      </dgm:t>
    </dgm:pt>
    <dgm:pt modelId="{3E9F8484-8E91-4D0B-9E38-487ED660CE02}" type="parTrans" cxnId="{934D75C5-55FE-42AE-832A-CCE0B3590304}">
      <dgm:prSet/>
      <dgm:spPr/>
      <dgm:t>
        <a:bodyPr/>
        <a:lstStyle/>
        <a:p>
          <a:endParaRPr lang="en-US"/>
        </a:p>
      </dgm:t>
    </dgm:pt>
    <dgm:pt modelId="{B3E46FFE-1BA6-42FE-AE7A-5E1C342FB22E}" type="sibTrans" cxnId="{934D75C5-55FE-42AE-832A-CCE0B3590304}">
      <dgm:prSet/>
      <dgm:spPr/>
      <dgm:t>
        <a:bodyPr/>
        <a:lstStyle/>
        <a:p>
          <a:endParaRPr lang="en-US"/>
        </a:p>
      </dgm:t>
    </dgm:pt>
    <dgm:pt modelId="{C3BA5166-810F-49F1-9E39-F1509334E42D}" type="pres">
      <dgm:prSet presAssocID="{1B717FF1-BE23-47FF-9EF5-206D42C43E0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DF10645-FABD-4F90-B00E-51FB414A398B}" type="pres">
      <dgm:prSet presAssocID="{C239DE23-BC16-4161-8DE7-6311A4D0C077}" presName="root" presStyleCnt="0">
        <dgm:presLayoutVars>
          <dgm:chMax/>
          <dgm:chPref val="4"/>
        </dgm:presLayoutVars>
      </dgm:prSet>
      <dgm:spPr/>
    </dgm:pt>
    <dgm:pt modelId="{BF173FC0-A786-4F03-9563-2459AD0ECFD7}" type="pres">
      <dgm:prSet presAssocID="{C239DE23-BC16-4161-8DE7-6311A4D0C077}" presName="rootComposite" presStyleCnt="0">
        <dgm:presLayoutVars/>
      </dgm:prSet>
      <dgm:spPr/>
    </dgm:pt>
    <dgm:pt modelId="{3EEEA7E9-27FC-45D6-9B66-D7C5A63BBD15}" type="pres">
      <dgm:prSet presAssocID="{C239DE23-BC16-4161-8DE7-6311A4D0C077}" presName="rootText" presStyleLbl="node0" presStyleIdx="0" presStyleCnt="1">
        <dgm:presLayoutVars>
          <dgm:chMax/>
          <dgm:chPref val="4"/>
        </dgm:presLayoutVars>
      </dgm:prSet>
      <dgm:spPr/>
    </dgm:pt>
    <dgm:pt modelId="{7F3EC105-EF3A-4889-9EAC-9710E0DF88B6}" type="pres">
      <dgm:prSet presAssocID="{C239DE23-BC16-4161-8DE7-6311A4D0C077}" presName="childShape" presStyleCnt="0">
        <dgm:presLayoutVars>
          <dgm:chMax val="0"/>
          <dgm:chPref val="0"/>
        </dgm:presLayoutVars>
      </dgm:prSet>
      <dgm:spPr/>
    </dgm:pt>
    <dgm:pt modelId="{1D4B5C14-D176-49F8-BEB6-4ABEA3550C7A}" type="pres">
      <dgm:prSet presAssocID="{0A2A4A64-2BED-4C19-8D2F-DE0075A30AB9}" presName="childComposite" presStyleCnt="0">
        <dgm:presLayoutVars>
          <dgm:chMax val="0"/>
          <dgm:chPref val="0"/>
        </dgm:presLayoutVars>
      </dgm:prSet>
      <dgm:spPr/>
    </dgm:pt>
    <dgm:pt modelId="{770C0340-3084-4962-8FCD-0FD7476C6F8D}" type="pres">
      <dgm:prSet presAssocID="{0A2A4A64-2BED-4C19-8D2F-DE0075A30AB9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3D05F2-0FFB-41B9-9F31-5F516C4A9A65}" type="pres">
      <dgm:prSet presAssocID="{0A2A4A64-2BED-4C19-8D2F-DE0075A30AB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C0FB2C82-5694-4C78-8BEC-2FEB6F5F1364}" type="pres">
      <dgm:prSet presAssocID="{4F793E08-34CE-4DB8-8EED-694A166750CB}" presName="childComposite" presStyleCnt="0">
        <dgm:presLayoutVars>
          <dgm:chMax val="0"/>
          <dgm:chPref val="0"/>
        </dgm:presLayoutVars>
      </dgm:prSet>
      <dgm:spPr/>
    </dgm:pt>
    <dgm:pt modelId="{3AFD9D80-5469-415E-AAE1-32660C435CCC}" type="pres">
      <dgm:prSet presAssocID="{4F793E08-34CE-4DB8-8EED-694A166750CB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5F3D722-6DE7-4B08-BD13-00BE86714BE4}" type="pres">
      <dgm:prSet presAssocID="{4F793E08-34CE-4DB8-8EED-694A166750CB}" presName="childText" presStyleLbl="lnNode1" presStyleIdx="1" presStyleCnt="2" custLinFactNeighborX="573">
        <dgm:presLayoutVars>
          <dgm:chMax val="0"/>
          <dgm:chPref val="0"/>
          <dgm:bulletEnabled val="1"/>
        </dgm:presLayoutVars>
      </dgm:prSet>
      <dgm:spPr/>
    </dgm:pt>
  </dgm:ptLst>
  <dgm:cxnLst>
    <dgm:cxn modelId="{C139F727-B872-4CBF-B270-629590A8E145}" srcId="{C239DE23-BC16-4161-8DE7-6311A4D0C077}" destId="{0A2A4A64-2BED-4C19-8D2F-DE0075A30AB9}" srcOrd="0" destOrd="0" parTransId="{7871E038-CD61-4DBC-BB97-6F3520E6F738}" sibTransId="{707FF448-F819-460E-96CF-EC8ADE856FDD}"/>
    <dgm:cxn modelId="{12395E2C-00A4-4B1E-BC65-04439C57FFBB}" type="presOf" srcId="{0A2A4A64-2BED-4C19-8D2F-DE0075A30AB9}" destId="{873D05F2-0FFB-41B9-9F31-5F516C4A9A65}" srcOrd="0" destOrd="0" presId="urn:microsoft.com/office/officeart/2008/layout/PictureAccentList"/>
    <dgm:cxn modelId="{97C6FD60-9B5F-4B6E-BCC8-52846AC9A261}" type="presOf" srcId="{4F793E08-34CE-4DB8-8EED-694A166750CB}" destId="{45F3D722-6DE7-4B08-BD13-00BE86714BE4}" srcOrd="0" destOrd="0" presId="urn:microsoft.com/office/officeart/2008/layout/PictureAccentList"/>
    <dgm:cxn modelId="{750E5548-FB59-4314-8200-CE8705487AA0}" srcId="{1B717FF1-BE23-47FF-9EF5-206D42C43E06}" destId="{C239DE23-BC16-4161-8DE7-6311A4D0C077}" srcOrd="0" destOrd="0" parTransId="{45F0910D-4D70-429E-AD85-700766B4D647}" sibTransId="{4072767C-EDC0-49CD-85DD-C8780CC2E5D7}"/>
    <dgm:cxn modelId="{934D75C5-55FE-42AE-832A-CCE0B3590304}" srcId="{C239DE23-BC16-4161-8DE7-6311A4D0C077}" destId="{4F793E08-34CE-4DB8-8EED-694A166750CB}" srcOrd="1" destOrd="0" parTransId="{3E9F8484-8E91-4D0B-9E38-487ED660CE02}" sibTransId="{B3E46FFE-1BA6-42FE-AE7A-5E1C342FB22E}"/>
    <dgm:cxn modelId="{C42BE8E1-33ED-4A59-B5CF-C163C45BB2B5}" type="presOf" srcId="{1B717FF1-BE23-47FF-9EF5-206D42C43E06}" destId="{C3BA5166-810F-49F1-9E39-F1509334E42D}" srcOrd="0" destOrd="0" presId="urn:microsoft.com/office/officeart/2008/layout/PictureAccentList"/>
    <dgm:cxn modelId="{203D61ED-8CD9-49D7-84AB-D0270EB0C038}" type="presOf" srcId="{C239DE23-BC16-4161-8DE7-6311A4D0C077}" destId="{3EEEA7E9-27FC-45D6-9B66-D7C5A63BBD15}" srcOrd="0" destOrd="0" presId="urn:microsoft.com/office/officeart/2008/layout/PictureAccentList"/>
    <dgm:cxn modelId="{4BECE449-5E04-4E47-BB95-2500493EF09F}" type="presParOf" srcId="{C3BA5166-810F-49F1-9E39-F1509334E42D}" destId="{5DF10645-FABD-4F90-B00E-51FB414A398B}" srcOrd="0" destOrd="0" presId="urn:microsoft.com/office/officeart/2008/layout/PictureAccentList"/>
    <dgm:cxn modelId="{5CC548D1-6176-4BC4-B7E1-05BB0129B989}" type="presParOf" srcId="{5DF10645-FABD-4F90-B00E-51FB414A398B}" destId="{BF173FC0-A786-4F03-9563-2459AD0ECFD7}" srcOrd="0" destOrd="0" presId="urn:microsoft.com/office/officeart/2008/layout/PictureAccentList"/>
    <dgm:cxn modelId="{1F8A5168-9967-4CAF-9C1F-392BCCF364F0}" type="presParOf" srcId="{BF173FC0-A786-4F03-9563-2459AD0ECFD7}" destId="{3EEEA7E9-27FC-45D6-9B66-D7C5A63BBD15}" srcOrd="0" destOrd="0" presId="urn:microsoft.com/office/officeart/2008/layout/PictureAccentList"/>
    <dgm:cxn modelId="{D649A070-1973-4410-9AB8-DDC776F9F6E6}" type="presParOf" srcId="{5DF10645-FABD-4F90-B00E-51FB414A398B}" destId="{7F3EC105-EF3A-4889-9EAC-9710E0DF88B6}" srcOrd="1" destOrd="0" presId="urn:microsoft.com/office/officeart/2008/layout/PictureAccentList"/>
    <dgm:cxn modelId="{BBE69D31-7094-46FD-A7B8-1150D0A6205B}" type="presParOf" srcId="{7F3EC105-EF3A-4889-9EAC-9710E0DF88B6}" destId="{1D4B5C14-D176-49F8-BEB6-4ABEA3550C7A}" srcOrd="0" destOrd="0" presId="urn:microsoft.com/office/officeart/2008/layout/PictureAccentList"/>
    <dgm:cxn modelId="{AA203E7C-48CB-4CCE-ACF6-5632E0F5ABB0}" type="presParOf" srcId="{1D4B5C14-D176-49F8-BEB6-4ABEA3550C7A}" destId="{770C0340-3084-4962-8FCD-0FD7476C6F8D}" srcOrd="0" destOrd="0" presId="urn:microsoft.com/office/officeart/2008/layout/PictureAccentList"/>
    <dgm:cxn modelId="{0401A38B-BDB7-44B2-943A-F70B696CDF58}" type="presParOf" srcId="{1D4B5C14-D176-49F8-BEB6-4ABEA3550C7A}" destId="{873D05F2-0FFB-41B9-9F31-5F516C4A9A65}" srcOrd="1" destOrd="0" presId="urn:microsoft.com/office/officeart/2008/layout/PictureAccentList"/>
    <dgm:cxn modelId="{957AF58B-B312-46EE-BB3B-BA0330359464}" type="presParOf" srcId="{7F3EC105-EF3A-4889-9EAC-9710E0DF88B6}" destId="{C0FB2C82-5694-4C78-8BEC-2FEB6F5F1364}" srcOrd="1" destOrd="0" presId="urn:microsoft.com/office/officeart/2008/layout/PictureAccentList"/>
    <dgm:cxn modelId="{0FC91AF6-B8AA-49CB-BA42-761B56C34622}" type="presParOf" srcId="{C0FB2C82-5694-4C78-8BEC-2FEB6F5F1364}" destId="{3AFD9D80-5469-415E-AAE1-32660C435CCC}" srcOrd="0" destOrd="0" presId="urn:microsoft.com/office/officeart/2008/layout/PictureAccentList"/>
    <dgm:cxn modelId="{420F6A51-C5C5-4C94-B63B-56B551B806F5}" type="presParOf" srcId="{C0FB2C82-5694-4C78-8BEC-2FEB6F5F1364}" destId="{45F3D722-6DE7-4B08-BD13-00BE86714BE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A7E9-27FC-45D6-9B66-D7C5A63BBD15}">
      <dsp:nvSpPr>
        <dsp:cNvPr id="0" name=""/>
        <dsp:cNvSpPr/>
      </dsp:nvSpPr>
      <dsp:spPr>
        <a:xfrm>
          <a:off x="0" y="476942"/>
          <a:ext cx="9714015" cy="1362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There are two types of Qigong practice</a:t>
          </a:r>
        </a:p>
      </dsp:txBody>
      <dsp:txXfrm>
        <a:off x="39912" y="516854"/>
        <a:ext cx="9634191" cy="1282869"/>
      </dsp:txXfrm>
    </dsp:sp>
    <dsp:sp modelId="{770C0340-3084-4962-8FCD-0FD7476C6F8D}">
      <dsp:nvSpPr>
        <dsp:cNvPr id="0" name=""/>
        <dsp:cNvSpPr/>
      </dsp:nvSpPr>
      <dsp:spPr>
        <a:xfrm>
          <a:off x="0" y="2084921"/>
          <a:ext cx="1362693" cy="13626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D05F2-0FFB-41B9-9F31-5F516C4A9A65}">
      <dsp:nvSpPr>
        <dsp:cNvPr id="0" name=""/>
        <dsp:cNvSpPr/>
      </dsp:nvSpPr>
      <dsp:spPr>
        <a:xfrm>
          <a:off x="1444455" y="2084921"/>
          <a:ext cx="8269560" cy="13626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900" b="1" i="1" kern="1200" dirty="0"/>
            <a:t>Wai Dan</a:t>
          </a:r>
          <a:r>
            <a:rPr lang="en-US" sz="2900" kern="1200" dirty="0"/>
            <a:t> (External Elixir) involves physical movement and concentration</a:t>
          </a:r>
        </a:p>
      </dsp:txBody>
      <dsp:txXfrm>
        <a:off x="1510988" y="2151454"/>
        <a:ext cx="8136494" cy="1229627"/>
      </dsp:txXfrm>
    </dsp:sp>
    <dsp:sp modelId="{3AFD9D80-5469-415E-AAE1-32660C435CCC}">
      <dsp:nvSpPr>
        <dsp:cNvPr id="0" name=""/>
        <dsp:cNvSpPr/>
      </dsp:nvSpPr>
      <dsp:spPr>
        <a:xfrm>
          <a:off x="0" y="3611137"/>
          <a:ext cx="1362693" cy="13626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D722-6DE7-4B08-BD13-00BE86714BE4}">
      <dsp:nvSpPr>
        <dsp:cNvPr id="0" name=""/>
        <dsp:cNvSpPr/>
      </dsp:nvSpPr>
      <dsp:spPr>
        <a:xfrm>
          <a:off x="1444455" y="3611137"/>
          <a:ext cx="8269560" cy="13626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2900" b="1" i="1" kern="1200" dirty="0" err="1"/>
            <a:t>Nei</a:t>
          </a:r>
          <a:r>
            <a:rPr lang="en-US" sz="2900" b="1" i="1" kern="1200" dirty="0"/>
            <a:t> Dan</a:t>
          </a:r>
          <a:r>
            <a:rPr lang="en-US" sz="2900" kern="1200" dirty="0"/>
            <a:t> (Internal Elixir) involves sitting meditation and guided imagery or visualization</a:t>
          </a:r>
        </a:p>
      </dsp:txBody>
      <dsp:txXfrm>
        <a:off x="1510988" y="3677670"/>
        <a:ext cx="8136494" cy="122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F2B-8888-4D9A-801C-FDA672FAE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E6C45-C930-429D-A195-7FB12FE3B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CAD34-968F-41C9-9397-57BA4CBB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1BF91-5DF7-499C-93D0-2A2328D4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141CE-5730-475E-A61E-5A8BD711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1158-B697-4C30-9615-C299179F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339A4-EDEE-4BF7-809F-7412FE621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5FEA9-D92D-4A9C-9785-C5604D81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2B9A-81A9-4134-A3F8-366A4C80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6F35-54F0-426B-8B9B-E05C63EE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20B0E-FC39-4C4D-9B91-BF54DB188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C2085-BC80-4003-89C2-4997890E8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27F5-555A-4FB7-80AB-BAD6BC08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FE68-31E6-418B-937C-4399D5CC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AE060-CF99-419C-8E21-9588790D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19FD-547E-4E4D-85B8-CF9DAC22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F93A-A0E1-4916-AFC7-8557A5D04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F3E0C-5713-42E6-99F0-42D75EC3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BFF3-E357-454A-A4E9-BAF8F3E0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3D86E-3454-4D4B-B938-AFA2947A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3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05AA-6FBB-404D-B371-DC3A0322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662FF-E07C-4312-ABC3-D2A51F190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E8CDC-FD5D-4335-B958-6AE5C438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76D59-4FA2-4E3B-A0D4-A18FECC6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077A-5811-4138-B3D2-CB727A57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DA50-7D53-4617-90E6-96697ABC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C18A-15C8-4AED-82B1-8267D482F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C5D8A-D2CF-49C1-BE6D-712499FEA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90711-062A-4D10-983F-8CE5BFB7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EDA03-E649-45C2-A19B-2D8FAF73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C8231-9BAB-4C1B-B472-E9441814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8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D6D7-E778-443C-8C9C-245422E8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D6237-1F75-4B44-AA1C-947D3CE53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4E830-190D-4B2E-B507-E02E5310A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753C6-2BAA-4636-A9D1-B0AE864D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BC699-6DF4-4331-8206-E515B5EC4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4DB07-1A29-494D-90BA-F136F0E4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29B5F-A614-4A7A-AC7A-23616E41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6BEA6-014D-40C1-9740-120E17DA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3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EC60-6F37-4825-A090-7F2E70A1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2DE82-CE09-4628-A42C-638C5C70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E04EC-C84C-46E9-88F5-DA28B168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8E4F4-4BCD-4F86-9F80-E049F1C0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FD103-3BEF-4483-A232-0A7D3FA8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B7C27-3BA8-4184-8540-4E1DF5BD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1EFB1-A1D7-4105-9200-91CC6CFB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F1F2-0EA1-418C-884A-A1B9F7E2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7F13-BE54-40E2-816E-1472822C4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1E7E4-1DEB-4EA2-A81D-A687ABC7A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E4339-B69B-4A24-9865-8ECE8CF3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07FCC-9654-4DC5-B4DD-E6127DB7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C55BF-ECA5-41F1-9ACC-76C42428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FCB0-3BBD-478F-B238-5A9F9D6D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4BEF3-0D92-4F79-A40E-66B5C190D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7317D-7974-439A-AAF0-01E8EC18E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1E5A5-6600-4ACD-AA3A-EAEFCBB1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70FBB-0D5F-48C2-8C34-63A1FD2D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382D3-CA8F-4065-B34F-55E0EDD7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70153-4D81-4898-AC1C-435A4738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DF5A7-1EF3-4B80-81CE-E48381EED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E8E9F-A291-4F10-9E43-DBE60936D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3C47-687F-4D9E-B2FD-D95CC0747BB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A21BD-197F-4353-B55D-D9A4F369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915CD-9205-4934-959B-2BC05CC18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D577-F733-4A24-B2DD-FC2D1C15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1795-E02F-48B6-BCC3-78C1347F6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5013"/>
            <a:ext cx="9144000" cy="2780950"/>
          </a:xfrm>
        </p:spPr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QIGONG </a:t>
            </a:r>
            <a:b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zh-CN" alt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气功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C2F41-0761-439C-98AE-06A87703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6348" y="3800104"/>
            <a:ext cx="7081652" cy="1457696"/>
          </a:xfrm>
        </p:spPr>
        <p:txBody>
          <a:bodyPr/>
          <a:lstStyle/>
          <a:p>
            <a:r>
              <a:rPr lang="fr-FR" altLang="en-US" sz="3200" b="1" i="1" dirty="0">
                <a:solidFill>
                  <a:srgbClr val="372517"/>
                </a:solidFill>
                <a:latin typeface="Verdana" panose="020B0604030504040204" pitchFamily="34" charset="0"/>
              </a:rPr>
              <a:t>by    </a:t>
            </a:r>
            <a:r>
              <a:rPr lang="en-US" sz="3000" b="1" dirty="0"/>
              <a:t>Ngo </a:t>
            </a:r>
            <a:r>
              <a:rPr lang="en-US" sz="3000" b="1" dirty="0" err="1"/>
              <a:t>Thi</a:t>
            </a:r>
            <a:r>
              <a:rPr lang="en-US" sz="3000" b="1" dirty="0"/>
              <a:t> Minh Huong (</a:t>
            </a:r>
            <a:r>
              <a:rPr lang="zh-CN" altLang="en-US" sz="3000" b="1" dirty="0"/>
              <a:t>吴氏明红）</a:t>
            </a:r>
            <a:endParaRPr lang="en-US" altLang="zh-CN" sz="3000" b="1" dirty="0"/>
          </a:p>
          <a:p>
            <a:r>
              <a:rPr lang="en-US" sz="3000" b="1" dirty="0"/>
              <a:t>	</a:t>
            </a:r>
            <a:r>
              <a:rPr lang="en-US" sz="3000" b="1" dirty="0" err="1"/>
              <a:t>Rajabov</a:t>
            </a:r>
            <a:r>
              <a:rPr lang="en-US" sz="3000" b="1" dirty="0"/>
              <a:t> </a:t>
            </a:r>
            <a:r>
              <a:rPr lang="en-US" sz="3000" b="1" dirty="0" err="1"/>
              <a:t>Anushervon</a:t>
            </a:r>
            <a:r>
              <a:rPr lang="zh-CN" altLang="en-US" sz="3000" b="1" dirty="0"/>
              <a:t>（阿努克）</a:t>
            </a:r>
            <a:endParaRPr lang="fr-FR" altLang="en-US" sz="3000" i="1" dirty="0">
              <a:solidFill>
                <a:srgbClr val="37251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6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8D3F9-DCA0-44AC-95C1-76DE0BBA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4384"/>
            <a:ext cx="7617031" cy="583257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002060"/>
                </a:solidFill>
              </a:rPr>
              <a:t>2. Martial Qigong (also called Warrior Qigong)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This type of Qigong focuses on physical prowess.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002060"/>
                </a:solidFill>
              </a:rPr>
              <a:t>3. Spiritual Qigong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This type of qigong uses mantras, mudras, sitting meditations, and prayers to pursue enlightenment. </a:t>
            </a:r>
          </a:p>
        </p:txBody>
      </p:sp>
    </p:spTree>
    <p:extLst>
      <p:ext uri="{BB962C8B-B14F-4D97-AF65-F5344CB8AC3E}">
        <p14:creationId xmlns:p14="http://schemas.microsoft.com/office/powerpoint/2010/main" val="16114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568D6-6BFF-412D-A286-99563D852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4" y="308758"/>
            <a:ext cx="8918369" cy="58682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i="1" dirty="0">
                <a:solidFill>
                  <a:srgbClr val="3333CC"/>
                </a:solidFill>
                <a:latin typeface=".VnBook-Antiqua" panose="020B7200000000000000" pitchFamily="34" charset="0"/>
              </a:rPr>
              <a:t>4. Intellectual Qigong (also called Scholarly Qigong)</a:t>
            </a: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  <a:p>
            <a:r>
              <a:rPr lang="en-US" dirty="0">
                <a:solidFill>
                  <a:srgbClr val="3333CC"/>
                </a:solidFill>
                <a:latin typeface=".VnBook-Antiqua" panose="020B7200000000000000" pitchFamily="34" charset="0"/>
              </a:rPr>
              <a:t>This category covers a lot of ground: boosting intelligence and memory, helping with decision-making, improving your luck. </a:t>
            </a:r>
          </a:p>
          <a:p>
            <a:pPr marL="0" indent="0">
              <a:buNone/>
            </a:pP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  <a:p>
            <a:pPr marL="0" lvl="0" indent="0">
              <a:buNone/>
            </a:pPr>
            <a:r>
              <a:rPr lang="en-US" b="1" i="1" dirty="0">
                <a:solidFill>
                  <a:srgbClr val="3333CC"/>
                </a:solidFill>
                <a:latin typeface=".VnBook-Antiqua" panose="020B7200000000000000" pitchFamily="34" charset="0"/>
              </a:rPr>
              <a:t>5. Vitality Qigong (also called Longevity Qigong)</a:t>
            </a:r>
            <a:endParaRPr lang="en-US" dirty="0">
              <a:solidFill>
                <a:srgbClr val="3333CC"/>
              </a:solidFill>
              <a:latin typeface=".VnBook-Antiqua" panose="020B7200000000000000" pitchFamily="34" charset="0"/>
            </a:endParaRPr>
          </a:p>
          <a:p>
            <a:r>
              <a:rPr lang="en-US" dirty="0">
                <a:solidFill>
                  <a:srgbClr val="3333CC"/>
                </a:solidFill>
                <a:latin typeface=".VnBook-Antiqua" panose="020B7200000000000000" pitchFamily="34" charset="0"/>
              </a:rPr>
              <a:t> These techniques cultivate strength, flexibility, suppleness, and fitness, all of which contribute to overall vitality and thus longevity. </a:t>
            </a:r>
          </a:p>
        </p:txBody>
      </p:sp>
    </p:spTree>
    <p:extLst>
      <p:ext uri="{BB962C8B-B14F-4D97-AF65-F5344CB8AC3E}">
        <p14:creationId xmlns:p14="http://schemas.microsoft.com/office/powerpoint/2010/main" val="35604582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1BFC-BFE0-410B-84A4-515C19BE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58" y="-510638"/>
            <a:ext cx="8942120" cy="1536308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V. Qigong techniques</a:t>
            </a:r>
            <a:endParaRPr lang="en-US" sz="3500" dirty="0">
              <a:solidFill>
                <a:srgbClr val="FF0000"/>
              </a:solidFill>
              <a:latin typeface=".VnCentury Schoolbook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0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DD6A8E-EAD7-4F03-8399-CDB74CF17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235882"/>
              </p:ext>
            </p:extLst>
          </p:nvPr>
        </p:nvGraphicFramePr>
        <p:xfrm>
          <a:off x="2208810" y="1"/>
          <a:ext cx="9714016" cy="545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476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522F-5AFD-452D-94D8-E3632675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820" y="365125"/>
            <a:ext cx="921525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rabia" panose="020B7200000000000000" pitchFamily="34" charset="0"/>
              </a:rPr>
              <a:t>Main principles in practicing qigong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9702-1AAB-4EBA-B66B-58A70BF3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160" y="1496291"/>
            <a:ext cx="10165279" cy="4680672"/>
          </a:xfrm>
        </p:spPr>
        <p:txBody>
          <a:bodyPr>
            <a:noAutofit/>
          </a:bodyPr>
          <a:lstStyle/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rgbClr val="3333CC"/>
                </a:solidFill>
              </a:rPr>
              <a:t>Intentional movement</a:t>
            </a:r>
            <a:r>
              <a:rPr lang="en-US" sz="3000" dirty="0">
                <a:solidFill>
                  <a:srgbClr val="3333CC"/>
                </a:solidFill>
              </a:rPr>
              <a:t>: careful, flowing balanced style</a:t>
            </a:r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rgbClr val="990099"/>
                </a:solidFill>
              </a:rPr>
              <a:t>Rhythmic breathing</a:t>
            </a:r>
            <a:r>
              <a:rPr lang="en-US" sz="3000" dirty="0">
                <a:solidFill>
                  <a:srgbClr val="990099"/>
                </a:solidFill>
              </a:rPr>
              <a:t>: slow, deep, fluid movement</a:t>
            </a:r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/>
              <a:t>Awareness</a:t>
            </a:r>
            <a:r>
              <a:rPr lang="en-US" sz="3000" dirty="0"/>
              <a:t>: calm, focused meditative state</a:t>
            </a:r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rgbClr val="009900"/>
                </a:solidFill>
              </a:rPr>
              <a:t>Visualization</a:t>
            </a:r>
            <a:r>
              <a:rPr lang="en-US" sz="3000" dirty="0">
                <a:solidFill>
                  <a:srgbClr val="009900"/>
                </a:solidFill>
              </a:rPr>
              <a:t>: of qi flow, philosophical tenets, aesthetics</a:t>
            </a:r>
          </a:p>
          <a:p>
            <a:pPr marL="628650" lvl="0" indent="-6286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</a:rPr>
              <a:t>Chanting/Sound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: use of sound as a focal point</a:t>
            </a:r>
          </a:p>
        </p:txBody>
      </p:sp>
    </p:spTree>
    <p:extLst>
      <p:ext uri="{BB962C8B-B14F-4D97-AF65-F5344CB8AC3E}">
        <p14:creationId xmlns:p14="http://schemas.microsoft.com/office/powerpoint/2010/main" val="2878872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FA07-BDEF-4A29-9459-3AA6FE55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1183"/>
            <a:ext cx="3526971" cy="4515633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VI.</a:t>
            </a:r>
            <a:b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 Contemporary</a:t>
            </a:r>
            <a:b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 </a:t>
            </a:r>
            <a:b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.VnCentury SchoolbookH" panose="020B7200000000000000" pitchFamily="34" charset="0"/>
              </a:rPr>
              <a:t>qigong</a:t>
            </a:r>
            <a:endParaRPr lang="en-US" sz="2700" dirty="0">
              <a:solidFill>
                <a:srgbClr val="FF0000"/>
              </a:solidFill>
              <a:latin typeface=".VnCentury SchoolbookH" panose="020B7200000000000000" pitchFamily="34" charset="0"/>
            </a:endParaRPr>
          </a:p>
        </p:txBody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7260BD5-8A46-4E6C-8204-5E330FD82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0"/>
            <a:ext cx="8665029" cy="6858000"/>
          </a:xfrm>
        </p:spPr>
      </p:pic>
    </p:spTree>
    <p:extLst>
      <p:ext uri="{BB962C8B-B14F-4D97-AF65-F5344CB8AC3E}">
        <p14:creationId xmlns:p14="http://schemas.microsoft.com/office/powerpoint/2010/main" val="45566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462F-7B5A-4FA1-B92E-C99E8648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49" y="332509"/>
            <a:ext cx="10913423" cy="6329547"/>
          </a:xfrm>
        </p:spPr>
        <p:txBody>
          <a:bodyPr>
            <a:noAutofit/>
          </a:bodyPr>
          <a:lstStyle/>
          <a:p>
            <a:pPr marL="463550" indent="-4635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FF5050"/>
                </a:solidFill>
              </a:rPr>
              <a:t>Contemporary qigong blends: </a:t>
            </a: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r>
              <a:rPr lang="en-US" sz="2700" b="1" dirty="0">
                <a:solidFill>
                  <a:srgbClr val="FF5050"/>
                </a:solidFill>
              </a:rPr>
              <a:t>"internal alchemy" (</a:t>
            </a:r>
            <a:r>
              <a:rPr lang="en-US" sz="2700" b="1" dirty="0" err="1">
                <a:solidFill>
                  <a:srgbClr val="FF5050"/>
                </a:solidFill>
              </a:rPr>
              <a:t>Neidan</a:t>
            </a:r>
            <a:r>
              <a:rPr lang="en-US" sz="2700" b="1" dirty="0">
                <a:solidFill>
                  <a:srgbClr val="FF5050"/>
                </a:solidFill>
              </a:rPr>
              <a:t> </a:t>
            </a:r>
            <a:r>
              <a:rPr lang="zh-CN" altLang="en-US" sz="2700" b="1" dirty="0">
                <a:solidFill>
                  <a:srgbClr val="FF5050"/>
                </a:solidFill>
              </a:rPr>
              <a:t>內丹術</a:t>
            </a:r>
            <a:r>
              <a:rPr lang="en-US" sz="2700" b="1" dirty="0">
                <a:solidFill>
                  <a:srgbClr val="FF5050"/>
                </a:solidFill>
              </a:rPr>
              <a:t>)</a:t>
            </a: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r>
              <a:rPr lang="en-US" sz="2700" b="1" dirty="0">
                <a:solidFill>
                  <a:srgbClr val="FF5050"/>
                </a:solidFill>
              </a:rPr>
              <a:t>"circulating qi" (Xing qi </a:t>
            </a:r>
            <a:r>
              <a:rPr lang="zh-CN" altLang="en-US" sz="2700" b="1" dirty="0">
                <a:solidFill>
                  <a:srgbClr val="FF5050"/>
                </a:solidFill>
              </a:rPr>
              <a:t>行氣</a:t>
            </a:r>
            <a:r>
              <a:rPr lang="en-US" sz="2700" b="1" dirty="0">
                <a:solidFill>
                  <a:srgbClr val="FF5050"/>
                </a:solidFill>
              </a:rPr>
              <a:t>) and "standing meditation" (Zhan </a:t>
            </a:r>
            <a:r>
              <a:rPr lang="en-US" sz="2700" b="1" dirty="0" err="1">
                <a:solidFill>
                  <a:srgbClr val="FF5050"/>
                </a:solidFill>
              </a:rPr>
              <a:t>zhuang</a:t>
            </a:r>
            <a:r>
              <a:rPr lang="en-US" sz="2700" b="1" dirty="0">
                <a:solidFill>
                  <a:srgbClr val="FF5050"/>
                </a:solidFill>
              </a:rPr>
              <a:t> </a:t>
            </a:r>
            <a:r>
              <a:rPr lang="zh-CN" altLang="en-US" sz="2700" b="1" dirty="0">
                <a:solidFill>
                  <a:srgbClr val="FF5050"/>
                </a:solidFill>
              </a:rPr>
              <a:t>站桩</a:t>
            </a:r>
            <a:r>
              <a:rPr lang="en-US" sz="2700" b="1" dirty="0">
                <a:solidFill>
                  <a:srgbClr val="FF5050"/>
                </a:solidFill>
              </a:rPr>
              <a:t>)</a:t>
            </a: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r>
              <a:rPr lang="en-US" sz="2700" b="1" dirty="0">
                <a:solidFill>
                  <a:srgbClr val="FF5050"/>
                </a:solidFill>
              </a:rPr>
              <a:t>"guiding and pulling" (Dao yin </a:t>
            </a:r>
            <a:r>
              <a:rPr lang="zh-CN" altLang="en-US" sz="2700" b="1" dirty="0">
                <a:solidFill>
                  <a:srgbClr val="FF5050"/>
                </a:solidFill>
              </a:rPr>
              <a:t>導引</a:t>
            </a:r>
            <a:r>
              <a:rPr lang="en-US" sz="2700" b="1" dirty="0">
                <a:solidFill>
                  <a:srgbClr val="FF5050"/>
                </a:solidFill>
              </a:rPr>
              <a:t>) </a:t>
            </a:r>
          </a:p>
          <a:p>
            <a:pPr marL="463550" indent="-463550">
              <a:lnSpc>
                <a:spcPct val="160000"/>
              </a:lnSpc>
              <a:spcBef>
                <a:spcPts val="0"/>
              </a:spcBef>
            </a:pPr>
            <a:endParaRPr lang="en-US" sz="2700" b="1" dirty="0">
              <a:solidFill>
                <a:srgbClr val="FF5050"/>
              </a:solidFill>
            </a:endParaRPr>
          </a:p>
          <a:p>
            <a:pPr marL="463550" indent="-4635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700" b="1" dirty="0">
                <a:solidFill>
                  <a:srgbClr val="FF5050"/>
                </a:solidFill>
              </a:rPr>
              <a:t>In contemporary China as well as in all over the world, Qigong is now practiced by millions people, primarily for its health benefits.</a:t>
            </a:r>
          </a:p>
        </p:txBody>
      </p:sp>
    </p:spTree>
    <p:extLst>
      <p:ext uri="{BB962C8B-B14F-4D97-AF65-F5344CB8AC3E}">
        <p14:creationId xmlns:p14="http://schemas.microsoft.com/office/powerpoint/2010/main" val="165249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DA9DE-FDC4-4065-954F-11287809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320634"/>
            <a:ext cx="5963410" cy="57714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FF0000"/>
                </a:solidFill>
                <a:latin typeface=".VnBahamasB" panose="020BE200000000000000" pitchFamily="34" charset="0"/>
              </a:rPr>
              <a:t>VII. Benefits of Qigong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 Qigong opens the flow of energy in meridians.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- Qigong enhances our ability to feel the Life Force underlying the physical world and to deepen our communication with it.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7BDF817-A08B-4695-AA0D-BB69D44C2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" b="-3"/>
          <a:stretch/>
        </p:blipFill>
        <p:spPr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0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BFDAF4-1D7E-4CC2-8998-72FCE022A3FE}"/>
              </a:ext>
            </a:extLst>
          </p:cNvPr>
          <p:cNvSpPr/>
          <p:nvPr/>
        </p:nvSpPr>
        <p:spPr>
          <a:xfrm>
            <a:off x="590874" y="650133"/>
            <a:ext cx="7637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hocolate Caliente" panose="02000506080000020003" pitchFamily="2" charset="0"/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1903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0DB0-6184-4205-9A54-791FE795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325563"/>
          </a:xfrm>
        </p:spPr>
        <p:txBody>
          <a:bodyPr/>
          <a:lstStyle/>
          <a:p>
            <a:pPr marL="463550" indent="-463550">
              <a:buFont typeface="+mj-lt"/>
              <a:buAutoNum type="romanUcPeriod"/>
              <a:tabLst>
                <a:tab pos="511175" algn="l"/>
              </a:tabLst>
            </a:pPr>
            <a:r>
              <a:rPr lang="en-US" b="1" dirty="0">
                <a:solidFill>
                  <a:srgbClr val="0070C0"/>
                </a:solidFill>
              </a:rPr>
              <a:t>Introduction about Qigong </a:t>
            </a:r>
            <a:r>
              <a:rPr lang="zh-CN" altLang="en-US" dirty="0">
                <a:solidFill>
                  <a:srgbClr val="0070C0"/>
                </a:solidFill>
              </a:rPr>
              <a:t>气功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6CA8-566F-4B0B-85A1-3EA83F87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620" y="1365662"/>
            <a:ext cx="6936179" cy="481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/>
              <a:t>Qigong</a:t>
            </a:r>
            <a:r>
              <a:rPr lang="zh-CN" altLang="en-US" sz="3300" dirty="0"/>
              <a:t>气功 </a:t>
            </a:r>
            <a:r>
              <a:rPr lang="en-US" sz="3300" dirty="0"/>
              <a:t>(/ˈ</a:t>
            </a:r>
            <a:r>
              <a:rPr lang="en-US" sz="3300" dirty="0" err="1"/>
              <a:t>tʃi</a:t>
            </a:r>
            <a:r>
              <a:rPr lang="en-US" sz="3300" dirty="0"/>
              <a:t>ːˈ</a:t>
            </a:r>
            <a:r>
              <a:rPr lang="en-US" altLang="zh-CN" sz="3300" dirty="0" err="1"/>
              <a:t>ɡ</a:t>
            </a:r>
            <a:r>
              <a:rPr lang="en-US" sz="3300" dirty="0" err="1"/>
              <a:t>ɒŋ</a:t>
            </a:r>
            <a:r>
              <a:rPr lang="en-US" sz="3300" dirty="0"/>
              <a:t>/) is a millennia-old system of coordinated body-posture and movement, breathing, and meditation used for the purposes of health, spirituality, and martial-arts training. </a:t>
            </a:r>
          </a:p>
        </p:txBody>
      </p:sp>
    </p:spTree>
    <p:extLst>
      <p:ext uri="{BB962C8B-B14F-4D97-AF65-F5344CB8AC3E}">
        <p14:creationId xmlns:p14="http://schemas.microsoft.com/office/powerpoint/2010/main" val="2871221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0DE7-2674-413F-B354-5850154B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6" y="142505"/>
            <a:ext cx="10403773" cy="1548184"/>
          </a:xfrm>
        </p:spPr>
        <p:txBody>
          <a:bodyPr/>
          <a:lstStyle/>
          <a:p>
            <a:r>
              <a:rPr lang="en-US" dirty="0">
                <a:latin typeface=".VnCentury SchoolbookH" panose="020B7200000000000000" pitchFamily="34" charset="0"/>
              </a:rPr>
              <a:t>II. </a:t>
            </a:r>
            <a:r>
              <a:rPr lang="en-US" b="1" dirty="0">
                <a:latin typeface=".VnCentury SchoolbookH" panose="020B7200000000000000" pitchFamily="34" charset="0"/>
              </a:rPr>
              <a:t>Definition</a:t>
            </a:r>
            <a:endParaRPr lang="en-US" dirty="0">
              <a:latin typeface=".VnCentury SchoolbookH" panose="020B72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A074-D15E-4EB3-BD34-5DFF70F3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19" y="1543792"/>
            <a:ext cx="7517081" cy="46331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Qigong (</a:t>
            </a:r>
            <a:r>
              <a:rPr lang="zh-CN" altLang="en-US" dirty="0"/>
              <a:t>气功</a:t>
            </a:r>
            <a:r>
              <a:rPr lang="en-US" dirty="0"/>
              <a:t>) can be described as a mind-body-spirit practice that improves one's mental and physical health by integrating posture, movement, breathing technique, self-massage, sound, and focused intent.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9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76B1-F76C-4855-B80D-95C3F622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92" y="534390"/>
            <a:ext cx="9603179" cy="56425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Monotype corsiva" panose="020B7200000000000000" pitchFamily="34" charset="0"/>
              </a:rPr>
              <a:t>Qi (</a:t>
            </a:r>
            <a:r>
              <a:rPr lang="zh-CN" altLang="en-US" sz="4000" dirty="0">
                <a:solidFill>
                  <a:srgbClr val="FF0000"/>
                </a:solidFill>
                <a:latin typeface=".VnMonotype corsiva" panose="020B7200000000000000" pitchFamily="34" charset="0"/>
              </a:rPr>
              <a:t>气／氣</a:t>
            </a:r>
            <a:r>
              <a:rPr lang="en-US" sz="4000" dirty="0">
                <a:solidFill>
                  <a:srgbClr val="FF0000"/>
                </a:solidFill>
                <a:latin typeface=".VnMonotype corsiva" panose="020B7200000000000000" pitchFamily="34" charset="0"/>
              </a:rPr>
              <a:t>) primarily means air, gas or breath, referring to a supposed energy circulating through the body.</a:t>
            </a:r>
          </a:p>
          <a:p>
            <a:r>
              <a:rPr lang="en-US" sz="4000" dirty="0">
                <a:solidFill>
                  <a:srgbClr val="990099"/>
                </a:solidFill>
                <a:latin typeface=".VnMonotype corsiva" panose="020B7200000000000000" pitchFamily="34" charset="0"/>
              </a:rPr>
              <a:t>Gong (</a:t>
            </a:r>
            <a:r>
              <a:rPr lang="zh-CN" altLang="en-US" sz="4000" dirty="0">
                <a:solidFill>
                  <a:srgbClr val="990099"/>
                </a:solidFill>
                <a:latin typeface=".VnMonotype corsiva" panose="020B7200000000000000" pitchFamily="34" charset="0"/>
              </a:rPr>
              <a:t>功</a:t>
            </a:r>
            <a:r>
              <a:rPr lang="en-US" sz="4000" dirty="0">
                <a:solidFill>
                  <a:srgbClr val="990099"/>
                </a:solidFill>
                <a:latin typeface=".VnMonotype corsiva" panose="020B7200000000000000" pitchFamily="34" charset="0"/>
              </a:rPr>
              <a:t>) is cultivation or work, include practice, skill, mastery, merit, achievement, service, result, or accomplishment. </a:t>
            </a:r>
          </a:p>
          <a:p>
            <a:pPr marL="973138" indent="0">
              <a:buNone/>
            </a:pPr>
            <a:r>
              <a:rPr lang="en-US" sz="4000" dirty="0">
                <a:latin typeface=".VnMonotype corsiva" panose="020B7200000000000000" pitchFamily="34" charset="0"/>
              </a:rPr>
              <a:t>The two words are combined to describe systems to cultivate and balance life energy, especially for health and wellbeing.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4478751-AF85-4928-834C-9EB4E3664225}"/>
              </a:ext>
            </a:extLst>
          </p:cNvPr>
          <p:cNvSpPr/>
          <p:nvPr/>
        </p:nvSpPr>
        <p:spPr>
          <a:xfrm>
            <a:off x="1650671" y="4560124"/>
            <a:ext cx="890649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1795-E02F-48B6-BCC3-78C1347F6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2231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ahamasB" panose="020BE200000000000000" pitchFamily="34" charset="0"/>
              </a:rPr>
              <a:t>III. History and origins</a:t>
            </a:r>
            <a:endParaRPr lang="en-US" dirty="0">
              <a:solidFill>
                <a:srgbClr val="FF0000"/>
              </a:solidFill>
              <a:latin typeface=".VnBahamasB" panose="020BE200000000000000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C2F41-0761-439C-98AE-06A87703B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938" y="1377538"/>
            <a:ext cx="7410202" cy="4286992"/>
          </a:xfrm>
        </p:spPr>
        <p:txBody>
          <a:bodyPr>
            <a:noAutofit/>
          </a:bodyPr>
          <a:lstStyle/>
          <a:p>
            <a:pPr algn="just"/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With roots in ancient Chinese culture dating back more than 4,000 years, a wide variety of qigong forms have developed within different segments of Chinese society: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traditional Chinese medicine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Confucianism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Daoism and Buddhism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rgbClr val="3333CC"/>
                </a:solidFill>
                <a:latin typeface=".VnMonotype corsiva" panose="020B7200000000000000" pitchFamily="34" charset="0"/>
              </a:rPr>
              <a:t>in Chinese martial arts</a:t>
            </a:r>
          </a:p>
        </p:txBody>
      </p:sp>
    </p:spTree>
    <p:extLst>
      <p:ext uri="{BB962C8B-B14F-4D97-AF65-F5344CB8AC3E}">
        <p14:creationId xmlns:p14="http://schemas.microsoft.com/office/powerpoint/2010/main" val="423380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hoto, sitting, sign, food&#10;&#10;Description automatically generated">
            <a:extLst>
              <a:ext uri="{FF2B5EF4-FFF2-40B4-BE49-F238E27FC236}">
                <a16:creationId xmlns:a16="http://schemas.microsoft.com/office/drawing/2014/main" id="{3BAF6A2F-1BDC-4100-870E-B8A4977A3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6"/>
            <a:ext cx="7956468" cy="68648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6605A4-0CDB-462A-9567-42A62052F06E}"/>
              </a:ext>
            </a:extLst>
          </p:cNvPr>
          <p:cNvSpPr txBox="1"/>
          <p:nvPr/>
        </p:nvSpPr>
        <p:spPr>
          <a:xfrm>
            <a:off x="7956468" y="320633"/>
            <a:ext cx="4235532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C00000"/>
                </a:solidFill>
                <a:latin typeface=".VnArial" panose="020B7200000000000000" pitchFamily="34" charset="0"/>
              </a:rPr>
              <a:t>Through the globalization, the practice of qigong spread from the Chinese community to the world. </a:t>
            </a:r>
          </a:p>
          <a:p>
            <a:pPr>
              <a:lnSpc>
                <a:spcPct val="150000"/>
              </a:lnSpc>
            </a:pPr>
            <a:endParaRPr lang="en-US" sz="2500" dirty="0">
              <a:solidFill>
                <a:srgbClr val="C00000"/>
              </a:solidFill>
              <a:latin typeface=".VnArial" panose="020B7200000000000000" pitchFamily="34" charset="0"/>
            </a:endParaRPr>
          </a:p>
          <a:p>
            <a:pPr marL="403225" indent="-4032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C00000"/>
                </a:solidFill>
                <a:latin typeface=".VnArial" panose="020B7200000000000000" pitchFamily="34" charset="0"/>
              </a:rPr>
              <a:t>Today, millions of people around the world practice qigong and believe in its benefits.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10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8654E6D0-A14C-40BE-8E45-08151726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552813"/>
            <a:ext cx="11099352" cy="5905972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 descr="A picture containing different, table, bunch, many&#10;&#10;Description automatically generated">
            <a:extLst>
              <a:ext uri="{FF2B5EF4-FFF2-40B4-BE49-F238E27FC236}">
                <a16:creationId xmlns:a16="http://schemas.microsoft.com/office/drawing/2014/main" id="{9F9FDE8C-9984-46A6-B755-01266366B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-1" b="-1"/>
          <a:stretch/>
        </p:blipFill>
        <p:spPr>
          <a:xfrm>
            <a:off x="711805" y="728906"/>
            <a:ext cx="10770209" cy="55678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1D2C3F-A115-451D-A74C-FF048B81DE70}"/>
              </a:ext>
            </a:extLst>
          </p:cNvPr>
          <p:cNvSpPr/>
          <p:nvPr/>
        </p:nvSpPr>
        <p:spPr>
          <a:xfrm>
            <a:off x="3420921" y="-131973"/>
            <a:ext cx="63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IV. TYPES OF QIGONG</a:t>
            </a:r>
          </a:p>
        </p:txBody>
      </p:sp>
    </p:spTree>
    <p:extLst>
      <p:ext uri="{BB962C8B-B14F-4D97-AF65-F5344CB8AC3E}">
        <p14:creationId xmlns:p14="http://schemas.microsoft.com/office/powerpoint/2010/main" val="251856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75D14-B866-4C88-9661-F24F4CF71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6" y="1721922"/>
            <a:ext cx="8063346" cy="504701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There are over 3,000 types of Qigong in the world, but they all fit into 1 of 5 main categories: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Medical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 to heal self and others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Martial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 for physical prowess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Spiritual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 for enlightenment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Intellectual Qigong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 for boosting intelligence and memory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9900"/>
                </a:solidFill>
                <a:latin typeface=".VnBook-Antiqua" panose="020B7200000000000000" pitchFamily="34" charset="0"/>
              </a:rPr>
              <a:t>Vitality Qigong </a:t>
            </a:r>
            <a:r>
              <a:rPr lang="en-US" dirty="0">
                <a:solidFill>
                  <a:srgbClr val="009900"/>
                </a:solidFill>
                <a:latin typeface=".VnBook-Antiqua" panose="020B7200000000000000" pitchFamily="34" charset="0"/>
              </a:rPr>
              <a:t>for longevity</a:t>
            </a:r>
            <a:endParaRPr lang="en-US" dirty="0">
              <a:solidFill>
                <a:srgbClr val="009900"/>
              </a:solidFill>
              <a:effectLst/>
              <a:latin typeface=".VnBook-Antiqua" panose="020B720000000000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9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814DE-0927-49B9-B6DF-6CB84A43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132"/>
            <a:ext cx="7272647" cy="59038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1" i="1" dirty="0"/>
              <a:t>Medical Qigong (also called Health Qigong)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This is the most popular of the five categories. It is the oldest of the four branches of Traditional Chinese Medicine.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There are two types of medical Qigong: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alibri" panose="020F0502020204030204" pitchFamily="34" charset="0"/>
              <a:buChar char="①"/>
            </a:pPr>
            <a:r>
              <a:rPr lang="en-US" i="1" dirty="0"/>
              <a:t>Self-Healing Qigong</a:t>
            </a:r>
            <a:r>
              <a:rPr lang="en-US" dirty="0"/>
              <a:t>.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alibri" panose="020F0502020204030204" pitchFamily="34" charset="0"/>
              <a:buChar char="②"/>
            </a:pPr>
            <a:r>
              <a:rPr lang="en-US" i="1" dirty="0"/>
              <a:t>External Qigong</a:t>
            </a:r>
            <a:r>
              <a:rPr lang="en-US" dirty="0"/>
              <a:t> or </a:t>
            </a:r>
            <a:r>
              <a:rPr lang="en-US" i="1" dirty="0"/>
              <a:t>Qi Emission</a:t>
            </a:r>
            <a:r>
              <a:rPr lang="en-US" dirty="0"/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5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669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Meiryo</vt:lpstr>
      <vt:lpstr>.VnArabia</vt:lpstr>
      <vt:lpstr>.VnArial</vt:lpstr>
      <vt:lpstr>.VnBahamasB</vt:lpstr>
      <vt:lpstr>.VnBook-Antiqua</vt:lpstr>
      <vt:lpstr>.VnCentury SchoolbookH</vt:lpstr>
      <vt:lpstr>.VnMonotype corsiva</vt:lpstr>
      <vt:lpstr>Arial</vt:lpstr>
      <vt:lpstr>Calibri</vt:lpstr>
      <vt:lpstr>Calibri Light</vt:lpstr>
      <vt:lpstr>Chocolate Caliente</vt:lpstr>
      <vt:lpstr>Times New Roman</vt:lpstr>
      <vt:lpstr>Verdana</vt:lpstr>
      <vt:lpstr>Wingdings</vt:lpstr>
      <vt:lpstr>Office Theme</vt:lpstr>
      <vt:lpstr>QIGONG  气功</vt:lpstr>
      <vt:lpstr>Introduction about Qigong 气功</vt:lpstr>
      <vt:lpstr>II. Definition</vt:lpstr>
      <vt:lpstr>PowerPoint Presentation</vt:lpstr>
      <vt:lpstr>III. History and origins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Qigong techniques</vt:lpstr>
      <vt:lpstr>PowerPoint Presentation</vt:lpstr>
      <vt:lpstr>Main principles in practicing qigong</vt:lpstr>
      <vt:lpstr>VI.  Contemporary   qigong</vt:lpstr>
      <vt:lpstr>PowerPoint Presentation</vt:lpstr>
      <vt:lpstr>VII. Benefits of Qigong  - Qigong opens the flow of energy in meridians.   - Qigong enhances our ability to feel the Life Force underlying the physical world and to deepen our communication with it.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QIGONG  气功</dc:title>
  <dc:creator>MyPC</dc:creator>
  <cp:lastModifiedBy>MyPC</cp:lastModifiedBy>
  <cp:revision>9</cp:revision>
  <dcterms:created xsi:type="dcterms:W3CDTF">2020-11-30T03:41:00Z</dcterms:created>
  <dcterms:modified xsi:type="dcterms:W3CDTF">2020-11-30T03:56:33Z</dcterms:modified>
</cp:coreProperties>
</file>