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12192000" cy="6858000"/>
  <p:notesSz cx="6858000" cy="9144000"/>
  <p:custDataLst>
    <p:tags r:id="rId11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viewProps" Target="viewProps.xml"/><Relationship Id="rId8" Type="http://schemas.openxmlformats.org/officeDocument/2006/relationships/presProps" Target="presProps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1" Type="http://schemas.openxmlformats.org/officeDocument/2006/relationships/tags" Target="tags/tag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" name="文本框 5"/>
          <p:cNvSpPr txBox="1"/>
          <p:nvPr/>
        </p:nvSpPr>
        <p:spPr>
          <a:xfrm>
            <a:off x="1984375" y="1487805"/>
            <a:ext cx="9294495" cy="175323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4000"/>
              <a:t>       </a:t>
            </a:r>
            <a:r>
              <a:rPr lang="zh-CN" altLang="en-US" sz="5400"/>
              <a:t>表示时间意义的介词</a:t>
            </a:r>
            <a:endParaRPr lang="zh-CN" altLang="en-US" sz="5400"/>
          </a:p>
          <a:p>
            <a:r>
              <a:rPr lang="en-US" altLang="zh-CN" sz="5400"/>
              <a:t>    Temporale Praupositionen</a:t>
            </a:r>
            <a:endParaRPr lang="en-US" altLang="zh-CN" sz="5400"/>
          </a:p>
        </p:txBody>
      </p:sp>
      <p:sp>
        <p:nvSpPr>
          <p:cNvPr id="8" name="文本框 7"/>
          <p:cNvSpPr txBox="1"/>
          <p:nvPr/>
        </p:nvSpPr>
        <p:spPr>
          <a:xfrm>
            <a:off x="8347710" y="4954270"/>
            <a:ext cx="343662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/>
              <a:t>ppt</a:t>
            </a:r>
            <a:r>
              <a:rPr lang="zh-CN" altLang="en-US" sz="2800"/>
              <a:t>制作：</a:t>
            </a:r>
            <a:r>
              <a:rPr lang="en-US" altLang="zh-CN" sz="2800"/>
              <a:t>  </a:t>
            </a:r>
            <a:r>
              <a:rPr lang="zh-CN" altLang="en-US" sz="2800"/>
              <a:t>王佳齐</a:t>
            </a:r>
            <a:endParaRPr lang="zh-CN" altLang="en-US" sz="2800"/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文本框 3"/>
          <p:cNvSpPr txBox="1"/>
          <p:nvPr/>
        </p:nvSpPr>
        <p:spPr>
          <a:xfrm>
            <a:off x="1132840" y="971550"/>
            <a:ext cx="82232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3200"/>
              <a:t>um</a:t>
            </a:r>
            <a:endParaRPr lang="en-US" altLang="zh-CN" sz="3200"/>
          </a:p>
        </p:txBody>
      </p:sp>
      <p:sp>
        <p:nvSpPr>
          <p:cNvPr id="5" name="文本框 4"/>
          <p:cNvSpPr txBox="1"/>
          <p:nvPr/>
        </p:nvSpPr>
        <p:spPr>
          <a:xfrm>
            <a:off x="5443855" y="1035685"/>
            <a:ext cx="488124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3200"/>
              <a:t>Der Kurs beginnt um 8 Uhr.</a:t>
            </a:r>
            <a:endParaRPr lang="en-US" altLang="zh-CN" sz="3200"/>
          </a:p>
        </p:txBody>
      </p:sp>
      <p:sp>
        <p:nvSpPr>
          <p:cNvPr id="6" name="文本框 5"/>
          <p:cNvSpPr txBox="1"/>
          <p:nvPr/>
        </p:nvSpPr>
        <p:spPr>
          <a:xfrm>
            <a:off x="1132840" y="2146935"/>
            <a:ext cx="150304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3200"/>
              <a:t>gegen</a:t>
            </a:r>
            <a:endParaRPr lang="en-US" altLang="zh-CN" sz="3200"/>
          </a:p>
        </p:txBody>
      </p:sp>
      <p:sp>
        <p:nvSpPr>
          <p:cNvPr id="7" name="文本框 6"/>
          <p:cNvSpPr txBox="1"/>
          <p:nvPr/>
        </p:nvSpPr>
        <p:spPr>
          <a:xfrm>
            <a:off x="4940300" y="2146935"/>
            <a:ext cx="6503670" cy="107632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3200"/>
              <a:t>Wir werden gegen Abend in Deutschland ankommen.</a:t>
            </a:r>
            <a:endParaRPr lang="en-US" altLang="zh-CN" sz="3200"/>
          </a:p>
        </p:txBody>
      </p:sp>
      <p:sp>
        <p:nvSpPr>
          <p:cNvPr id="8" name="文本框 7"/>
          <p:cNvSpPr txBox="1"/>
          <p:nvPr/>
        </p:nvSpPr>
        <p:spPr>
          <a:xfrm>
            <a:off x="1132840" y="3477895"/>
            <a:ext cx="131889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3200"/>
              <a:t>vor</a:t>
            </a:r>
            <a:endParaRPr lang="en-US" altLang="zh-CN" sz="3200"/>
          </a:p>
        </p:txBody>
      </p:sp>
      <p:sp>
        <p:nvSpPr>
          <p:cNvPr id="9" name="文本框 8"/>
          <p:cNvSpPr txBox="1"/>
          <p:nvPr/>
        </p:nvSpPr>
        <p:spPr>
          <a:xfrm>
            <a:off x="5243195" y="3512185"/>
            <a:ext cx="6029960" cy="107632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3200"/>
              <a:t>Trink ein Glass Milch vor dem Schlaf.</a:t>
            </a:r>
            <a:endParaRPr lang="en-US" altLang="zh-CN" sz="3200"/>
          </a:p>
        </p:txBody>
      </p:sp>
      <p:sp>
        <p:nvSpPr>
          <p:cNvPr id="10" name="文本框 9"/>
          <p:cNvSpPr txBox="1"/>
          <p:nvPr/>
        </p:nvSpPr>
        <p:spPr>
          <a:xfrm>
            <a:off x="1132840" y="5090160"/>
            <a:ext cx="136334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3200"/>
              <a:t>nach</a:t>
            </a:r>
            <a:endParaRPr lang="en-US" altLang="zh-CN" sz="3200"/>
          </a:p>
        </p:txBody>
      </p:sp>
      <p:sp>
        <p:nvSpPr>
          <p:cNvPr id="11" name="文本框 10"/>
          <p:cNvSpPr txBox="1"/>
          <p:nvPr/>
        </p:nvSpPr>
        <p:spPr>
          <a:xfrm>
            <a:off x="5443855" y="5003800"/>
            <a:ext cx="3592830" cy="107632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3200"/>
              <a:t>Was machst du nach der Abend?</a:t>
            </a:r>
            <a:endParaRPr lang="en-US" altLang="zh-CN" sz="3200"/>
          </a:p>
        </p:txBody>
      </p:sp>
      <p:sp>
        <p:nvSpPr>
          <p:cNvPr id="12" name="文本框 11"/>
          <p:cNvSpPr txBox="1"/>
          <p:nvPr/>
        </p:nvSpPr>
        <p:spPr>
          <a:xfrm>
            <a:off x="3006725" y="1035685"/>
            <a:ext cx="188023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3200"/>
              <a:t>在</a:t>
            </a:r>
            <a:r>
              <a:rPr lang="en-US" altLang="zh-CN" sz="3200"/>
              <a:t>..</a:t>
            </a:r>
            <a:r>
              <a:rPr lang="zh-CN" altLang="en-US" sz="3200"/>
              <a:t>时</a:t>
            </a:r>
            <a:endParaRPr lang="zh-CN" altLang="en-US" sz="3200"/>
          </a:p>
        </p:txBody>
      </p:sp>
      <p:sp>
        <p:nvSpPr>
          <p:cNvPr id="13" name="文本框 12"/>
          <p:cNvSpPr txBox="1"/>
          <p:nvPr/>
        </p:nvSpPr>
        <p:spPr>
          <a:xfrm>
            <a:off x="3051175" y="2187575"/>
            <a:ext cx="140398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3200"/>
              <a:t>大概</a:t>
            </a:r>
            <a:endParaRPr lang="zh-CN" altLang="en-US" sz="3200"/>
          </a:p>
        </p:txBody>
      </p:sp>
      <p:sp>
        <p:nvSpPr>
          <p:cNvPr id="14" name="文本框 13"/>
          <p:cNvSpPr txBox="1"/>
          <p:nvPr/>
        </p:nvSpPr>
        <p:spPr>
          <a:xfrm>
            <a:off x="2873375" y="3677920"/>
            <a:ext cx="188023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3200"/>
              <a:t>在</a:t>
            </a:r>
            <a:r>
              <a:rPr lang="en-US" altLang="zh-CN" sz="3200"/>
              <a:t>...</a:t>
            </a:r>
            <a:r>
              <a:rPr lang="zh-CN" altLang="en-US" sz="3200"/>
              <a:t>之前</a:t>
            </a:r>
            <a:endParaRPr lang="zh-CN" altLang="en-US" sz="3200"/>
          </a:p>
        </p:txBody>
      </p:sp>
      <p:sp>
        <p:nvSpPr>
          <p:cNvPr id="16" name="文本框 15"/>
          <p:cNvSpPr txBox="1"/>
          <p:nvPr/>
        </p:nvSpPr>
        <p:spPr>
          <a:xfrm>
            <a:off x="2846705" y="5090160"/>
            <a:ext cx="204025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3200"/>
              <a:t>在</a:t>
            </a:r>
            <a:r>
              <a:rPr lang="en-US" altLang="zh-CN" sz="3200"/>
              <a:t>...</a:t>
            </a:r>
            <a:r>
              <a:rPr lang="zh-CN" altLang="en-US" sz="3200"/>
              <a:t>之后</a:t>
            </a:r>
            <a:endParaRPr lang="zh-CN" altLang="en-US" sz="320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>
        <p:wipe/>
      </p:transition>
    </mc:Choice>
    <mc:Fallback>
      <p:transition spd="slow">
        <p:wip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文本框 3"/>
          <p:cNvSpPr txBox="1"/>
          <p:nvPr/>
        </p:nvSpPr>
        <p:spPr>
          <a:xfrm>
            <a:off x="883920" y="1472565"/>
            <a:ext cx="193357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400"/>
              <a:t>seit </a:t>
            </a:r>
            <a:endParaRPr lang="en-US" altLang="zh-CN" sz="2400"/>
          </a:p>
        </p:txBody>
      </p:sp>
      <p:sp>
        <p:nvSpPr>
          <p:cNvPr id="5" name="文本框 4"/>
          <p:cNvSpPr txBox="1"/>
          <p:nvPr/>
        </p:nvSpPr>
        <p:spPr>
          <a:xfrm>
            <a:off x="4866005" y="983615"/>
            <a:ext cx="4481195" cy="82994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400"/>
              <a:t>Seit der 1. Woche lerne ich Deutsch.</a:t>
            </a:r>
            <a:endParaRPr lang="en-US" altLang="zh-CN" sz="2400"/>
          </a:p>
        </p:txBody>
      </p:sp>
      <p:sp>
        <p:nvSpPr>
          <p:cNvPr id="6" name="文本框 5"/>
          <p:cNvSpPr txBox="1"/>
          <p:nvPr/>
        </p:nvSpPr>
        <p:spPr>
          <a:xfrm>
            <a:off x="4866005" y="1798955"/>
            <a:ext cx="4163060" cy="82994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400"/>
              <a:t>PS:   seit</a:t>
            </a:r>
            <a:r>
              <a:rPr lang="zh-CN" altLang="en-US" sz="2400"/>
              <a:t>表示发生在过去持续到现在且仍在</a:t>
            </a:r>
            <a:r>
              <a:rPr lang="zh-CN" altLang="en-US" sz="2400"/>
              <a:t>持续</a:t>
            </a:r>
            <a:endParaRPr lang="zh-CN" altLang="en-US" sz="2400"/>
          </a:p>
        </p:txBody>
      </p:sp>
      <p:sp>
        <p:nvSpPr>
          <p:cNvPr id="7" name="文本框 6"/>
          <p:cNvSpPr txBox="1"/>
          <p:nvPr/>
        </p:nvSpPr>
        <p:spPr>
          <a:xfrm>
            <a:off x="1007110" y="3013710"/>
            <a:ext cx="63690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400"/>
              <a:t>ab</a:t>
            </a:r>
            <a:endParaRPr lang="en-US" altLang="zh-CN" sz="2400"/>
          </a:p>
        </p:txBody>
      </p:sp>
      <p:sp>
        <p:nvSpPr>
          <p:cNvPr id="8" name="文本框 7"/>
          <p:cNvSpPr txBox="1"/>
          <p:nvPr/>
        </p:nvSpPr>
        <p:spPr>
          <a:xfrm>
            <a:off x="4812665" y="3383915"/>
            <a:ext cx="3296285" cy="11988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400"/>
              <a:t>PS: ab</a:t>
            </a:r>
            <a:r>
              <a:rPr lang="zh-CN" altLang="en-US" sz="2400"/>
              <a:t>表示从将来开始持续到未知或者从过去持续到现在</a:t>
            </a:r>
            <a:r>
              <a:rPr lang="zh-CN" altLang="en-US" sz="2400"/>
              <a:t>结束</a:t>
            </a:r>
            <a:endParaRPr lang="zh-CN" altLang="en-US" sz="2400"/>
          </a:p>
        </p:txBody>
      </p:sp>
      <p:sp>
        <p:nvSpPr>
          <p:cNvPr id="9" name="文本框 8"/>
          <p:cNvSpPr txBox="1"/>
          <p:nvPr/>
        </p:nvSpPr>
        <p:spPr>
          <a:xfrm>
            <a:off x="4866005" y="2644140"/>
            <a:ext cx="3799205" cy="82994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400"/>
              <a:t>Ab morgen will ich fleissig lernen.</a:t>
            </a:r>
            <a:endParaRPr lang="en-US" altLang="zh-CN" sz="2400"/>
          </a:p>
        </p:txBody>
      </p:sp>
      <p:sp>
        <p:nvSpPr>
          <p:cNvPr id="10" name="文本框 9"/>
          <p:cNvSpPr txBox="1"/>
          <p:nvPr/>
        </p:nvSpPr>
        <p:spPr>
          <a:xfrm>
            <a:off x="882015" y="4701540"/>
            <a:ext cx="168783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400"/>
              <a:t>von...bis...</a:t>
            </a:r>
            <a:endParaRPr lang="en-US" altLang="zh-CN" sz="2400"/>
          </a:p>
        </p:txBody>
      </p:sp>
      <p:sp>
        <p:nvSpPr>
          <p:cNvPr id="11" name="文本框 10"/>
          <p:cNvSpPr txBox="1"/>
          <p:nvPr/>
        </p:nvSpPr>
        <p:spPr>
          <a:xfrm>
            <a:off x="5047615" y="4655820"/>
            <a:ext cx="4525010" cy="82994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400"/>
              <a:t>Von Montag bis Freitag muss ich arbeiten.</a:t>
            </a:r>
            <a:endParaRPr lang="en-US" altLang="zh-CN" sz="2400"/>
          </a:p>
        </p:txBody>
      </p:sp>
      <p:sp>
        <p:nvSpPr>
          <p:cNvPr id="12" name="文本框 11"/>
          <p:cNvSpPr txBox="1"/>
          <p:nvPr/>
        </p:nvSpPr>
        <p:spPr>
          <a:xfrm>
            <a:off x="883920" y="5783580"/>
            <a:ext cx="171831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400"/>
              <a:t>zwischen</a:t>
            </a:r>
            <a:endParaRPr lang="en-US" altLang="zh-CN" sz="2400"/>
          </a:p>
        </p:txBody>
      </p:sp>
      <p:sp>
        <p:nvSpPr>
          <p:cNvPr id="13" name="文本框 12"/>
          <p:cNvSpPr txBox="1"/>
          <p:nvPr/>
        </p:nvSpPr>
        <p:spPr>
          <a:xfrm>
            <a:off x="5285105" y="5558790"/>
            <a:ext cx="3058795" cy="82994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400"/>
              <a:t>Zwischen Montag und Freitag lerne ich immer.</a:t>
            </a:r>
            <a:endParaRPr lang="en-US" altLang="zh-CN" sz="2400"/>
          </a:p>
        </p:txBody>
      </p:sp>
      <p:sp>
        <p:nvSpPr>
          <p:cNvPr id="14" name="文本框 13"/>
          <p:cNvSpPr txBox="1"/>
          <p:nvPr/>
        </p:nvSpPr>
        <p:spPr>
          <a:xfrm>
            <a:off x="2569845" y="1403985"/>
            <a:ext cx="136271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400"/>
              <a:t>从</a:t>
            </a:r>
            <a:r>
              <a:rPr lang="en-US" altLang="zh-CN" sz="2400"/>
              <a:t>...</a:t>
            </a:r>
            <a:r>
              <a:rPr lang="zh-CN" altLang="en-US" sz="2400"/>
              <a:t>以来</a:t>
            </a:r>
            <a:endParaRPr lang="zh-CN" altLang="en-US" sz="2400"/>
          </a:p>
        </p:txBody>
      </p:sp>
      <p:sp>
        <p:nvSpPr>
          <p:cNvPr id="15" name="文本框 14"/>
          <p:cNvSpPr txBox="1"/>
          <p:nvPr/>
        </p:nvSpPr>
        <p:spPr>
          <a:xfrm>
            <a:off x="2883535" y="2993390"/>
            <a:ext cx="112458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400"/>
              <a:t>从</a:t>
            </a:r>
            <a:r>
              <a:rPr lang="en-US" altLang="zh-CN" sz="2400"/>
              <a:t>...</a:t>
            </a:r>
            <a:r>
              <a:rPr lang="zh-CN" altLang="en-US" sz="2400"/>
              <a:t>起</a:t>
            </a:r>
            <a:endParaRPr lang="zh-CN" altLang="en-US" sz="2400"/>
          </a:p>
        </p:txBody>
      </p:sp>
      <p:sp>
        <p:nvSpPr>
          <p:cNvPr id="16" name="文本框 15"/>
          <p:cNvSpPr txBox="1"/>
          <p:nvPr/>
        </p:nvSpPr>
        <p:spPr>
          <a:xfrm>
            <a:off x="2817495" y="4701540"/>
            <a:ext cx="145161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400"/>
              <a:t>从</a:t>
            </a:r>
            <a:r>
              <a:rPr lang="en-US" altLang="zh-CN" sz="2400"/>
              <a:t>...</a:t>
            </a:r>
            <a:r>
              <a:rPr lang="zh-CN" altLang="en-US" sz="2400"/>
              <a:t>到</a:t>
            </a:r>
            <a:r>
              <a:rPr lang="en-US" altLang="zh-CN" sz="2400"/>
              <a:t>...</a:t>
            </a:r>
            <a:endParaRPr lang="en-US" altLang="zh-CN" sz="2400"/>
          </a:p>
        </p:txBody>
      </p:sp>
      <p:sp>
        <p:nvSpPr>
          <p:cNvPr id="17" name="文本框 16"/>
          <p:cNvSpPr txBox="1"/>
          <p:nvPr/>
        </p:nvSpPr>
        <p:spPr>
          <a:xfrm>
            <a:off x="2883535" y="5697220"/>
            <a:ext cx="155511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400"/>
              <a:t>在</a:t>
            </a:r>
            <a:r>
              <a:rPr lang="en-US" altLang="zh-CN" sz="2400"/>
              <a:t>...</a:t>
            </a:r>
            <a:r>
              <a:rPr lang="zh-CN" altLang="en-US" sz="2400"/>
              <a:t>之间</a:t>
            </a:r>
            <a:endParaRPr lang="zh-CN" altLang="en-US" sz="240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50">
        <p:newsflash/>
      </p:transition>
    </mc:Choice>
    <mc:Fallback>
      <p:transition spd="med">
        <p:newsflash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文本框 3"/>
          <p:cNvSpPr txBox="1"/>
          <p:nvPr/>
        </p:nvSpPr>
        <p:spPr>
          <a:xfrm>
            <a:off x="1059180" y="1438275"/>
            <a:ext cx="143002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400"/>
              <a:t>an</a:t>
            </a:r>
            <a:endParaRPr lang="en-US" altLang="zh-CN" sz="2400"/>
          </a:p>
        </p:txBody>
      </p:sp>
      <p:sp>
        <p:nvSpPr>
          <p:cNvPr id="8" name="文本框 7"/>
          <p:cNvSpPr txBox="1"/>
          <p:nvPr/>
        </p:nvSpPr>
        <p:spPr>
          <a:xfrm>
            <a:off x="5117465" y="941705"/>
            <a:ext cx="3037205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000"/>
              <a:t>Am Samstagabend mache ich Hausaufgaben.</a:t>
            </a:r>
            <a:endParaRPr lang="en-US" altLang="zh-CN" sz="2000"/>
          </a:p>
        </p:txBody>
      </p:sp>
      <p:sp>
        <p:nvSpPr>
          <p:cNvPr id="9" name="文本框 8"/>
          <p:cNvSpPr txBox="1"/>
          <p:nvPr/>
        </p:nvSpPr>
        <p:spPr>
          <a:xfrm>
            <a:off x="1110615" y="3128010"/>
            <a:ext cx="970280" cy="38989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en-US" altLang="zh-CN" sz="2400"/>
              <a:t>in</a:t>
            </a:r>
            <a:endParaRPr lang="en-US" altLang="zh-CN" sz="2400"/>
          </a:p>
        </p:txBody>
      </p:sp>
      <p:sp>
        <p:nvSpPr>
          <p:cNvPr id="10" name="文本框 9"/>
          <p:cNvSpPr txBox="1"/>
          <p:nvPr/>
        </p:nvSpPr>
        <p:spPr>
          <a:xfrm>
            <a:off x="4873625" y="2759710"/>
            <a:ext cx="4110990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000"/>
              <a:t>In dem Maurz bestehe ich die Pruufung.</a:t>
            </a:r>
            <a:endParaRPr lang="en-US" altLang="zh-CN" sz="2000"/>
          </a:p>
        </p:txBody>
      </p:sp>
      <p:sp>
        <p:nvSpPr>
          <p:cNvPr id="11" name="文本框 10"/>
          <p:cNvSpPr txBox="1"/>
          <p:nvPr/>
        </p:nvSpPr>
        <p:spPr>
          <a:xfrm>
            <a:off x="4814570" y="3545205"/>
            <a:ext cx="5451475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000"/>
              <a:t>Ich gehe jetzt zum Einkaufen in die Stadt und bin in einer Stunde wieder zurueck.</a:t>
            </a:r>
            <a:endParaRPr lang="en-US" altLang="zh-CN" sz="2000"/>
          </a:p>
        </p:txBody>
      </p:sp>
      <p:sp>
        <p:nvSpPr>
          <p:cNvPr id="13" name="文本框 12"/>
          <p:cNvSpPr txBox="1"/>
          <p:nvPr/>
        </p:nvSpPr>
        <p:spPr>
          <a:xfrm>
            <a:off x="977265" y="4976495"/>
            <a:ext cx="74803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400"/>
              <a:t>bei</a:t>
            </a:r>
            <a:endParaRPr lang="en-US" altLang="zh-CN" sz="2400"/>
          </a:p>
        </p:txBody>
      </p:sp>
      <p:sp>
        <p:nvSpPr>
          <p:cNvPr id="14" name="文本框 13"/>
          <p:cNvSpPr txBox="1"/>
          <p:nvPr/>
        </p:nvSpPr>
        <p:spPr>
          <a:xfrm>
            <a:off x="4510405" y="5013960"/>
            <a:ext cx="6346825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000"/>
              <a:t>Bei der Pruufung darf man kein Wourterbuch benutzen.</a:t>
            </a:r>
            <a:endParaRPr lang="en-US" altLang="zh-CN" sz="2000"/>
          </a:p>
        </p:txBody>
      </p:sp>
      <p:sp>
        <p:nvSpPr>
          <p:cNvPr id="15" name="文本框 14"/>
          <p:cNvSpPr txBox="1"/>
          <p:nvPr/>
        </p:nvSpPr>
        <p:spPr>
          <a:xfrm>
            <a:off x="1184910" y="5953760"/>
            <a:ext cx="155575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400"/>
              <a:t>zu</a:t>
            </a:r>
            <a:endParaRPr lang="en-US" altLang="zh-CN" sz="2400"/>
          </a:p>
        </p:txBody>
      </p:sp>
      <p:sp>
        <p:nvSpPr>
          <p:cNvPr id="16" name="文本框 15"/>
          <p:cNvSpPr txBox="1"/>
          <p:nvPr/>
        </p:nvSpPr>
        <p:spPr>
          <a:xfrm>
            <a:off x="4570095" y="5953760"/>
            <a:ext cx="6510655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000"/>
              <a:t>Zu Weihnachten bekommen die Kinder Geschenk.</a:t>
            </a:r>
            <a:endParaRPr lang="en-US" altLang="zh-CN" sz="2000"/>
          </a:p>
        </p:txBody>
      </p:sp>
      <p:sp>
        <p:nvSpPr>
          <p:cNvPr id="17" name="文本框 16"/>
          <p:cNvSpPr txBox="1"/>
          <p:nvPr/>
        </p:nvSpPr>
        <p:spPr>
          <a:xfrm>
            <a:off x="2577465" y="5953760"/>
            <a:ext cx="135509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在</a:t>
            </a:r>
            <a:r>
              <a:rPr lang="en-US" altLang="zh-CN"/>
              <a:t>...</a:t>
            </a:r>
            <a:r>
              <a:rPr lang="zh-CN" altLang="en-US"/>
              <a:t>节日</a:t>
            </a:r>
            <a:endParaRPr lang="zh-CN" altLang="en-US"/>
          </a:p>
        </p:txBody>
      </p:sp>
      <p:sp>
        <p:nvSpPr>
          <p:cNvPr id="18" name="文本框 17"/>
          <p:cNvSpPr txBox="1"/>
          <p:nvPr/>
        </p:nvSpPr>
        <p:spPr>
          <a:xfrm>
            <a:off x="2577465" y="4976495"/>
            <a:ext cx="955675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000"/>
              <a:t>在</a:t>
            </a:r>
            <a:r>
              <a:rPr lang="en-US" altLang="zh-CN" sz="2000"/>
              <a:t>...</a:t>
            </a:r>
            <a:r>
              <a:rPr lang="zh-CN" altLang="en-US" sz="2000"/>
              <a:t>时</a:t>
            </a:r>
            <a:endParaRPr lang="zh-CN" altLang="en-US" sz="2000"/>
          </a:p>
        </p:txBody>
      </p:sp>
      <p:sp>
        <p:nvSpPr>
          <p:cNvPr id="19" name="文本框 18"/>
          <p:cNvSpPr txBox="1"/>
          <p:nvPr/>
        </p:nvSpPr>
        <p:spPr>
          <a:xfrm>
            <a:off x="2577465" y="2849880"/>
            <a:ext cx="1666240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000"/>
              <a:t>在</a:t>
            </a:r>
            <a:r>
              <a:rPr lang="en-US" altLang="zh-CN" sz="2000"/>
              <a:t>...</a:t>
            </a:r>
            <a:r>
              <a:rPr lang="zh-CN" altLang="en-US" sz="2000"/>
              <a:t>之内</a:t>
            </a:r>
            <a:endParaRPr lang="zh-CN" altLang="en-US" sz="2000"/>
          </a:p>
        </p:txBody>
      </p:sp>
      <p:sp>
        <p:nvSpPr>
          <p:cNvPr id="20" name="文本框 19"/>
          <p:cNvSpPr txBox="1"/>
          <p:nvPr/>
        </p:nvSpPr>
        <p:spPr>
          <a:xfrm>
            <a:off x="2636520" y="3750310"/>
            <a:ext cx="1229360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000"/>
              <a:t>在</a:t>
            </a:r>
            <a:r>
              <a:rPr lang="en-US" altLang="zh-CN" sz="2000"/>
              <a:t>...</a:t>
            </a:r>
            <a:r>
              <a:rPr lang="zh-CN" altLang="en-US" sz="2000"/>
              <a:t>以后</a:t>
            </a:r>
            <a:endParaRPr lang="zh-CN" altLang="en-US" sz="2000"/>
          </a:p>
        </p:txBody>
      </p:sp>
      <p:sp>
        <p:nvSpPr>
          <p:cNvPr id="21" name="文本框 20"/>
          <p:cNvSpPr txBox="1"/>
          <p:nvPr/>
        </p:nvSpPr>
        <p:spPr>
          <a:xfrm>
            <a:off x="2636520" y="1510665"/>
            <a:ext cx="1236980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000"/>
              <a:t>在</a:t>
            </a:r>
            <a:r>
              <a:rPr lang="en-US" altLang="zh-CN" sz="2000"/>
              <a:t>...</a:t>
            </a:r>
            <a:r>
              <a:rPr lang="zh-CN" altLang="en-US" sz="2000"/>
              <a:t>时候</a:t>
            </a:r>
            <a:endParaRPr lang="zh-CN" altLang="en-US" sz="2000"/>
          </a:p>
        </p:txBody>
      </p:sp>
      <p:sp>
        <p:nvSpPr>
          <p:cNvPr id="22" name="文本框 21"/>
          <p:cNvSpPr txBox="1"/>
          <p:nvPr/>
        </p:nvSpPr>
        <p:spPr>
          <a:xfrm>
            <a:off x="5058410" y="1806575"/>
            <a:ext cx="3096260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000"/>
              <a:t>PS</a:t>
            </a:r>
            <a:r>
              <a:rPr lang="zh-CN" altLang="en-US" sz="2000"/>
              <a:t>：</a:t>
            </a:r>
            <a:r>
              <a:rPr lang="en-US" altLang="zh-CN" sz="2000"/>
              <a:t>an</a:t>
            </a:r>
            <a:r>
              <a:rPr lang="zh-CN" altLang="en-US" sz="2000"/>
              <a:t>接一天或者一天的部分如：晚上、上午等。</a:t>
            </a:r>
            <a:endParaRPr lang="zh-CN" altLang="en-US" sz="2000"/>
          </a:p>
        </p:txBody>
      </p:sp>
      <p:sp>
        <p:nvSpPr>
          <p:cNvPr id="23" name="文本框 22"/>
          <p:cNvSpPr txBox="1"/>
          <p:nvPr/>
        </p:nvSpPr>
        <p:spPr>
          <a:xfrm>
            <a:off x="4658360" y="4448810"/>
            <a:ext cx="491109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/>
              <a:t>PS</a:t>
            </a:r>
            <a:r>
              <a:rPr lang="zh-CN" altLang="en-US"/>
              <a:t>：</a:t>
            </a:r>
            <a:r>
              <a:rPr lang="en-US" altLang="zh-CN"/>
              <a:t>in</a:t>
            </a:r>
            <a:r>
              <a:rPr lang="zh-CN" altLang="en-US"/>
              <a:t>接年、月、季节、周、小时、分、秒</a:t>
            </a:r>
            <a:r>
              <a:rPr lang="zh-CN" altLang="en-US"/>
              <a:t>等。</a:t>
            </a:r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/>
      </p:transition>
    </mc:Choice>
    <mc:Fallback>
      <p:transition spd="slow">
        <p:blinds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文本框 3"/>
          <p:cNvSpPr txBox="1"/>
          <p:nvPr/>
        </p:nvSpPr>
        <p:spPr>
          <a:xfrm>
            <a:off x="4303395" y="980440"/>
            <a:ext cx="4829175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3600"/>
              <a:t>Zusammenfassung</a:t>
            </a:r>
            <a:endParaRPr lang="en-US" altLang="zh-CN" sz="3600"/>
          </a:p>
        </p:txBody>
      </p:sp>
      <p:sp>
        <p:nvSpPr>
          <p:cNvPr id="5" name="文本框 4"/>
          <p:cNvSpPr txBox="1"/>
          <p:nvPr/>
        </p:nvSpPr>
        <p:spPr>
          <a:xfrm>
            <a:off x="2288540" y="1835785"/>
            <a:ext cx="6851650" cy="82994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400"/>
              <a:t>上述表时间的介词几乎全部接第三格，除了</a:t>
            </a:r>
            <a:r>
              <a:rPr lang="en-US" altLang="zh-CN" sz="2400"/>
              <a:t>um</a:t>
            </a:r>
            <a:r>
              <a:rPr lang="zh-CN" altLang="en-US" sz="2400"/>
              <a:t>和</a:t>
            </a:r>
            <a:r>
              <a:rPr lang="en-US" altLang="zh-CN" sz="2400"/>
              <a:t>gegen</a:t>
            </a:r>
            <a:r>
              <a:rPr lang="zh-CN" altLang="en-US" sz="2400"/>
              <a:t>接第四格，但这两个使用时不体现格。</a:t>
            </a:r>
            <a:endParaRPr lang="zh-CN" altLang="en-US" sz="2400"/>
          </a:p>
        </p:txBody>
      </p:sp>
      <p:sp>
        <p:nvSpPr>
          <p:cNvPr id="6" name="文本框 5"/>
          <p:cNvSpPr txBox="1"/>
          <p:nvPr/>
        </p:nvSpPr>
        <p:spPr>
          <a:xfrm>
            <a:off x="2288540" y="4191000"/>
            <a:ext cx="7888605" cy="156845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400"/>
              <a:t>aber</a:t>
            </a:r>
            <a:r>
              <a:rPr lang="zh-CN" altLang="en-US" sz="2400"/>
              <a:t>：</a:t>
            </a:r>
            <a:r>
              <a:rPr lang="en-US" altLang="zh-CN" sz="2400"/>
              <a:t>waehrend </a:t>
            </a:r>
            <a:r>
              <a:rPr lang="zh-CN" altLang="en-US" sz="2400"/>
              <a:t>在</a:t>
            </a:r>
            <a:r>
              <a:rPr lang="en-US" altLang="zh-CN" sz="2400"/>
              <a:t>...</a:t>
            </a:r>
            <a:r>
              <a:rPr lang="zh-CN" altLang="en-US" sz="2400"/>
              <a:t>期间</a:t>
            </a:r>
            <a:r>
              <a:rPr lang="en-US" altLang="zh-CN" sz="2400"/>
              <a:t>   innerhalb </a:t>
            </a:r>
            <a:r>
              <a:rPr lang="zh-CN" altLang="en-US" sz="2400"/>
              <a:t>在</a:t>
            </a:r>
            <a:r>
              <a:rPr lang="en-US" altLang="zh-CN" sz="2400"/>
              <a:t>...</a:t>
            </a:r>
            <a:r>
              <a:rPr lang="zh-CN" altLang="en-US" sz="2400"/>
              <a:t>之内</a:t>
            </a:r>
            <a:r>
              <a:rPr lang="en-US" altLang="zh-CN" sz="2400"/>
              <a:t> </a:t>
            </a:r>
            <a:endParaRPr lang="en-US" altLang="zh-CN" sz="2400"/>
          </a:p>
          <a:p>
            <a:r>
              <a:rPr lang="en-US" altLang="zh-CN" sz="2400"/>
              <a:t>                      </a:t>
            </a:r>
            <a:r>
              <a:rPr lang="zh-CN" altLang="en-US" sz="2400"/>
              <a:t>这两个介词后面接第二格</a:t>
            </a:r>
            <a:endParaRPr lang="zh-CN" altLang="en-US" sz="2400"/>
          </a:p>
          <a:p>
            <a:r>
              <a:rPr lang="en-US" altLang="zh-CN" sz="2400"/>
              <a:t>Wauhrend des Spaziergangs haben wir uns unterhalten.</a:t>
            </a:r>
            <a:endParaRPr lang="en-US" altLang="zh-CN" sz="2400"/>
          </a:p>
          <a:p>
            <a:r>
              <a:rPr lang="en-US" altLang="zh-CN" sz="2400"/>
              <a:t>Die Pruufung musst du innerhalb eines Jahres schaffen.</a:t>
            </a:r>
            <a:endParaRPr lang="zh-CN" altLang="en-US" sz="2400"/>
          </a:p>
        </p:txBody>
      </p:sp>
      <p:sp>
        <p:nvSpPr>
          <p:cNvPr id="8" name="文本框 7"/>
          <p:cNvSpPr txBox="1"/>
          <p:nvPr/>
        </p:nvSpPr>
        <p:spPr>
          <a:xfrm>
            <a:off x="2362835" y="2967990"/>
            <a:ext cx="7058660" cy="11988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400"/>
              <a:t>PS:</a:t>
            </a:r>
            <a:r>
              <a:rPr lang="zh-CN" altLang="en-US" sz="2400"/>
              <a:t>并不是说这个介词后面接第三格，而是这个介词用来表示时间意义时加第三格。</a:t>
            </a:r>
            <a:endParaRPr lang="zh-CN" altLang="en-US" sz="2400"/>
          </a:p>
          <a:p>
            <a:r>
              <a:rPr lang="zh-CN" altLang="en-US" sz="2400"/>
              <a:t>如：</a:t>
            </a:r>
            <a:r>
              <a:rPr lang="en-US" altLang="zh-CN" sz="2400"/>
              <a:t>in</a:t>
            </a:r>
            <a:r>
              <a:rPr lang="zh-CN" altLang="en-US" sz="2400"/>
              <a:t>在表地点意义时遵循在三到四的规律。</a:t>
            </a:r>
            <a:endParaRPr lang="zh-CN" altLang="en-US" sz="240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50">
        <p:pull/>
      </p:transition>
    </mc:Choice>
    <mc:Fallback>
      <p:transition spd="med">
        <p:pull/>
      </p:transition>
    </mc:Fallback>
  </mc:AlternateContent>
</p:sld>
</file>

<file path=ppt/tags/tag1.xml><?xml version="1.0" encoding="utf-8"?>
<p:tagLst xmlns:p="http://schemas.openxmlformats.org/presentationml/2006/main">
  <p:tag name="commondata" val="eyJoZGlkIjoiMWE5YjEzZmY3YzcyMzM3Y2I2YWRiYzA5OTc0NDNkOWUifQ=="/>
</p:tagLst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1127</Words>
  <Application>WPS 演示</Application>
  <PresentationFormat>宽屏</PresentationFormat>
  <Paragraphs>101</Paragraphs>
  <Slides>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12" baseType="lpstr">
      <vt:lpstr>Arial</vt:lpstr>
      <vt:lpstr>宋体</vt:lpstr>
      <vt:lpstr>Wingdings</vt:lpstr>
      <vt:lpstr>Calibri</vt:lpstr>
      <vt:lpstr>微软雅黑</vt:lpstr>
      <vt:lpstr>Arial Unicode MS</vt:lpstr>
      <vt:lpstr>WPS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Lenovo</dc:creator>
  <cp:lastModifiedBy>Camellia.</cp:lastModifiedBy>
  <cp:revision>4</cp:revision>
  <dcterms:created xsi:type="dcterms:W3CDTF">2023-08-09T12:44:00Z</dcterms:created>
  <dcterms:modified xsi:type="dcterms:W3CDTF">2024-06-11T11:26:45Z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3B0086CAF875411CACBDA13AB9801EF4_13</vt:lpwstr>
  </property>
  <property fmtid="{D5CDD505-2E9C-101B-9397-08002B2CF9AE}" pid="3" name="KSOProductBuildVer">
    <vt:lpwstr>2052-12.1.0.16729</vt:lpwstr>
  </property>
</Properties>
</file>