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0261C-D5BB-9546-8832-34178227950F}" type="datetimeFigureOut">
              <a:rPr kumimoji="1" lang="zh-CN" altLang="en-US" smtClean="0"/>
              <a:t>17/11/27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981F1-BB63-D040-BB06-885FF327C7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915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81F1-BB63-D040-BB06-885FF327C70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2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b="1" dirty="0" smtClean="0"/>
              <a:t>漫谈乌托邦</a:t>
            </a:r>
            <a:endParaRPr kumimoji="1"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201411082134</a:t>
            </a:r>
            <a:r>
              <a:rPr kumimoji="1" lang="zh-CN" altLang="en-US" dirty="0" smtClean="0"/>
              <a:t>   赵天一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20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译名辨析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194560"/>
            <a:ext cx="7222067" cy="4024125"/>
          </a:xfrm>
        </p:spPr>
        <p:txBody>
          <a:bodyPr/>
          <a:lstStyle/>
          <a:p>
            <a:r>
              <a:rPr lang="en-US" altLang="zh-CN" dirty="0" err="1" smtClean="0"/>
              <a:t>Eutopia</a:t>
            </a:r>
            <a:r>
              <a:rPr lang="zh-CN" altLang="en-US" dirty="0" smtClean="0"/>
              <a:t>      好的地方          </a:t>
            </a:r>
            <a:r>
              <a:rPr lang="en-US" altLang="zh-CN" dirty="0" err="1" smtClean="0"/>
              <a:t>Outopia</a:t>
            </a:r>
            <a:r>
              <a:rPr lang="zh-CN" altLang="en-US" dirty="0" smtClean="0"/>
              <a:t>       没有的地方</a:t>
            </a:r>
            <a:endParaRPr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Utopia</a:t>
            </a:r>
          </a:p>
          <a:p>
            <a:endParaRPr kumimoji="1" lang="en-US" altLang="zh-CN" dirty="0"/>
          </a:p>
          <a:p>
            <a:r>
              <a:rPr kumimoji="1" lang="zh-CN" altLang="en-US" dirty="0" smtClean="0"/>
              <a:t>“乌托邦</a:t>
            </a:r>
            <a:r>
              <a:rPr kumimoji="1" lang="zh-CN" altLang="en-US" dirty="0"/>
              <a:t>”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Dystopia</a:t>
            </a:r>
            <a:r>
              <a:rPr kumimoji="1" lang="zh-CN" altLang="en-US" dirty="0" smtClean="0"/>
              <a:t>     </a:t>
            </a:r>
            <a:r>
              <a:rPr kumimoji="1" lang="en-US" altLang="zh-CN" dirty="0"/>
              <a:t>A</a:t>
            </a:r>
            <a:r>
              <a:rPr kumimoji="1" lang="en-US" altLang="zh-CN" dirty="0" smtClean="0"/>
              <a:t>nti</a:t>
            </a:r>
            <a:r>
              <a:rPr kumimoji="1" lang="zh-CN" altLang="en-US" dirty="0" smtClean="0"/>
              <a:t>－</a:t>
            </a:r>
            <a:r>
              <a:rPr kumimoji="1" lang="en-US" altLang="zh-CN" dirty="0" smtClean="0"/>
              <a:t>utopia</a:t>
            </a:r>
          </a:p>
          <a:p>
            <a:r>
              <a:rPr kumimoji="1" lang="zh-CN" altLang="en-US" dirty="0" smtClean="0"/>
              <a:t>  恶托邦             反乌托邦 </a:t>
            </a:r>
            <a:endParaRPr kumimoji="1" lang="zh-CN" altLang="en-US" dirty="0"/>
          </a:p>
        </p:txBody>
      </p:sp>
      <p:sp>
        <p:nvSpPr>
          <p:cNvPr id="4" name="左大括号 3"/>
          <p:cNvSpPr/>
          <p:nvPr/>
        </p:nvSpPr>
        <p:spPr>
          <a:xfrm>
            <a:off x="3318933" y="3623733"/>
            <a:ext cx="3556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01066" y="3454400"/>
            <a:ext cx="200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好的；完美的</a:t>
            </a:r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19600" y="4467210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不存在的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15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                  恶托邦      </a:t>
            </a:r>
            <a:r>
              <a:rPr kumimoji="1" lang="en-US" altLang="zh-CN" dirty="0" smtClean="0"/>
              <a:t>————</a:t>
            </a:r>
            <a:r>
              <a:rPr kumimoji="1" lang="zh-CN" altLang="en-US" dirty="0" smtClean="0"/>
              <a:t>         现实；（想象中的）黑暗之地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                  反乌托邦      </a:t>
            </a:r>
            <a:r>
              <a:rPr kumimoji="1" lang="en-US" altLang="zh-CN" dirty="0" smtClean="0"/>
              <a:t>———</a:t>
            </a:r>
            <a:r>
              <a:rPr kumimoji="1" lang="zh-CN" altLang="en-US" dirty="0" smtClean="0"/>
              <a:t>         乌托邦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7162799" y="3335867"/>
            <a:ext cx="2556934" cy="2607733"/>
          </a:xfrm>
          <a:prstGeom prst="ellipse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008532" y="3716866"/>
            <a:ext cx="1998134" cy="1845733"/>
          </a:xfrm>
          <a:prstGeom prst="ellipse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38533" y="4206622"/>
            <a:ext cx="98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恶托邦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939867" y="4206622"/>
            <a:ext cx="79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反乌托邦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68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54666" y="1871139"/>
            <a:ext cx="10193867" cy="1825096"/>
          </a:xfrm>
        </p:spPr>
        <p:txBody>
          <a:bodyPr/>
          <a:lstStyle/>
          <a:p>
            <a:r>
              <a:rPr kumimoji="1" lang="zh-CN" altLang="en-US" dirty="0" smtClean="0"/>
              <a:t>什么让乌托邦成为了恶托邦？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1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极权主义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纳粹</a:t>
            </a:r>
            <a:r>
              <a:rPr lang="zh-CN" altLang="en-US" dirty="0"/>
              <a:t>、</a:t>
            </a:r>
            <a:r>
              <a:rPr lang="zh-CN" altLang="en-US" dirty="0" smtClean="0"/>
              <a:t>法西斯主义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《</a:t>
            </a:r>
            <a:r>
              <a:rPr lang="en-US" altLang="zh-CN" dirty="0"/>
              <a:t>1984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动物庄园</a:t>
            </a:r>
            <a:r>
              <a:rPr lang="en-US" altLang="zh-CN" dirty="0" smtClean="0"/>
              <a:t>》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532" y="2194560"/>
            <a:ext cx="2624667" cy="2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zh-CN" altLang="en-US" dirty="0" smtClean="0"/>
              <a:t>发展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两</a:t>
            </a:r>
            <a:r>
              <a:rPr lang="zh-CN" altLang="en-US" dirty="0"/>
              <a:t>次工业革命、科技进步、</a:t>
            </a:r>
            <a:r>
              <a:rPr lang="zh-CN" altLang="en-US" dirty="0" smtClean="0"/>
              <a:t>计算机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威廉</a:t>
            </a:r>
            <a:r>
              <a:rPr lang="en-US" altLang="zh-CN" dirty="0"/>
              <a:t>·</a:t>
            </a:r>
            <a:r>
              <a:rPr lang="zh-CN" altLang="en-US" dirty="0"/>
              <a:t>吉布森</a:t>
            </a:r>
            <a:r>
              <a:rPr lang="en-US" altLang="zh-CN" dirty="0" smtClean="0"/>
              <a:t>《</a:t>
            </a:r>
            <a:r>
              <a:rPr lang="zh-CN" altLang="en-US" dirty="0"/>
              <a:t>神经漫游者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1984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赫伯特</a:t>
            </a:r>
            <a:r>
              <a:rPr lang="en-US" altLang="zh-CN" dirty="0"/>
              <a:t>·</a:t>
            </a:r>
            <a:r>
              <a:rPr lang="zh-CN" altLang="en-US" dirty="0"/>
              <a:t>乔治</a:t>
            </a:r>
            <a:r>
              <a:rPr lang="en-US" altLang="zh-CN" dirty="0"/>
              <a:t>·</a:t>
            </a:r>
            <a:r>
              <a:rPr lang="zh-CN" altLang="en-US" dirty="0"/>
              <a:t>威尔斯</a:t>
            </a:r>
            <a:r>
              <a:rPr lang="en-US" altLang="zh-CN" dirty="0" smtClean="0"/>
              <a:t>《</a:t>
            </a:r>
            <a:r>
              <a:rPr lang="zh-CN" altLang="en-US" dirty="0"/>
              <a:t>时间机器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1895</a:t>
            </a:r>
            <a:r>
              <a:rPr lang="zh-CN" altLang="en-US" dirty="0"/>
              <a:t>）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6601" r="17092" b="8670"/>
          <a:stretch/>
        </p:blipFill>
        <p:spPr>
          <a:xfrm>
            <a:off x="8322732" y="1888957"/>
            <a:ext cx="2709334" cy="37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消费</a:t>
            </a:r>
            <a:r>
              <a:rPr lang="zh-CN" altLang="en-US" dirty="0" smtClean="0"/>
              <a:t>主义、过度娱乐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资本主义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阿道司</a:t>
            </a:r>
            <a:r>
              <a:rPr lang="en-US" altLang="zh-CN" dirty="0" smtClean="0"/>
              <a:t>·</a:t>
            </a:r>
            <a:r>
              <a:rPr lang="zh-CN" altLang="en-US" dirty="0" smtClean="0"/>
              <a:t> 赫胥黎</a:t>
            </a:r>
            <a:r>
              <a:rPr lang="en-US" altLang="zh-CN" dirty="0" smtClean="0"/>
              <a:t>《</a:t>
            </a:r>
            <a:r>
              <a:rPr lang="zh-CN" altLang="en-US" dirty="0"/>
              <a:t>美丽新世界</a:t>
            </a:r>
            <a:r>
              <a:rPr lang="en-US" altLang="zh-CN" dirty="0" smtClean="0"/>
              <a:t>》</a:t>
            </a:r>
          </a:p>
          <a:p>
            <a:r>
              <a:rPr lang="zh-CN" altLang="en-US" dirty="0"/>
              <a:t>雷</a:t>
            </a:r>
            <a:r>
              <a:rPr lang="en-US" altLang="zh-CN" dirty="0" smtClean="0"/>
              <a:t>·</a:t>
            </a:r>
            <a:r>
              <a:rPr lang="zh-CN" altLang="en-US" dirty="0" smtClean="0"/>
              <a:t> 布莱伯</a:t>
            </a:r>
            <a:r>
              <a:rPr lang="en-US" altLang="zh-CN" dirty="0" smtClean="0"/>
              <a:t>《</a:t>
            </a:r>
            <a:r>
              <a:rPr lang="zh-CN" altLang="en-US" dirty="0"/>
              <a:t>华氏</a:t>
            </a:r>
            <a:r>
              <a:rPr lang="en-US" altLang="zh-CN" dirty="0"/>
              <a:t>451》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t="5777" r="19160" b="9741"/>
          <a:stretch/>
        </p:blipFill>
        <p:spPr>
          <a:xfrm>
            <a:off x="7704667" y="1591733"/>
            <a:ext cx="2827866" cy="41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女性主义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lang="zh-CN" altLang="en-US" dirty="0" smtClean="0"/>
              <a:t>玛格丽特</a:t>
            </a:r>
            <a:r>
              <a:rPr lang="en-US" altLang="zh-CN" dirty="0" smtClean="0"/>
              <a:t>·</a:t>
            </a:r>
            <a:r>
              <a:rPr lang="zh-CN" altLang="en-US" dirty="0"/>
              <a:t>阿</a:t>
            </a:r>
            <a:r>
              <a:rPr lang="zh-CN" altLang="en-US" dirty="0" smtClean="0"/>
              <a:t>特伍德</a:t>
            </a:r>
            <a:r>
              <a:rPr lang="en-US" altLang="zh-CN" dirty="0" smtClean="0"/>
              <a:t>《</a:t>
            </a:r>
            <a:r>
              <a:rPr kumimoji="1" lang="zh-CN" altLang="en-US" dirty="0" smtClean="0"/>
              <a:t>使女的故事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1985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0"/>
            <a:ext cx="462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参考资料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王一平：论反</a:t>
            </a:r>
            <a:r>
              <a:rPr kumimoji="1" lang="zh-CN" altLang="en-US" dirty="0"/>
              <a:t>乌托邦文学的几个重大</a:t>
            </a:r>
            <a:r>
              <a:rPr kumimoji="1" lang="zh-CN" altLang="en-US" dirty="0" smtClean="0"/>
              <a:t>主题，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求索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2012.1</a:t>
            </a:r>
          </a:p>
          <a:p>
            <a:r>
              <a:rPr kumimoji="1" lang="zh-CN" altLang="en-US" dirty="0" smtClean="0"/>
              <a:t>王一平：思考与界定：“反乌托邦”、“恶托邦”小说名实之辨，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四川大学学报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2017.1</a:t>
            </a:r>
          </a:p>
          <a:p>
            <a:r>
              <a:rPr kumimoji="1" lang="zh-CN" altLang="en-US" dirty="0" smtClean="0"/>
              <a:t>田俊武</a:t>
            </a:r>
            <a:r>
              <a:rPr kumimoji="1" lang="zh-CN" altLang="en-US" dirty="0"/>
              <a:t>、王庆勇：乌托邦文学在英国的发展</a:t>
            </a:r>
            <a:r>
              <a:rPr kumimoji="1" lang="zh-CN" altLang="en-US" dirty="0" smtClean="0"/>
              <a:t>与嬗变，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河南大学学报</a:t>
            </a:r>
            <a:r>
              <a:rPr kumimoji="1" lang="en-US" altLang="zh-CN" dirty="0" smtClean="0"/>
              <a:t>》</a:t>
            </a:r>
          </a:p>
          <a:p>
            <a:r>
              <a:rPr kumimoji="1" lang="zh-CN" altLang="en-US" dirty="0" smtClean="0"/>
              <a:t>王向远：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宏观比较文学讲演录</a:t>
            </a:r>
            <a:r>
              <a:rPr kumimoji="1" lang="en-US" altLang="zh-CN" dirty="0" smtClean="0"/>
              <a:t>》</a:t>
            </a:r>
            <a:r>
              <a:rPr kumimoji="1" lang="zh-CN" altLang="en-US" dirty="0" smtClean="0"/>
              <a:t>，广西师范大学出版社，</a:t>
            </a:r>
            <a:r>
              <a:rPr kumimoji="1" lang="en-US" altLang="zh-CN" dirty="0" smtClean="0"/>
              <a:t>2014.12</a:t>
            </a:r>
          </a:p>
          <a:p>
            <a:r>
              <a:rPr lang="zh-CN" altLang="en-US" dirty="0" smtClean="0"/>
              <a:t>周黎燕：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“乌有”之义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民国时期的乌托邦想象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，浙江大学出版社</a:t>
            </a:r>
            <a:endParaRPr kumimoji="1" lang="en-US" altLang="zh-CN" dirty="0" smtClean="0"/>
          </a:p>
          <a:p>
            <a:r>
              <a:rPr kumimoji="1" lang="zh-CN" altLang="en-US" dirty="0" smtClean="0"/>
              <a:t>维基百科词条：伊甸园</a:t>
            </a:r>
            <a:endParaRPr kumimoji="1" lang="en-US" altLang="zh-CN" dirty="0" smtClean="0"/>
          </a:p>
          <a:p>
            <a:r>
              <a:rPr kumimoji="1" lang="zh-CN" altLang="en-US" dirty="0" smtClean="0"/>
              <a:t>百度百科词条：太阳城、蝇王</a:t>
            </a:r>
            <a:endParaRPr kumimoji="1" lang="en-US" altLang="zh-CN" dirty="0" smtClean="0"/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22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概述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前乌托邦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乌托邦／优托邦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恶托邦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反乌托邦</a:t>
            </a:r>
            <a:endParaRPr kumimoji="1" lang="en-US" altLang="zh-CN" dirty="0" smtClean="0"/>
          </a:p>
        </p:txBody>
      </p:sp>
      <p:sp>
        <p:nvSpPr>
          <p:cNvPr id="4" name="下箭头 3"/>
          <p:cNvSpPr/>
          <p:nvPr/>
        </p:nvSpPr>
        <p:spPr>
          <a:xfrm>
            <a:off x="1478754" y="2671763"/>
            <a:ext cx="164308" cy="651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1478754" y="4009217"/>
            <a:ext cx="164308" cy="651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91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/>
              <a:t>伊甸园</a:t>
            </a:r>
            <a:endParaRPr kumimoji="1"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9" y="2057400"/>
            <a:ext cx="4720601" cy="4024313"/>
          </a:xfrm>
        </p:spPr>
      </p:pic>
      <p:sp>
        <p:nvSpPr>
          <p:cNvPr id="5" name="文本框 4"/>
          <p:cNvSpPr txBox="1"/>
          <p:nvPr/>
        </p:nvSpPr>
        <p:spPr>
          <a:xfrm>
            <a:off x="5317067" y="2222896"/>
            <a:ext cx="66209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And the LORD God planted a garden eastward, in Eden; and there He put the man whom He had formed.</a:t>
            </a:r>
          </a:p>
          <a:p>
            <a:r>
              <a:rPr lang="zh-CN" altLang="en-US" dirty="0"/>
              <a:t>耶和华神在东方的伊甸立了一个园子，把所造的人安置在</a:t>
            </a:r>
            <a:r>
              <a:rPr lang="zh-CN" altLang="en-US" dirty="0" smtClean="0"/>
              <a:t>那里。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en-US" altLang="zh-CN" dirty="0"/>
              <a:t>And out of the ground made the Lord God to grow every tree that is pleasant to the sight, and good for food; the tree of life also in the midst of the garden, and the tree of knowledge of good and evil.</a:t>
            </a:r>
          </a:p>
          <a:p>
            <a:r>
              <a:rPr lang="zh-CN" altLang="en-US" dirty="0"/>
              <a:t>上帝在伊甸园东部开辟了一个美丽的花园他把造好的人放在那里。在花园中上帝造了各种各样让人赏心悦目且可提供食物的树木，还有那棵可以辨别善恶的知识树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de-DE" altLang="zh-CN" dirty="0"/>
              <a:t>   </a:t>
            </a:r>
            <a:r>
              <a:rPr lang="zh-CN" altLang="en-US" dirty="0" smtClean="0"/>
              <a:t>                                                </a:t>
            </a:r>
            <a:r>
              <a:rPr lang="de-DE" altLang="zh-CN" dirty="0" err="1" smtClean="0"/>
              <a:t>Genesi</a:t>
            </a:r>
            <a:r>
              <a:rPr lang="en-US" altLang="zh-CN" dirty="0" smtClean="0"/>
              <a:t>s《</a:t>
            </a:r>
            <a:r>
              <a:rPr lang="zh-CN" altLang="en-US" dirty="0" smtClean="0"/>
              <a:t>创世纪</a:t>
            </a:r>
            <a:r>
              <a:rPr lang="en-US" altLang="zh-CN" dirty="0" smtClean="0"/>
              <a:t>》</a:t>
            </a:r>
            <a:r>
              <a:rPr lang="de-DE" altLang="zh-CN" dirty="0" smtClean="0"/>
              <a:t> 2:8-9</a:t>
            </a:r>
            <a:endParaRPr lang="de-DE" altLang="zh-CN" dirty="0"/>
          </a:p>
        </p:txBody>
      </p:sp>
    </p:spTree>
    <p:extLst>
      <p:ext uri="{BB962C8B-B14F-4D97-AF65-F5344CB8AC3E}">
        <p14:creationId xmlns:p14="http://schemas.microsoft.com/office/powerpoint/2010/main" val="2361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理想国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柏拉图把国家分为三个阶层：受过严格哲学教育的统治阶层、保卫国家的武士阶层、平民阶层。</a:t>
            </a:r>
          </a:p>
          <a:p>
            <a:endParaRPr lang="zh-CN" altLang="en-US" dirty="0"/>
          </a:p>
          <a:p>
            <a:r>
              <a:rPr lang="en-US" altLang="zh-CN" dirty="0"/>
              <a:t>1492</a:t>
            </a:r>
            <a:r>
              <a:rPr lang="zh-CN" altLang="en-US" dirty="0"/>
              <a:t>年，莫尔进入牛津大学攻读古典文学，在这里他又学习了希腊文，这使得他可以尽情地阅读柏拉图、伊壁鸠鲁、亚里士多德等人的作品。其中，尤其是柏拉图的思想对莫尔产生了巨大的影响。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87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81867" y="561173"/>
            <a:ext cx="8610600" cy="1293028"/>
          </a:xfrm>
        </p:spPr>
        <p:txBody>
          <a:bodyPr/>
          <a:lstStyle/>
          <a:p>
            <a:r>
              <a:rPr kumimoji="1" lang="zh-CN" altLang="en-US" dirty="0" smtClean="0"/>
              <a:t>桃花源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7" y="2057401"/>
            <a:ext cx="5923680" cy="36745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93467" y="2218267"/>
            <a:ext cx="48598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土地平旷，屋舍俨然，有良田美池桑竹之属。阡陌交通，鸡犬相闻。其中往来种作，男女衣着，悉如外人。黄发垂髫，并怡然自乐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zh-CN" altLang="en-US" sz="2400" dirty="0"/>
              <a:t>北宋王禹偁</a:t>
            </a:r>
            <a:r>
              <a:rPr lang="en-US" altLang="zh-CN" sz="2400" dirty="0"/>
              <a:t>《</a:t>
            </a:r>
            <a:r>
              <a:rPr lang="zh-CN" altLang="en-US" sz="2400" dirty="0"/>
              <a:t>录海人书</a:t>
            </a:r>
            <a:r>
              <a:rPr lang="en-US" altLang="zh-CN" sz="2400" dirty="0"/>
              <a:t>》</a:t>
            </a:r>
          </a:p>
          <a:p>
            <a:r>
              <a:rPr lang="zh-CN" altLang="en-US" sz="2400" dirty="0"/>
              <a:t>清李汝珍</a:t>
            </a:r>
            <a:r>
              <a:rPr lang="en-US" altLang="zh-CN" sz="2400" dirty="0"/>
              <a:t>《</a:t>
            </a:r>
            <a:r>
              <a:rPr lang="zh-CN" altLang="en-US" sz="2400" dirty="0"/>
              <a:t>镜花缘</a:t>
            </a:r>
            <a:r>
              <a:rPr lang="en-US" altLang="zh-CN" sz="2400" dirty="0"/>
              <a:t>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94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乌托邦／优托邦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英国 托马斯 </a:t>
            </a:r>
            <a:r>
              <a:rPr lang="en-US" altLang="zh-CN" sz="2400" dirty="0"/>
              <a:t>· </a:t>
            </a:r>
            <a:r>
              <a:rPr lang="zh-CN" altLang="en-US" sz="2400" dirty="0"/>
              <a:t>莫尔    </a:t>
            </a:r>
            <a:r>
              <a:rPr lang="en-US" altLang="zh-CN" sz="2400" dirty="0"/>
              <a:t>《</a:t>
            </a:r>
            <a:r>
              <a:rPr lang="zh-CN" altLang="en-US" sz="2400" dirty="0"/>
              <a:t>乌托邦</a:t>
            </a:r>
            <a:r>
              <a:rPr lang="en-US" altLang="zh-CN" sz="2400" dirty="0"/>
              <a:t>》</a:t>
            </a:r>
            <a:r>
              <a:rPr lang="zh-CN" altLang="en-US" sz="2400" dirty="0"/>
              <a:t>（</a:t>
            </a:r>
            <a:r>
              <a:rPr lang="en-US" altLang="zh-CN" sz="2400" dirty="0"/>
              <a:t>1516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莫尔采用了人文主义时期常见的游记体叙述方式，想象并描述了一个完美的乌托邦国家，系统地构想和规划了乌托邦的政治、经济、科学文化、宗教、对外关系等方面的主要特征。</a:t>
            </a:r>
            <a:endParaRPr lang="zh-CN" altLang="en-US" sz="2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lang="zh-CN" altLang="en-US" dirty="0"/>
              <a:t>培根</a:t>
            </a:r>
            <a:r>
              <a:rPr lang="en-US" altLang="zh-CN" dirty="0"/>
              <a:t>《</a:t>
            </a:r>
            <a:r>
              <a:rPr lang="zh-CN" altLang="en-US" dirty="0"/>
              <a:t>新大西岛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1627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［意］康帕内拉</a:t>
            </a:r>
            <a:r>
              <a:rPr lang="en-US" altLang="zh-CN" dirty="0"/>
              <a:t>《</a:t>
            </a:r>
            <a:r>
              <a:rPr lang="zh-CN" altLang="en-US" dirty="0"/>
              <a:t>太阳城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1633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莫里斯</a:t>
            </a:r>
            <a:r>
              <a:rPr lang="en-US" altLang="zh-CN" dirty="0"/>
              <a:t>《</a:t>
            </a:r>
            <a:r>
              <a:rPr lang="zh-CN" altLang="en-US" dirty="0"/>
              <a:t>乌有乡消息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1891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2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恶托邦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反乌托邦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斯威夫特</a:t>
            </a:r>
            <a:r>
              <a:rPr lang="en-US" altLang="zh-CN" dirty="0"/>
              <a:t>《</a:t>
            </a:r>
            <a:r>
              <a:rPr lang="zh-CN" altLang="en-US" dirty="0"/>
              <a:t>格列佛游记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1726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dirty="0"/>
              <a:t>塞缪尔 </a:t>
            </a:r>
            <a:r>
              <a:rPr lang="en-US" altLang="zh-CN" dirty="0"/>
              <a:t>· </a:t>
            </a:r>
            <a:r>
              <a:rPr lang="zh-CN" altLang="en-US" dirty="0"/>
              <a:t>勃特勒</a:t>
            </a:r>
            <a:r>
              <a:rPr lang="en-US" altLang="zh-CN" dirty="0"/>
              <a:t>《</a:t>
            </a:r>
            <a:r>
              <a:rPr lang="zh-CN" altLang="en-US" dirty="0"/>
              <a:t>埃瑞璜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1872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《</a:t>
            </a:r>
            <a:r>
              <a:rPr lang="zh-CN" altLang="en-US" dirty="0"/>
              <a:t>重返埃瑞璜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1901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C00000"/>
                </a:solidFill>
              </a:rPr>
              <a:t>《</a:t>
            </a:r>
            <a:r>
              <a:rPr lang="en-US" altLang="zh-CN" dirty="0" err="1" smtClean="0">
                <a:solidFill>
                  <a:srgbClr val="C00000"/>
                </a:solidFill>
              </a:rPr>
              <a:t>Erewhon</a:t>
            </a:r>
            <a:r>
              <a:rPr lang="en-US" altLang="zh-CN" dirty="0" smtClean="0">
                <a:solidFill>
                  <a:srgbClr val="C00000"/>
                </a:solidFill>
              </a:rPr>
              <a:t>》   </a:t>
            </a:r>
            <a:r>
              <a:rPr lang="en-US" altLang="zh-CN" dirty="0">
                <a:solidFill>
                  <a:srgbClr val="C00000"/>
                </a:solidFill>
              </a:rPr>
              <a:t>nowhere</a:t>
            </a:r>
          </a:p>
          <a:p>
            <a:endParaRPr lang="en-US" altLang="zh-CN" dirty="0"/>
          </a:p>
          <a:p>
            <a:r>
              <a:rPr lang="zh-CN" altLang="en-US" dirty="0"/>
              <a:t>康拉德</a:t>
            </a:r>
            <a:r>
              <a:rPr lang="en-US" altLang="zh-CN" dirty="0"/>
              <a:t>《</a:t>
            </a:r>
            <a:r>
              <a:rPr lang="zh-CN" altLang="en-US" dirty="0"/>
              <a:t>诺斯特罗摩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1904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戈尔丁</a:t>
            </a:r>
            <a:r>
              <a:rPr lang="en-US" altLang="zh-CN" dirty="0"/>
              <a:t>《</a:t>
            </a:r>
            <a:r>
              <a:rPr lang="zh-CN" altLang="en-US" dirty="0"/>
              <a:t>蝇王</a:t>
            </a:r>
            <a:r>
              <a:rPr lang="en-US" altLang="zh-CN" dirty="0"/>
              <a:t>》</a:t>
            </a:r>
            <a:r>
              <a:rPr lang="zh-CN" altLang="en-US" dirty="0"/>
              <a:t>（</a:t>
            </a:r>
            <a:r>
              <a:rPr lang="en-US" altLang="zh-CN" dirty="0"/>
              <a:t>1954</a:t>
            </a:r>
            <a:r>
              <a:rPr lang="zh-CN" altLang="en-US" dirty="0"/>
              <a:t>）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2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三大反乌托邦小说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t="3998" r="6716" b="2591"/>
          <a:stretch/>
        </p:blipFill>
        <p:spPr>
          <a:xfrm>
            <a:off x="1049867" y="2218268"/>
            <a:ext cx="2472266" cy="3759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33" y="2355057"/>
            <a:ext cx="3429000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1" r="18519"/>
          <a:stretch/>
        </p:blipFill>
        <p:spPr>
          <a:xfrm>
            <a:off x="8906933" y="2355057"/>
            <a:ext cx="21674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乌托邦？优托邦？</a:t>
            </a: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zh-CN" altLang="en-US" dirty="0" smtClean="0"/>
              <a:t>恶托邦？反乌托邦？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04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水汽尾迹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64</TotalTime>
  <Words>672</Words>
  <Application>Microsoft Macintosh PowerPoint</Application>
  <PresentationFormat>宽屏</PresentationFormat>
  <Paragraphs>112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Century Gothic</vt:lpstr>
      <vt:lpstr>DengXian</vt:lpstr>
      <vt:lpstr>宋体</vt:lpstr>
      <vt:lpstr>Arial</vt:lpstr>
      <vt:lpstr>水汽尾迹</vt:lpstr>
      <vt:lpstr>漫谈乌托邦</vt:lpstr>
      <vt:lpstr>概述</vt:lpstr>
      <vt:lpstr>伊甸园</vt:lpstr>
      <vt:lpstr>理想国</vt:lpstr>
      <vt:lpstr>桃花源</vt:lpstr>
      <vt:lpstr>乌托邦／优托邦 </vt:lpstr>
      <vt:lpstr>恶托邦&amp;反乌托邦</vt:lpstr>
      <vt:lpstr>三大反乌托邦小说</vt:lpstr>
      <vt:lpstr>乌托邦？优托邦？ 恶托邦？反乌托邦？</vt:lpstr>
      <vt:lpstr>译名辨析</vt:lpstr>
      <vt:lpstr>PowerPoint 演示文稿</vt:lpstr>
      <vt:lpstr>什么让乌托邦成为了恶托邦？</vt:lpstr>
      <vt:lpstr>PowerPoint 演示文稿</vt:lpstr>
      <vt:lpstr>PowerPoint 演示文稿</vt:lpstr>
      <vt:lpstr>PowerPoint 演示文稿</vt:lpstr>
      <vt:lpstr>PowerPoint 演示文稿</vt:lpstr>
      <vt:lpstr>参考资料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漫谈乌托邦</dc:title>
  <dc:creator>赵天一</dc:creator>
  <cp:lastModifiedBy>赵天一</cp:lastModifiedBy>
  <cp:revision>8</cp:revision>
  <dcterms:created xsi:type="dcterms:W3CDTF">2017-11-27T05:48:58Z</dcterms:created>
  <dcterms:modified xsi:type="dcterms:W3CDTF">2017-11-27T06:53:21Z</dcterms:modified>
</cp:coreProperties>
</file>