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L="457200"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L="914400"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L="1371600"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L="1828800"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L="2286000"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L="2743200"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L="3200400"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657600"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11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31.05.2026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Hello everyone. Today, we're going to embark on a fascinating journey, not just through a groundbreaking video game, but deep into the rich tapestry of Chinese mythology and culture. We'll explore how "Black Myth: Wukong" serves as a modern vessel for ancient wisdom, bringing the legendary Monkey King to life in a way that resonates with audiences worldwide.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In conclusion, "Black Myth: Wukong" is a landmark achievement. It's a shining example of how technology can serve as a bridge between tradition and modernity, between East and West. The Monkey King's journey continues, not just in the pages of a book, but in the hearts and minds of a new global generation. Thank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"Black Myth: Wukong" is more than just a game; it's a cultural event. Developed by the Chinese studio Game Science and released in August 2024, it's hailed as China's first true AAA game. Its success was unprecedented, breaking sales records and captivating millions of players around the globe. This wasn't just a commercial triumph; it was a statement of China's growing prowess in the global gaming industry.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To understand the game, we must first look to its source: "Journey to the West." This 16th-century novel is a cornerstone of Chinese literature. It blends the historical journey of the monk Xuanzang with a rich tapestry of mythology. The story's structure of overcoming countless hardships mirrors the Buddhist path to enlightenment. What makes it truly unique is its synthesis of China's three major philosophical traditions: Buddhism, Taoism, and Confucianism, creating a narrative that is deeply rooted in Chinese culture.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At the heart of this story is Sun Wukong, the Monkey King. His journey is one of the most compelling character arcs in literature. He starts as a symbol of unbridled rebellion, challenging the gods themselves. Through his journey, he learns discipline and compassion, ultimately achieving enlightenment. He is more than a hero; he is a cultural icon, representing the indomitable spirit of the Chinese people—always striving, always overcoming.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"Black Myth: Wukong" doesn't just tell a story; it builds a universe. This world is deeply influenced by traditional Chinese mythology, featuring a multi-layered cosmology with heavens, hells, and everything in between. It's a world governed by concepts like karma and cosmic balance. This isn't just fantasy; it's a reflection of a distinct Eastern worldview, one that emphasizes harmony and interconnectedness.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One of the most striking aspects of the game is its architectural fidelity. The team went to extraordinary lengths, using 3D scanning to replicate real ancient Chinese buildings, many of which are located in Shanxi province. The result is a breathtakingly authentic recreation of Tang Dynasty architecture. This isn't just eye candy; it's a digital preservation effort that has introduced millions to the beauty of China's historical heritage.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The cultural immersion extends to every detail. The costumes blend historical styles with fantasy. The music is a stunning fusion of ancient instruments and modern beats. The combat system is a love letter to Chinese martial arts, capturing its philosophy and dynamism. Every element is a deliberate choice to create a truly authentic and immersive experience.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Beneath the action and adventure lies a deep philosophical core. The game is a showcase of the "Three Teachings as One" – the syncretism of Buddhism, Taoism, and Confucianism. Buddhist ideas of karma and enlightenment, Taoist principles of harmony with nature, and Confucian values of loyalty and righteousness are all present. It's a sophisticated exploration of Chinese philosophical thought, presented in a medium accessible to a global audience.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The significance of "Black Myth: Wukong" extends far beyond the gaming world. It represents a milestone in Chinese cultural export. By creating a game of such high quality and cultural depth, it has successfully introduced global audiences to Chinese mythology and aesthetics. It demonstrates that cultural heritage can be a source of global appeal when presented with creativity and technical excellence. This is a powerful new chapter in how China tells its stories to the world.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Shape 25"/>
          <p:cNvSpPr>
            <a:spLocks noGrp="1"/>
          </p:cNvSpPr>
          <p:nvPr>
            <p:ph type="pic" idx="2"/>
          </p:nvPr>
        </p:nvSpPr>
        <p:spPr>
          <a:xfrm>
            <a:off x="3887391" y="740569"/>
            <a:ext cx="4629150" cy="3655219"/>
          </a:xfrm>
          <a:prstGeom prst="rect">
            <a:avLst/>
          </a:prstGeom>
          <a:noFill/>
          <a:ln>
            <a:noFill/>
          </a:ln>
        </p:spPr>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默认主题">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5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888" b="-38888"/>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gradFill rotWithShape="1">
            <a:gsLst>
              <a:gs pos="0">
                <a:srgbClr val="000000">
                  <a:alpha val="40000"/>
                </a:srgbClr>
              </a:gs>
              <a:gs pos="100000">
                <a:srgbClr val="140A0A">
                  <a:alpha val="75000"/>
                </a:srgbClr>
              </a:gs>
            </a:gsLst>
            <a:lin ang="5400000"/>
          </a:gra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0" y="2286000"/>
            <a:ext cx="12192000" cy="1397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6000" b="0" i="0" u="none" strike="noStrike" dirty="0">
                <a:solidFill>
                  <a:srgbClr val="FFFFFF"/>
                </a:solidFill>
                <a:latin typeface="Playfair Display Bold"/>
                <a:ea typeface="Playfair Display Bold"/>
                <a:cs typeface="Playfair Display Bold"/>
                <a:sym typeface="Playfair Display Bold"/>
              </a:rPr>
              <a:t>Black Myth: </a:t>
            </a:r>
            <a:r>
              <a:rPr lang="en-US" sz="6000" b="0" i="0" u="none" strike="noStrike" dirty="0" err="1">
                <a:solidFill>
                  <a:srgbClr val="FFFFFF"/>
                </a:solidFill>
                <a:latin typeface="Playfair Display Bold"/>
                <a:ea typeface="Playfair Display Bold"/>
                <a:cs typeface="Playfair Display Bold"/>
                <a:sym typeface="Playfair Display Bold"/>
              </a:rPr>
              <a:t>Wukong</a:t>
            </a:r>
            <a:endParaRPr lang="en-US" sz="1100" dirty="0"/>
          </a:p>
        </p:txBody>
      </p:sp>
      <p:sp>
        <p:nvSpPr>
          <p:cNvPr id="5" name="AutoShape 5"/>
          <p:cNvSpPr/>
          <p:nvPr/>
        </p:nvSpPr>
        <p:spPr>
          <a:xfrm>
            <a:off x="1651000" y="5334000"/>
            <a:ext cx="8890000" cy="1143000"/>
          </a:xfrm>
          <a:prstGeom prst="roundRect">
            <a:avLst>
              <a:gd name="adj" fmla="val 0"/>
            </a:avLst>
          </a:prstGeom>
          <a:solidFill>
            <a:srgbClr val="140F0F">
              <a:alpha val="85000"/>
            </a:srgbClr>
          </a:solidFill>
          <a:ln w="12700" cap="flat" cmpd="sng">
            <a:solidFill>
              <a:srgbClr val="C0392B">
                <a:alpha val="70000"/>
              </a:srgbClr>
            </a:solid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1905000" y="5435600"/>
            <a:ext cx="4191000" cy="9398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EBEBEB"/>
                </a:solidFill>
                <a:latin typeface="Noto Serif SC"/>
                <a:ea typeface="Noto Serif SC"/>
                <a:cs typeface="Noto Serif SC"/>
                <a:sym typeface="Noto Serif SC"/>
              </a:rPr>
              <a:t>Introduction to Chinese Culture</a:t>
            </a:r>
            <a:endParaRPr lang="en-US" sz="1100"/>
          </a:p>
        </p:txBody>
      </p:sp>
      <p:cxnSp>
        <p:nvCxnSpPr>
          <p:cNvPr id="7" name="Connector 7"/>
          <p:cNvCxnSpPr/>
          <p:nvPr/>
        </p:nvCxnSpPr>
        <p:spPr>
          <a:xfrm rot="5342709">
            <a:off x="5715000" y="5899203"/>
            <a:ext cx="762000" cy="12700"/>
          </a:xfrm>
          <a:prstGeom prst="straightConnector1">
            <a:avLst/>
          </a:prstGeom>
          <a:solidFill>
            <a:srgbClr val="DEE0E3">
              <a:alpha val="100000"/>
            </a:srgbClr>
          </a:solidFill>
          <a:ln w="12700" cap="flat" cmpd="sng">
            <a:solidFill>
              <a:srgbClr val="FFFFFF">
                <a:alpha val="20000"/>
              </a:srgbClr>
            </a:solidFill>
            <a:prstDash val="solid"/>
            <a:round/>
            <a:headEnd type="none" w="med" len="med"/>
            <a:tailEnd type="none" w="med" len="med"/>
          </a:ln>
        </p:spPr>
      </p:cxnSp>
      <p:sp>
        <p:nvSpPr>
          <p:cNvPr id="8" name="AutoShape 8"/>
          <p:cNvSpPr/>
          <p:nvPr/>
        </p:nvSpPr>
        <p:spPr>
          <a:xfrm>
            <a:off x="6223000" y="5435600"/>
            <a:ext cx="4191000" cy="939800"/>
          </a:xfrm>
          <a:prstGeom prst="rect">
            <a:avLst/>
          </a:prstGeom>
          <a:noFill/>
          <a:ln w="12700" cap="flat" cmpd="sng">
            <a:noFill/>
            <a:prstDash val="solid"/>
            <a:round/>
          </a:ln>
        </p:spPr>
        <p:txBody>
          <a:bodyPr vert="horz" wrap="square" lIns="0" tIns="0" rIns="0" bIns="0" rtlCol="0" anchor="ctr" anchorCtr="0"/>
          <a:lstStyle/>
          <a:p>
            <a:pPr marL="0" indent="0" algn="ctr">
              <a:lnSpc>
                <a:spcPct val="116666"/>
              </a:lnSpc>
              <a:defRPr/>
            </a:pPr>
            <a:r>
              <a:rPr lang="en-US" sz="1300" b="0" i="0" u="none" strike="noStrike" dirty="0" err="1">
                <a:solidFill>
                  <a:srgbClr val="C8C8C8"/>
                </a:solidFill>
                <a:latin typeface="Noto Sans SC"/>
                <a:ea typeface="Noto Sans SC"/>
                <a:cs typeface="Noto Sans SC"/>
                <a:sym typeface="Noto Sans SC"/>
              </a:rPr>
              <a:t>Presenter:WU</a:t>
            </a:r>
            <a:r>
              <a:rPr lang="en-US" sz="1300" b="0" i="0" u="none" strike="noStrike" dirty="0">
                <a:solidFill>
                  <a:srgbClr val="C8C8C8"/>
                </a:solidFill>
                <a:latin typeface="Noto Sans SC"/>
                <a:ea typeface="Noto Sans SC"/>
                <a:cs typeface="Noto Sans SC"/>
                <a:sym typeface="Noto Sans SC"/>
              </a:rPr>
              <a:t> SHENGQIU</a:t>
            </a:r>
          </a:p>
          <a:p>
            <a:pPr marL="0" indent="0" algn="ctr">
              <a:lnSpc>
                <a:spcPct val="116666"/>
              </a:lnSpc>
              <a:defRPr/>
            </a:pPr>
            <a:r>
              <a:rPr lang="en-US" sz="1300" b="0" i="0" u="none" strike="noStrike" dirty="0">
                <a:solidFill>
                  <a:srgbClr val="C8C8C8"/>
                </a:solidFill>
                <a:latin typeface="Noto Sans SC"/>
                <a:ea typeface="Noto Sans SC"/>
                <a:cs typeface="Noto Sans SC"/>
                <a:sym typeface="Noto Sans SC"/>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gradFill rotWithShape="1">
            <a:gsLst>
              <a:gs pos="0">
                <a:srgbClr val="000000">
                  <a:alpha val="65000"/>
                </a:srgbClr>
              </a:gs>
              <a:gs pos="100000">
                <a:srgbClr val="000000">
                  <a:alpha val="75000"/>
                </a:srgbClr>
              </a:gs>
            </a:gsLst>
            <a:lin ang="5400000"/>
          </a:gra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381000" y="635000"/>
            <a:ext cx="11430000" cy="889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4000" b="0" i="0" u="none" strike="noStrike">
                <a:solidFill>
                  <a:srgbClr val="FFFFFF"/>
                </a:solidFill>
                <a:latin typeface="Playfair Display Bold"/>
                <a:ea typeface="Playfair Display Bold"/>
                <a:cs typeface="Playfair Display Bold"/>
                <a:sym typeface="Playfair Display Bold"/>
              </a:rPr>
              <a:t>Conclusion &amp; Reflection</a:t>
            </a:r>
            <a:endParaRPr lang="en-US" sz="1100"/>
          </a:p>
        </p:txBody>
      </p:sp>
      <p:sp>
        <p:nvSpPr>
          <p:cNvPr id="4" name="AutoShape 4"/>
          <p:cNvSpPr/>
          <p:nvPr/>
        </p:nvSpPr>
        <p:spPr>
          <a:xfrm>
            <a:off x="571500" y="1778000"/>
            <a:ext cx="3556000" cy="1968500"/>
          </a:xfrm>
          <a:prstGeom prst="roundRect">
            <a:avLst>
              <a:gd name="adj" fmla="val 0"/>
            </a:avLst>
          </a:prstGeom>
          <a:solidFill>
            <a:srgbClr val="140F0C">
              <a:alpha val="82000"/>
            </a:srgbClr>
          </a:solidFill>
          <a:ln w="12700" cap="flat" cmpd="sng">
            <a:solidFill>
              <a:srgbClr val="C0392B">
                <a:alpha val="70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571500" y="1778000"/>
            <a:ext cx="35560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698500" y="1930400"/>
            <a:ext cx="3302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0" i="0" u="none" strike="noStrike">
                <a:solidFill>
                  <a:srgbClr val="C0392B"/>
                </a:solidFill>
                <a:latin typeface="Playfair Display Bold"/>
                <a:ea typeface="Playfair Display Bold"/>
                <a:cs typeface="Playfair Display Bold"/>
                <a:sym typeface="Playfair Display Bold"/>
              </a:rPr>
              <a:t>More Than a Game</a:t>
            </a:r>
            <a:endParaRPr lang="en-US" sz="1100"/>
          </a:p>
        </p:txBody>
      </p:sp>
      <p:sp>
        <p:nvSpPr>
          <p:cNvPr id="7" name="AutoShape 7"/>
          <p:cNvSpPr/>
          <p:nvPr/>
        </p:nvSpPr>
        <p:spPr>
          <a:xfrm>
            <a:off x="698500" y="2413000"/>
            <a:ext cx="3302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BEBEB">
                    <a:alpha val="94902"/>
                  </a:srgbClr>
                </a:solidFill>
                <a:latin typeface="Noto Serif SC"/>
                <a:ea typeface="Noto Serif SC"/>
                <a:cs typeface="Noto Serif SC"/>
                <a:sym typeface="Noto Serif SC"/>
              </a:rPr>
              <a:t>Beyond its gameplay, "Black Myth: Wukong" is a profound cultural carrier. It transcends entertainment to become a medium through which a new generation experiences the depth and soul of Chinese mythology.</a:t>
            </a:r>
            <a:endParaRPr lang="en-US" sz="1100"/>
          </a:p>
        </p:txBody>
      </p:sp>
      <p:sp>
        <p:nvSpPr>
          <p:cNvPr id="8" name="AutoShape 8"/>
          <p:cNvSpPr/>
          <p:nvPr/>
        </p:nvSpPr>
        <p:spPr>
          <a:xfrm>
            <a:off x="4381500" y="1778000"/>
            <a:ext cx="3556000" cy="1968500"/>
          </a:xfrm>
          <a:prstGeom prst="roundRect">
            <a:avLst>
              <a:gd name="adj" fmla="val 0"/>
            </a:avLst>
          </a:prstGeom>
          <a:solidFill>
            <a:srgbClr val="140F0C">
              <a:alpha val="82000"/>
            </a:srgbClr>
          </a:solidFill>
          <a:ln w="12700" cap="flat" cmpd="sng">
            <a:solidFill>
              <a:srgbClr val="C0392B">
                <a:alpha val="70000"/>
              </a:srgbClr>
            </a:solid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4381500" y="1778000"/>
            <a:ext cx="35560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0" name="AutoShape 10"/>
          <p:cNvSpPr/>
          <p:nvPr/>
        </p:nvSpPr>
        <p:spPr>
          <a:xfrm>
            <a:off x="4508500" y="1930400"/>
            <a:ext cx="3302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0" i="0" u="none" strike="noStrike">
                <a:solidFill>
                  <a:srgbClr val="C0392B"/>
                </a:solidFill>
                <a:latin typeface="Playfair Display Bold"/>
                <a:ea typeface="Playfair Display Bold"/>
                <a:cs typeface="Playfair Display Bold"/>
                <a:sym typeface="Playfair Display Bold"/>
              </a:rPr>
              <a:t>Reviving Tradition</a:t>
            </a:r>
            <a:endParaRPr lang="en-US" sz="1100"/>
          </a:p>
        </p:txBody>
      </p:sp>
      <p:sp>
        <p:nvSpPr>
          <p:cNvPr id="11" name="AutoShape 11"/>
          <p:cNvSpPr/>
          <p:nvPr/>
        </p:nvSpPr>
        <p:spPr>
          <a:xfrm>
            <a:off x="4508500" y="2413000"/>
            <a:ext cx="3302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BEBEB">
                    <a:alpha val="94902"/>
                  </a:srgbClr>
                </a:solidFill>
                <a:latin typeface="Noto Serif SC"/>
                <a:ea typeface="Noto Serif SC"/>
                <a:cs typeface="Noto Serif SC"/>
                <a:sym typeface="Noto Serif SC"/>
              </a:rPr>
              <a:t>Harnessing cutting-edge game technology, it breathes new life into ancient folklore. The game vividly re-presents traditional Chinese philosophy, art, and aesthetics in a form that resonates with a global, digitally native audience.</a:t>
            </a:r>
            <a:endParaRPr lang="en-US" sz="1100"/>
          </a:p>
        </p:txBody>
      </p:sp>
      <p:sp>
        <p:nvSpPr>
          <p:cNvPr id="12" name="AutoShape 12"/>
          <p:cNvSpPr/>
          <p:nvPr/>
        </p:nvSpPr>
        <p:spPr>
          <a:xfrm>
            <a:off x="8191500" y="1778000"/>
            <a:ext cx="3556000" cy="1968500"/>
          </a:xfrm>
          <a:prstGeom prst="roundRect">
            <a:avLst>
              <a:gd name="adj" fmla="val 0"/>
            </a:avLst>
          </a:prstGeom>
          <a:solidFill>
            <a:srgbClr val="140F0C">
              <a:alpha val="82000"/>
            </a:srgbClr>
          </a:solidFill>
          <a:ln w="12700" cap="flat" cmpd="sng">
            <a:solidFill>
              <a:srgbClr val="C0392B">
                <a:alpha val="70000"/>
              </a:srgbClr>
            </a:solid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8191500" y="1778000"/>
            <a:ext cx="35560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8318500" y="1930400"/>
            <a:ext cx="3302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0" i="0" u="none" strike="noStrike">
                <a:solidFill>
                  <a:srgbClr val="C0392B"/>
                </a:solidFill>
                <a:latin typeface="Playfair Display Bold"/>
                <a:ea typeface="Playfair Display Bold"/>
                <a:cs typeface="Playfair Display Bold"/>
                <a:sym typeface="Playfair Display Bold"/>
              </a:rPr>
              <a:t>Bridging Cultures</a:t>
            </a:r>
            <a:endParaRPr lang="en-US" sz="1100"/>
          </a:p>
        </p:txBody>
      </p:sp>
      <p:sp>
        <p:nvSpPr>
          <p:cNvPr id="15" name="AutoShape 15"/>
          <p:cNvSpPr/>
          <p:nvPr/>
        </p:nvSpPr>
        <p:spPr>
          <a:xfrm>
            <a:off x="8318500" y="2413000"/>
            <a:ext cx="3302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BEBEB">
                    <a:alpha val="94902"/>
                  </a:srgbClr>
                </a:solidFill>
                <a:latin typeface="Noto Serif SC"/>
                <a:ea typeface="Noto Serif SC"/>
                <a:cs typeface="Noto Serif SC"/>
                <a:sym typeface="Noto Serif SC"/>
              </a:rPr>
              <a:t>Gaming has proven to be a universal language without borders. This work acts as a powerful bridge, fostering cross-cultural understanding and appreciation by inviting the world to explore a unique perspective on Chinese spiritual heritage.</a:t>
            </a:r>
            <a:endParaRPr lang="en-US" sz="1100"/>
          </a:p>
        </p:txBody>
      </p:sp>
      <p:sp>
        <p:nvSpPr>
          <p:cNvPr id="16" name="AutoShape 16"/>
          <p:cNvSpPr/>
          <p:nvPr/>
        </p:nvSpPr>
        <p:spPr>
          <a:xfrm>
            <a:off x="571500" y="3937000"/>
            <a:ext cx="5397500" cy="1841500"/>
          </a:xfrm>
          <a:prstGeom prst="roundRect">
            <a:avLst>
              <a:gd name="adj" fmla="val 0"/>
            </a:avLst>
          </a:prstGeom>
          <a:solidFill>
            <a:srgbClr val="140F0C">
              <a:alpha val="82000"/>
            </a:srgbClr>
          </a:solidFill>
          <a:ln w="12700" cap="flat" cmpd="sng">
            <a:solidFill>
              <a:srgbClr val="C0392B">
                <a:alpha val="70000"/>
              </a:srgbClr>
            </a:solid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571500" y="3937000"/>
            <a:ext cx="5397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698500" y="4089400"/>
            <a:ext cx="5143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0" i="0" u="none" strike="noStrike">
                <a:solidFill>
                  <a:srgbClr val="C0392B"/>
                </a:solidFill>
                <a:latin typeface="Playfair Display Bold"/>
                <a:ea typeface="Playfair Display Bold"/>
                <a:cs typeface="Playfair Display Bold"/>
                <a:sym typeface="Playfair Display Bold"/>
              </a:rPr>
              <a:t>Timeless Symbol</a:t>
            </a:r>
            <a:endParaRPr lang="en-US" sz="1100"/>
          </a:p>
        </p:txBody>
      </p:sp>
      <p:sp>
        <p:nvSpPr>
          <p:cNvPr id="19" name="AutoShape 19"/>
          <p:cNvSpPr/>
          <p:nvPr/>
        </p:nvSpPr>
        <p:spPr>
          <a:xfrm>
            <a:off x="698500" y="4572000"/>
            <a:ext cx="5143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BEBEB">
                    <a:alpha val="94902"/>
                  </a:srgbClr>
                </a:solidFill>
                <a:latin typeface="Noto Serif SC"/>
                <a:ea typeface="Noto Serif SC"/>
                <a:cs typeface="Noto Serif SC"/>
                <a:sym typeface="Noto Serif SC"/>
              </a:rPr>
              <a:t>The Monkey King remains an enduring icon, transcending epochs and geographies. He stands as a timeless symbol of rebellion, wisdom, and perseverance, seamlessly connecting the profound traditions of the East with the contemporary aspirations of the West.</a:t>
            </a:r>
            <a:endParaRPr lang="en-US" sz="1100"/>
          </a:p>
        </p:txBody>
      </p:sp>
      <p:sp>
        <p:nvSpPr>
          <p:cNvPr id="20" name="AutoShape 20"/>
          <p:cNvSpPr/>
          <p:nvPr/>
        </p:nvSpPr>
        <p:spPr>
          <a:xfrm>
            <a:off x="6223000" y="3937000"/>
            <a:ext cx="5397500" cy="1841500"/>
          </a:xfrm>
          <a:prstGeom prst="roundRect">
            <a:avLst>
              <a:gd name="adj" fmla="val 0"/>
            </a:avLst>
          </a:prstGeom>
          <a:solidFill>
            <a:srgbClr val="140F0C">
              <a:alpha val="82000"/>
            </a:srgbClr>
          </a:solidFill>
          <a:ln w="12700" cap="flat" cmpd="sng">
            <a:solidFill>
              <a:srgbClr val="C0392B">
                <a:alpha val="70000"/>
              </a:srgbClr>
            </a:solid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6223000" y="3937000"/>
            <a:ext cx="5397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2" name="AutoShape 22"/>
          <p:cNvSpPr/>
          <p:nvPr/>
        </p:nvSpPr>
        <p:spPr>
          <a:xfrm>
            <a:off x="6350000" y="4089400"/>
            <a:ext cx="5143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0" i="0" u="none" strike="noStrike">
                <a:solidFill>
                  <a:srgbClr val="C0392B"/>
                </a:solidFill>
                <a:latin typeface="Playfair Display Bold"/>
                <a:ea typeface="Playfair Display Bold"/>
                <a:cs typeface="Playfair Display Bold"/>
                <a:sym typeface="Playfair Display Bold"/>
              </a:rPr>
              <a:t>A New Chapter</a:t>
            </a:r>
            <a:endParaRPr lang="en-US" sz="1100"/>
          </a:p>
        </p:txBody>
      </p:sp>
      <p:sp>
        <p:nvSpPr>
          <p:cNvPr id="23" name="AutoShape 23"/>
          <p:cNvSpPr/>
          <p:nvPr/>
        </p:nvSpPr>
        <p:spPr>
          <a:xfrm>
            <a:off x="6350000" y="4572000"/>
            <a:ext cx="5143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BEBEB">
                    <a:alpha val="94902"/>
                  </a:srgbClr>
                </a:solidFill>
                <a:latin typeface="Noto Serif SC"/>
                <a:ea typeface="Noto Serif SC"/>
                <a:cs typeface="Noto Serif SC"/>
                <a:sym typeface="Noto Serif SC"/>
              </a:rPr>
              <a:t>This game marks a pivotal new chapter in digital cultural storytelling. It demonstrates how technology can serve as a vessel for tradition, reimagining China's rich narrative heritage in an immersive format that captivates and inspires a worldwide audience.</a:t>
            </a:r>
            <a:endParaRPr lang="en-US" sz="1100"/>
          </a:p>
        </p:txBody>
      </p:sp>
      <p:sp>
        <p:nvSpPr>
          <p:cNvPr id="24" name="AutoShape 24"/>
          <p:cNvSpPr/>
          <p:nvPr/>
        </p:nvSpPr>
        <p:spPr>
          <a:xfrm>
            <a:off x="381000" y="5905500"/>
            <a:ext cx="11430000" cy="635000"/>
          </a:xfrm>
          <a:prstGeom prst="roundRect">
            <a:avLst>
              <a:gd name="adj" fmla="val 0"/>
            </a:avLst>
          </a:prstGeom>
          <a:solidFill>
            <a:srgbClr val="C0392B">
              <a:alpha val="75000"/>
            </a:srgbClr>
          </a:solidFill>
          <a:ln w="25400" cap="flat" cmpd="sng">
            <a:noFill/>
            <a:prstDash val="solid"/>
            <a:round/>
          </a:ln>
        </p:spPr>
        <p:txBody>
          <a:bodyPr vert="horz" wrap="square" lIns="63500" tIns="63500" rIns="63500" bIns="63500" rtlCol="0" anchor="ctr"/>
          <a:lstStyle/>
          <a:p>
            <a:pPr algn="ctr">
              <a:defRPr/>
            </a:pPr>
            <a:endParaRPr/>
          </a:p>
        </p:txBody>
      </p:sp>
      <p:sp>
        <p:nvSpPr>
          <p:cNvPr id="25" name="AutoShape 25"/>
          <p:cNvSpPr/>
          <p:nvPr/>
        </p:nvSpPr>
        <p:spPr>
          <a:xfrm>
            <a:off x="381000" y="5905500"/>
            <a:ext cx="11430000" cy="635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2200" b="0" i="0" u="none" strike="noStrike" spc="200">
                <a:solidFill>
                  <a:srgbClr val="FFFFFF"/>
                </a:solidFill>
                <a:latin typeface="Playfair Display Bold"/>
                <a:ea typeface="Playfair Display Bold"/>
                <a:cs typeface="Playfair Display Bold"/>
                <a:sym typeface="Playfair Display Bold"/>
              </a:rPr>
              <a:t>Thank You</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635000"/>
            <a:ext cx="1016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0" i="0" u="none" strike="noStrike" dirty="0">
                <a:solidFill>
                  <a:srgbClr val="1C1C1C"/>
                </a:solidFill>
                <a:latin typeface="Playfair Display Bold"/>
                <a:ea typeface="Playfair Display Bold"/>
                <a:cs typeface="Playfair Display Bold"/>
                <a:sym typeface="Playfair Display Bold"/>
              </a:rPr>
              <a:t>Game Introduction</a:t>
            </a:r>
            <a:endParaRPr lang="en-US" sz="1100" dirty="0"/>
          </a:p>
        </p:txBody>
      </p:sp>
      <p:sp>
        <p:nvSpPr>
          <p:cNvPr id="4" name="AutoShape 4"/>
          <p:cNvSpPr/>
          <p:nvPr/>
        </p:nvSpPr>
        <p:spPr>
          <a:xfrm>
            <a:off x="762000" y="1651000"/>
            <a:ext cx="3556000" cy="2222500"/>
          </a:xfrm>
          <a:prstGeom prst="roundRect">
            <a:avLst>
              <a:gd name="adj" fmla="val 0"/>
            </a:avLst>
          </a:prstGeom>
          <a:solidFill>
            <a:srgbClr val="F9F6F0">
              <a:alpha val="92000"/>
            </a:srgbClr>
          </a:solidFill>
          <a:ln w="12700" cap="flat" cmpd="sng">
            <a:solidFill>
              <a:srgbClr val="C0392B">
                <a:alpha val="40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762000" y="1651000"/>
            <a:ext cx="3556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914400" y="1803400"/>
            <a:ext cx="32512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0" i="0" u="none" strike="noStrike" dirty="0">
                <a:solidFill>
                  <a:srgbClr val="C0392B"/>
                </a:solidFill>
                <a:latin typeface="Playfair Display Bold"/>
                <a:ea typeface="Playfair Display Bold"/>
                <a:cs typeface="Playfair Display Bold"/>
                <a:sym typeface="Playfair Display Bold"/>
              </a:rPr>
              <a:t>Developer &amp; Global Launch</a:t>
            </a:r>
            <a:endParaRPr lang="en-US" sz="1100" dirty="0"/>
          </a:p>
        </p:txBody>
      </p:sp>
      <p:sp>
        <p:nvSpPr>
          <p:cNvPr id="7" name="AutoShape 7"/>
          <p:cNvSpPr/>
          <p:nvPr/>
        </p:nvSpPr>
        <p:spPr>
          <a:xfrm>
            <a:off x="914400" y="2286000"/>
            <a:ext cx="32512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dirty="0">
                <a:solidFill>
                  <a:srgbClr val="262626"/>
                </a:solidFill>
                <a:latin typeface="Noto Sans SC"/>
                <a:ea typeface="Noto Sans SC"/>
                <a:cs typeface="Noto Sans SC"/>
                <a:sym typeface="Noto Sans SC"/>
              </a:rPr>
              <a:t>Developed by the visionary team at Game Science in China, the game made its worldwide debut on August 20, 2024. This marked a significant milestone for the Chinese gaming industry, bringing a uniquely crafted experience to players across the globe.</a:t>
            </a:r>
            <a:endParaRPr lang="en-US" sz="1100" dirty="0"/>
          </a:p>
        </p:txBody>
      </p:sp>
      <p:sp>
        <p:nvSpPr>
          <p:cNvPr id="8" name="AutoShape 8"/>
          <p:cNvSpPr/>
          <p:nvPr/>
        </p:nvSpPr>
        <p:spPr>
          <a:xfrm>
            <a:off x="4508500" y="1651000"/>
            <a:ext cx="3556000" cy="2222500"/>
          </a:xfrm>
          <a:prstGeom prst="roundRect">
            <a:avLst>
              <a:gd name="adj" fmla="val 0"/>
            </a:avLst>
          </a:prstGeom>
          <a:solidFill>
            <a:srgbClr val="F9F6F0">
              <a:alpha val="92000"/>
            </a:srgbClr>
          </a:solidFill>
          <a:ln w="12700" cap="flat" cmpd="sng">
            <a:solidFill>
              <a:srgbClr val="C0392B">
                <a:alpha val="40000"/>
              </a:srgbClr>
            </a:solid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4508500" y="1651000"/>
            <a:ext cx="3556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0" name="AutoShape 10"/>
          <p:cNvSpPr/>
          <p:nvPr/>
        </p:nvSpPr>
        <p:spPr>
          <a:xfrm>
            <a:off x="4660900" y="1803400"/>
            <a:ext cx="32512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0" i="0" u="none" strike="noStrike">
                <a:solidFill>
                  <a:srgbClr val="C0392B"/>
                </a:solidFill>
                <a:latin typeface="Playfair Display Bold"/>
                <a:ea typeface="Playfair Display Bold"/>
                <a:cs typeface="Playfair Display Bold"/>
                <a:sym typeface="Playfair Display Bold"/>
              </a:rPr>
              <a:t>Genre: AAA ARPG</a:t>
            </a:r>
            <a:endParaRPr lang="en-US" sz="1100"/>
          </a:p>
        </p:txBody>
      </p:sp>
      <p:sp>
        <p:nvSpPr>
          <p:cNvPr id="11" name="AutoShape 11"/>
          <p:cNvSpPr/>
          <p:nvPr/>
        </p:nvSpPr>
        <p:spPr>
          <a:xfrm>
            <a:off x="4660900" y="2286000"/>
            <a:ext cx="32512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dirty="0">
                <a:solidFill>
                  <a:srgbClr val="262626"/>
                </a:solidFill>
                <a:latin typeface="Noto Sans SC"/>
                <a:ea typeface="Noto Sans SC"/>
                <a:cs typeface="Noto Sans SC"/>
                <a:sym typeface="Noto Sans SC"/>
              </a:rPr>
              <a:t>Recognized as China’s first bona fide AAA Action Role-Playing Game, it transcends conventional boundaries. Rooted in rich Chinese mythology, it delivers an epic journey with soul-stirring combat and a meticulously built open world that redefines the genre.</a:t>
            </a:r>
            <a:endParaRPr lang="en-US" sz="1100" dirty="0"/>
          </a:p>
        </p:txBody>
      </p:sp>
      <p:sp>
        <p:nvSpPr>
          <p:cNvPr id="12" name="AutoShape 12"/>
          <p:cNvSpPr/>
          <p:nvPr/>
        </p:nvSpPr>
        <p:spPr>
          <a:xfrm>
            <a:off x="8255000" y="1651000"/>
            <a:ext cx="3556000" cy="2222500"/>
          </a:xfrm>
          <a:prstGeom prst="roundRect">
            <a:avLst>
              <a:gd name="adj" fmla="val 0"/>
            </a:avLst>
          </a:prstGeom>
          <a:solidFill>
            <a:srgbClr val="F9F6F0">
              <a:alpha val="92000"/>
            </a:srgbClr>
          </a:solidFill>
          <a:ln w="12700" cap="flat" cmpd="sng">
            <a:solidFill>
              <a:srgbClr val="C0392B">
                <a:alpha val="40000"/>
              </a:srgbClr>
            </a:solid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8255000" y="1651000"/>
            <a:ext cx="3556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8407400" y="1803400"/>
            <a:ext cx="32512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0" i="0" u="none" strike="noStrike">
                <a:solidFill>
                  <a:srgbClr val="C0392B"/>
                </a:solidFill>
                <a:latin typeface="Playfair Display Bold"/>
                <a:ea typeface="Playfair Display Bold"/>
                <a:cs typeface="Playfair Display Bold"/>
                <a:sym typeface="Playfair Display Bold"/>
              </a:rPr>
              <a:t>Sensational Sales Surge</a:t>
            </a:r>
            <a:endParaRPr lang="en-US" sz="1100"/>
          </a:p>
        </p:txBody>
      </p:sp>
      <p:sp>
        <p:nvSpPr>
          <p:cNvPr id="15" name="AutoShape 15"/>
          <p:cNvSpPr/>
          <p:nvPr/>
        </p:nvSpPr>
        <p:spPr>
          <a:xfrm>
            <a:off x="8407400" y="2286000"/>
            <a:ext cx="32512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a:solidFill>
                  <a:srgbClr val="262626"/>
                </a:solidFill>
                <a:latin typeface="Noto Sans SC"/>
                <a:ea typeface="Noto Sans SC"/>
                <a:cs typeface="Noto Sans SC"/>
                <a:sym typeface="Noto Sans SC"/>
              </a:rPr>
              <a:t>The game became an instant global phenomenon, selling 4.5 million copies on its first day alone. Its momentum continued unabated, surpassing the 10 million sales mark within a mere three days, a testament to its universal acclaim.</a:t>
            </a:r>
            <a:endParaRPr lang="en-US" sz="1100"/>
          </a:p>
        </p:txBody>
      </p:sp>
      <p:sp>
        <p:nvSpPr>
          <p:cNvPr id="16" name="AutoShape 16"/>
          <p:cNvSpPr/>
          <p:nvPr/>
        </p:nvSpPr>
        <p:spPr>
          <a:xfrm>
            <a:off x="762000" y="4064000"/>
            <a:ext cx="5334000" cy="2222500"/>
          </a:xfrm>
          <a:prstGeom prst="roundRect">
            <a:avLst>
              <a:gd name="adj" fmla="val 0"/>
            </a:avLst>
          </a:prstGeom>
          <a:solidFill>
            <a:srgbClr val="F9F6F0">
              <a:alpha val="92000"/>
            </a:srgbClr>
          </a:solidFill>
          <a:ln w="12700" cap="flat" cmpd="sng">
            <a:solidFill>
              <a:srgbClr val="C0392B">
                <a:alpha val="40000"/>
              </a:srgbClr>
            </a:solid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762000" y="4064000"/>
            <a:ext cx="5334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914400" y="4216400"/>
            <a:ext cx="50292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0" i="0" u="none" strike="noStrike">
                <a:solidFill>
                  <a:srgbClr val="C0392B"/>
                </a:solidFill>
                <a:latin typeface="Playfair Display Bold"/>
                <a:ea typeface="Playfair Display Bold"/>
                <a:cs typeface="Playfair Display Bold"/>
                <a:sym typeface="Playfair Display Bold"/>
              </a:rPr>
              <a:t>Steam’s New Benchmark</a:t>
            </a:r>
            <a:endParaRPr lang="en-US" sz="1100"/>
          </a:p>
        </p:txBody>
      </p:sp>
      <p:sp>
        <p:nvSpPr>
          <p:cNvPr id="19" name="AutoShape 19"/>
          <p:cNvSpPr/>
          <p:nvPr/>
        </p:nvSpPr>
        <p:spPr>
          <a:xfrm>
            <a:off x="914400" y="4699000"/>
            <a:ext cx="5029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a:solidFill>
                  <a:srgbClr val="262626"/>
                </a:solidFill>
                <a:latin typeface="Noto Sans SC"/>
                <a:ea typeface="Noto Sans SC"/>
                <a:cs typeface="Noto Sans SC"/>
                <a:sym typeface="Noto Sans SC"/>
              </a:rPr>
              <a:t>It shattered the Steam concurrent player record for single-player titles, peaking at an astonishing 2.2 million players online simultaneously. This unprecedented achievement underscored the game’s massive global resonance and the hunger for high-quality narrative-driven experiences.</a:t>
            </a:r>
            <a:endParaRPr lang="en-US" sz="1100"/>
          </a:p>
        </p:txBody>
      </p:sp>
      <p:sp>
        <p:nvSpPr>
          <p:cNvPr id="20" name="AutoShape 20"/>
          <p:cNvSpPr/>
          <p:nvPr/>
        </p:nvSpPr>
        <p:spPr>
          <a:xfrm>
            <a:off x="6350000" y="4064000"/>
            <a:ext cx="5461000" cy="2222500"/>
          </a:xfrm>
          <a:prstGeom prst="roundRect">
            <a:avLst>
              <a:gd name="adj" fmla="val 0"/>
            </a:avLst>
          </a:prstGeom>
          <a:solidFill>
            <a:srgbClr val="F9F6F0">
              <a:alpha val="92000"/>
            </a:srgbClr>
          </a:solidFill>
          <a:ln w="12700" cap="flat" cmpd="sng">
            <a:solidFill>
              <a:srgbClr val="C0392B">
                <a:alpha val="40000"/>
              </a:srgbClr>
            </a:solid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6350000" y="4064000"/>
            <a:ext cx="5461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2" name="AutoShape 22"/>
          <p:cNvSpPr/>
          <p:nvPr/>
        </p:nvSpPr>
        <p:spPr>
          <a:xfrm>
            <a:off x="6502400" y="4216400"/>
            <a:ext cx="5080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0" i="0" u="none" strike="noStrike">
                <a:solidFill>
                  <a:srgbClr val="C0392B"/>
                </a:solidFill>
                <a:latin typeface="Playfair Display Bold"/>
                <a:ea typeface="Playfair Display Bold"/>
                <a:cs typeface="Playfair Display Bold"/>
                <a:sym typeface="Playfair Display Bold"/>
              </a:rPr>
              <a:t>6.5 Years of Meticulous Craftsmanship</a:t>
            </a:r>
            <a:endParaRPr lang="en-US" sz="1100"/>
          </a:p>
        </p:txBody>
      </p:sp>
      <p:sp>
        <p:nvSpPr>
          <p:cNvPr id="23" name="AutoShape 23"/>
          <p:cNvSpPr/>
          <p:nvPr/>
        </p:nvSpPr>
        <p:spPr>
          <a:xfrm>
            <a:off x="6502400" y="4699000"/>
            <a:ext cx="50800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a:solidFill>
                  <a:srgbClr val="262626"/>
                </a:solidFill>
                <a:latin typeface="Noto Sans SC"/>
                <a:ea typeface="Noto Sans SC"/>
                <a:cs typeface="Noto Sans SC"/>
                <a:sym typeface="Noto Sans SC"/>
              </a:rPr>
              <a:t>Over six and a half years of dedicated development were poured into every aspect of the game. From the intricate art design echoing classical Chinese aesthetics to the polished gameplay mechanics, it represents a labor of love and an extraordinary leap forward for Chinese game artistry.</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635000"/>
            <a:ext cx="1079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0" i="0" u="none" strike="noStrike" dirty="0">
                <a:solidFill>
                  <a:srgbClr val="1C1C1C"/>
                </a:solidFill>
                <a:latin typeface="Playfair Display Bold"/>
                <a:ea typeface="Playfair Display Bold"/>
                <a:cs typeface="Playfair Display Bold"/>
                <a:sym typeface="Playfair Display Bold"/>
              </a:rPr>
              <a:t>Cultural Origin: Journey to the West</a:t>
            </a:r>
            <a:endParaRPr lang="en-US" sz="1100" dirty="0"/>
          </a:p>
        </p:txBody>
      </p:sp>
      <p:sp>
        <p:nvSpPr>
          <p:cNvPr id="4" name="AutoShape 4"/>
          <p:cNvSpPr/>
          <p:nvPr/>
        </p:nvSpPr>
        <p:spPr>
          <a:xfrm>
            <a:off x="762000" y="1651000"/>
            <a:ext cx="3492500" cy="2222500"/>
          </a:xfrm>
          <a:prstGeom prst="roundRect">
            <a:avLst>
              <a:gd name="adj" fmla="val 0"/>
            </a:avLst>
          </a:prstGeom>
          <a:solidFill>
            <a:srgbClr val="FAF8F2">
              <a:alpha val="95000"/>
            </a:srgbClr>
          </a:solidFill>
          <a:ln w="12700" cap="flat" cmpd="sng">
            <a:solidFill>
              <a:srgbClr val="C0392B">
                <a:alpha val="30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762000" y="1651000"/>
            <a:ext cx="34925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889000" y="1803400"/>
            <a:ext cx="3238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Literary Heritage</a:t>
            </a:r>
            <a:endParaRPr lang="en-US" sz="1100"/>
          </a:p>
        </p:txBody>
      </p:sp>
      <p:sp>
        <p:nvSpPr>
          <p:cNvPr id="7" name="AutoShape 7"/>
          <p:cNvSpPr/>
          <p:nvPr/>
        </p:nvSpPr>
        <p:spPr>
          <a:xfrm>
            <a:off x="889000" y="2311400"/>
            <a:ext cx="32385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dirty="0">
                <a:solidFill>
                  <a:srgbClr val="323232"/>
                </a:solidFill>
                <a:latin typeface="Noto Sans SC"/>
                <a:ea typeface="Noto Sans SC"/>
                <a:cs typeface="Noto Sans SC"/>
                <a:sym typeface="Noto Sans SC"/>
              </a:rPr>
              <a:t>One of China's Four Great Classical Novels, penned by Wu </a:t>
            </a:r>
            <a:r>
              <a:rPr lang="en-US" sz="1200" b="0" i="0" u="none" strike="noStrike" dirty="0" err="1">
                <a:solidFill>
                  <a:srgbClr val="323232"/>
                </a:solidFill>
                <a:latin typeface="Noto Sans SC"/>
                <a:ea typeface="Noto Sans SC"/>
                <a:cs typeface="Noto Sans SC"/>
                <a:sym typeface="Noto Sans SC"/>
              </a:rPr>
              <a:t>Cheng'en</a:t>
            </a:r>
            <a:r>
              <a:rPr lang="en-US" sz="1200" b="0" i="0" u="none" strike="noStrike" dirty="0">
                <a:solidFill>
                  <a:srgbClr val="323232"/>
                </a:solidFill>
                <a:latin typeface="Noto Sans SC"/>
                <a:ea typeface="Noto Sans SC"/>
                <a:cs typeface="Noto Sans SC"/>
                <a:sym typeface="Noto Sans SC"/>
              </a:rPr>
              <a:t> in the 16th-century Ming Dynasty. A pinnacle of vernacular fiction, it has shaped Chinese popular culture and storytelling for centuries with its imaginative prose.</a:t>
            </a:r>
            <a:endParaRPr lang="en-US" sz="1100" dirty="0"/>
          </a:p>
        </p:txBody>
      </p:sp>
      <p:sp>
        <p:nvSpPr>
          <p:cNvPr id="8" name="AutoShape 8"/>
          <p:cNvSpPr/>
          <p:nvPr/>
        </p:nvSpPr>
        <p:spPr>
          <a:xfrm>
            <a:off x="4381500" y="1651000"/>
            <a:ext cx="3492500" cy="2222500"/>
          </a:xfrm>
          <a:prstGeom prst="roundRect">
            <a:avLst>
              <a:gd name="adj" fmla="val 0"/>
            </a:avLst>
          </a:prstGeom>
          <a:solidFill>
            <a:srgbClr val="FAF8F2">
              <a:alpha val="95000"/>
            </a:srgbClr>
          </a:solidFill>
          <a:ln w="12700" cap="flat" cmpd="sng">
            <a:solidFill>
              <a:srgbClr val="C0392B">
                <a:alpha val="30000"/>
              </a:srgbClr>
            </a:solid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4381500" y="1651000"/>
            <a:ext cx="34925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0" name="AutoShape 10"/>
          <p:cNvSpPr/>
          <p:nvPr/>
        </p:nvSpPr>
        <p:spPr>
          <a:xfrm>
            <a:off x="4508500" y="1803400"/>
            <a:ext cx="3238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Historical Basis</a:t>
            </a:r>
            <a:endParaRPr lang="en-US" sz="1100"/>
          </a:p>
        </p:txBody>
      </p:sp>
      <p:sp>
        <p:nvSpPr>
          <p:cNvPr id="11" name="AutoShape 11"/>
          <p:cNvSpPr/>
          <p:nvPr/>
        </p:nvSpPr>
        <p:spPr>
          <a:xfrm>
            <a:off x="4508500" y="2311400"/>
            <a:ext cx="32385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323232"/>
                </a:solidFill>
                <a:latin typeface="Noto Sans SC"/>
                <a:ea typeface="Noto Sans SC"/>
                <a:cs typeface="Noto Sans SC"/>
                <a:sym typeface="Noto Sans SC"/>
              </a:rPr>
              <a:t>Loosely rooted in the epic real-life pilgrimage of the monk Xuanzang (629-645 AD). He traveled to India against imperial decrees to retrieve sacred Buddhist scriptures, an act of devotion that inspired the legendary tale of perseverance.</a:t>
            </a:r>
            <a:endParaRPr lang="en-US" sz="1100"/>
          </a:p>
        </p:txBody>
      </p:sp>
      <p:sp>
        <p:nvSpPr>
          <p:cNvPr id="12" name="AutoShape 12"/>
          <p:cNvSpPr/>
          <p:nvPr/>
        </p:nvSpPr>
        <p:spPr>
          <a:xfrm>
            <a:off x="8001000" y="1651000"/>
            <a:ext cx="3492500" cy="2222500"/>
          </a:xfrm>
          <a:prstGeom prst="roundRect">
            <a:avLst>
              <a:gd name="adj" fmla="val 0"/>
            </a:avLst>
          </a:prstGeom>
          <a:solidFill>
            <a:srgbClr val="FAF8F2">
              <a:alpha val="95000"/>
            </a:srgbClr>
          </a:solidFill>
          <a:ln w="12700" cap="flat" cmpd="sng">
            <a:solidFill>
              <a:srgbClr val="C0392B">
                <a:alpha val="30000"/>
              </a:srgbClr>
            </a:solid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8001000" y="1651000"/>
            <a:ext cx="34925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8128000" y="1803400"/>
            <a:ext cx="3238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Narrative Structure</a:t>
            </a:r>
            <a:endParaRPr lang="en-US" sz="1100"/>
          </a:p>
        </p:txBody>
      </p:sp>
      <p:sp>
        <p:nvSpPr>
          <p:cNvPr id="15" name="AutoShape 15"/>
          <p:cNvSpPr/>
          <p:nvPr/>
        </p:nvSpPr>
        <p:spPr>
          <a:xfrm>
            <a:off x="8128000" y="2311400"/>
            <a:ext cx="32385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323232"/>
                </a:solidFill>
                <a:latin typeface="Noto Sans SC"/>
                <a:ea typeface="Noto Sans SC"/>
                <a:cs typeface="Noto Sans SC"/>
                <a:sym typeface="Noto Sans SC"/>
              </a:rPr>
              <a:t>Structured around a "cycle of adversity and spiritual growth," mirroring the Buddhist path to enlightenment. The journey is a metaphor for the human experience, where overcoming tribulations leads to self-realization and transcendence.</a:t>
            </a:r>
            <a:endParaRPr lang="en-US" sz="1100"/>
          </a:p>
        </p:txBody>
      </p:sp>
      <p:sp>
        <p:nvSpPr>
          <p:cNvPr id="16" name="AutoShape 16"/>
          <p:cNvSpPr/>
          <p:nvPr/>
        </p:nvSpPr>
        <p:spPr>
          <a:xfrm>
            <a:off x="762000" y="4064000"/>
            <a:ext cx="5207000" cy="2286000"/>
          </a:xfrm>
          <a:prstGeom prst="roundRect">
            <a:avLst>
              <a:gd name="adj" fmla="val 0"/>
            </a:avLst>
          </a:prstGeom>
          <a:solidFill>
            <a:srgbClr val="FAF8F2">
              <a:alpha val="95000"/>
            </a:srgbClr>
          </a:solidFill>
          <a:ln w="12700" cap="flat" cmpd="sng">
            <a:solidFill>
              <a:srgbClr val="C0392B">
                <a:alpha val="30000"/>
              </a:srgbClr>
            </a:solid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762000" y="4064000"/>
            <a:ext cx="5207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889000" y="4216400"/>
            <a:ext cx="4953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Philosophical Fusion</a:t>
            </a:r>
            <a:endParaRPr lang="en-US" sz="1100"/>
          </a:p>
        </p:txBody>
      </p:sp>
      <p:sp>
        <p:nvSpPr>
          <p:cNvPr id="19" name="AutoShape 19"/>
          <p:cNvSpPr/>
          <p:nvPr/>
        </p:nvSpPr>
        <p:spPr>
          <a:xfrm>
            <a:off x="889000" y="4724400"/>
            <a:ext cx="49530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200" b="0" i="0" u="none" strike="noStrike">
                <a:solidFill>
                  <a:srgbClr val="323232"/>
                </a:solidFill>
                <a:latin typeface="Noto Sans SC"/>
                <a:ea typeface="Noto Sans SC"/>
                <a:cs typeface="Noto Sans SC"/>
                <a:sym typeface="Noto Sans SC"/>
              </a:rPr>
              <a:t>A profound masterpiece that masterfully interweaves Buddhism, Taoism, and Confucianism—the three pillars of traditional Chinese thought. It embodies the concept of "Three Teachings as One," exploring how these distinct philosophies coexist and complement each other through the characters' quests and interactions, offering a holistic view of human virtue and cosmic harmony.</a:t>
            </a:r>
            <a:endParaRPr lang="en-US" sz="1100"/>
          </a:p>
        </p:txBody>
      </p:sp>
      <p:sp>
        <p:nvSpPr>
          <p:cNvPr id="20" name="AutoShape 20"/>
          <p:cNvSpPr/>
          <p:nvPr/>
        </p:nvSpPr>
        <p:spPr>
          <a:xfrm>
            <a:off x="6159500" y="4064000"/>
            <a:ext cx="5334000" cy="2286000"/>
          </a:xfrm>
          <a:prstGeom prst="roundRect">
            <a:avLst>
              <a:gd name="adj" fmla="val 0"/>
            </a:avLst>
          </a:prstGeom>
          <a:solidFill>
            <a:srgbClr val="FAF8F2">
              <a:alpha val="95000"/>
            </a:srgbClr>
          </a:solidFill>
          <a:ln w="12700" cap="flat" cmpd="sng">
            <a:solidFill>
              <a:srgbClr val="C0392B">
                <a:alpha val="30000"/>
              </a:srgbClr>
            </a:solid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6159500" y="4064000"/>
            <a:ext cx="5334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2" name="AutoShape 22"/>
          <p:cNvSpPr/>
          <p:nvPr/>
        </p:nvSpPr>
        <p:spPr>
          <a:xfrm>
            <a:off x="6286500" y="4216400"/>
            <a:ext cx="508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Universal Themes</a:t>
            </a:r>
            <a:endParaRPr lang="en-US" sz="1100"/>
          </a:p>
        </p:txBody>
      </p:sp>
      <p:sp>
        <p:nvSpPr>
          <p:cNvPr id="23" name="AutoShape 23"/>
          <p:cNvSpPr/>
          <p:nvPr/>
        </p:nvSpPr>
        <p:spPr>
          <a:xfrm>
            <a:off x="6286500" y="4724400"/>
            <a:ext cx="50800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200" b="0" i="0" u="none" strike="noStrike">
                <a:solidFill>
                  <a:srgbClr val="323232"/>
                </a:solidFill>
                <a:latin typeface="Noto Sans SC"/>
                <a:ea typeface="Noto Sans SC"/>
                <a:cs typeface="Noto Sans SC"/>
                <a:sym typeface="Noto Sans SC"/>
              </a:rPr>
              <a:t>Beyond its cultural context, the story resonates universally with themes of redemption, unwavering perseverance against overwhelming odds, and the transcendence of the self. The pilgrimage becomes a journey of the soul, where flawed characters find their purpose and attain enlightenment through collective effort and inner reflection, speaking to the timeless human spirit.</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635000"/>
            <a:ext cx="10668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0" i="0" u="none" strike="noStrike">
                <a:solidFill>
                  <a:srgbClr val="1C1C1C"/>
                </a:solidFill>
                <a:latin typeface="Playfair Display Bold"/>
                <a:ea typeface="Playfair Display Bold"/>
                <a:cs typeface="Playfair Display Bold"/>
                <a:sym typeface="Playfair Display Bold"/>
              </a:rPr>
              <a:t>Sun Wukong: The Cultural Icon</a:t>
            </a:r>
            <a:endParaRPr lang="en-US" sz="1100"/>
          </a:p>
        </p:txBody>
      </p:sp>
      <p:sp>
        <p:nvSpPr>
          <p:cNvPr id="4" name="AutoShape 4"/>
          <p:cNvSpPr/>
          <p:nvPr/>
        </p:nvSpPr>
        <p:spPr>
          <a:xfrm>
            <a:off x="762000" y="1651000"/>
            <a:ext cx="3492500" cy="2222500"/>
          </a:xfrm>
          <a:prstGeom prst="roundRect">
            <a:avLst>
              <a:gd name="adj" fmla="val 0"/>
            </a:avLst>
          </a:prstGeom>
          <a:solidFill>
            <a:srgbClr val="F8F6F2">
              <a:alpha val="92000"/>
            </a:srgbClr>
          </a:solidFill>
          <a:ln w="25400" cap="flat" cmpd="sng">
            <a:no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762000" y="1651000"/>
            <a:ext cx="3492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952500" y="1841500"/>
            <a:ext cx="3111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C0392B"/>
                </a:solidFill>
                <a:latin typeface="Playfair Display"/>
                <a:ea typeface="Playfair Display"/>
                <a:cs typeface="Playfair Display"/>
                <a:sym typeface="Playfair Display"/>
              </a:rPr>
              <a:t>Epic Character Arc</a:t>
            </a:r>
            <a:endParaRPr lang="en-US" sz="1100"/>
          </a:p>
        </p:txBody>
      </p:sp>
      <p:sp>
        <p:nvSpPr>
          <p:cNvPr id="7" name="AutoShape 7"/>
          <p:cNvSpPr/>
          <p:nvPr/>
        </p:nvSpPr>
        <p:spPr>
          <a:xfrm>
            <a:off x="952500" y="2413000"/>
            <a:ext cx="31115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300" b="0" i="0" u="none" strike="noStrike">
                <a:solidFill>
                  <a:srgbClr val="323232"/>
                </a:solidFill>
                <a:latin typeface="Noto Serif SC"/>
                <a:ea typeface="Noto Serif SC"/>
                <a:cs typeface="Noto Serif SC"/>
                <a:sym typeface="Noto Serif SC"/>
              </a:rPr>
              <a:t>From a wild, rebellious "Stone Monkey" to the arrogant "Great Sage Equal to Heaven," and ultimately to the enlightened "Victorious Fighting Buddha." His journey reflects the path from chaos to spiritual maturity and transcendence.</a:t>
            </a:r>
            <a:endParaRPr lang="en-US" sz="1100"/>
          </a:p>
        </p:txBody>
      </p:sp>
      <p:sp>
        <p:nvSpPr>
          <p:cNvPr id="8" name="AutoShape 8"/>
          <p:cNvSpPr/>
          <p:nvPr/>
        </p:nvSpPr>
        <p:spPr>
          <a:xfrm>
            <a:off x="4445000" y="1651000"/>
            <a:ext cx="3492500" cy="2222500"/>
          </a:xfrm>
          <a:prstGeom prst="roundRect">
            <a:avLst>
              <a:gd name="adj" fmla="val 0"/>
            </a:avLst>
          </a:prstGeom>
          <a:solidFill>
            <a:srgbClr val="F8F6F2">
              <a:alpha val="92000"/>
            </a:srgbClr>
          </a:solidFill>
          <a:ln w="25400" cap="flat" cmpd="sng">
            <a:no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4445000" y="1651000"/>
            <a:ext cx="3492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0" name="AutoShape 10"/>
          <p:cNvSpPr/>
          <p:nvPr/>
        </p:nvSpPr>
        <p:spPr>
          <a:xfrm>
            <a:off x="4635500" y="1841500"/>
            <a:ext cx="3111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C0392B"/>
                </a:solidFill>
                <a:latin typeface="Playfair Display"/>
                <a:ea typeface="Playfair Display"/>
                <a:cs typeface="Playfair Display"/>
                <a:sym typeface="Playfair Display"/>
              </a:rPr>
              <a:t>Spirit of Rebellion</a:t>
            </a:r>
            <a:endParaRPr lang="en-US" sz="1100"/>
          </a:p>
        </p:txBody>
      </p:sp>
      <p:sp>
        <p:nvSpPr>
          <p:cNvPr id="11" name="AutoShape 11"/>
          <p:cNvSpPr/>
          <p:nvPr/>
        </p:nvSpPr>
        <p:spPr>
          <a:xfrm>
            <a:off x="4635500" y="2413000"/>
            <a:ext cx="31115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300" b="0" i="0" u="none" strike="noStrike">
                <a:solidFill>
                  <a:srgbClr val="323232"/>
                </a:solidFill>
                <a:latin typeface="Noto Serif SC"/>
                <a:ea typeface="Noto Serif SC"/>
                <a:cs typeface="Noto Serif SC"/>
                <a:sym typeface="Noto Serif SC"/>
              </a:rPr>
              <a:t>His legendary "Havoc in Heaven" is a timeless metaphor for defying unjust authority. This act embodies the human desire for freedom, dignity, and the courage to challenge the established order of the world.</a:t>
            </a:r>
            <a:endParaRPr lang="en-US" sz="1100"/>
          </a:p>
        </p:txBody>
      </p:sp>
      <p:sp>
        <p:nvSpPr>
          <p:cNvPr id="12" name="AutoShape 12"/>
          <p:cNvSpPr/>
          <p:nvPr/>
        </p:nvSpPr>
        <p:spPr>
          <a:xfrm>
            <a:off x="8128000" y="1651000"/>
            <a:ext cx="3492500" cy="2222500"/>
          </a:xfrm>
          <a:prstGeom prst="roundRect">
            <a:avLst>
              <a:gd name="adj" fmla="val 0"/>
            </a:avLst>
          </a:prstGeom>
          <a:solidFill>
            <a:srgbClr val="F8F6F2">
              <a:alpha val="92000"/>
            </a:srgbClr>
          </a:solidFill>
          <a:ln w="25400" cap="flat" cmpd="sng">
            <a:no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8128000" y="1651000"/>
            <a:ext cx="3492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8318500" y="1841500"/>
            <a:ext cx="3111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C0392B"/>
                </a:solidFill>
                <a:latin typeface="Playfair Display"/>
                <a:ea typeface="Playfair Display"/>
                <a:cs typeface="Playfair Display"/>
                <a:sym typeface="Playfair Display"/>
              </a:rPr>
              <a:t>Wisdom &amp; Adaptability</a:t>
            </a:r>
            <a:endParaRPr lang="en-US" sz="1100"/>
          </a:p>
        </p:txBody>
      </p:sp>
      <p:sp>
        <p:nvSpPr>
          <p:cNvPr id="15" name="AutoShape 15"/>
          <p:cNvSpPr/>
          <p:nvPr/>
        </p:nvSpPr>
        <p:spPr>
          <a:xfrm>
            <a:off x="8318500" y="2413000"/>
            <a:ext cx="31115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300" b="0" i="0" u="none" strike="noStrike">
                <a:solidFill>
                  <a:srgbClr val="323232"/>
                </a:solidFill>
                <a:latin typeface="Noto Serif SC"/>
                <a:ea typeface="Noto Serif SC"/>
                <a:cs typeface="Noto Serif SC"/>
                <a:sym typeface="Noto Serif SC"/>
              </a:rPr>
              <a:t>The 72 transformations and the cloud-somersault represent ingenuity and resourcefulness. These powers symbolize the ability to navigate adversity, adapt to changing circumstances, and overcome any obstacle through wit and skill.</a:t>
            </a:r>
            <a:endParaRPr lang="en-US" sz="1100"/>
          </a:p>
        </p:txBody>
      </p:sp>
      <p:sp>
        <p:nvSpPr>
          <p:cNvPr id="16" name="AutoShape 16"/>
          <p:cNvSpPr/>
          <p:nvPr/>
        </p:nvSpPr>
        <p:spPr>
          <a:xfrm>
            <a:off x="762000" y="4064000"/>
            <a:ext cx="5207000" cy="2286000"/>
          </a:xfrm>
          <a:prstGeom prst="roundRect">
            <a:avLst>
              <a:gd name="adj" fmla="val 0"/>
            </a:avLst>
          </a:prstGeom>
          <a:solidFill>
            <a:srgbClr val="F8F6F2">
              <a:alpha val="92000"/>
            </a:srgbClr>
          </a:solidFill>
          <a:ln w="25400" cap="flat" cmpd="sng">
            <a:no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762000" y="4064000"/>
            <a:ext cx="52070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952500" y="4191000"/>
            <a:ext cx="4826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C0392B"/>
                </a:solidFill>
                <a:latin typeface="Playfair Display"/>
                <a:ea typeface="Playfair Display"/>
                <a:cs typeface="Playfair Display"/>
                <a:sym typeface="Playfair Display"/>
              </a:rPr>
              <a:t>Fusion of Three Traditions</a:t>
            </a:r>
            <a:endParaRPr lang="en-US" sz="1100"/>
          </a:p>
        </p:txBody>
      </p:sp>
      <p:sp>
        <p:nvSpPr>
          <p:cNvPr id="19" name="AutoShape 19"/>
          <p:cNvSpPr/>
          <p:nvPr/>
        </p:nvSpPr>
        <p:spPr>
          <a:xfrm>
            <a:off x="952500" y="4826000"/>
            <a:ext cx="48260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a:solidFill>
                  <a:srgbClr val="323232"/>
                </a:solidFill>
                <a:latin typeface="Noto Serif SC"/>
                <a:ea typeface="Noto Serif SC"/>
                <a:cs typeface="Noto Serif SC"/>
                <a:sym typeface="Noto Serif SC"/>
              </a:rPr>
              <a:t>Sun Wukong is a masterpiece of cultural synthesis. He wields Taoist magic, embraces Buddhist compassion through his quest for enlightenment, and upholds Confucian loyalty to his master. This blend creates a character that resonates deeply with the philosophical underpinnings of Chinese civilization.</a:t>
            </a:r>
            <a:endParaRPr lang="en-US" sz="1100"/>
          </a:p>
        </p:txBody>
      </p:sp>
      <p:sp>
        <p:nvSpPr>
          <p:cNvPr id="20" name="AutoShape 20"/>
          <p:cNvSpPr/>
          <p:nvPr/>
        </p:nvSpPr>
        <p:spPr>
          <a:xfrm>
            <a:off x="6223000" y="4064000"/>
            <a:ext cx="5207000" cy="2286000"/>
          </a:xfrm>
          <a:prstGeom prst="roundRect">
            <a:avLst>
              <a:gd name="adj" fmla="val 0"/>
            </a:avLst>
          </a:prstGeom>
          <a:solidFill>
            <a:srgbClr val="F8F6F2">
              <a:alpha val="92000"/>
            </a:srgbClr>
          </a:solidFill>
          <a:ln w="25400" cap="flat" cmpd="sng">
            <a:no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6223000" y="4064000"/>
            <a:ext cx="52070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2" name="AutoShape 22"/>
          <p:cNvSpPr/>
          <p:nvPr/>
        </p:nvSpPr>
        <p:spPr>
          <a:xfrm>
            <a:off x="6413500" y="4191000"/>
            <a:ext cx="4826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C0392B"/>
                </a:solidFill>
                <a:latin typeface="Playfair Display"/>
                <a:ea typeface="Playfair Display"/>
                <a:cs typeface="Playfair Display"/>
                <a:sym typeface="Playfair Display"/>
              </a:rPr>
              <a:t>Embodiment of National Spirit</a:t>
            </a:r>
            <a:endParaRPr lang="en-US" sz="1100"/>
          </a:p>
        </p:txBody>
      </p:sp>
      <p:sp>
        <p:nvSpPr>
          <p:cNvPr id="23" name="AutoShape 23"/>
          <p:cNvSpPr/>
          <p:nvPr/>
        </p:nvSpPr>
        <p:spPr>
          <a:xfrm>
            <a:off x="6413500" y="4826000"/>
            <a:ext cx="48260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a:solidFill>
                  <a:srgbClr val="323232"/>
                </a:solidFill>
                <a:latin typeface="Noto Serif SC"/>
                <a:ea typeface="Noto Serif SC"/>
                <a:cs typeface="Noto Serif SC"/>
                <a:sym typeface="Noto Serif SC"/>
              </a:rPr>
              <a:t>Beyond a mythical hero, he is a powerful symbol of the Chinese national character: resilient in the face of overwhelming odds, courageous in the pursuit of justice, and endlessly curious about the world. His enduring legacy continues to inspire resilience and a fighting spirit across generations.</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A0814">
              <a:alpha val="65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635000"/>
            <a:ext cx="10795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0" i="0" u="none" strike="noStrike" dirty="0">
                <a:solidFill>
                  <a:srgbClr val="FFFFFF"/>
                </a:solidFill>
                <a:latin typeface="Playfair Display Bold"/>
                <a:ea typeface="Playfair Display Bold"/>
                <a:cs typeface="Playfair Display Bold"/>
                <a:sym typeface="Playfair Display Bold"/>
              </a:rPr>
              <a:t>Chinese Mythological Universe</a:t>
            </a:r>
            <a:endParaRPr lang="en-US" sz="1100" dirty="0"/>
          </a:p>
        </p:txBody>
      </p:sp>
      <p:sp>
        <p:nvSpPr>
          <p:cNvPr id="4" name="AutoShape 4"/>
          <p:cNvSpPr/>
          <p:nvPr/>
        </p:nvSpPr>
        <p:spPr>
          <a:xfrm>
            <a:off x="762000" y="1714500"/>
            <a:ext cx="3492500" cy="2222500"/>
          </a:xfrm>
          <a:prstGeom prst="roundRect">
            <a:avLst>
              <a:gd name="adj" fmla="val 0"/>
            </a:avLst>
          </a:prstGeom>
          <a:solidFill>
            <a:srgbClr val="1C162C">
              <a:alpha val="92000"/>
            </a:srgbClr>
          </a:solidFill>
          <a:ln w="12700" cap="flat" cmpd="sng">
            <a:solidFill>
              <a:srgbClr val="C0392B">
                <a:alpha val="45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762000" y="1714500"/>
            <a:ext cx="3492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952500" y="1879600"/>
            <a:ext cx="311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E74C3C"/>
                </a:solidFill>
                <a:latin typeface="Noto Sans SC"/>
                <a:ea typeface="Noto Sans SC"/>
                <a:cs typeface="Noto Sans SC"/>
                <a:sym typeface="Noto Sans SC"/>
              </a:rPr>
              <a:t>Multi-dimensional Cosmology</a:t>
            </a:r>
            <a:endParaRPr lang="en-US" sz="1100"/>
          </a:p>
        </p:txBody>
      </p:sp>
      <p:sp>
        <p:nvSpPr>
          <p:cNvPr id="7" name="AutoShape 7"/>
          <p:cNvSpPr/>
          <p:nvPr/>
        </p:nvSpPr>
        <p:spPr>
          <a:xfrm>
            <a:off x="952500" y="2413000"/>
            <a:ext cx="3111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2E2E2">
                    <a:alpha val="94902"/>
                  </a:srgbClr>
                </a:solidFill>
                <a:latin typeface="Noto Sans SC"/>
                <a:ea typeface="Noto Sans SC"/>
                <a:cs typeface="Noto Sans SC"/>
                <a:sym typeface="Noto Sans SC"/>
              </a:rPr>
              <a:t>The world is structured around distinct and interconnected realms: the Celestial Heaven, the Mortal Earth, the Underworld, the Dragon Palace beneath the seas, and the Buddha Realm, each with its own rules and inhabitants.</a:t>
            </a:r>
            <a:endParaRPr lang="en-US" sz="1100"/>
          </a:p>
        </p:txBody>
      </p:sp>
      <p:sp>
        <p:nvSpPr>
          <p:cNvPr id="8" name="AutoShape 8"/>
          <p:cNvSpPr/>
          <p:nvPr/>
        </p:nvSpPr>
        <p:spPr>
          <a:xfrm>
            <a:off x="4445000" y="1714500"/>
            <a:ext cx="3492500" cy="2222500"/>
          </a:xfrm>
          <a:prstGeom prst="roundRect">
            <a:avLst>
              <a:gd name="adj" fmla="val 0"/>
            </a:avLst>
          </a:prstGeom>
          <a:solidFill>
            <a:srgbClr val="1C162C">
              <a:alpha val="92000"/>
            </a:srgbClr>
          </a:solidFill>
          <a:ln w="12700" cap="flat" cmpd="sng">
            <a:solidFill>
              <a:srgbClr val="C0392B">
                <a:alpha val="45000"/>
              </a:srgbClr>
            </a:solid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4445000" y="1714500"/>
            <a:ext cx="3492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0" name="AutoShape 10"/>
          <p:cNvSpPr/>
          <p:nvPr/>
        </p:nvSpPr>
        <p:spPr>
          <a:xfrm>
            <a:off x="4635500" y="1879600"/>
            <a:ext cx="311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E74C3C"/>
                </a:solidFill>
                <a:latin typeface="Noto Sans SC"/>
                <a:ea typeface="Noto Sans SC"/>
                <a:cs typeface="Noto Sans SC"/>
                <a:sym typeface="Noto Sans SC"/>
              </a:rPr>
              <a:t>Hierarchical Divine System</a:t>
            </a:r>
            <a:endParaRPr lang="en-US" sz="1100"/>
          </a:p>
        </p:txBody>
      </p:sp>
      <p:sp>
        <p:nvSpPr>
          <p:cNvPr id="11" name="AutoShape 11"/>
          <p:cNvSpPr/>
          <p:nvPr/>
        </p:nvSpPr>
        <p:spPr>
          <a:xfrm>
            <a:off x="4635500" y="2413000"/>
            <a:ext cx="3111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2E2E2">
                    <a:alpha val="94902"/>
                  </a:srgbClr>
                </a:solidFill>
                <a:latin typeface="Noto Sans SC"/>
                <a:ea typeface="Noto Sans SC"/>
                <a:cs typeface="Noto Sans SC"/>
                <a:sym typeface="Noto Sans SC"/>
              </a:rPr>
              <a:t>A complex pantheon of deities exists in strict order—gods, immortals, Buddhas, demons, and spirits each hold unique ranks, territories, and divine powers, creating a vast and stratified supernatural society.</a:t>
            </a:r>
            <a:endParaRPr lang="en-US" sz="1100"/>
          </a:p>
        </p:txBody>
      </p:sp>
      <p:sp>
        <p:nvSpPr>
          <p:cNvPr id="12" name="AutoShape 12"/>
          <p:cNvSpPr/>
          <p:nvPr/>
        </p:nvSpPr>
        <p:spPr>
          <a:xfrm>
            <a:off x="8128000" y="1714500"/>
            <a:ext cx="3492500" cy="2222500"/>
          </a:xfrm>
          <a:prstGeom prst="roundRect">
            <a:avLst>
              <a:gd name="adj" fmla="val 0"/>
            </a:avLst>
          </a:prstGeom>
          <a:solidFill>
            <a:srgbClr val="1C162C">
              <a:alpha val="92000"/>
            </a:srgbClr>
          </a:solidFill>
          <a:ln w="12700" cap="flat" cmpd="sng">
            <a:solidFill>
              <a:srgbClr val="C0392B">
                <a:alpha val="45000"/>
              </a:srgbClr>
            </a:solid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8128000" y="1714500"/>
            <a:ext cx="3492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8318500" y="1879600"/>
            <a:ext cx="311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E74C3C"/>
                </a:solidFill>
                <a:latin typeface="Noto Sans SC"/>
                <a:ea typeface="Noto Sans SC"/>
                <a:cs typeface="Noto Sans SC"/>
                <a:sym typeface="Noto Sans SC"/>
              </a:rPr>
              <a:t>Core Philosophical Concepts</a:t>
            </a:r>
            <a:endParaRPr lang="en-US" sz="1100"/>
          </a:p>
        </p:txBody>
      </p:sp>
      <p:sp>
        <p:nvSpPr>
          <p:cNvPr id="15" name="AutoShape 15"/>
          <p:cNvSpPr/>
          <p:nvPr/>
        </p:nvSpPr>
        <p:spPr>
          <a:xfrm>
            <a:off x="8318500" y="2413000"/>
            <a:ext cx="3111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2E2E2">
                    <a:alpha val="94902"/>
                  </a:srgbClr>
                </a:solidFill>
                <a:latin typeface="Noto Sans SC"/>
                <a:ea typeface="Noto Sans SC"/>
                <a:cs typeface="Noto Sans SC"/>
                <a:sym typeface="Noto Sans SC"/>
              </a:rPr>
              <a:t>The universe adheres to profound laws: the inescapable cycle of Karma (cause and effect), the eternal process of reincarnation, and the delicate dynamic balance of opposing yet complementary cosmic forces.</a:t>
            </a:r>
            <a:endParaRPr lang="en-US" sz="1100"/>
          </a:p>
        </p:txBody>
      </p:sp>
      <p:sp>
        <p:nvSpPr>
          <p:cNvPr id="16" name="AutoShape 16"/>
          <p:cNvSpPr/>
          <p:nvPr/>
        </p:nvSpPr>
        <p:spPr>
          <a:xfrm>
            <a:off x="762000" y="4127500"/>
            <a:ext cx="5207000" cy="2095500"/>
          </a:xfrm>
          <a:prstGeom prst="roundRect">
            <a:avLst>
              <a:gd name="adj" fmla="val 0"/>
            </a:avLst>
          </a:prstGeom>
          <a:solidFill>
            <a:srgbClr val="1C162C">
              <a:alpha val="92000"/>
            </a:srgbClr>
          </a:solidFill>
          <a:ln w="12700" cap="flat" cmpd="sng">
            <a:solidFill>
              <a:srgbClr val="C0392B">
                <a:alpha val="45000"/>
              </a:srgbClr>
            </a:solid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762000" y="4127500"/>
            <a:ext cx="52070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952500" y="4254500"/>
            <a:ext cx="4826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E74C3C"/>
                </a:solidFill>
                <a:latin typeface="Noto Sans SC"/>
                <a:ea typeface="Noto Sans SC"/>
                <a:cs typeface="Noto Sans SC"/>
                <a:sym typeface="Noto Sans SC"/>
              </a:rPr>
              <a:t>Harmony with Nature</a:t>
            </a:r>
            <a:endParaRPr lang="en-US" sz="1100"/>
          </a:p>
        </p:txBody>
      </p:sp>
      <p:sp>
        <p:nvSpPr>
          <p:cNvPr id="19" name="AutoShape 19"/>
          <p:cNvSpPr/>
          <p:nvPr/>
        </p:nvSpPr>
        <p:spPr>
          <a:xfrm>
            <a:off x="952500" y="4762500"/>
            <a:ext cx="48260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2E2E2">
                    <a:alpha val="94902"/>
                  </a:srgbClr>
                </a:solidFill>
                <a:latin typeface="Noto Sans SC"/>
                <a:ea typeface="Noto Sans SC"/>
                <a:cs typeface="Noto Sans SC"/>
                <a:sym typeface="Noto Sans SC"/>
              </a:rPr>
              <a:t>Rooted in Taoist thought, a central theme explores the symbiotic and harmonious relationship between humans, the natural world, and supernatural beings. It emphasizes respect for the Dao (the Way) and the idea that all existence is an interconnected part of a greater, living cosmos.</a:t>
            </a:r>
            <a:endParaRPr lang="en-US" sz="1100"/>
          </a:p>
        </p:txBody>
      </p:sp>
      <p:sp>
        <p:nvSpPr>
          <p:cNvPr id="20" name="AutoShape 20"/>
          <p:cNvSpPr/>
          <p:nvPr/>
        </p:nvSpPr>
        <p:spPr>
          <a:xfrm>
            <a:off x="6223000" y="4127500"/>
            <a:ext cx="5397500" cy="2095500"/>
          </a:xfrm>
          <a:prstGeom prst="roundRect">
            <a:avLst>
              <a:gd name="adj" fmla="val 0"/>
            </a:avLst>
          </a:prstGeom>
          <a:solidFill>
            <a:srgbClr val="1C162C">
              <a:alpha val="92000"/>
            </a:srgbClr>
          </a:solidFill>
          <a:ln w="12700" cap="flat" cmpd="sng">
            <a:solidFill>
              <a:srgbClr val="C0392B">
                <a:alpha val="45000"/>
              </a:srgbClr>
            </a:solid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6223000" y="4127500"/>
            <a:ext cx="5397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2" name="AutoShape 22"/>
          <p:cNvSpPr/>
          <p:nvPr/>
        </p:nvSpPr>
        <p:spPr>
          <a:xfrm>
            <a:off x="6413500" y="4254500"/>
            <a:ext cx="5016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E74C3C"/>
                </a:solidFill>
                <a:latin typeface="Noto Sans SC"/>
                <a:ea typeface="Noto Sans SC"/>
                <a:cs typeface="Noto Sans SC"/>
                <a:sym typeface="Noto Sans SC"/>
              </a:rPr>
              <a:t>Distinctly Eastern Worldview</a:t>
            </a:r>
            <a:endParaRPr lang="en-US" sz="1100"/>
          </a:p>
        </p:txBody>
      </p:sp>
      <p:sp>
        <p:nvSpPr>
          <p:cNvPr id="23" name="AutoShape 23"/>
          <p:cNvSpPr/>
          <p:nvPr/>
        </p:nvSpPr>
        <p:spPr>
          <a:xfrm>
            <a:off x="6413500" y="4762500"/>
            <a:ext cx="50165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E2E2E2">
                    <a:alpha val="94902"/>
                  </a:srgbClr>
                </a:solidFill>
                <a:latin typeface="Noto Sans SC"/>
                <a:ea typeface="Noto Sans SC"/>
                <a:cs typeface="Noto Sans SC"/>
                <a:sym typeface="Noto Sans SC"/>
              </a:rPr>
              <a:t>Beyond mere fantasy, this is a universe built upon traditional Chinese cosmology and metaphysics. It offers a unique perspective that contrasts sharply with Western mythologies, focusing on moral cultivation, the fluidity of power, and the journey toward enlightenment within a cyclical, non-dualistic reality.</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635000"/>
            <a:ext cx="1079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0" i="0" u="none" strike="noStrike">
                <a:solidFill>
                  <a:srgbClr val="1C1C1C"/>
                </a:solidFill>
                <a:latin typeface="Playfair Display Bold"/>
                <a:ea typeface="Playfair Display Bold"/>
                <a:cs typeface="Playfair Display Bold"/>
                <a:sym typeface="Playfair Display Bold"/>
              </a:rPr>
              <a:t>Traditional Chinese Architecture</a:t>
            </a:r>
            <a:endParaRPr lang="en-US" sz="1100"/>
          </a:p>
        </p:txBody>
      </p:sp>
      <p:sp>
        <p:nvSpPr>
          <p:cNvPr id="4" name="AutoShape 4"/>
          <p:cNvSpPr/>
          <p:nvPr/>
        </p:nvSpPr>
        <p:spPr>
          <a:xfrm>
            <a:off x="762000" y="1651000"/>
            <a:ext cx="3492500" cy="2095500"/>
          </a:xfrm>
          <a:prstGeom prst="roundRect">
            <a:avLst>
              <a:gd name="adj" fmla="val 0"/>
            </a:avLst>
          </a:prstGeom>
          <a:solidFill>
            <a:srgbClr val="FCFAF6">
              <a:alpha val="96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762000" y="1651000"/>
            <a:ext cx="3492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889000" y="1803400"/>
            <a:ext cx="3238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Noto Serif SC"/>
                <a:ea typeface="Noto Serif SC"/>
                <a:cs typeface="Noto Serif SC"/>
                <a:sym typeface="Noto Serif SC"/>
              </a:rPr>
              <a:t>Authenticity Through Technology</a:t>
            </a:r>
            <a:endParaRPr lang="en-US" sz="1100"/>
          </a:p>
        </p:txBody>
      </p:sp>
      <p:sp>
        <p:nvSpPr>
          <p:cNvPr id="7" name="AutoShape 7"/>
          <p:cNvSpPr/>
          <p:nvPr/>
        </p:nvSpPr>
        <p:spPr>
          <a:xfrm>
            <a:off x="889000" y="2286000"/>
            <a:ext cx="3238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200" b="0" i="0" u="none" strike="noStrike">
                <a:solidFill>
                  <a:srgbClr val="2D2D2D"/>
                </a:solidFill>
                <a:latin typeface="Noto Serif SC"/>
                <a:ea typeface="Noto Serif SC"/>
                <a:cs typeface="Noto Serif SC"/>
                <a:sym typeface="Noto Serif SC"/>
              </a:rPr>
              <a:t>Developers employed photorealistic 3D scanning to recreate 36 ancient monuments with stunning precision. This digital archaeology method ensures every structural detail is preserved as it exists in the physical world.</a:t>
            </a:r>
            <a:endParaRPr lang="en-US" sz="1100"/>
          </a:p>
        </p:txBody>
      </p:sp>
      <p:sp>
        <p:nvSpPr>
          <p:cNvPr id="8" name="AutoShape 8"/>
          <p:cNvSpPr/>
          <p:nvPr/>
        </p:nvSpPr>
        <p:spPr>
          <a:xfrm>
            <a:off x="4445000" y="1651000"/>
            <a:ext cx="3492500" cy="2095500"/>
          </a:xfrm>
          <a:prstGeom prst="roundRect">
            <a:avLst>
              <a:gd name="adj" fmla="val 0"/>
            </a:avLst>
          </a:prstGeom>
          <a:solidFill>
            <a:srgbClr val="FCFAF6">
              <a:alpha val="96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4445000" y="1651000"/>
            <a:ext cx="3492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0" name="AutoShape 10"/>
          <p:cNvSpPr/>
          <p:nvPr/>
        </p:nvSpPr>
        <p:spPr>
          <a:xfrm>
            <a:off x="4572000" y="1803400"/>
            <a:ext cx="3238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Noto Serif SC"/>
                <a:ea typeface="Noto Serif SC"/>
                <a:cs typeface="Noto Serif SC"/>
                <a:sym typeface="Noto Serif SC"/>
              </a:rPr>
              <a:t>Revered Architectural Prototypes</a:t>
            </a:r>
            <a:endParaRPr lang="en-US" sz="1100"/>
          </a:p>
        </p:txBody>
      </p:sp>
      <p:sp>
        <p:nvSpPr>
          <p:cNvPr id="11" name="AutoShape 11"/>
          <p:cNvSpPr/>
          <p:nvPr/>
        </p:nvSpPr>
        <p:spPr>
          <a:xfrm>
            <a:off x="4572000" y="2286000"/>
            <a:ext cx="3238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200" b="0" i="0" u="none" strike="noStrike">
                <a:solidFill>
                  <a:srgbClr val="2D2D2D"/>
                </a:solidFill>
                <a:latin typeface="Noto Serif SC"/>
                <a:ea typeface="Noto Serif SC"/>
                <a:cs typeface="Noto Serif SC"/>
                <a:sym typeface="Noto Serif SC"/>
              </a:rPr>
              <a:t>The game draws from China’s most significant historical sites, including the Foguang Temple, Yungang Grottoes, Dazu Rock Carvings, and Dule Temple—each representing a zenith of classical Chinese engineering and artistic expression.</a:t>
            </a:r>
            <a:endParaRPr lang="en-US" sz="1100"/>
          </a:p>
        </p:txBody>
      </p:sp>
      <p:sp>
        <p:nvSpPr>
          <p:cNvPr id="12" name="AutoShape 12"/>
          <p:cNvSpPr/>
          <p:nvPr/>
        </p:nvSpPr>
        <p:spPr>
          <a:xfrm>
            <a:off x="8128000" y="1651000"/>
            <a:ext cx="3492500" cy="2095500"/>
          </a:xfrm>
          <a:prstGeom prst="roundRect">
            <a:avLst>
              <a:gd name="adj" fmla="val 0"/>
            </a:avLst>
          </a:prstGeom>
          <a:solidFill>
            <a:srgbClr val="FCFAF6">
              <a:alpha val="96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8128000" y="1651000"/>
            <a:ext cx="3492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8255000" y="1803400"/>
            <a:ext cx="3238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Noto Serif SC"/>
                <a:ea typeface="Noto Serif SC"/>
                <a:cs typeface="Noto Serif SC"/>
                <a:sym typeface="Noto Serif SC"/>
              </a:rPr>
              <a:t>Tang Dynasty Aesthetic Essence</a:t>
            </a:r>
            <a:endParaRPr lang="en-US" sz="1100"/>
          </a:p>
        </p:txBody>
      </p:sp>
      <p:sp>
        <p:nvSpPr>
          <p:cNvPr id="15" name="AutoShape 15"/>
          <p:cNvSpPr/>
          <p:nvPr/>
        </p:nvSpPr>
        <p:spPr>
          <a:xfrm>
            <a:off x="8255000" y="2286000"/>
            <a:ext cx="3238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200" b="0" i="0" u="none" strike="noStrike">
                <a:solidFill>
                  <a:srgbClr val="2D2D2D"/>
                </a:solidFill>
                <a:latin typeface="Noto Serif SC"/>
                <a:ea typeface="Noto Serif SC"/>
                <a:cs typeface="Noto Serif SC"/>
                <a:sym typeface="Noto Serif SC"/>
              </a:rPr>
              <a:t>It masterfully captures the grandeur of Tang design, featuring iconic interlocking Dougong brackets, gracefully upturned eaves, and the mythical Chiwen ornaments. These elements reflect the era’s confidence and harmonious philosophy.</a:t>
            </a:r>
            <a:endParaRPr lang="en-US" sz="1100"/>
          </a:p>
        </p:txBody>
      </p:sp>
      <p:sp>
        <p:nvSpPr>
          <p:cNvPr id="16" name="AutoShape 16"/>
          <p:cNvSpPr/>
          <p:nvPr/>
        </p:nvSpPr>
        <p:spPr>
          <a:xfrm>
            <a:off x="762000" y="4064000"/>
            <a:ext cx="5270500" cy="2159000"/>
          </a:xfrm>
          <a:prstGeom prst="roundRect">
            <a:avLst>
              <a:gd name="adj" fmla="val 0"/>
            </a:avLst>
          </a:prstGeom>
          <a:solidFill>
            <a:srgbClr val="FCFAF6">
              <a:alpha val="96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762000" y="4064000"/>
            <a:ext cx="5270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889000" y="4216400"/>
            <a:ext cx="5016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Noto Serif SC"/>
                <a:ea typeface="Noto Serif SC"/>
                <a:cs typeface="Noto Serif SC"/>
                <a:sym typeface="Noto Serif SC"/>
              </a:rPr>
              <a:t>Shanxi: The Living Museum of Architecture</a:t>
            </a:r>
            <a:endParaRPr lang="en-US" sz="1100"/>
          </a:p>
        </p:txBody>
      </p:sp>
      <p:sp>
        <p:nvSpPr>
          <p:cNvPr id="19" name="AutoShape 19"/>
          <p:cNvSpPr/>
          <p:nvPr/>
        </p:nvSpPr>
        <p:spPr>
          <a:xfrm>
            <a:off x="889000" y="4699000"/>
            <a:ext cx="50165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200" b="0" i="0" u="none" strike="noStrike">
                <a:solidFill>
                  <a:srgbClr val="2D2D2D"/>
                </a:solidFill>
                <a:latin typeface="Noto Serif SC"/>
                <a:ea typeface="Noto Serif SC"/>
                <a:cs typeface="Noto Serif SC"/>
                <a:sym typeface="Noto Serif SC"/>
              </a:rPr>
              <a:t>Over 80% of the in-game structures are rooted in Shanxi Province, a region unparalleled for its well-preserved wooden architecture spanning the Tang, Song, Liao, and Jin dynasties. This digital tribute brings to life a province often called the "cradle of ancient Chinese building art," making its treasures accessible to a global audience.</a:t>
            </a:r>
            <a:endParaRPr lang="en-US" sz="1100"/>
          </a:p>
        </p:txBody>
      </p:sp>
      <p:sp>
        <p:nvSpPr>
          <p:cNvPr id="20" name="AutoShape 20"/>
          <p:cNvSpPr/>
          <p:nvPr/>
        </p:nvSpPr>
        <p:spPr>
          <a:xfrm>
            <a:off x="6286500" y="4064000"/>
            <a:ext cx="5270500" cy="2159000"/>
          </a:xfrm>
          <a:prstGeom prst="roundRect">
            <a:avLst>
              <a:gd name="adj" fmla="val 0"/>
            </a:avLst>
          </a:prstGeom>
          <a:solidFill>
            <a:srgbClr val="FCFAF6">
              <a:alpha val="96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6286500" y="4064000"/>
            <a:ext cx="5270500" cy="381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2" name="AutoShape 22"/>
          <p:cNvSpPr/>
          <p:nvPr/>
        </p:nvSpPr>
        <p:spPr>
          <a:xfrm>
            <a:off x="6413500" y="4216400"/>
            <a:ext cx="5016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Noto Serif SC"/>
                <a:ea typeface="Noto Serif SC"/>
                <a:cs typeface="Noto Serif SC"/>
                <a:sym typeface="Noto Serif SC"/>
              </a:rPr>
              <a:t>A Catalyst for Cultural Reconnection</a:t>
            </a:r>
            <a:endParaRPr lang="en-US" sz="1100"/>
          </a:p>
        </p:txBody>
      </p:sp>
      <p:sp>
        <p:nvSpPr>
          <p:cNvPr id="23" name="AutoShape 23"/>
          <p:cNvSpPr/>
          <p:nvPr/>
        </p:nvSpPr>
        <p:spPr>
          <a:xfrm>
            <a:off x="6413500" y="4699000"/>
            <a:ext cx="50165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200" b="0" i="0" u="none" strike="noStrike">
                <a:solidFill>
                  <a:srgbClr val="2D2D2D"/>
                </a:solidFill>
                <a:latin typeface="Noto Serif SC"/>
                <a:ea typeface="Noto Serif SC"/>
                <a:cs typeface="Noto Serif SC"/>
                <a:sym typeface="Noto Serif SC"/>
              </a:rPr>
              <a:t>Beyond its immersive gameplay, the title sparked a tangible cultural revival. Search interest for these historical landmarks skyrocketed by over 300%, bridging the gap between virtual exploration and real-world heritage tourism. It serves as a powerful modern medium to reignite appreciation for China’s profound architectural legacy.</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635000"/>
            <a:ext cx="1066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0" i="0" u="none" strike="noStrike" dirty="0">
                <a:solidFill>
                  <a:srgbClr val="1C1C1C"/>
                </a:solidFill>
                <a:latin typeface="Playfair Display Bold"/>
                <a:ea typeface="Playfair Display Bold"/>
                <a:cs typeface="Playfair Display Bold"/>
                <a:sym typeface="Playfair Display Bold"/>
              </a:rPr>
              <a:t>Cultural Elements: Costume, Music &amp; Martial Arts</a:t>
            </a:r>
            <a:endParaRPr lang="en-US" sz="1100" dirty="0"/>
          </a:p>
        </p:txBody>
      </p:sp>
      <p:sp>
        <p:nvSpPr>
          <p:cNvPr id="4" name="AutoShape 4"/>
          <p:cNvSpPr/>
          <p:nvPr/>
        </p:nvSpPr>
        <p:spPr>
          <a:xfrm>
            <a:off x="762000" y="1778000"/>
            <a:ext cx="3556000" cy="4445000"/>
          </a:xfrm>
          <a:prstGeom prst="roundRect">
            <a:avLst>
              <a:gd name="adj" fmla="val 0"/>
            </a:avLst>
          </a:prstGeom>
          <a:solidFill>
            <a:srgbClr val="FAF8F4">
              <a:alpha val="94000"/>
            </a:srgbClr>
          </a:solidFill>
          <a:ln w="12700" cap="flat" cmpd="sng">
            <a:solidFill>
              <a:srgbClr val="C0392B">
                <a:alpha val="30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762000" y="1778000"/>
            <a:ext cx="3556000" cy="635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952500" y="2032000"/>
            <a:ext cx="317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200" b="1" i="0" u="none" strike="noStrike">
                <a:solidFill>
                  <a:srgbClr val="C0392B"/>
                </a:solidFill>
                <a:latin typeface="Playfair Display"/>
                <a:ea typeface="Playfair Display"/>
                <a:cs typeface="Playfair Display"/>
                <a:sym typeface="Playfair Display"/>
              </a:rPr>
              <a:t>COSTUME</a:t>
            </a:r>
            <a:endParaRPr lang="en-US" sz="1100"/>
          </a:p>
        </p:txBody>
      </p:sp>
      <p:sp>
        <p:nvSpPr>
          <p:cNvPr id="7" name="AutoShape 7"/>
          <p:cNvSpPr/>
          <p:nvPr/>
        </p:nvSpPr>
        <p:spPr>
          <a:xfrm>
            <a:off x="952500" y="2794000"/>
            <a:ext cx="3175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a:solidFill>
                  <a:srgbClr val="2D2D2D"/>
                </a:solidFill>
                <a:latin typeface="Noto Serif SC"/>
                <a:ea typeface="Noto Serif SC"/>
                <a:cs typeface="Noto Serif SC"/>
                <a:sym typeface="Noto Serif SC"/>
              </a:rPr>
              <a:t>Drawing inspiration from the opulent elegance of Han and Tang Dynasty attire, the design marries historical reverence with fantasy. Meticulous details, such as the symbolic "Mamianqun" skirt patterns integrated beneath armor, reflect a deep respect for traditional aesthetics.</a:t>
            </a:r>
            <a:endParaRPr lang="en-US" sz="1100"/>
          </a:p>
        </p:txBody>
      </p:sp>
      <p:sp>
        <p:nvSpPr>
          <p:cNvPr id="8" name="AutoShape 8"/>
          <p:cNvSpPr/>
          <p:nvPr/>
        </p:nvSpPr>
        <p:spPr>
          <a:xfrm>
            <a:off x="952500" y="4445000"/>
            <a:ext cx="3175000" cy="1524000"/>
          </a:xfrm>
          <a:prstGeom prst="roundRect">
            <a:avLst>
              <a:gd name="adj" fmla="val 0"/>
            </a:avLst>
          </a:prstGeom>
          <a:solidFill>
            <a:srgbClr val="C0392B">
              <a:alpha val="7000"/>
            </a:srgbClr>
          </a:solidFill>
          <a:ln w="25400" cap="flat" cmpd="sng">
            <a:no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1079500" y="4572000"/>
            <a:ext cx="29210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50322D"/>
                </a:solidFill>
                <a:latin typeface="Noto Serif SC"/>
                <a:ea typeface="Noto Serif SC"/>
                <a:cs typeface="Noto Serif SC"/>
                <a:sym typeface="Noto Serif SC"/>
              </a:rPr>
              <a:t>The iconic Golden Cudgel is recreated with historical accuracy, featuring intricate dragon engravings and gold inlays that shimmer, embodying the legendary weapon's mythical status within a grounded historical context.</a:t>
            </a:r>
            <a:endParaRPr lang="en-US" sz="1100"/>
          </a:p>
        </p:txBody>
      </p:sp>
      <p:sp>
        <p:nvSpPr>
          <p:cNvPr id="10" name="AutoShape 10"/>
          <p:cNvSpPr/>
          <p:nvPr/>
        </p:nvSpPr>
        <p:spPr>
          <a:xfrm>
            <a:off x="4445000" y="1778000"/>
            <a:ext cx="3556000" cy="4445000"/>
          </a:xfrm>
          <a:prstGeom prst="roundRect">
            <a:avLst>
              <a:gd name="adj" fmla="val 0"/>
            </a:avLst>
          </a:prstGeom>
          <a:solidFill>
            <a:srgbClr val="FAF8F4">
              <a:alpha val="94000"/>
            </a:srgbClr>
          </a:solidFill>
          <a:ln w="12700" cap="flat" cmpd="sng">
            <a:solidFill>
              <a:srgbClr val="C0392B">
                <a:alpha val="30000"/>
              </a:srgbClr>
            </a:solidFill>
            <a:prstDash val="solid"/>
            <a:round/>
          </a:ln>
        </p:spPr>
        <p:txBody>
          <a:bodyPr vert="horz" wrap="square" lIns="63500" tIns="63500" rIns="63500" bIns="63500" rtlCol="0" anchor="ctr"/>
          <a:lstStyle/>
          <a:p>
            <a:pPr algn="ctr">
              <a:defRPr/>
            </a:pPr>
            <a:endParaRPr/>
          </a:p>
        </p:txBody>
      </p:sp>
      <p:sp>
        <p:nvSpPr>
          <p:cNvPr id="11" name="AutoShape 11"/>
          <p:cNvSpPr/>
          <p:nvPr/>
        </p:nvSpPr>
        <p:spPr>
          <a:xfrm>
            <a:off x="4445000" y="1778000"/>
            <a:ext cx="3556000" cy="635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2" name="AutoShape 12"/>
          <p:cNvSpPr/>
          <p:nvPr/>
        </p:nvSpPr>
        <p:spPr>
          <a:xfrm>
            <a:off x="4635500" y="2032000"/>
            <a:ext cx="317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200" b="1" i="0" u="none" strike="noStrike">
                <a:solidFill>
                  <a:srgbClr val="C0392B"/>
                </a:solidFill>
                <a:latin typeface="Playfair Display"/>
                <a:ea typeface="Playfair Display"/>
                <a:cs typeface="Playfair Display"/>
                <a:sym typeface="Playfair Display"/>
              </a:rPr>
              <a:t>MUSIC</a:t>
            </a:r>
            <a:endParaRPr lang="en-US" sz="1100"/>
          </a:p>
        </p:txBody>
      </p:sp>
      <p:sp>
        <p:nvSpPr>
          <p:cNvPr id="13" name="AutoShape 13"/>
          <p:cNvSpPr/>
          <p:nvPr/>
        </p:nvSpPr>
        <p:spPr>
          <a:xfrm>
            <a:off x="4635500" y="2794000"/>
            <a:ext cx="3175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a:solidFill>
                  <a:srgbClr val="2D2D2D"/>
                </a:solidFill>
                <a:latin typeface="Noto Serif SC"/>
                <a:ea typeface="Noto Serif SC"/>
                <a:cs typeface="Noto Serif SC"/>
                <a:sym typeface="Noto Serif SC"/>
              </a:rPr>
              <a:t>A rich auditory tapestry woven from the soul of ancient China, featuring masterful performances on the Guzheng, Pipa, Dizi, and Suona. These timeless instruments form the backbone of a soundscape that evokes the grandeur of imperial courts and the serenity of misty mountains.</a:t>
            </a:r>
            <a:endParaRPr lang="en-US" sz="1100"/>
          </a:p>
        </p:txBody>
      </p:sp>
      <p:sp>
        <p:nvSpPr>
          <p:cNvPr id="14" name="AutoShape 14"/>
          <p:cNvSpPr/>
          <p:nvPr/>
        </p:nvSpPr>
        <p:spPr>
          <a:xfrm>
            <a:off x="4635500" y="4445000"/>
            <a:ext cx="3175000" cy="1524000"/>
          </a:xfrm>
          <a:prstGeom prst="roundRect">
            <a:avLst>
              <a:gd name="adj" fmla="val 0"/>
            </a:avLst>
          </a:prstGeom>
          <a:solidFill>
            <a:srgbClr val="C0392B">
              <a:alpha val="7000"/>
            </a:srgbClr>
          </a:solidFill>
          <a:ln w="25400" cap="flat" cmpd="sng">
            <a:noFill/>
            <a:prstDash val="solid"/>
            <a:round/>
          </a:ln>
        </p:spPr>
        <p:txBody>
          <a:bodyPr vert="horz" wrap="square" lIns="63500" tIns="63500" rIns="63500" bIns="63500" rtlCol="0" anchor="ctr"/>
          <a:lstStyle/>
          <a:p>
            <a:pPr algn="ctr">
              <a:defRPr/>
            </a:pPr>
            <a:endParaRPr/>
          </a:p>
        </p:txBody>
      </p:sp>
      <p:sp>
        <p:nvSpPr>
          <p:cNvPr id="15" name="AutoShape 15"/>
          <p:cNvSpPr/>
          <p:nvPr/>
        </p:nvSpPr>
        <p:spPr>
          <a:xfrm>
            <a:off x="4762500" y="4572000"/>
            <a:ext cx="29210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50322D"/>
                </a:solidFill>
                <a:latin typeface="Noto Serif SC"/>
                <a:ea typeface="Noto Serif SC"/>
                <a:cs typeface="Noto Serif SC"/>
                <a:sym typeface="Noto Serif SC"/>
              </a:rPr>
              <a:t>This is reimagined through a groundbreaking fusion with modern electronic beats, birthing a unique "Cyber Guofeng" style. It resonates with contemporary audiences while preserving the emotional depth and melodic essence of traditional folk music.</a:t>
            </a:r>
            <a:endParaRPr lang="en-US" sz="1100"/>
          </a:p>
        </p:txBody>
      </p:sp>
      <p:sp>
        <p:nvSpPr>
          <p:cNvPr id="16" name="AutoShape 16"/>
          <p:cNvSpPr/>
          <p:nvPr/>
        </p:nvSpPr>
        <p:spPr>
          <a:xfrm>
            <a:off x="8128000" y="1778000"/>
            <a:ext cx="3556000" cy="4445000"/>
          </a:xfrm>
          <a:prstGeom prst="roundRect">
            <a:avLst>
              <a:gd name="adj" fmla="val 0"/>
            </a:avLst>
          </a:prstGeom>
          <a:solidFill>
            <a:srgbClr val="FAF8F4">
              <a:alpha val="94000"/>
            </a:srgbClr>
          </a:solidFill>
          <a:ln w="12700" cap="flat" cmpd="sng">
            <a:solidFill>
              <a:srgbClr val="C0392B">
                <a:alpha val="30000"/>
              </a:srgbClr>
            </a:solid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8128000" y="1778000"/>
            <a:ext cx="3556000" cy="635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8318500" y="2032000"/>
            <a:ext cx="317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200" b="1" i="0" u="none" strike="noStrike">
                <a:solidFill>
                  <a:srgbClr val="C0392B"/>
                </a:solidFill>
                <a:latin typeface="Playfair Display"/>
                <a:ea typeface="Playfair Display"/>
                <a:cs typeface="Playfair Display"/>
                <a:sym typeface="Playfair Display"/>
              </a:rPr>
              <a:t>MARTIAL ARTS</a:t>
            </a:r>
            <a:endParaRPr lang="en-US" sz="1100"/>
          </a:p>
        </p:txBody>
      </p:sp>
      <p:sp>
        <p:nvSpPr>
          <p:cNvPr id="19" name="AutoShape 19"/>
          <p:cNvSpPr/>
          <p:nvPr/>
        </p:nvSpPr>
        <p:spPr>
          <a:xfrm>
            <a:off x="8318500" y="2794000"/>
            <a:ext cx="3175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6666"/>
              </a:lnSpc>
              <a:defRPr/>
            </a:pPr>
            <a:r>
              <a:rPr lang="en-US" sz="1300" b="0" i="0" u="none" strike="noStrike">
                <a:solidFill>
                  <a:srgbClr val="2D2D2D"/>
                </a:solidFill>
                <a:latin typeface="Noto Serif SC"/>
                <a:ea typeface="Noto Serif SC"/>
                <a:cs typeface="Noto Serif SC"/>
                <a:sym typeface="Noto Serif SC"/>
              </a:rPr>
              <a:t>The combat system is deeply entrenched in the principles of traditional Chinese Kung Fu, placing emphasis on fluid staff techniques and the profound philosophical concept of "soft overcoming hard." Every strike and stance is a tribute to centuries of martial heritage.</a:t>
            </a:r>
            <a:endParaRPr lang="en-US" sz="1100"/>
          </a:p>
        </p:txBody>
      </p:sp>
      <p:sp>
        <p:nvSpPr>
          <p:cNvPr id="20" name="AutoShape 20"/>
          <p:cNvSpPr/>
          <p:nvPr/>
        </p:nvSpPr>
        <p:spPr>
          <a:xfrm>
            <a:off x="8318500" y="4445000"/>
            <a:ext cx="3175000" cy="1524000"/>
          </a:xfrm>
          <a:prstGeom prst="roundRect">
            <a:avLst>
              <a:gd name="adj" fmla="val 0"/>
            </a:avLst>
          </a:prstGeom>
          <a:solidFill>
            <a:srgbClr val="C0392B">
              <a:alpha val="7000"/>
            </a:srgbClr>
          </a:solidFill>
          <a:ln w="25400" cap="flat" cmpd="sng">
            <a:no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8445500" y="4572000"/>
            <a:ext cx="29210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50322D"/>
                </a:solidFill>
                <a:latin typeface="Noto Serif SC"/>
                <a:ea typeface="Noto Serif SC"/>
                <a:cs typeface="Noto Serif SC"/>
                <a:sym typeface="Noto Serif SC"/>
              </a:rPr>
              <a:t>The transformation mechanics echo the Monkey King's mythical 72 Bian (72 Transformations), granting each form a distinct and dynamic fighting style. This creates a visually spectacular and strategically rich experience that honors both legend and lore.</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635000"/>
            <a:ext cx="1079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0" i="0" u="none" strike="noStrike">
                <a:solidFill>
                  <a:srgbClr val="1C1C1C"/>
                </a:solidFill>
                <a:latin typeface="Playfair Display Bold"/>
                <a:ea typeface="Playfair Display Bold"/>
                <a:cs typeface="Playfair Display Bold"/>
                <a:sym typeface="Playfair Display Bold"/>
              </a:rPr>
              <a:t>Philosophy: Syncretism of Three Teachings</a:t>
            </a:r>
            <a:endParaRPr lang="en-US" sz="1100"/>
          </a:p>
        </p:txBody>
      </p:sp>
      <p:sp>
        <p:nvSpPr>
          <p:cNvPr id="4" name="AutoShape 4"/>
          <p:cNvSpPr/>
          <p:nvPr/>
        </p:nvSpPr>
        <p:spPr>
          <a:xfrm>
            <a:off x="762000" y="1651000"/>
            <a:ext cx="3556000" cy="2667000"/>
          </a:xfrm>
          <a:prstGeom prst="roundRect">
            <a:avLst>
              <a:gd name="adj" fmla="val 0"/>
            </a:avLst>
          </a:prstGeom>
          <a:solidFill>
            <a:srgbClr val="FAF7F2">
              <a:alpha val="92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762000" y="1651000"/>
            <a:ext cx="3556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952500" y="1841500"/>
            <a:ext cx="317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C0392B"/>
                </a:solidFill>
                <a:latin typeface="Playfair Display Bold"/>
                <a:ea typeface="Playfair Display Bold"/>
                <a:cs typeface="Playfair Display Bold"/>
                <a:sym typeface="Playfair Display Bold"/>
              </a:rPr>
              <a:t>BUDDHISM</a:t>
            </a:r>
            <a:endParaRPr lang="en-US" sz="1100"/>
          </a:p>
        </p:txBody>
      </p:sp>
      <p:sp>
        <p:nvSpPr>
          <p:cNvPr id="7" name="AutoShape 7"/>
          <p:cNvSpPr/>
          <p:nvPr/>
        </p:nvSpPr>
        <p:spPr>
          <a:xfrm>
            <a:off x="952500" y="2413000"/>
            <a:ext cx="3175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D2D2D"/>
                </a:solidFill>
                <a:latin typeface="Noto Sans SC"/>
                <a:ea typeface="Noto Sans SC"/>
                <a:cs typeface="Noto Sans SC"/>
                <a:sym typeface="Noto Sans SC"/>
              </a:rPr>
              <a:t>Karma, Compassion &amp; Enlightenment</a:t>
            </a:r>
            <a:endParaRPr lang="en-US" sz="1100"/>
          </a:p>
        </p:txBody>
      </p:sp>
      <p:sp>
        <p:nvSpPr>
          <p:cNvPr id="8" name="AutoShape 8"/>
          <p:cNvSpPr/>
          <p:nvPr/>
        </p:nvSpPr>
        <p:spPr>
          <a:xfrm>
            <a:off x="952500" y="3175000"/>
            <a:ext cx="3175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414141"/>
                </a:solidFill>
                <a:latin typeface="Noto Sans SC"/>
                <a:ea typeface="Noto Sans SC"/>
                <a:cs typeface="Noto Sans SC"/>
                <a:sym typeface="Noto Sans SC"/>
              </a:rPr>
              <a:t>The narrative of a long, arduous journey directly reflects Buddhist ideals of overcoming suffering to achieve awakening. It teaches that actions bear consequences, and empathy is the path to transcendence.</a:t>
            </a:r>
            <a:endParaRPr lang="en-US" sz="1100"/>
          </a:p>
        </p:txBody>
      </p:sp>
      <p:sp>
        <p:nvSpPr>
          <p:cNvPr id="9" name="AutoShape 9"/>
          <p:cNvSpPr/>
          <p:nvPr/>
        </p:nvSpPr>
        <p:spPr>
          <a:xfrm>
            <a:off x="4508500" y="1651000"/>
            <a:ext cx="3556000" cy="2667000"/>
          </a:xfrm>
          <a:prstGeom prst="roundRect">
            <a:avLst>
              <a:gd name="adj" fmla="val 0"/>
            </a:avLst>
          </a:prstGeom>
          <a:solidFill>
            <a:srgbClr val="FAF7F2">
              <a:alpha val="92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10" name="AutoShape 10"/>
          <p:cNvSpPr/>
          <p:nvPr/>
        </p:nvSpPr>
        <p:spPr>
          <a:xfrm>
            <a:off x="4508500" y="1651000"/>
            <a:ext cx="3556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1" name="AutoShape 11"/>
          <p:cNvSpPr/>
          <p:nvPr/>
        </p:nvSpPr>
        <p:spPr>
          <a:xfrm>
            <a:off x="4699000" y="1841500"/>
            <a:ext cx="317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C0392B"/>
                </a:solidFill>
                <a:latin typeface="Playfair Display Bold"/>
                <a:ea typeface="Playfair Display Bold"/>
                <a:cs typeface="Playfair Display Bold"/>
                <a:sym typeface="Playfair Display Bold"/>
              </a:rPr>
              <a:t>TAOISM</a:t>
            </a:r>
            <a:endParaRPr lang="en-US" sz="1100"/>
          </a:p>
        </p:txBody>
      </p:sp>
      <p:sp>
        <p:nvSpPr>
          <p:cNvPr id="12" name="AutoShape 12"/>
          <p:cNvSpPr/>
          <p:nvPr/>
        </p:nvSpPr>
        <p:spPr>
          <a:xfrm>
            <a:off x="4699000" y="2413000"/>
            <a:ext cx="3175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D2D2D"/>
                </a:solidFill>
                <a:latin typeface="Noto Sans SC"/>
                <a:ea typeface="Noto Sans SC"/>
                <a:cs typeface="Noto Sans SC"/>
                <a:sym typeface="Noto Sans SC"/>
              </a:rPr>
              <a:t>Harmony &amp; Self-Cultivation</a:t>
            </a:r>
            <a:endParaRPr lang="en-US" sz="1100"/>
          </a:p>
        </p:txBody>
      </p:sp>
      <p:sp>
        <p:nvSpPr>
          <p:cNvPr id="13" name="AutoShape 13"/>
          <p:cNvSpPr/>
          <p:nvPr/>
        </p:nvSpPr>
        <p:spPr>
          <a:xfrm>
            <a:off x="4699000" y="3175000"/>
            <a:ext cx="3175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414141"/>
                </a:solidFill>
                <a:latin typeface="Noto Sans SC"/>
                <a:ea typeface="Noto Sans SC"/>
                <a:cs typeface="Noto Sans SC"/>
                <a:sym typeface="Noto Sans SC"/>
              </a:rPr>
              <a:t>Rooted in the principle of "Dao follows nature," the focus is on internal power and transformation. The path of cultivation mirrors the Taoist pursuit of aligning oneself with the natural flow of the universe to attain profound wisdom.</a:t>
            </a:r>
            <a:endParaRPr lang="en-US" sz="1100"/>
          </a:p>
        </p:txBody>
      </p:sp>
      <p:sp>
        <p:nvSpPr>
          <p:cNvPr id="14" name="AutoShape 14"/>
          <p:cNvSpPr/>
          <p:nvPr/>
        </p:nvSpPr>
        <p:spPr>
          <a:xfrm>
            <a:off x="8191500" y="1651000"/>
            <a:ext cx="3556000" cy="2667000"/>
          </a:xfrm>
          <a:prstGeom prst="roundRect">
            <a:avLst>
              <a:gd name="adj" fmla="val 0"/>
            </a:avLst>
          </a:prstGeom>
          <a:solidFill>
            <a:srgbClr val="FAF7F2">
              <a:alpha val="92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15" name="AutoShape 15"/>
          <p:cNvSpPr/>
          <p:nvPr/>
        </p:nvSpPr>
        <p:spPr>
          <a:xfrm>
            <a:off x="8191500" y="1651000"/>
            <a:ext cx="35560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6" name="AutoShape 16"/>
          <p:cNvSpPr/>
          <p:nvPr/>
        </p:nvSpPr>
        <p:spPr>
          <a:xfrm>
            <a:off x="8382000" y="1841500"/>
            <a:ext cx="317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C0392B"/>
                </a:solidFill>
                <a:latin typeface="Playfair Display Bold"/>
                <a:ea typeface="Playfair Display Bold"/>
                <a:cs typeface="Playfair Display Bold"/>
                <a:sym typeface="Playfair Display Bold"/>
              </a:rPr>
              <a:t>CONFUCIANISM</a:t>
            </a:r>
            <a:endParaRPr lang="en-US" sz="1100"/>
          </a:p>
        </p:txBody>
      </p:sp>
      <p:sp>
        <p:nvSpPr>
          <p:cNvPr id="17" name="AutoShape 17"/>
          <p:cNvSpPr/>
          <p:nvPr/>
        </p:nvSpPr>
        <p:spPr>
          <a:xfrm>
            <a:off x="8382000" y="2413000"/>
            <a:ext cx="3175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D2D2D"/>
                </a:solidFill>
                <a:latin typeface="Noto Sans SC"/>
                <a:ea typeface="Noto Sans SC"/>
                <a:cs typeface="Noto Sans SC"/>
                <a:sym typeface="Noto Sans SC"/>
              </a:rPr>
              <a:t>Benevolence &amp; Social Duty</a:t>
            </a:r>
            <a:endParaRPr lang="en-US" sz="1100"/>
          </a:p>
        </p:txBody>
      </p:sp>
      <p:sp>
        <p:nvSpPr>
          <p:cNvPr id="18" name="AutoShape 18"/>
          <p:cNvSpPr/>
          <p:nvPr/>
        </p:nvSpPr>
        <p:spPr>
          <a:xfrm>
            <a:off x="8382000" y="3175000"/>
            <a:ext cx="3175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414141"/>
                </a:solidFill>
                <a:latin typeface="Noto Sans SC"/>
                <a:ea typeface="Noto Sans SC"/>
                <a:cs typeface="Noto Sans SC"/>
                <a:sym typeface="Noto Sans SC"/>
              </a:rPr>
              <a:t>Embodying values of benevolence (Ren), righteousness (Yi), and loyalty (Zhong). The intricate relationships between characters and their unwavering sense of duty to family and society reflect the core tenets of Confucian ethics.</a:t>
            </a:r>
            <a:endParaRPr lang="en-US" sz="1100"/>
          </a:p>
        </p:txBody>
      </p:sp>
      <p:sp>
        <p:nvSpPr>
          <p:cNvPr id="19" name="AutoShape 19"/>
          <p:cNvSpPr/>
          <p:nvPr/>
        </p:nvSpPr>
        <p:spPr>
          <a:xfrm>
            <a:off x="762000" y="4572000"/>
            <a:ext cx="10985500" cy="1778000"/>
          </a:xfrm>
          <a:prstGeom prst="roundRect">
            <a:avLst>
              <a:gd name="adj" fmla="val 0"/>
            </a:avLst>
          </a:prstGeom>
          <a:solidFill>
            <a:srgbClr val="1C1C1C">
              <a:alpha val="78000"/>
            </a:srgbClr>
          </a:solidFill>
          <a:ln w="25400" cap="flat" cmpd="sng">
            <a:noFill/>
            <a:prstDash val="solid"/>
            <a:round/>
          </a:ln>
        </p:spPr>
        <p:txBody>
          <a:bodyPr vert="horz" wrap="square" lIns="63500" tIns="63500" rIns="63500" bIns="63500" rtlCol="0" anchor="ctr"/>
          <a:lstStyle/>
          <a:p>
            <a:pPr algn="ctr">
              <a:defRPr/>
            </a:pPr>
            <a:endParaRPr/>
          </a:p>
        </p:txBody>
      </p:sp>
      <p:sp>
        <p:nvSpPr>
          <p:cNvPr id="20" name="AutoShape 20"/>
          <p:cNvSpPr/>
          <p:nvPr/>
        </p:nvSpPr>
        <p:spPr>
          <a:xfrm>
            <a:off x="762000" y="4572000"/>
            <a:ext cx="76200" cy="17780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1079500" y="4724400"/>
            <a:ext cx="10160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0" i="0" u="none" strike="noStrike">
                <a:solidFill>
                  <a:srgbClr val="E74C3C"/>
                </a:solidFill>
                <a:latin typeface="Playfair Display Bold"/>
                <a:ea typeface="Playfair Display Bold"/>
                <a:cs typeface="Playfair Display Bold"/>
                <a:sym typeface="Playfair Display Bold"/>
              </a:rPr>
              <a:t>THREE TEACHINGS AS ONE</a:t>
            </a:r>
            <a:endParaRPr lang="en-US" sz="1100"/>
          </a:p>
        </p:txBody>
      </p:sp>
      <p:sp>
        <p:nvSpPr>
          <p:cNvPr id="22" name="AutoShape 22"/>
          <p:cNvSpPr/>
          <p:nvPr/>
        </p:nvSpPr>
        <p:spPr>
          <a:xfrm>
            <a:off x="1079500" y="5270500"/>
            <a:ext cx="10414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EBEBEB"/>
                </a:solidFill>
                <a:latin typeface="Noto Sans SC"/>
                <a:ea typeface="Noto Sans SC"/>
                <a:cs typeface="Noto Sans SC"/>
                <a:sym typeface="Noto Sans SC"/>
              </a:rPr>
              <a:t>The game masterfully weaves these ancient philosophies into its narrative and mechanics, transcending mere storytelling to become a modern cultural tapestry. This syncretism—where the wisdom of the Buddha, the way of nature, and the virtue of humanity coexist—mirrors the profound and defining feature of Chinese thought, offering players a journey that is as much an exploration of the soul as it is an adventure in a fantastical world.</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635000"/>
            <a:ext cx="1079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1C1C1C"/>
                </a:solidFill>
                <a:latin typeface="Playfair Display"/>
                <a:ea typeface="Playfair Display"/>
                <a:cs typeface="Playfair Display"/>
                <a:sym typeface="Playfair Display"/>
              </a:rPr>
              <a:t>Significance of Cultural Export</a:t>
            </a:r>
            <a:endParaRPr lang="en-US" sz="1100"/>
          </a:p>
        </p:txBody>
      </p:sp>
      <p:sp>
        <p:nvSpPr>
          <p:cNvPr id="4" name="AutoShape 4"/>
          <p:cNvSpPr/>
          <p:nvPr/>
        </p:nvSpPr>
        <p:spPr>
          <a:xfrm>
            <a:off x="762000" y="1651000"/>
            <a:ext cx="3492500" cy="2222500"/>
          </a:xfrm>
          <a:prstGeom prst="roundRect">
            <a:avLst>
              <a:gd name="adj" fmla="val 0"/>
            </a:avLst>
          </a:prstGeom>
          <a:solidFill>
            <a:srgbClr val="FCF8F5">
              <a:alpha val="92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762000" y="1651000"/>
            <a:ext cx="34925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914400" y="1803400"/>
            <a:ext cx="3238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Breaking the Monopoly</a:t>
            </a:r>
            <a:endParaRPr lang="en-US" sz="1100"/>
          </a:p>
        </p:txBody>
      </p:sp>
      <p:sp>
        <p:nvSpPr>
          <p:cNvPr id="7" name="AutoShape 7"/>
          <p:cNvSpPr/>
          <p:nvPr/>
        </p:nvSpPr>
        <p:spPr>
          <a:xfrm>
            <a:off x="914400" y="2413000"/>
            <a:ext cx="3238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3A3A3A"/>
                </a:solidFill>
                <a:latin typeface="Noto Sans SC"/>
                <a:ea typeface="Noto Sans SC"/>
                <a:cs typeface="Noto Sans SC"/>
                <a:sym typeface="Noto Sans SC"/>
              </a:rPr>
              <a:t>It marks the first time a Chinese game has broken the Western stranglehold on the AAA gaming market. This achievement proves China's capability to produce high-quality, world-class content that can stand shoulder-to-shoulder with international giants.</a:t>
            </a:r>
            <a:endParaRPr lang="en-US" sz="1100"/>
          </a:p>
        </p:txBody>
      </p:sp>
      <p:sp>
        <p:nvSpPr>
          <p:cNvPr id="8" name="AutoShape 8"/>
          <p:cNvSpPr/>
          <p:nvPr/>
        </p:nvSpPr>
        <p:spPr>
          <a:xfrm>
            <a:off x="4381500" y="1651000"/>
            <a:ext cx="3492500" cy="2222500"/>
          </a:xfrm>
          <a:prstGeom prst="roundRect">
            <a:avLst>
              <a:gd name="adj" fmla="val 0"/>
            </a:avLst>
          </a:prstGeom>
          <a:solidFill>
            <a:srgbClr val="FCF8F5">
              <a:alpha val="92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4381500" y="1651000"/>
            <a:ext cx="34925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0" name="AutoShape 10"/>
          <p:cNvSpPr/>
          <p:nvPr/>
        </p:nvSpPr>
        <p:spPr>
          <a:xfrm>
            <a:off x="4533900" y="1803400"/>
            <a:ext cx="3238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Global Blockbuster Status</a:t>
            </a:r>
            <a:endParaRPr lang="en-US" sz="1100"/>
          </a:p>
        </p:txBody>
      </p:sp>
      <p:sp>
        <p:nvSpPr>
          <p:cNvPr id="11" name="AutoShape 11"/>
          <p:cNvSpPr/>
          <p:nvPr/>
        </p:nvSpPr>
        <p:spPr>
          <a:xfrm>
            <a:off x="4533900" y="2413000"/>
            <a:ext cx="3238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3A3A3A"/>
                </a:solidFill>
                <a:latin typeface="Noto Sans SC"/>
                <a:ea typeface="Noto Sans SC"/>
                <a:cs typeface="Noto Sans SC"/>
                <a:sym typeface="Noto Sans SC"/>
              </a:rPr>
              <a:t>As the first Chinese game to achieve genuine global blockbuster success, it has transcended borders and language barriers, resonating with millions of players across diverse cultures and solidifying its place in global pop culture history.</a:t>
            </a:r>
            <a:endParaRPr lang="en-US" sz="1100"/>
          </a:p>
        </p:txBody>
      </p:sp>
      <p:sp>
        <p:nvSpPr>
          <p:cNvPr id="12" name="AutoShape 12"/>
          <p:cNvSpPr/>
          <p:nvPr/>
        </p:nvSpPr>
        <p:spPr>
          <a:xfrm>
            <a:off x="8001000" y="1651000"/>
            <a:ext cx="3492500" cy="2222500"/>
          </a:xfrm>
          <a:prstGeom prst="roundRect">
            <a:avLst>
              <a:gd name="adj" fmla="val 0"/>
            </a:avLst>
          </a:prstGeom>
          <a:solidFill>
            <a:srgbClr val="FCF8F5">
              <a:alpha val="92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8001000" y="1651000"/>
            <a:ext cx="34925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8153400" y="1803400"/>
            <a:ext cx="3238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Digital Cultural Bridge</a:t>
            </a:r>
            <a:endParaRPr lang="en-US" sz="1100"/>
          </a:p>
        </p:txBody>
      </p:sp>
      <p:sp>
        <p:nvSpPr>
          <p:cNvPr id="15" name="AutoShape 15"/>
          <p:cNvSpPr/>
          <p:nvPr/>
        </p:nvSpPr>
        <p:spPr>
          <a:xfrm>
            <a:off x="8153400" y="2413000"/>
            <a:ext cx="3238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3A3A3A"/>
                </a:solidFill>
                <a:latin typeface="Noto Sans SC"/>
                <a:ea typeface="Noto Sans SC"/>
                <a:cs typeface="Noto Sans SC"/>
                <a:sym typeface="Noto Sans SC"/>
              </a:rPr>
              <a:t>The game acts as a powerful digital medium, transforming ancient Chinese mythology and aesthetics into an immersive experience. It makes profound traditional culture exciting, accessible, and relevant to the younger generation worldwide.</a:t>
            </a:r>
            <a:endParaRPr lang="en-US" sz="1100"/>
          </a:p>
        </p:txBody>
      </p:sp>
      <p:sp>
        <p:nvSpPr>
          <p:cNvPr id="16" name="AutoShape 16"/>
          <p:cNvSpPr/>
          <p:nvPr/>
        </p:nvSpPr>
        <p:spPr>
          <a:xfrm>
            <a:off x="762000" y="4064000"/>
            <a:ext cx="5232400" cy="2286000"/>
          </a:xfrm>
          <a:prstGeom prst="roundRect">
            <a:avLst>
              <a:gd name="adj" fmla="val 0"/>
            </a:avLst>
          </a:prstGeom>
          <a:solidFill>
            <a:srgbClr val="FCF8F5">
              <a:alpha val="92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762000" y="4064000"/>
            <a:ext cx="52324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914400" y="4216400"/>
            <a:ext cx="495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Creative Transformation of Heritage</a:t>
            </a:r>
            <a:endParaRPr lang="en-US" sz="1100"/>
          </a:p>
        </p:txBody>
      </p:sp>
      <p:sp>
        <p:nvSpPr>
          <p:cNvPr id="19" name="AutoShape 19"/>
          <p:cNvSpPr/>
          <p:nvPr/>
        </p:nvSpPr>
        <p:spPr>
          <a:xfrm>
            <a:off x="914400" y="4826000"/>
            <a:ext cx="4953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3A3A3A"/>
                </a:solidFill>
                <a:latin typeface="Noto Sans SC"/>
                <a:ea typeface="Noto Sans SC"/>
                <a:cs typeface="Noto Sans SC"/>
                <a:sym typeface="Noto Sans SC"/>
              </a:rPr>
              <a:t>It stands as a shining example of the "Creative Transformation and Innovative Development" of traditional culture. By reimagining classic stories with cutting-edge technology and artistic vision, it demonstrates how historical heritage can be revitalized for the modern world, creating a new language for cultural expression that speaks to global audiences.</a:t>
            </a:r>
            <a:endParaRPr lang="en-US" sz="1100"/>
          </a:p>
        </p:txBody>
      </p:sp>
      <p:sp>
        <p:nvSpPr>
          <p:cNvPr id="20" name="AutoShape 20"/>
          <p:cNvSpPr/>
          <p:nvPr/>
        </p:nvSpPr>
        <p:spPr>
          <a:xfrm>
            <a:off x="6223000" y="4064000"/>
            <a:ext cx="5232400" cy="2286000"/>
          </a:xfrm>
          <a:prstGeom prst="roundRect">
            <a:avLst>
              <a:gd name="adj" fmla="val 0"/>
            </a:avLst>
          </a:prstGeom>
          <a:solidFill>
            <a:srgbClr val="FCF8F5">
              <a:alpha val="92000"/>
            </a:srgbClr>
          </a:solidFill>
          <a:ln w="12700" cap="flat" cmpd="sng">
            <a:solidFill>
              <a:srgbClr val="C0392B">
                <a:alpha val="25000"/>
              </a:srgbClr>
            </a:solid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6223000" y="4064000"/>
            <a:ext cx="5232400" cy="50800"/>
          </a:xfrm>
          <a:prstGeom prst="roundRect">
            <a:avLst>
              <a:gd name="adj" fmla="val 0"/>
            </a:avLst>
          </a:prstGeom>
          <a:solidFill>
            <a:srgbClr val="C0392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2" name="AutoShape 22"/>
          <p:cNvSpPr/>
          <p:nvPr/>
        </p:nvSpPr>
        <p:spPr>
          <a:xfrm>
            <a:off x="6375400" y="4216400"/>
            <a:ext cx="495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392B"/>
                </a:solidFill>
                <a:latin typeface="Playfair Display"/>
                <a:ea typeface="Playfair Display"/>
                <a:cs typeface="Playfair Display"/>
                <a:sym typeface="Playfair Display"/>
              </a:rPr>
              <a:t>National to World Culture</a:t>
            </a:r>
            <a:endParaRPr lang="en-US" sz="1100"/>
          </a:p>
        </p:txBody>
      </p:sp>
      <p:sp>
        <p:nvSpPr>
          <p:cNvPr id="23" name="AutoShape 23"/>
          <p:cNvSpPr/>
          <p:nvPr/>
        </p:nvSpPr>
        <p:spPr>
          <a:xfrm>
            <a:off x="6375400" y="4826000"/>
            <a:ext cx="4953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08333"/>
              </a:lnSpc>
              <a:defRPr/>
            </a:pPr>
            <a:r>
              <a:rPr lang="en-US" sz="1200" b="0" i="0" u="none" strike="noStrike">
                <a:solidFill>
                  <a:srgbClr val="3A3A3A"/>
                </a:solidFill>
                <a:latin typeface="Noto Sans SC"/>
                <a:ea typeface="Noto Sans SC"/>
                <a:cs typeface="Noto Sans SC"/>
                <a:sym typeface="Noto Sans SC"/>
              </a:rPr>
              <a:t>Its unprecedented global success serves as a powerful testament to the universal appeal of authentic cultural expression. It vividly illustrates that "National culture is world culture"—that deeply rooted local stories, when told with passion and excellence, can transcend geographical and cultural divides to touch the hearts of people everywhere.</a:t>
            </a:r>
            <a:endParaRPr lang="en-US" sz="1100"/>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2939</Words>
  <Application>Microsoft Office PowerPoint</Application>
  <PresentationFormat>宽屏</PresentationFormat>
  <Paragraphs>134</Paragraphs>
  <Slides>10</Slides>
  <Notes>10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10</vt:i4>
      </vt:variant>
    </vt:vector>
  </HeadingPairs>
  <TitlesOfParts>
    <vt:vector size="17" baseType="lpstr">
      <vt:lpstr>Noto Sans SC</vt:lpstr>
      <vt:lpstr>Noto Serif SC</vt:lpstr>
      <vt:lpstr>Arial</vt:lpstr>
      <vt:lpstr>Playfair Display</vt:lpstr>
      <vt:lpstr>Playfair Display Bold</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丶 zw007</cp:lastModifiedBy>
  <cp:revision>1</cp:revision>
  <dcterms:modified xsi:type="dcterms:W3CDTF">2026-05-31T14:44:14Z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{"Label":"1","ContentProducer":"001191110102MACQD9K64010000","ProduceID":"7646057207826631640","ReservedCode1":"","ContentPropagator":"","PropagateID":"","ReservedCode2":""}</vt:lpwstr>
  </property>
</Properties>
</file>