
<file path=[Content_Types].xml><?xml version="1.0" encoding="utf-8"?>
<Types xmlns="http://schemas.openxmlformats.org/package/2006/content-types">
  <Default Extension="jpeg" ContentType="image/jpeg"/>
  <Default Extension="JPG" ContentType="image/.jp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20"/>
  </p:handoutMasterIdLst>
  <p:sldIdLst>
    <p:sldId id="256" r:id="rId3"/>
    <p:sldId id="298" r:id="rId5"/>
    <p:sldId id="299" r:id="rId6"/>
    <p:sldId id="318" r:id="rId7"/>
    <p:sldId id="332" r:id="rId8"/>
    <p:sldId id="320" r:id="rId9"/>
    <p:sldId id="322" r:id="rId10"/>
    <p:sldId id="333" r:id="rId11"/>
    <p:sldId id="339" r:id="rId12"/>
    <p:sldId id="349" r:id="rId13"/>
    <p:sldId id="348" r:id="rId14"/>
    <p:sldId id="337" r:id="rId15"/>
    <p:sldId id="338" r:id="rId16"/>
    <p:sldId id="347" r:id="rId17"/>
    <p:sldId id="371" r:id="rId18"/>
    <p:sldId id="304" r:id="rId19"/>
  </p:sldIdLst>
  <p:sldSz cx="12192000" cy="6858000"/>
  <p:notesSz cx="6858000" cy="9144000"/>
  <p:custDataLst>
    <p:tags r:id="rId2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78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clrMru>
    <a:srgbClr val="DCDCDC"/>
    <a:srgbClr val="F0F0F0"/>
    <a:srgbClr val="E6E6E6"/>
    <a:srgbClr val="C8C8C8"/>
    <a:srgbClr val="FFFFFF"/>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78" autoAdjust="0"/>
    <p:restoredTop sz="94660"/>
  </p:normalViewPr>
  <p:slideViewPr>
    <p:cSldViewPr snapToGrid="0" showGuides="1">
      <p:cViewPr varScale="1">
        <p:scale>
          <a:sx n="84" d="100"/>
          <a:sy n="84" d="100"/>
        </p:scale>
        <p:origin x="108" y="432"/>
      </p:cViewPr>
      <p:guideLst>
        <p:guide orient="horz" pos="2160"/>
        <p:guide pos="3784"/>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4" Type="http://schemas.openxmlformats.org/officeDocument/2006/relationships/tags" Target="tags/tag101.xml"/><Relationship Id="rId23" Type="http://schemas.openxmlformats.org/officeDocument/2006/relationships/tableStyles" Target="tableStyles.xml"/><Relationship Id="rId22" Type="http://schemas.openxmlformats.org/officeDocument/2006/relationships/viewProps" Target="viewProps.xml"/><Relationship Id="rId21" Type="http://schemas.openxmlformats.org/officeDocument/2006/relationships/presProps" Target="presProps.xml"/><Relationship Id="rId20" Type="http://schemas.openxmlformats.org/officeDocument/2006/relationships/handoutMaster" Target="handoutMasters/handoutMaster1.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微软雅黑" panose="020B0503020204020204" charset="-122"/>
              <a:ea typeface="微软雅黑" panose="020B050302020402020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微软雅黑" panose="020B0503020204020204" charset="-122"/>
                <a:ea typeface="微软雅黑" panose="020B0503020204020204" charset="-122"/>
              </a:rPr>
            </a:fld>
            <a:endParaRPr lang="zh-CN" altLang="en-US">
              <a:latin typeface="微软雅黑" panose="020B0503020204020204" charset="-122"/>
              <a:ea typeface="微软雅黑" panose="020B050302020402020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微软雅黑" panose="020B0503020204020204" charset="-122"/>
              <a:ea typeface="微软雅黑" panose="020B050302020402020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微软雅黑" panose="020B0503020204020204" charset="-122"/>
                <a:ea typeface="微软雅黑" panose="020B0503020204020204" charset="-122"/>
              </a:rPr>
            </a:fld>
            <a:endParaRPr lang="zh-CN" altLang="en-US">
              <a:latin typeface="微软雅黑" panose="020B0503020204020204" charset="-122"/>
              <a:ea typeface="微软雅黑" panose="020B050302020402020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charset="-122"/>
                <a:ea typeface="微软雅黑" panose="020B050302020402020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charset="-122"/>
                <a:ea typeface="微软雅黑" panose="020B0503020204020204" charset="-122"/>
              </a:defRPr>
            </a:lvl1pPr>
          </a:lstStyle>
          <a:p>
            <a:fld id="{1AC49D05-6128-4D0D-A32A-06A5E73B386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charset="-122"/>
                <a:ea typeface="微软雅黑" panose="020B050302020402020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charset="-122"/>
                <a:ea typeface="微软雅黑" panose="020B0503020204020204" charset="-122"/>
              </a:defRPr>
            </a:lvl1pPr>
          </a:lstStyle>
          <a:p>
            <a:fld id="{5849F42C-2DAE-424C-A4B8-3140182C3E9F}"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600" kern="1200">
        <a:solidFill>
          <a:schemeClr val="tx1"/>
        </a:solidFill>
        <a:latin typeface="微软雅黑" panose="020B0503020204020204" charset="-122"/>
        <a:ea typeface="微软雅黑" panose="020B0503020204020204" charset="-122"/>
        <a:cs typeface="+mn-cs"/>
      </a:defRPr>
    </a:lvl1pPr>
    <a:lvl2pPr marL="4572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2pPr>
    <a:lvl3pPr marL="9144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3pPr>
    <a:lvl4pPr marL="13716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4pPr>
    <a:lvl5pPr marL="18288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669882" y="2588281"/>
            <a:ext cx="10852237" cy="899167"/>
          </a:xfr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669882" y="3566160"/>
            <a:ext cx="10852237" cy="950984"/>
          </a:xfr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69930" y="952508"/>
            <a:ext cx="10852237"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669882" y="2588281"/>
            <a:ext cx="10852237" cy="899167"/>
          </a:xfrm>
        </p:spPr>
        <p:txBody>
          <a:bodyPr vert="horz" lIns="101600" tIns="38100" rIns="25400" bIns="38100" rtlCol="0" anchor="t" anchorCtr="0">
            <a:noAutofit/>
          </a:bodyPr>
          <a:lstStyle>
            <a:lvl1pPr marL="0" marR="0" algn="ctr" defTabSz="914400" rtl="0" eaLnBrk="1" fontAlgn="auto" latinLnBrk="0" hangingPunct="1">
              <a:lnSpc>
                <a:spcPct val="100000"/>
              </a:lnSpc>
              <a:buNone/>
              <a:defRPr kumimoji="0" lang="zh-CN" altLang="en-US" sz="5400" b="0" i="0" u="none" strike="noStrike" kern="1200" cap="none" spc="600" normalizeH="0" baseline="0" noProof="1" dirty="0">
                <a:solidFill>
                  <a:schemeClr val="tx1"/>
                </a:solidFill>
                <a:effectLst>
                  <a:outerShdw blurRad="38100" dist="38100" dir="2700000" algn="tl">
                    <a:srgbClr val="000000">
                      <a:alpha val="43137"/>
                    </a:srgbClr>
                  </a:outerShdw>
                </a:effectLst>
                <a:uFillTx/>
                <a:latin typeface="+mj-lt"/>
                <a:ea typeface="+mj-ea"/>
                <a:cs typeface="+mj-cs"/>
                <a:sym typeface="+mn-ea"/>
              </a:defRPr>
            </a:lvl1pPr>
          </a:lstStyle>
          <a:p>
            <a:pPr lvl="0"/>
            <a:r>
              <a:rPr>
                <a:sym typeface="+mn-ea"/>
              </a:rPr>
              <a:t>单击此处编辑标题</a:t>
            </a:r>
            <a:endParaRPr>
              <a:sym typeface="+mn-ea"/>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930" y="3808730"/>
            <a:ext cx="10852237" cy="624845"/>
          </a:xfrm>
        </p:spPr>
        <p:txBody>
          <a:bodyPr lIns="101600" tIns="38100" rIns="63500" bIns="38100" anchor="t" anchorCtr="0">
            <a:noAutofit/>
          </a:bodyPr>
          <a:lstStyle>
            <a:lvl1pPr>
              <a:defRPr sz="3600" b="0" u="none" strike="noStrike" kern="1200" cap="none" spc="300" normalizeH="0">
                <a:solidFill>
                  <a:schemeClr val="tx1"/>
                </a:solidFill>
                <a:effectLst>
                  <a:outerShdw blurRad="38100" dist="38100" dir="2700000" algn="tl">
                    <a:srgbClr val="000000">
                      <a:alpha val="43137"/>
                    </a:srgbClr>
                  </a:outerShdw>
                </a:effectLst>
                <a:uFillTx/>
              </a:defRPr>
            </a:lvl1pPr>
          </a:lstStyle>
          <a:p>
            <a:r>
              <a:rPr lang="zh-CN" altLang="en-US" dirty="0"/>
              <a:t>单击此处编辑母版标题样式</a:t>
            </a:r>
            <a:endParaRPr lang="zh-CN" altLang="en-US" dirty="0"/>
          </a:p>
        </p:txBody>
      </p:sp>
      <p:sp>
        <p:nvSpPr>
          <p:cNvPr id="3" name="文本占位符 2"/>
          <p:cNvSpPr>
            <a:spLocks noGrp="1"/>
          </p:cNvSpPr>
          <p:nvPr>
            <p:ph type="body" idx="1"/>
            <p:custDataLst>
              <p:tags r:id="rId3"/>
            </p:custDataLst>
          </p:nvPr>
        </p:nvSpPr>
        <p:spPr>
          <a:xfrm>
            <a:off x="669925" y="4511675"/>
            <a:ext cx="10852237" cy="1077985"/>
          </a:xfrm>
        </p:spPr>
        <p:txBody>
          <a:bodyPr lIns="101600" tIns="38100" rIns="76200" bIns="38100">
            <a:noAutofit/>
          </a:bodyPr>
          <a:lstStyle>
            <a:lvl1pPr marL="0" indent="0" eaLnBrk="1" fontAlgn="auto" latinLnBrk="0" hangingPunct="1">
              <a:buNone/>
              <a:defRPr kumimoji="0" lang="zh-CN" altLang="en-US" sz="1600" b="0" i="0" u="none" strike="noStrike" kern="1200" cap="none" spc="150" normalizeH="0" baseline="0" noProof="1">
                <a:solidFill>
                  <a:schemeClr val="tx1"/>
                </a:solidFill>
                <a:uFillTx/>
                <a:latin typeface="+mn-lt"/>
                <a:ea typeface="+mn-ea"/>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69930" y="1296000"/>
            <a:ext cx="5283242" cy="5040000"/>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238877" y="1296000"/>
            <a:ext cx="5283242" cy="5040000"/>
          </a:xfrm>
        </p:spPr>
        <p:txBody>
          <a:bodyPr>
            <a:noAutofit/>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69930" y="1296000"/>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solidFill>
                <a:uFillTx/>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69925" y="1789043"/>
            <a:ext cx="5283200"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1296000"/>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solidFill>
                <a:uFillTx/>
                <a:latin typeface="+mn-lt"/>
                <a:ea typeface="+mn-ea"/>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789043"/>
            <a:ext cx="5283242"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69930" y="1296000"/>
            <a:ext cx="5283242" cy="5040000"/>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3"/>
            </p:custDataLst>
          </p:nvPr>
        </p:nvSpPr>
        <p:spPr>
          <a:xfrm>
            <a:off x="6238925" y="1296000"/>
            <a:ext cx="5283242" cy="50400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3"/>
            </p:custDataLst>
          </p:nvPr>
        </p:nvSpPr>
        <p:spPr>
          <a:xfrm>
            <a:off x="669925" y="952500"/>
            <a:ext cx="9828101" cy="5388907"/>
          </a:xfrm>
        </p:spPr>
        <p:txBody>
          <a:bodyPr vert="eaVert"/>
          <a:lstStyle>
            <a:lvl1pPr indent="0" eaLnBrk="1" fontAlgn="auto" latinLnBrk="0" hangingPunct="1">
              <a:defRPr>
                <a:solidFill>
                  <a:schemeClr val="tx1">
                    <a:lumMod val="75000"/>
                    <a:lumOff val="25000"/>
                  </a:schemeClr>
                </a:solidFill>
              </a:defRPr>
            </a:lvl1pPr>
            <a:lvl2pPr indent="0" eaLnBrk="1" fontAlgn="auto" latinLnBrk="0" hangingPunct="1">
              <a:defRPr>
                <a:solidFill>
                  <a:schemeClr val="tx1">
                    <a:lumMod val="75000"/>
                    <a:lumOff val="25000"/>
                  </a:schemeClr>
                </a:solidFill>
              </a:defRPr>
            </a:lvl2pPr>
            <a:lvl3pPr indent="0" eaLnBrk="1" fontAlgn="auto" latinLnBrk="0" hangingPunct="1">
              <a:defRPr>
                <a:solidFill>
                  <a:schemeClr val="tx1">
                    <a:lumMod val="75000"/>
                    <a:lumOff val="25000"/>
                  </a:schemeClr>
                </a:solidFill>
              </a:defRPr>
            </a:lvl3pPr>
            <a:lvl4pPr indent="0" eaLnBrk="1" fontAlgn="auto" latinLnBrk="0" hangingPunct="1">
              <a:defRPr>
                <a:solidFill>
                  <a:schemeClr val="tx1">
                    <a:lumMod val="75000"/>
                    <a:lumOff val="25000"/>
                  </a:schemeClr>
                </a:solidFill>
              </a:defRPr>
            </a:lvl4pPr>
            <a:lvl5pPr indent="0" eaLnBrk="1" fontAlgn="auto" latinLnBrk="0" hangingPunct="1">
              <a:defRPr>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image" Target="../media/image1.jpeg"/><Relationship Id="rId17" Type="http://schemas.openxmlformats.org/officeDocument/2006/relationships/tags" Target="../tags/tag61.xml"/><Relationship Id="rId16" Type="http://schemas.openxmlformats.org/officeDocument/2006/relationships/tags" Target="../tags/tag60.xml"/><Relationship Id="rId15" Type="http://schemas.openxmlformats.org/officeDocument/2006/relationships/tags" Target="../tags/tag59.xml"/><Relationship Id="rId14" Type="http://schemas.openxmlformats.org/officeDocument/2006/relationships/tags" Target="../tags/tag58.xml"/><Relationship Id="rId13" Type="http://schemas.openxmlformats.org/officeDocument/2006/relationships/tags" Target="../tags/tag57.xml"/><Relationship Id="rId12" Type="http://schemas.openxmlformats.org/officeDocument/2006/relationships/tags" Target="../tags/tag56.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DCDCDC"/>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69882" y="432000"/>
            <a:ext cx="10852237" cy="648000"/>
          </a:xfrm>
          <a:prstGeom prst="rect">
            <a:avLst/>
          </a:prstGeom>
        </p:spPr>
        <p:txBody>
          <a:bodyPr vert="horz" lIns="101600" tIns="38100" rIns="76200" bIns="38100" rtlCol="0" anchor="ctr" anchorCtr="0">
            <a:no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69882" y="1296000"/>
            <a:ext cx="10852237" cy="5040000"/>
          </a:xfrm>
          <a:prstGeom prst="rect">
            <a:avLst/>
          </a:prstGeom>
        </p:spPr>
        <p:txBody>
          <a:bodyPr vert="horz" lIns="101600" tIns="0" rIns="8255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dirty="0"/>
          </a:p>
        </p:txBody>
      </p:sp>
      <p:sp>
        <p:nvSpPr>
          <p:cNvPr id="7" name="KSO_TEMPLATE" hidden="1"/>
          <p:cNvSpPr/>
          <p:nvPr userDrawn="1">
            <p:custDataLst>
              <p:tags r:id="rId1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2"/>
          <p:cNvPicPr>
            <a:picLocks noChangeAspect="1"/>
          </p:cNvPicPr>
          <p:nvPr userDrawn="1"/>
        </p:nvPicPr>
        <p:blipFill>
          <a:blip r:embed="rId18"/>
          <a:stretch>
            <a:fillRect/>
          </a:stretch>
        </p:blipFill>
        <p:spPr>
          <a:xfrm>
            <a:off x="-1270" y="1270"/>
            <a:ext cx="1219581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2800" b="1" u="none" strike="noStrike" kern="1200" cap="none" spc="200" normalizeH="0">
          <a:solidFill>
            <a:schemeClr val="tx1"/>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mn-lt"/>
          <a:ea typeface="+mn-ea"/>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64.xml"/><Relationship Id="rId8" Type="http://schemas.openxmlformats.org/officeDocument/2006/relationships/tags" Target="../tags/tag63.xml"/><Relationship Id="rId7" Type="http://schemas.openxmlformats.org/officeDocument/2006/relationships/image" Target="../media/image5.png"/><Relationship Id="rId6" Type="http://schemas.openxmlformats.org/officeDocument/2006/relationships/tags" Target="../tags/tag62.xml"/><Relationship Id="rId5" Type="http://schemas.openxmlformats.org/officeDocument/2006/relationships/image" Target="../media/image4.png"/><Relationship Id="rId4" Type="http://schemas.microsoft.com/office/2007/relationships/media" Target="../media/media1.mp3"/><Relationship Id="rId3" Type="http://schemas.openxmlformats.org/officeDocument/2006/relationships/audio" Target="../media/media1.mp3"/><Relationship Id="rId2" Type="http://schemas.openxmlformats.org/officeDocument/2006/relationships/image" Target="../media/image3.png"/><Relationship Id="rId11" Type="http://schemas.openxmlformats.org/officeDocument/2006/relationships/notesSlide" Target="../notesSlides/notesSlide1.xml"/><Relationship Id="rId10" Type="http://schemas.openxmlformats.org/officeDocument/2006/relationships/slideLayout" Target="../slideLayouts/slideLayout1.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1.xml"/><Relationship Id="rId2" Type="http://schemas.openxmlformats.org/officeDocument/2006/relationships/tags" Target="../tags/tag90.xml"/><Relationship Id="rId1" Type="http://schemas.openxmlformats.org/officeDocument/2006/relationships/image" Target="../media/image28.jpe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1.xml"/><Relationship Id="rId2" Type="http://schemas.openxmlformats.org/officeDocument/2006/relationships/tags" Target="../tags/tag91.xml"/><Relationship Id="rId1" Type="http://schemas.openxmlformats.org/officeDocument/2006/relationships/image" Target="../media/image29.jpe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1.xml"/><Relationship Id="rId2" Type="http://schemas.openxmlformats.org/officeDocument/2006/relationships/tags" Target="../tags/tag92.xml"/><Relationship Id="rId1" Type="http://schemas.openxmlformats.org/officeDocument/2006/relationships/image" Target="../media/image30.pn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1.xml"/><Relationship Id="rId3" Type="http://schemas.openxmlformats.org/officeDocument/2006/relationships/tags" Target="../tags/tag93.xml"/><Relationship Id="rId2" Type="http://schemas.openxmlformats.org/officeDocument/2006/relationships/image" Target="../media/image32.jpeg"/><Relationship Id="rId1"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14.xml"/><Relationship Id="rId7" Type="http://schemas.openxmlformats.org/officeDocument/2006/relationships/slideLayout" Target="../slideLayouts/slideLayout1.xml"/><Relationship Id="rId6" Type="http://schemas.openxmlformats.org/officeDocument/2006/relationships/tags" Target="../tags/tag95.xml"/><Relationship Id="rId5" Type="http://schemas.openxmlformats.org/officeDocument/2006/relationships/image" Target="../media/image35.jpeg"/><Relationship Id="rId4" Type="http://schemas.openxmlformats.org/officeDocument/2006/relationships/image" Target="../media/image34.jpeg"/><Relationship Id="rId3" Type="http://schemas.openxmlformats.org/officeDocument/2006/relationships/image" Target="../media/image33.png"/><Relationship Id="rId2" Type="http://schemas.openxmlformats.org/officeDocument/2006/relationships/image" Target="../media/image22.png"/><Relationship Id="rId1" Type="http://schemas.openxmlformats.org/officeDocument/2006/relationships/tags" Target="../tags/tag94.xml"/></Relationships>
</file>

<file path=ppt/slides/_rels/slide15.xml.rels><?xml version="1.0" encoding="UTF-8" standalone="yes"?>
<Relationships xmlns="http://schemas.openxmlformats.org/package/2006/relationships"><Relationship Id="rId7" Type="http://schemas.openxmlformats.org/officeDocument/2006/relationships/notesSlide" Target="../notesSlides/notesSlide15.xml"/><Relationship Id="rId6" Type="http://schemas.openxmlformats.org/officeDocument/2006/relationships/slideLayout" Target="../slideLayouts/slideLayout1.xml"/><Relationship Id="rId5" Type="http://schemas.openxmlformats.org/officeDocument/2006/relationships/tags" Target="../tags/tag97.xml"/><Relationship Id="rId4" Type="http://schemas.openxmlformats.org/officeDocument/2006/relationships/image" Target="../media/image37.png"/><Relationship Id="rId3" Type="http://schemas.openxmlformats.org/officeDocument/2006/relationships/tags" Target="../tags/tag96.xml"/><Relationship Id="rId2" Type="http://schemas.openxmlformats.org/officeDocument/2006/relationships/image" Target="../media/image36.jpeg"/><Relationship Id="rId1" Type="http://schemas.openxmlformats.org/officeDocument/2006/relationships/image" Target="../media/image22.png"/></Relationships>
</file>

<file path=ppt/slides/_rels/slide16.xml.rels><?xml version="1.0" encoding="UTF-8" standalone="yes"?>
<Relationships xmlns="http://schemas.openxmlformats.org/package/2006/relationships"><Relationship Id="rId9" Type="http://schemas.openxmlformats.org/officeDocument/2006/relationships/notesSlide" Target="../notesSlides/notesSlide16.xml"/><Relationship Id="rId8" Type="http://schemas.openxmlformats.org/officeDocument/2006/relationships/slideLayout" Target="../slideLayouts/slideLayout1.xml"/><Relationship Id="rId7" Type="http://schemas.openxmlformats.org/officeDocument/2006/relationships/tags" Target="../tags/tag100.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tags" Target="../tags/tag99.xml"/><Relationship Id="rId3" Type="http://schemas.openxmlformats.org/officeDocument/2006/relationships/tags" Target="../tags/tag98.xml"/><Relationship Id="rId2" Type="http://schemas.openxmlformats.org/officeDocument/2006/relationships/image" Target="../media/image7.png"/><Relationship Id="rId1" Type="http://schemas.openxmlformats.org/officeDocument/2006/relationships/image" Target="../media/image6.jpeg"/></Relationships>
</file>

<file path=ppt/slides/_rels/slide2.xml.rels><?xml version="1.0" encoding="UTF-8" standalone="yes"?>
<Relationships xmlns="http://schemas.openxmlformats.org/package/2006/relationships"><Relationship Id="rId9" Type="http://schemas.openxmlformats.org/officeDocument/2006/relationships/tags" Target="../tags/tag70.xml"/><Relationship Id="rId8" Type="http://schemas.openxmlformats.org/officeDocument/2006/relationships/tags" Target="../tags/tag69.xml"/><Relationship Id="rId7" Type="http://schemas.openxmlformats.org/officeDocument/2006/relationships/tags" Target="../tags/tag68.xml"/><Relationship Id="rId6" Type="http://schemas.openxmlformats.org/officeDocument/2006/relationships/tags" Target="../tags/tag67.xml"/><Relationship Id="rId5" Type="http://schemas.openxmlformats.org/officeDocument/2006/relationships/tags" Target="../tags/tag66.xml"/><Relationship Id="rId4" Type="http://schemas.openxmlformats.org/officeDocument/2006/relationships/tags" Target="../tags/tag65.xml"/><Relationship Id="rId3" Type="http://schemas.openxmlformats.org/officeDocument/2006/relationships/image" Target="../media/image8.jpeg"/><Relationship Id="rId2" Type="http://schemas.openxmlformats.org/officeDocument/2006/relationships/image" Target="../media/image7.png"/><Relationship Id="rId14" Type="http://schemas.openxmlformats.org/officeDocument/2006/relationships/notesSlide" Target="../notesSlides/notesSlide2.xml"/><Relationship Id="rId13" Type="http://schemas.openxmlformats.org/officeDocument/2006/relationships/slideLayout" Target="../slideLayouts/slideLayout1.xml"/><Relationship Id="rId12" Type="http://schemas.openxmlformats.org/officeDocument/2006/relationships/tags" Target="../tags/tag73.xml"/><Relationship Id="rId11" Type="http://schemas.openxmlformats.org/officeDocument/2006/relationships/tags" Target="../tags/tag72.xml"/><Relationship Id="rId10" Type="http://schemas.openxmlformats.org/officeDocument/2006/relationships/tags" Target="../tags/tag71.xml"/><Relationship Id="rId1" Type="http://schemas.openxmlformats.org/officeDocument/2006/relationships/image" Target="../media/image6.jpeg"/></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1.xml"/><Relationship Id="rId4" Type="http://schemas.openxmlformats.org/officeDocument/2006/relationships/tags" Target="../tags/tag74.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jpe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1.xml"/><Relationship Id="rId3" Type="http://schemas.openxmlformats.org/officeDocument/2006/relationships/tags" Target="../tags/tag75.xml"/><Relationship Id="rId2" Type="http://schemas.openxmlformats.org/officeDocument/2006/relationships/image" Target="../media/image13.jpeg"/><Relationship Id="rId1" Type="http://schemas.openxmlformats.org/officeDocument/2006/relationships/image" Target="../media/image12.jpe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1.xml"/><Relationship Id="rId3" Type="http://schemas.openxmlformats.org/officeDocument/2006/relationships/tags" Target="../tags/tag76.xml"/><Relationship Id="rId2" Type="http://schemas.openxmlformats.org/officeDocument/2006/relationships/image" Target="../media/image15.png"/><Relationship Id="rId1" Type="http://schemas.openxmlformats.org/officeDocument/2006/relationships/image" Target="../media/image14.jpeg"/></Relationships>
</file>

<file path=ppt/slides/_rels/slide6.xml.rels><?xml version="1.0" encoding="UTF-8" standalone="yes"?>
<Relationships xmlns="http://schemas.openxmlformats.org/package/2006/relationships"><Relationship Id="rId9" Type="http://schemas.openxmlformats.org/officeDocument/2006/relationships/tags" Target="../tags/tag83.xml"/><Relationship Id="rId8" Type="http://schemas.openxmlformats.org/officeDocument/2006/relationships/tags" Target="../tags/tag82.xml"/><Relationship Id="rId7" Type="http://schemas.openxmlformats.org/officeDocument/2006/relationships/image" Target="../media/image17.png"/><Relationship Id="rId6" Type="http://schemas.openxmlformats.org/officeDocument/2006/relationships/tags" Target="../tags/tag81.xml"/><Relationship Id="rId5" Type="http://schemas.openxmlformats.org/officeDocument/2006/relationships/image" Target="../media/image16.jpeg"/><Relationship Id="rId4" Type="http://schemas.openxmlformats.org/officeDocument/2006/relationships/tags" Target="../tags/tag80.xml"/><Relationship Id="rId3" Type="http://schemas.openxmlformats.org/officeDocument/2006/relationships/tags" Target="../tags/tag79.xml"/><Relationship Id="rId2" Type="http://schemas.openxmlformats.org/officeDocument/2006/relationships/tags" Target="../tags/tag78.xml"/><Relationship Id="rId14" Type="http://schemas.openxmlformats.org/officeDocument/2006/relationships/notesSlide" Target="../notesSlides/notesSlide6.xml"/><Relationship Id="rId13" Type="http://schemas.openxmlformats.org/officeDocument/2006/relationships/slideLayout" Target="../slideLayouts/slideLayout1.xml"/><Relationship Id="rId12" Type="http://schemas.openxmlformats.org/officeDocument/2006/relationships/tags" Target="../tags/tag85.xml"/><Relationship Id="rId11" Type="http://schemas.openxmlformats.org/officeDocument/2006/relationships/image" Target="../media/image18.jpeg"/><Relationship Id="rId10" Type="http://schemas.openxmlformats.org/officeDocument/2006/relationships/tags" Target="../tags/tag84.xml"/><Relationship Id="rId1" Type="http://schemas.openxmlformats.org/officeDocument/2006/relationships/tags" Target="../tags/tag77.xml"/></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1.xml"/><Relationship Id="rId4" Type="http://schemas.openxmlformats.org/officeDocument/2006/relationships/tags" Target="../tags/tag86.xml"/><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image" Target="../media/image19.png"/></Relationships>
</file>

<file path=ppt/slides/_rels/slide8.xml.rels><?xml version="1.0" encoding="UTF-8" standalone="yes"?>
<Relationships xmlns="http://schemas.openxmlformats.org/package/2006/relationships"><Relationship Id="rId9" Type="http://schemas.openxmlformats.org/officeDocument/2006/relationships/notesSlide" Target="../notesSlides/notesSlide8.xml"/><Relationship Id="rId8" Type="http://schemas.openxmlformats.org/officeDocument/2006/relationships/slideLayout" Target="../slideLayouts/slideLayout1.xml"/><Relationship Id="rId7" Type="http://schemas.openxmlformats.org/officeDocument/2006/relationships/tags" Target="../tags/tag8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19.png"/></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1.xml"/><Relationship Id="rId4" Type="http://schemas.openxmlformats.org/officeDocument/2006/relationships/tags" Target="../tags/tag89.xml"/><Relationship Id="rId3" Type="http://schemas.openxmlformats.org/officeDocument/2006/relationships/image" Target="../media/image27.jpeg"/><Relationship Id="rId2" Type="http://schemas.openxmlformats.org/officeDocument/2006/relationships/image" Target="../media/image22.png"/><Relationship Id="rId1" Type="http://schemas.openxmlformats.org/officeDocument/2006/relationships/tags" Target="../tags/tag8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图片 3" descr="1"/>
          <p:cNvPicPr>
            <a:picLocks noChangeAspect="1"/>
          </p:cNvPicPr>
          <p:nvPr/>
        </p:nvPicPr>
        <p:blipFill>
          <a:blip r:embed="rId1"/>
          <a:stretch>
            <a:fillRect/>
          </a:stretch>
        </p:blipFill>
        <p:spPr>
          <a:xfrm>
            <a:off x="-13335" y="-133350"/>
            <a:ext cx="12205335" cy="6990080"/>
          </a:xfrm>
          <a:prstGeom prst="rect">
            <a:avLst/>
          </a:prstGeom>
        </p:spPr>
      </p:pic>
      <p:pic>
        <p:nvPicPr>
          <p:cNvPr id="10" name="图片 9"/>
          <p:cNvPicPr>
            <a:picLocks noChangeAspect="1"/>
          </p:cNvPicPr>
          <p:nvPr userDrawn="1"/>
        </p:nvPicPr>
        <p:blipFill>
          <a:blip r:embed="rId2"/>
          <a:stretch>
            <a:fillRect/>
          </a:stretch>
        </p:blipFill>
        <p:spPr>
          <a:xfrm>
            <a:off x="8890" y="-133350"/>
            <a:ext cx="4292600" cy="6991350"/>
          </a:xfrm>
          <a:prstGeom prst="rect">
            <a:avLst/>
          </a:prstGeom>
        </p:spPr>
      </p:pic>
      <p:pic>
        <p:nvPicPr>
          <p:cNvPr id="3" name="哏德全 - 月光下的凤尾竹">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8890" y="-797560"/>
            <a:ext cx="609600" cy="609600"/>
          </a:xfrm>
          <a:prstGeom prst="rect">
            <a:avLst/>
          </a:prstGeom>
        </p:spPr>
      </p:pic>
      <p:sp>
        <p:nvSpPr>
          <p:cNvPr id="2" name="矩形 1"/>
          <p:cNvSpPr/>
          <p:nvPr/>
        </p:nvSpPr>
        <p:spPr>
          <a:xfrm>
            <a:off x="4301490" y="299720"/>
            <a:ext cx="7379970" cy="6111875"/>
          </a:xfrm>
          <a:prstGeom prst="rect">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方正大标宋简体" panose="02010601030101010101" charset="-122"/>
              <a:ea typeface="方正大标宋简体" panose="02010601030101010101" charset="-122"/>
            </a:endParaRPr>
          </a:p>
        </p:txBody>
      </p:sp>
      <p:sp>
        <p:nvSpPr>
          <p:cNvPr id="9" name="文本框 8"/>
          <p:cNvSpPr txBox="1"/>
          <p:nvPr/>
        </p:nvSpPr>
        <p:spPr>
          <a:xfrm rot="16200000">
            <a:off x="7566660" y="-1793875"/>
            <a:ext cx="1040765" cy="6852920"/>
          </a:xfrm>
          <a:prstGeom prst="rect">
            <a:avLst/>
          </a:prstGeom>
          <a:noFill/>
        </p:spPr>
        <p:txBody>
          <a:bodyPr vert="eaVert" wrap="square" rtlCol="0">
            <a:noAutofit/>
            <a:scene3d>
              <a:camera prst="orthographicFront"/>
              <a:lightRig rig="threePt" dir="t"/>
            </a:scene3d>
          </a:bodyPr>
          <a:lstStyle/>
          <a:p>
            <a:r>
              <a:rPr lang="zh-CN" altLang="en-US" sz="4000" dirty="0">
                <a:solidFill>
                  <a:schemeClr val="tx1"/>
                </a:solidFill>
                <a:effectLst>
                  <a:outerShdw blurRad="38100" dist="19050" dir="2700000" algn="tl" rotWithShape="0">
                    <a:schemeClr val="dk1">
                      <a:alpha val="40000"/>
                    </a:schemeClr>
                  </a:outerShdw>
                </a:effectLst>
                <a:latin typeface="+mj-ea"/>
                <a:ea typeface="+mj-ea"/>
                <a:sym typeface="+mn-ea"/>
              </a:rPr>
              <a:t>Ethnic Minorities'</a:t>
            </a:r>
            <a:r>
              <a:rPr lang="en-US" altLang="zh-CN" sz="4000" dirty="0">
                <a:solidFill>
                  <a:schemeClr val="tx1"/>
                </a:solidFill>
                <a:effectLst>
                  <a:outerShdw blurRad="38100" dist="19050" dir="2700000" algn="tl" rotWithShape="0">
                    <a:schemeClr val="dk1">
                      <a:alpha val="40000"/>
                    </a:schemeClr>
                  </a:outerShdw>
                </a:effectLst>
                <a:latin typeface="+mj-ea"/>
                <a:ea typeface="+mj-ea"/>
                <a:sym typeface="+mn-ea"/>
              </a:rPr>
              <a:t> Costumes</a:t>
            </a:r>
            <a:endParaRPr lang="en-US" altLang="zh-CN" sz="4000" dirty="0">
              <a:solidFill>
                <a:schemeClr val="tx1"/>
              </a:solidFill>
              <a:effectLst>
                <a:outerShdw blurRad="38100" dist="19050" dir="2700000" algn="tl" rotWithShape="0">
                  <a:schemeClr val="dk1">
                    <a:alpha val="40000"/>
                  </a:schemeClr>
                </a:outerShdw>
              </a:effectLst>
              <a:latin typeface="+mj-ea"/>
              <a:ea typeface="+mj-ea"/>
              <a:sym typeface="+mn-ea"/>
            </a:endParaRPr>
          </a:p>
        </p:txBody>
      </p:sp>
      <p:sp>
        <p:nvSpPr>
          <p:cNvPr id="18" name="标题"/>
          <p:cNvSpPr txBox="1"/>
          <p:nvPr>
            <p:custDataLst>
              <p:tags r:id="rId6"/>
            </p:custDataLst>
          </p:nvPr>
        </p:nvSpPr>
        <p:spPr>
          <a:xfrm>
            <a:off x="5365115" y="1811020"/>
            <a:ext cx="5253355" cy="1844040"/>
          </a:xfrm>
          <a:prstGeom prst="rect">
            <a:avLst/>
          </a:prstGeom>
          <a:noFill/>
        </p:spPr>
        <p:txBody>
          <a:bodyPr wrap="square" lIns="0" tIns="0" rIns="0" bIns="0" rtlCol="0" anchor="ctr"/>
          <a:p>
            <a:r>
              <a:rPr lang="zh-CN" altLang="en-US" sz="6000" dirty="0">
                <a:solidFill>
                  <a:schemeClr val="tx1">
                    <a:lumMod val="95000"/>
                    <a:lumOff val="5000"/>
                  </a:schemeClr>
                </a:solidFill>
                <a:effectLst>
                  <a:outerShdw blurRad="38100" dist="38100" dir="2700000" algn="tl">
                    <a:srgbClr val="000000">
                      <a:alpha val="43137"/>
                    </a:srgbClr>
                  </a:outerShdw>
                </a:effectLst>
                <a:latin typeface="方正大标宋简体" panose="02010601030101010101" charset="-122"/>
                <a:ea typeface="方正大标宋简体" panose="02010601030101010101" charset="-122"/>
                <a:cs typeface="方正大标宋简体" panose="02010601030101010101" charset="-122"/>
                <a:sym typeface="+mn-ea"/>
              </a:rPr>
              <a:t>少数民族服饰</a:t>
            </a:r>
            <a:endParaRPr lang="zh-CN" altLang="en-US" sz="6000" b="1" spc="300" dirty="0">
              <a:solidFill>
                <a:schemeClr val="tx1">
                  <a:lumMod val="95000"/>
                  <a:lumOff val="5000"/>
                </a:schemeClr>
              </a:solidFill>
              <a:effectLst>
                <a:outerShdw blurRad="38100" dist="38100" dir="2700000" algn="tl">
                  <a:srgbClr val="000000">
                    <a:alpha val="43137"/>
                  </a:srgbClr>
                </a:outerShdw>
              </a:effectLst>
              <a:latin typeface="方正大标宋简体" panose="02010601030101010101" charset="-122"/>
              <a:ea typeface="方正大标宋简体" panose="02010601030101010101" charset="-122"/>
              <a:cs typeface="方正大标宋简体" panose="02010601030101010101" charset="-122"/>
              <a:sym typeface="+mn-ea"/>
            </a:endParaRPr>
          </a:p>
        </p:txBody>
      </p:sp>
      <p:pic>
        <p:nvPicPr>
          <p:cNvPr id="17" name="wps稻壳儿佳誉设计原创店铺链接：http://chn.docer.com/works?userid=219874625_4_16_11" descr="图片包含 对, 游戏机&#10;&#10;描述已自动生成"/>
          <p:cNvPicPr>
            <a:picLocks noChangeAspect="1"/>
          </p:cNvPicPr>
          <p:nvPr/>
        </p:nvPicPr>
        <p:blipFill>
          <a:blip r:embed="rId7"/>
          <a:stretch>
            <a:fillRect/>
          </a:stretch>
        </p:blipFill>
        <p:spPr>
          <a:xfrm>
            <a:off x="9576435" y="2571750"/>
            <a:ext cx="2920365" cy="4393565"/>
          </a:xfrm>
          <a:prstGeom prst="rect">
            <a:avLst/>
          </a:prstGeom>
          <a:effectLst>
            <a:outerShdw blurRad="76200" dir="13500000" sy="23000" kx="1200000" algn="br" rotWithShape="0">
              <a:prstClr val="black">
                <a:alpha val="20000"/>
              </a:prstClr>
            </a:outerShdw>
          </a:effectLst>
        </p:spPr>
      </p:pic>
      <p:sp>
        <p:nvSpPr>
          <p:cNvPr id="6" name="wps稻壳儿佳誉设计原创店铺链接：http://chn.docer.com/works?userid=219874625_4_16_4"/>
          <p:cNvSpPr txBox="1"/>
          <p:nvPr>
            <p:custDataLst>
              <p:tags r:id="rId8"/>
            </p:custDataLst>
          </p:nvPr>
        </p:nvSpPr>
        <p:spPr>
          <a:xfrm>
            <a:off x="5815142" y="4898832"/>
            <a:ext cx="3166289" cy="645160"/>
          </a:xfrm>
          <a:prstGeom prst="rect">
            <a:avLst/>
          </a:prstGeom>
          <a:noFill/>
        </p:spPr>
        <p:txBody>
          <a:bodyPr vert="horz"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sym typeface="+mn-lt"/>
              </a:rPr>
              <a:t>Emily</a:t>
            </a:r>
            <a:r>
              <a:rPr kumimoji="0" lang="zh-CN" altLang="en-US"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sym typeface="+mn-lt"/>
              </a:rPr>
              <a:t>（曾蔓）</a:t>
            </a:r>
            <a:endParaRPr kumimoji="0" lang="zh-CN" altLang="en-US"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sym typeface="+mn-lt"/>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sym typeface="+mn-lt"/>
              </a:rPr>
              <a:t>2024</a:t>
            </a:r>
            <a:r>
              <a:rPr kumimoji="0" lang="zh-CN" altLang="en-US"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sym typeface="+mn-lt"/>
              </a:rPr>
              <a:t>年</a:t>
            </a:r>
            <a:r>
              <a:rPr kumimoji="0" lang="en-US" altLang="zh-CN"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sym typeface="+mn-lt"/>
              </a:rPr>
              <a:t>9</a:t>
            </a:r>
            <a:r>
              <a:rPr kumimoji="0" lang="zh-CN" altLang="en-US"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sym typeface="+mn-lt"/>
              </a:rPr>
              <a:t>月</a:t>
            </a:r>
            <a:r>
              <a:rPr kumimoji="0" lang="en-US" altLang="zh-CN"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sym typeface="+mn-lt"/>
              </a:rPr>
              <a:t>26</a:t>
            </a:r>
            <a:r>
              <a:rPr kumimoji="0" lang="zh-CN" altLang="en-US"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sym typeface="+mn-lt"/>
              </a:rPr>
              <a:t>日</a:t>
            </a:r>
            <a:endParaRPr kumimoji="0" lang="en-US" altLang="zh-CN"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sym typeface="+mn-lt"/>
            </a:endParaRPr>
          </a:p>
        </p:txBody>
      </p:sp>
    </p:spTree>
    <p:custDataLst>
      <p:tags r:id="rId9"/>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9"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dissolve">
                                      <p:cBhvr>
                                        <p:cTn id="9" dur="500"/>
                                        <p:tgtEl>
                                          <p:spTgt spid="10"/>
                                        </p:tgtEl>
                                      </p:cBhvr>
                                    </p:animEffect>
                                  </p:childTnLst>
                                </p:cTn>
                              </p:par>
                              <p:par>
                                <p:cTn id="10" presetID="9"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6" repeatCount="indefinite" fill="hold" display="0">
                  <p:stCondLst>
                    <p:cond delay="indefinite"/>
                  </p:stCondLst>
                  <p:endCondLst>
                    <p:cond evt="onStopAudio" delay="0">
                      <p:tgtEl>
                        <p:sldTgt/>
                      </p:tgtEl>
                    </p:cond>
                  </p:endCondLst>
                </p:cTn>
                <p:tgtEl>
                  <p:spTgt spid="3"/>
                </p:tgtEl>
              </p:cMediaNode>
            </p:audio>
          </p:childTnLst>
        </p:cTn>
      </p:par>
    </p:tnLst>
    <p:bldLst>
      <p:bldP spid="9" grpId="0"/>
      <p:bldP spid="2"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矩形 4"/>
          <p:cNvSpPr/>
          <p:nvPr/>
        </p:nvSpPr>
        <p:spPr>
          <a:xfrm>
            <a:off x="0" y="802640"/>
            <a:ext cx="12228830" cy="5759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p:cNvSpPr txBox="1"/>
          <p:nvPr/>
        </p:nvSpPr>
        <p:spPr>
          <a:xfrm>
            <a:off x="290513" y="113030"/>
            <a:ext cx="2707005" cy="553085"/>
          </a:xfrm>
          <a:prstGeom prst="rect">
            <a:avLst/>
          </a:prstGeom>
          <a:noFill/>
        </p:spPr>
        <p:txBody>
          <a:bodyPr vert="horz" wrap="square" rtlCol="0">
            <a:spAutoFit/>
          </a:bodyPr>
          <a:lstStyle/>
          <a:p>
            <a:pPr algn="ctr"/>
            <a:r>
              <a:rPr lang="en-US" altLang="zh-CN" sz="3000">
                <a:solidFill>
                  <a:schemeClr val="bg1"/>
                </a:solidFill>
                <a:latin typeface="方正大标宋简体" panose="02010601030101010101" charset="-122"/>
                <a:ea typeface="方正大标宋简体" panose="02010601030101010101" charset="-122"/>
              </a:rPr>
              <a:t>Clothing</a:t>
            </a:r>
            <a:endParaRPr lang="en-US" altLang="zh-CN" sz="3000">
              <a:solidFill>
                <a:schemeClr val="bg1"/>
              </a:solidFill>
              <a:latin typeface="方正大标宋简体" panose="02010601030101010101" charset="-122"/>
              <a:ea typeface="方正大标宋简体" panose="02010601030101010101" charset="-122"/>
            </a:endParaRPr>
          </a:p>
        </p:txBody>
      </p:sp>
      <p:sp>
        <p:nvSpPr>
          <p:cNvPr id="22" name="矩形 21"/>
          <p:cNvSpPr/>
          <p:nvPr/>
        </p:nvSpPr>
        <p:spPr>
          <a:xfrm>
            <a:off x="4665980" y="1441450"/>
            <a:ext cx="6991985" cy="4587875"/>
          </a:xfrm>
          <a:prstGeom prst="rect">
            <a:avLst/>
          </a:prstGeom>
          <a:noFill/>
          <a:ln w="3175">
            <a:solidFill>
              <a:srgbClr val="CC33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4901565" y="2272030"/>
            <a:ext cx="6515100" cy="3564255"/>
          </a:xfrm>
          <a:prstGeom prst="rect">
            <a:avLst/>
          </a:prstGeom>
          <a:noFill/>
        </p:spPr>
        <p:txBody>
          <a:bodyPr vert="horz" wrap="square" rtlCol="0">
            <a:noAutofit/>
          </a:bodyPr>
          <a:lstStyle/>
          <a:p>
            <a:pPr marL="171450" indent="-171450" algn="just" fontAlgn="auto">
              <a:lnSpc>
                <a:spcPct val="100000"/>
              </a:lnSpc>
              <a:buFont typeface="Arial" panose="020B0604020202020204" pitchFamily="34" charset="0"/>
              <a:buChar char="•"/>
            </a:pPr>
            <a:r>
              <a:rPr lang="zh-CN" sz="2000" dirty="0">
                <a:solidFill>
                  <a:srgbClr val="202020"/>
                </a:solidFill>
                <a:latin typeface="Times New Roman" panose="02020603050405020304" charset="0"/>
                <a:ea typeface="+mj-ea"/>
                <a:cs typeface="Times New Roman" panose="02020603050405020304" charset="0"/>
                <a:sym typeface="Arial" panose="020B0604020202020204" pitchFamily="34" charset="0"/>
              </a:rPr>
              <a:t>In terms of clothing, the Tujia </a:t>
            </a:r>
            <a:r>
              <a:rPr lang="en-US" altLang="zh-CN" sz="2000" dirty="0">
                <a:solidFill>
                  <a:srgbClr val="202020"/>
                </a:solidFill>
                <a:latin typeface="Times New Roman" panose="02020603050405020304" charset="0"/>
                <a:ea typeface="+mj-ea"/>
                <a:cs typeface="Times New Roman" panose="02020603050405020304" charset="0"/>
                <a:sym typeface="Arial" panose="020B0604020202020204" pitchFamily="34" charset="0"/>
              </a:rPr>
              <a:t>costumes </a:t>
            </a:r>
            <a:r>
              <a:rPr lang="zh-CN" sz="2000" dirty="0">
                <a:solidFill>
                  <a:srgbClr val="202020"/>
                </a:solidFill>
                <a:latin typeface="Times New Roman" panose="02020603050405020304" charset="0"/>
                <a:ea typeface="+mj-ea"/>
                <a:cs typeface="Times New Roman" panose="02020603050405020304" charset="0"/>
                <a:sym typeface="Arial" panose="020B0604020202020204" pitchFamily="34" charset="0"/>
              </a:rPr>
              <a:t>are simple, like loose style.</a:t>
            </a:r>
            <a:endParaRPr lang="zh-CN" sz="2000" dirty="0">
              <a:solidFill>
                <a:srgbClr val="202020"/>
              </a:solidFill>
              <a:latin typeface="Times New Roman" panose="02020603050405020304" charset="0"/>
              <a:ea typeface="+mj-ea"/>
              <a:cs typeface="Times New Roman" panose="02020603050405020304" charset="0"/>
              <a:sym typeface="Arial" panose="020B0604020202020204" pitchFamily="34" charset="0"/>
            </a:endParaRPr>
          </a:p>
          <a:p>
            <a:pPr marL="171450" indent="-171450" algn="just" fontAlgn="auto">
              <a:lnSpc>
                <a:spcPct val="100000"/>
              </a:lnSpc>
              <a:buFont typeface="Arial" panose="020B0604020202020204" pitchFamily="34" charset="0"/>
              <a:buChar char="•"/>
            </a:pPr>
            <a:endParaRPr lang="zh-CN" sz="2000" dirty="0">
              <a:solidFill>
                <a:srgbClr val="202020"/>
              </a:solidFill>
              <a:latin typeface="Times New Roman" panose="02020603050405020304" charset="0"/>
              <a:ea typeface="+mj-ea"/>
              <a:cs typeface="Times New Roman" panose="02020603050405020304" charset="0"/>
              <a:sym typeface="Arial" panose="020B0604020202020204" pitchFamily="34" charset="0"/>
            </a:endParaRPr>
          </a:p>
          <a:p>
            <a:pPr marL="171450" indent="-171450" algn="just" fontAlgn="auto">
              <a:lnSpc>
                <a:spcPct val="100000"/>
              </a:lnSpc>
              <a:buFont typeface="Arial" panose="020B0604020202020204" pitchFamily="34" charset="0"/>
              <a:buChar char="•"/>
            </a:pPr>
            <a:r>
              <a:rPr lang="zh-CN" sz="2000" dirty="0">
                <a:solidFill>
                  <a:srgbClr val="202020"/>
                </a:solidFill>
                <a:latin typeface="Times New Roman" panose="02020603050405020304" charset="0"/>
                <a:ea typeface="+mj-ea"/>
                <a:cs typeface="Times New Roman" panose="02020603050405020304" charset="0"/>
                <a:sym typeface="Arial" panose="020B0604020202020204" pitchFamily="34" charset="0"/>
              </a:rPr>
              <a:t>Traditional clothing materials are mostly self-woven blue and black native cloth or linen, which is called "Xi cloth" and "Dong cloth" （溪布、峒布）in historical books.</a:t>
            </a:r>
            <a:r>
              <a:rPr lang="zh-CN" altLang="en-US" sz="2000" b="1">
                <a:solidFill>
                  <a:schemeClr val="accent1">
                    <a:lumMod val="10000"/>
                  </a:schemeClr>
                </a:solidFill>
                <a:latin typeface="Times New Roman" panose="02020603050405020304" charset="0"/>
                <a:ea typeface="楷体_GB2312" panose="02010609030101010101" pitchFamily="49" charset="-122"/>
                <a:cs typeface="Times New Roman" panose="02020603050405020304" charset="0"/>
                <a:sym typeface="+mn-ea"/>
              </a:rPr>
              <a:t> </a:t>
            </a:r>
            <a:endParaRPr lang="zh-CN" altLang="en-US" sz="2000" b="1">
              <a:solidFill>
                <a:schemeClr val="accent1">
                  <a:lumMod val="10000"/>
                </a:schemeClr>
              </a:solidFill>
              <a:latin typeface="Times New Roman" panose="02020603050405020304" charset="0"/>
              <a:ea typeface="楷体_GB2312" panose="02010609030101010101" pitchFamily="49" charset="-122"/>
              <a:cs typeface="Times New Roman" panose="02020603050405020304" charset="0"/>
              <a:sym typeface="+mn-ea"/>
            </a:endParaRPr>
          </a:p>
          <a:p>
            <a:pPr marL="171450" indent="-171450" algn="just" fontAlgn="auto">
              <a:lnSpc>
                <a:spcPct val="100000"/>
              </a:lnSpc>
              <a:buFont typeface="Arial" panose="020B0604020202020204" pitchFamily="34" charset="0"/>
              <a:buChar char="•"/>
            </a:pPr>
            <a:endParaRPr lang="zh-CN" altLang="en-US" sz="2000">
              <a:solidFill>
                <a:schemeClr val="accent1">
                  <a:lumMod val="10000"/>
                </a:schemeClr>
              </a:solidFill>
              <a:latin typeface="Times New Roman" panose="02020603050405020304" charset="0"/>
              <a:ea typeface="楷体_GB2312" panose="02010609030101010101" pitchFamily="49" charset="-122"/>
              <a:cs typeface="Times New Roman" panose="02020603050405020304" charset="0"/>
              <a:sym typeface="+mn-ea"/>
            </a:endParaRPr>
          </a:p>
          <a:p>
            <a:pPr marL="171450" indent="-171450" algn="just" fontAlgn="auto">
              <a:lnSpc>
                <a:spcPct val="100000"/>
              </a:lnSpc>
              <a:buFont typeface="Arial" panose="020B0604020202020204" pitchFamily="34" charset="0"/>
              <a:buChar char="•"/>
            </a:pPr>
            <a:r>
              <a:rPr sz="2000">
                <a:solidFill>
                  <a:schemeClr val="tx1"/>
                </a:solidFill>
                <a:latin typeface="Times New Roman" panose="02020603050405020304" charset="0"/>
                <a:ea typeface="楷体_GB2312" panose="02010609030101010101" pitchFamily="49" charset="-122"/>
                <a:cs typeface="Times New Roman" panose="02020603050405020304" charset="0"/>
              </a:rPr>
              <a:t>"Eight </a:t>
            </a:r>
            <a:r>
              <a:rPr lang="en-US" sz="2000">
                <a:solidFill>
                  <a:schemeClr val="tx1"/>
                </a:solidFill>
                <a:latin typeface="Times New Roman" panose="02020603050405020304" charset="0"/>
                <a:ea typeface="楷体_GB2312" panose="02010609030101010101" pitchFamily="49" charset="-122"/>
                <a:cs typeface="Times New Roman" panose="02020603050405020304" charset="0"/>
              </a:rPr>
              <a:t>-fu S</a:t>
            </a:r>
            <a:r>
              <a:rPr sz="2000">
                <a:solidFill>
                  <a:schemeClr val="tx1"/>
                </a:solidFill>
                <a:latin typeface="Times New Roman" panose="02020603050405020304" charset="0"/>
                <a:ea typeface="楷体_GB2312" panose="02010609030101010101" pitchFamily="49" charset="-122"/>
                <a:cs typeface="Times New Roman" panose="02020603050405020304" charset="0"/>
              </a:rPr>
              <a:t>kirt", "Crow magpie clothes" and "Pipa </a:t>
            </a:r>
            <a:r>
              <a:rPr lang="en-US" sz="2000">
                <a:solidFill>
                  <a:schemeClr val="tx1"/>
                </a:solidFill>
                <a:latin typeface="Times New Roman" panose="02020603050405020304" charset="0"/>
                <a:ea typeface="楷体_GB2312" panose="02010609030101010101" pitchFamily="49" charset="-122"/>
                <a:cs typeface="Times New Roman" panose="02020603050405020304" charset="0"/>
              </a:rPr>
              <a:t>lapel</a:t>
            </a:r>
            <a:r>
              <a:rPr sz="2000">
                <a:solidFill>
                  <a:schemeClr val="tx1"/>
                </a:solidFill>
                <a:latin typeface="Times New Roman" panose="02020603050405020304" charset="0"/>
                <a:ea typeface="楷体_GB2312" panose="02010609030101010101" pitchFamily="49" charset="-122"/>
                <a:cs typeface="Times New Roman" panose="02020603050405020304" charset="0"/>
              </a:rPr>
              <a:t>" are </a:t>
            </a:r>
            <a:r>
              <a:rPr lang="en-US" sz="2000">
                <a:solidFill>
                  <a:schemeClr val="tx1"/>
                </a:solidFill>
                <a:latin typeface="Times New Roman" panose="02020603050405020304" charset="0"/>
                <a:ea typeface="楷体_GB2312" panose="02010609030101010101" pitchFamily="49" charset="-122"/>
                <a:cs typeface="Times New Roman" panose="02020603050405020304" charset="0"/>
              </a:rPr>
              <a:t>the</a:t>
            </a:r>
            <a:r>
              <a:rPr sz="2000">
                <a:solidFill>
                  <a:schemeClr val="tx1"/>
                </a:solidFill>
                <a:latin typeface="Times New Roman" panose="02020603050405020304" charset="0"/>
                <a:ea typeface="楷体_GB2312" panose="02010609030101010101" pitchFamily="49" charset="-122"/>
                <a:cs typeface="Times New Roman" panose="02020603050405020304" charset="0"/>
              </a:rPr>
              <a:t> traditional national costumes.</a:t>
            </a:r>
            <a:r>
              <a:rPr lang="zh-CN" altLang="en-US" sz="2000" b="1" i="1">
                <a:solidFill>
                  <a:srgbClr val="CC0000"/>
                </a:solidFill>
                <a:latin typeface="楷体_GB2312" panose="02010609030101010101" pitchFamily="49" charset="-122"/>
                <a:ea typeface="楷体_GB2312" panose="02010609030101010101" pitchFamily="49" charset="-122"/>
                <a:sym typeface="+mn-ea"/>
              </a:rPr>
              <a:t>  </a:t>
            </a:r>
            <a:endParaRPr lang="zh-CN" altLang="en-US" sz="2000" b="1" dirty="0">
              <a:solidFill>
                <a:schemeClr val="accent1">
                  <a:lumMod val="10000"/>
                </a:schemeClr>
              </a:solidFill>
              <a:latin typeface="楷体_GB2312" panose="02010609030101010101" pitchFamily="49" charset="-122"/>
              <a:ea typeface="楷体_GB2312" panose="02010609030101010101" pitchFamily="49" charset="-122"/>
              <a:sym typeface="Arial" panose="020B0604020202020204" pitchFamily="34" charset="0"/>
            </a:endParaRPr>
          </a:p>
        </p:txBody>
      </p:sp>
      <p:pic>
        <p:nvPicPr>
          <p:cNvPr id="2" name="图片 1" descr="土家群像"/>
          <p:cNvPicPr>
            <a:picLocks noChangeAspect="1"/>
          </p:cNvPicPr>
          <p:nvPr/>
        </p:nvPicPr>
        <p:blipFill>
          <a:blip r:embed="rId1"/>
          <a:srcRect l="11936" t="26234"/>
          <a:stretch>
            <a:fillRect/>
          </a:stretch>
        </p:blipFill>
        <p:spPr>
          <a:xfrm>
            <a:off x="116840" y="2066925"/>
            <a:ext cx="4549140" cy="3337560"/>
          </a:xfrm>
          <a:prstGeom prst="rect">
            <a:avLst/>
          </a:prstGeom>
        </p:spPr>
      </p:pic>
    </p:spTree>
    <p:custDataLst>
      <p:tags r:id="rId2"/>
    </p:custData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矩形 4"/>
          <p:cNvSpPr/>
          <p:nvPr/>
        </p:nvSpPr>
        <p:spPr>
          <a:xfrm>
            <a:off x="0" y="802640"/>
            <a:ext cx="12228830" cy="5759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p:cNvSpPr txBox="1"/>
          <p:nvPr/>
        </p:nvSpPr>
        <p:spPr>
          <a:xfrm>
            <a:off x="461010" y="81915"/>
            <a:ext cx="3858895" cy="553085"/>
          </a:xfrm>
          <a:prstGeom prst="rect">
            <a:avLst/>
          </a:prstGeom>
          <a:noFill/>
        </p:spPr>
        <p:txBody>
          <a:bodyPr vert="horz" wrap="square" rtlCol="0">
            <a:spAutoFit/>
          </a:bodyPr>
          <a:lstStyle/>
          <a:p>
            <a:pPr algn="ctr"/>
            <a:r>
              <a:rPr lang="en-US" altLang="zh-CN" sz="3000">
                <a:solidFill>
                  <a:schemeClr val="bg1"/>
                </a:solidFill>
                <a:latin typeface="方正大标宋简体" panose="02010601030101010101" charset="-122"/>
                <a:ea typeface="方正大标宋简体" panose="02010601030101010101" charset="-122"/>
              </a:rPr>
              <a:t>Male Clothing</a:t>
            </a:r>
            <a:endParaRPr lang="zh-CN" altLang="en-US" sz="3000">
              <a:solidFill>
                <a:schemeClr val="bg1"/>
              </a:solidFill>
              <a:latin typeface="方正大标宋简体" panose="02010601030101010101" charset="-122"/>
              <a:ea typeface="方正大标宋简体" panose="02010601030101010101" charset="-122"/>
            </a:endParaRPr>
          </a:p>
        </p:txBody>
      </p:sp>
      <p:sp>
        <p:nvSpPr>
          <p:cNvPr id="22" name="矩形 21"/>
          <p:cNvSpPr/>
          <p:nvPr/>
        </p:nvSpPr>
        <p:spPr>
          <a:xfrm>
            <a:off x="4665980" y="1388110"/>
            <a:ext cx="6991985" cy="4297680"/>
          </a:xfrm>
          <a:prstGeom prst="rect">
            <a:avLst/>
          </a:prstGeom>
          <a:noFill/>
          <a:ln w="3175">
            <a:solidFill>
              <a:srgbClr val="CC33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4733290" y="1576705"/>
            <a:ext cx="6735445" cy="4028440"/>
          </a:xfrm>
          <a:prstGeom prst="rect">
            <a:avLst/>
          </a:prstGeom>
          <a:noFill/>
        </p:spPr>
        <p:txBody>
          <a:bodyPr vert="horz" wrap="square" rtlCol="0">
            <a:noAutofit/>
          </a:bodyPr>
          <a:lstStyle/>
          <a:p>
            <a:pPr marL="171450" indent="172720" fontAlgn="auto">
              <a:lnSpc>
                <a:spcPct val="150000"/>
              </a:lnSpc>
              <a:buFont typeface="Arial" panose="020B0604020202020204" pitchFamily="34" charset="0"/>
              <a:buChar char="•"/>
            </a:pPr>
            <a:r>
              <a:rPr lang="zh-CN" altLang="en-US" sz="2000">
                <a:solidFill>
                  <a:schemeClr val="accent1">
                    <a:lumMod val="10000"/>
                  </a:schemeClr>
                </a:solidFill>
                <a:latin typeface="Times New Roman" panose="02020603050405020304" charset="0"/>
                <a:ea typeface="楷体_GB2312" panose="02010609030101010101" pitchFamily="49" charset="-122"/>
                <a:cs typeface="Times New Roman" panose="02020603050405020304" charset="0"/>
                <a:sym typeface="+mn-ea"/>
              </a:rPr>
              <a:t>Men</a:t>
            </a:r>
            <a:r>
              <a:rPr lang="en-US" altLang="zh-CN" sz="2000">
                <a:solidFill>
                  <a:schemeClr val="accent1">
                    <a:lumMod val="10000"/>
                  </a:schemeClr>
                </a:solidFill>
                <a:latin typeface="Times New Roman" panose="02020603050405020304" charset="0"/>
                <a:ea typeface="楷体_GB2312" panose="02010609030101010101" pitchFamily="49" charset="-122"/>
                <a:cs typeface="Times New Roman" panose="02020603050405020304" charset="0"/>
                <a:sym typeface="+mn-ea"/>
              </a:rPr>
              <a:t>’</a:t>
            </a:r>
            <a:r>
              <a:rPr lang="zh-CN" altLang="en-US" sz="2000">
                <a:solidFill>
                  <a:schemeClr val="accent1">
                    <a:lumMod val="10000"/>
                  </a:schemeClr>
                </a:solidFill>
                <a:latin typeface="Times New Roman" panose="02020603050405020304" charset="0"/>
                <a:ea typeface="楷体_GB2312" panose="02010609030101010101" pitchFamily="49" charset="-122"/>
                <a:cs typeface="Times New Roman" panose="02020603050405020304" charset="0"/>
                <a:sym typeface="+mn-ea"/>
              </a:rPr>
              <a:t>s clothing is relatively simple, mostly blue or black short suits, convenient for work.</a:t>
            </a:r>
            <a:endParaRPr lang="zh-CN" altLang="en-US" sz="2000">
              <a:solidFill>
                <a:schemeClr val="accent1">
                  <a:lumMod val="10000"/>
                </a:schemeClr>
              </a:solidFill>
              <a:latin typeface="Times New Roman" panose="02020603050405020304" charset="0"/>
              <a:ea typeface="楷体_GB2312" panose="02010609030101010101" pitchFamily="49" charset="-122"/>
              <a:cs typeface="Times New Roman" panose="02020603050405020304" charset="0"/>
              <a:sym typeface="+mn-ea"/>
            </a:endParaRPr>
          </a:p>
          <a:p>
            <a:pPr marL="171450" indent="172720" fontAlgn="auto">
              <a:lnSpc>
                <a:spcPct val="150000"/>
              </a:lnSpc>
              <a:buFont typeface="Arial" panose="020B0604020202020204" pitchFamily="34" charset="0"/>
              <a:buChar char="•"/>
            </a:pPr>
            <a:r>
              <a:rPr lang="zh-CN" altLang="en-US" sz="2000">
                <a:solidFill>
                  <a:schemeClr val="accent1">
                    <a:lumMod val="10000"/>
                  </a:schemeClr>
                </a:solidFill>
                <a:latin typeface="Times New Roman" panose="02020603050405020304" charset="0"/>
                <a:ea typeface="楷体_GB2312" panose="02010609030101010101" pitchFamily="49" charset="-122"/>
                <a:cs typeface="Times New Roman" panose="02020603050405020304" charset="0"/>
                <a:sym typeface="+mn-ea"/>
              </a:rPr>
              <a:t>Men</a:t>
            </a:r>
            <a:r>
              <a:rPr lang="en-US" altLang="zh-CN" sz="2000">
                <a:solidFill>
                  <a:schemeClr val="accent1">
                    <a:lumMod val="10000"/>
                  </a:schemeClr>
                </a:solidFill>
                <a:latin typeface="Times New Roman" panose="02020603050405020304" charset="0"/>
                <a:ea typeface="楷体_GB2312" panose="02010609030101010101" pitchFamily="49" charset="-122"/>
                <a:cs typeface="Times New Roman" panose="02020603050405020304" charset="0"/>
                <a:sym typeface="+mn-ea"/>
              </a:rPr>
              <a:t>’</a:t>
            </a:r>
            <a:r>
              <a:rPr lang="zh-CN" altLang="en-US" sz="2000">
                <a:solidFill>
                  <a:schemeClr val="accent1">
                    <a:lumMod val="10000"/>
                  </a:schemeClr>
                </a:solidFill>
                <a:latin typeface="Times New Roman" panose="02020603050405020304" charset="0"/>
                <a:ea typeface="楷体_GB2312" panose="02010609030101010101" pitchFamily="49" charset="-122"/>
                <a:cs typeface="Times New Roman" panose="02020603050405020304" charset="0"/>
                <a:sym typeface="+mn-ea"/>
              </a:rPr>
              <a:t>s coat is "Pipa lapel"（琵琶襟）, and then wear</a:t>
            </a:r>
            <a:r>
              <a:rPr lang="en-US" altLang="zh-CN" sz="2000">
                <a:solidFill>
                  <a:schemeClr val="accent1">
                    <a:lumMod val="10000"/>
                  </a:schemeClr>
                </a:solidFill>
                <a:latin typeface="Times New Roman" panose="02020603050405020304" charset="0"/>
                <a:ea typeface="楷体_GB2312" panose="02010609030101010101" pitchFamily="49" charset="-122"/>
                <a:cs typeface="Times New Roman" panose="02020603050405020304" charset="0"/>
                <a:sym typeface="+mn-ea"/>
              </a:rPr>
              <a:t>s</a:t>
            </a:r>
            <a:r>
              <a:rPr lang="zh-CN" altLang="en-US" sz="2000">
                <a:solidFill>
                  <a:schemeClr val="accent1">
                    <a:lumMod val="10000"/>
                  </a:schemeClr>
                </a:solidFill>
                <a:latin typeface="Times New Roman" panose="02020603050405020304" charset="0"/>
                <a:ea typeface="楷体_GB2312" panose="02010609030101010101" pitchFamily="49" charset="-122"/>
                <a:cs typeface="Times New Roman" panose="02020603050405020304" charset="0"/>
                <a:sym typeface="+mn-ea"/>
              </a:rPr>
              <a:t> a short shirt and a collarless jacket（马褂）;</a:t>
            </a:r>
            <a:endParaRPr lang="zh-CN" altLang="en-US" sz="2000">
              <a:solidFill>
                <a:schemeClr val="accent1">
                  <a:lumMod val="10000"/>
                </a:schemeClr>
              </a:solidFill>
              <a:latin typeface="Times New Roman" panose="02020603050405020304" charset="0"/>
              <a:ea typeface="楷体_GB2312" panose="02010609030101010101" pitchFamily="49" charset="-122"/>
              <a:cs typeface="Times New Roman" panose="02020603050405020304" charset="0"/>
              <a:sym typeface="+mn-ea"/>
            </a:endParaRPr>
          </a:p>
          <a:p>
            <a:pPr marL="171450" indent="172720" fontAlgn="auto">
              <a:lnSpc>
                <a:spcPct val="150000"/>
              </a:lnSpc>
              <a:buFont typeface="Arial" panose="020B0604020202020204" pitchFamily="34" charset="0"/>
              <a:buChar char="•"/>
            </a:pPr>
            <a:r>
              <a:rPr lang="zh-CN" altLang="en-US" sz="2000">
                <a:solidFill>
                  <a:schemeClr val="accent1">
                    <a:lumMod val="10000"/>
                  </a:schemeClr>
                </a:solidFill>
                <a:latin typeface="Times New Roman" panose="02020603050405020304" charset="0"/>
                <a:ea typeface="楷体_GB2312" panose="02010609030101010101" pitchFamily="49" charset="-122"/>
                <a:cs typeface="Times New Roman" panose="02020603050405020304" charset="0"/>
                <a:sym typeface="+mn-ea"/>
              </a:rPr>
              <a:t> Loincloth belt（缠腰布带）;</a:t>
            </a:r>
            <a:endParaRPr lang="zh-CN" altLang="en-US" sz="2000">
              <a:solidFill>
                <a:schemeClr val="accent1">
                  <a:lumMod val="10000"/>
                </a:schemeClr>
              </a:solidFill>
              <a:latin typeface="Times New Roman" panose="02020603050405020304" charset="0"/>
              <a:ea typeface="楷体_GB2312" panose="02010609030101010101" pitchFamily="49" charset="-122"/>
              <a:cs typeface="Times New Roman" panose="02020603050405020304" charset="0"/>
              <a:sym typeface="+mn-ea"/>
            </a:endParaRPr>
          </a:p>
          <a:p>
            <a:pPr marL="171450" indent="172720" fontAlgn="auto">
              <a:lnSpc>
                <a:spcPct val="150000"/>
              </a:lnSpc>
              <a:buFont typeface="Arial" panose="020B0604020202020204" pitchFamily="34" charset="0"/>
              <a:buChar char="•"/>
            </a:pPr>
            <a:r>
              <a:rPr lang="zh-CN" altLang="en-US" sz="2000">
                <a:solidFill>
                  <a:schemeClr val="accent1">
                    <a:lumMod val="10000"/>
                  </a:schemeClr>
                </a:solidFill>
                <a:latin typeface="Times New Roman" panose="02020603050405020304" charset="0"/>
                <a:ea typeface="楷体_GB2312" panose="02010609030101010101" pitchFamily="49" charset="-122"/>
                <a:cs typeface="Times New Roman" panose="02020603050405020304" charset="0"/>
                <a:sym typeface="+mn-ea"/>
              </a:rPr>
              <a:t>Fat pants, pant leg is large and short, wear gaiters（绑腿）;</a:t>
            </a:r>
            <a:endParaRPr lang="zh-CN" altLang="en-US" sz="2000">
              <a:solidFill>
                <a:schemeClr val="accent1">
                  <a:lumMod val="10000"/>
                </a:schemeClr>
              </a:solidFill>
              <a:latin typeface="Times New Roman" panose="02020603050405020304" charset="0"/>
              <a:ea typeface="楷体_GB2312" panose="02010609030101010101" pitchFamily="49" charset="-122"/>
              <a:cs typeface="Times New Roman" panose="02020603050405020304" charset="0"/>
              <a:sym typeface="+mn-ea"/>
            </a:endParaRPr>
          </a:p>
          <a:p>
            <a:pPr marL="171450" indent="172720" fontAlgn="auto">
              <a:lnSpc>
                <a:spcPct val="150000"/>
              </a:lnSpc>
              <a:buFont typeface="Arial" panose="020B0604020202020204" pitchFamily="34" charset="0"/>
              <a:buChar char="•"/>
            </a:pPr>
            <a:r>
              <a:rPr lang="zh-CN" altLang="en-US" sz="2000">
                <a:solidFill>
                  <a:schemeClr val="accent1">
                    <a:lumMod val="10000"/>
                  </a:schemeClr>
                </a:solidFill>
                <a:latin typeface="Times New Roman" panose="02020603050405020304" charset="0"/>
                <a:ea typeface="楷体_GB2312" panose="02010609030101010101" pitchFamily="49" charset="-122"/>
                <a:cs typeface="Times New Roman" panose="02020603050405020304" charset="0"/>
                <a:sym typeface="+mn-ea"/>
              </a:rPr>
              <a:t>Head is covered with black silk or </a:t>
            </a:r>
            <a:r>
              <a:rPr lang="en-US" altLang="zh-CN" sz="2000">
                <a:solidFill>
                  <a:schemeClr val="accent1">
                    <a:lumMod val="10000"/>
                  </a:schemeClr>
                </a:solidFill>
                <a:latin typeface="Times New Roman" panose="02020603050405020304" charset="0"/>
                <a:ea typeface="楷体_GB2312" panose="02010609030101010101" pitchFamily="49" charset="-122"/>
                <a:cs typeface="Times New Roman" panose="02020603050405020304" charset="0"/>
                <a:sym typeface="+mn-ea"/>
              </a:rPr>
              <a:t>headcloth</a:t>
            </a:r>
            <a:r>
              <a:rPr lang="zh-CN" altLang="en-US" sz="2000">
                <a:solidFill>
                  <a:schemeClr val="accent1">
                    <a:lumMod val="10000"/>
                  </a:schemeClr>
                </a:solidFill>
                <a:latin typeface="Times New Roman" panose="02020603050405020304" charset="0"/>
                <a:ea typeface="楷体_GB2312" panose="02010609030101010101" pitchFamily="49" charset="-122"/>
                <a:cs typeface="Times New Roman" panose="02020603050405020304" charset="0"/>
                <a:sym typeface="+mn-ea"/>
              </a:rPr>
              <a:t> five or six feet long in the shape of "人".</a:t>
            </a:r>
            <a:endParaRPr lang="zh-CN" altLang="en-US" sz="2000">
              <a:solidFill>
                <a:schemeClr val="accent1">
                  <a:lumMod val="10000"/>
                </a:schemeClr>
              </a:solidFill>
              <a:latin typeface="Times New Roman" panose="02020603050405020304" charset="0"/>
              <a:ea typeface="楷体_GB2312" panose="02010609030101010101" pitchFamily="49" charset="-122"/>
              <a:cs typeface="Times New Roman" panose="02020603050405020304" charset="0"/>
              <a:sym typeface="+mn-ea"/>
            </a:endParaRPr>
          </a:p>
        </p:txBody>
      </p:sp>
      <p:pic>
        <p:nvPicPr>
          <p:cNvPr id="123918" name="图片 123917"/>
          <p:cNvPicPr>
            <a:picLocks noChangeAspect="1"/>
          </p:cNvPicPr>
          <p:nvPr/>
        </p:nvPicPr>
        <p:blipFill>
          <a:blip r:embed="rId1"/>
          <a:stretch>
            <a:fillRect/>
          </a:stretch>
        </p:blipFill>
        <p:spPr>
          <a:xfrm>
            <a:off x="463550" y="1441450"/>
            <a:ext cx="3856355" cy="4163060"/>
          </a:xfrm>
          <a:prstGeom prst="rect">
            <a:avLst/>
          </a:prstGeom>
          <a:noFill/>
          <a:ln w="9525" cap="flat" cmpd="sng">
            <a:solidFill>
              <a:srgbClr val="FF3399"/>
            </a:solidFill>
            <a:prstDash val="solid"/>
            <a:miter/>
            <a:headEnd type="none" w="med" len="med"/>
            <a:tailEnd type="none" w="med" len="med"/>
          </a:ln>
        </p:spPr>
      </p:pic>
    </p:spTree>
    <p:custDataLst>
      <p:tags r:id="rId2"/>
    </p:custData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123918"/>
                                        </p:tgtEl>
                                        <p:attrNameLst>
                                          <p:attrName>style.visibility</p:attrName>
                                        </p:attrNameLst>
                                      </p:cBhvr>
                                      <p:to>
                                        <p:strVal val="visible"/>
                                      </p:to>
                                    </p:set>
                                    <p:anim calcmode="lin" valueType="num">
                                      <p:cBhvr>
                                        <p:cTn id="19" dur="1000" fill="hold"/>
                                        <p:tgtEl>
                                          <p:spTgt spid="123918"/>
                                        </p:tgtEl>
                                        <p:attrNameLst>
                                          <p:attrName>ppt_w</p:attrName>
                                        </p:attrNameLst>
                                      </p:cBhvr>
                                      <p:tavLst>
                                        <p:tav tm="0">
                                          <p:val>
                                            <p:strVal val="#ppt_w+.3"/>
                                          </p:val>
                                        </p:tav>
                                        <p:tav tm="100000">
                                          <p:val>
                                            <p:strVal val="#ppt_w"/>
                                          </p:val>
                                        </p:tav>
                                      </p:tavLst>
                                    </p:anim>
                                    <p:anim calcmode="lin" valueType="num">
                                      <p:cBhvr>
                                        <p:cTn id="20" dur="1000" fill="hold"/>
                                        <p:tgtEl>
                                          <p:spTgt spid="123918"/>
                                        </p:tgtEl>
                                        <p:attrNameLst>
                                          <p:attrName>ppt_h</p:attrName>
                                        </p:attrNameLst>
                                      </p:cBhvr>
                                      <p:tavLst>
                                        <p:tav tm="0">
                                          <p:val>
                                            <p:strVal val="#ppt_h"/>
                                          </p:val>
                                        </p:tav>
                                        <p:tav tm="100000">
                                          <p:val>
                                            <p:strVal val="#ppt_h"/>
                                          </p:val>
                                        </p:tav>
                                      </p:tavLst>
                                    </p:anim>
                                    <p:animEffect transition="in" filter="fade">
                                      <p:cBhvr>
                                        <p:cTn id="21" dur="1000"/>
                                        <p:tgtEl>
                                          <p:spTgt spid="1239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矩形 4"/>
          <p:cNvSpPr/>
          <p:nvPr/>
        </p:nvSpPr>
        <p:spPr>
          <a:xfrm>
            <a:off x="0" y="802640"/>
            <a:ext cx="12228830" cy="5759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p:cNvSpPr txBox="1"/>
          <p:nvPr/>
        </p:nvSpPr>
        <p:spPr>
          <a:xfrm>
            <a:off x="385445" y="144145"/>
            <a:ext cx="3495675" cy="553085"/>
          </a:xfrm>
          <a:prstGeom prst="rect">
            <a:avLst/>
          </a:prstGeom>
          <a:noFill/>
        </p:spPr>
        <p:txBody>
          <a:bodyPr vert="horz" wrap="square" rtlCol="0">
            <a:spAutoFit/>
          </a:bodyPr>
          <a:lstStyle/>
          <a:p>
            <a:pPr algn="ctr"/>
            <a:r>
              <a:rPr lang="en-US" altLang="zh-CN" sz="3000">
                <a:solidFill>
                  <a:schemeClr val="bg1"/>
                </a:solidFill>
                <a:latin typeface="方正大标宋简体" panose="02010601030101010101" charset="-122"/>
                <a:ea typeface="方正大标宋简体" panose="02010601030101010101" charset="-122"/>
              </a:rPr>
              <a:t>Female clothing</a:t>
            </a:r>
            <a:endParaRPr lang="en-US" altLang="zh-CN" sz="3000">
              <a:solidFill>
                <a:schemeClr val="bg1"/>
              </a:solidFill>
              <a:latin typeface="方正大标宋简体" panose="02010601030101010101" charset="-122"/>
              <a:ea typeface="方正大标宋简体" panose="02010601030101010101" charset="-122"/>
            </a:endParaRPr>
          </a:p>
        </p:txBody>
      </p:sp>
      <p:sp>
        <p:nvSpPr>
          <p:cNvPr id="22" name="矩形 21"/>
          <p:cNvSpPr/>
          <p:nvPr/>
        </p:nvSpPr>
        <p:spPr>
          <a:xfrm>
            <a:off x="4475480" y="1049655"/>
            <a:ext cx="7415530" cy="5242560"/>
          </a:xfrm>
          <a:prstGeom prst="rect">
            <a:avLst/>
          </a:prstGeom>
          <a:noFill/>
          <a:ln w="3175">
            <a:solidFill>
              <a:srgbClr val="CC33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4475480" y="1179830"/>
            <a:ext cx="7203440" cy="4982210"/>
          </a:xfrm>
          <a:prstGeom prst="rect">
            <a:avLst/>
          </a:prstGeom>
          <a:noFill/>
        </p:spPr>
        <p:txBody>
          <a:bodyPr vert="horz" wrap="square" rtlCol="0">
            <a:noAutofit/>
          </a:bodyPr>
          <a:lstStyle/>
          <a:p>
            <a:pPr marL="171450" indent="172720" fontAlgn="auto">
              <a:lnSpc>
                <a:spcPct val="150000"/>
              </a:lnSpc>
              <a:buFont typeface="Arial" panose="020B0604020202020204" pitchFamily="34" charset="0"/>
              <a:buChar char="•"/>
            </a:pPr>
            <a:r>
              <a:rPr lang="zh-CN" sz="2000" dirty="0">
                <a:solidFill>
                  <a:srgbClr val="202020"/>
                </a:solidFill>
                <a:latin typeface="Times New Roman" panose="02020603050405020304" charset="0"/>
                <a:ea typeface="+mj-ea"/>
                <a:cs typeface="Times New Roman" panose="02020603050405020304" charset="0"/>
                <a:sym typeface="Arial" panose="020B0604020202020204" pitchFamily="34" charset="0"/>
              </a:rPr>
              <a:t>Women</a:t>
            </a:r>
            <a:r>
              <a:rPr lang="en-US" altLang="zh-CN" sz="2000" dirty="0">
                <a:solidFill>
                  <a:srgbClr val="202020"/>
                </a:solidFill>
                <a:latin typeface="Times New Roman" panose="02020603050405020304" charset="0"/>
                <a:ea typeface="+mj-ea"/>
                <a:cs typeface="Times New Roman" panose="02020603050405020304" charset="0"/>
                <a:sym typeface="Arial" panose="020B0604020202020204" pitchFamily="34" charset="0"/>
              </a:rPr>
              <a:t>’</a:t>
            </a:r>
            <a:r>
              <a:rPr lang="zh-CN" sz="2000" dirty="0">
                <a:solidFill>
                  <a:srgbClr val="202020"/>
                </a:solidFill>
                <a:latin typeface="Times New Roman" panose="02020603050405020304" charset="0"/>
                <a:ea typeface="+mj-ea"/>
                <a:cs typeface="Times New Roman" panose="02020603050405020304" charset="0"/>
                <a:sym typeface="Arial" panose="020B0604020202020204" pitchFamily="34" charset="0"/>
              </a:rPr>
              <a:t>s clothing is more complex, diverse and colorful.</a:t>
            </a:r>
            <a:endParaRPr lang="zh-CN" sz="2000" dirty="0">
              <a:solidFill>
                <a:srgbClr val="202020"/>
              </a:solidFill>
              <a:latin typeface="Times New Roman" panose="02020603050405020304" charset="0"/>
              <a:ea typeface="+mj-ea"/>
              <a:cs typeface="Times New Roman" panose="02020603050405020304" charset="0"/>
              <a:sym typeface="Arial" panose="020B0604020202020204" pitchFamily="34" charset="0"/>
            </a:endParaRPr>
          </a:p>
          <a:p>
            <a:pPr marL="171450" indent="172720" fontAlgn="auto">
              <a:lnSpc>
                <a:spcPct val="150000"/>
              </a:lnSpc>
              <a:buFont typeface="Arial" panose="020B0604020202020204" pitchFamily="34" charset="0"/>
              <a:buChar char="•"/>
            </a:pPr>
            <a:r>
              <a:rPr lang="zh-CN" sz="2000" dirty="0">
                <a:solidFill>
                  <a:srgbClr val="202020"/>
                </a:solidFill>
                <a:latin typeface="Times New Roman" panose="02020603050405020304" charset="0"/>
                <a:ea typeface="+mj-ea"/>
                <a:cs typeface="Times New Roman" panose="02020603050405020304" charset="0"/>
                <a:sym typeface="Arial" panose="020B0604020202020204" pitchFamily="34" charset="0"/>
              </a:rPr>
              <a:t>Women's blouse: low collar, right lapel(右衽) , collar inlaid with three lace ( known as "three strands(三股筋) ")</a:t>
            </a:r>
            <a:r>
              <a:rPr lang="en-US" altLang="zh-CN" sz="2000" dirty="0">
                <a:solidFill>
                  <a:srgbClr val="202020"/>
                </a:solidFill>
                <a:latin typeface="Times New Roman" panose="02020603050405020304" charset="0"/>
                <a:ea typeface="+mj-ea"/>
                <a:cs typeface="Times New Roman" panose="02020603050405020304" charset="0"/>
                <a:sym typeface="Arial" panose="020B0604020202020204" pitchFamily="34" charset="0"/>
              </a:rPr>
              <a:t>. </a:t>
            </a:r>
            <a:r>
              <a:rPr lang="zh-CN" sz="2000" dirty="0">
                <a:solidFill>
                  <a:srgbClr val="202020"/>
                </a:solidFill>
                <a:latin typeface="Times New Roman" panose="02020603050405020304" charset="0"/>
                <a:ea typeface="+mj-ea"/>
                <a:cs typeface="Times New Roman" panose="02020603050405020304" charset="0"/>
                <a:sym typeface="Arial" panose="020B0604020202020204" pitchFamily="34" charset="0"/>
              </a:rPr>
              <a:t>The front edge and cuffs embroidered three small border railings</a:t>
            </a:r>
            <a:r>
              <a:rPr lang="en-US" altLang="zh-CN" sz="2000" dirty="0">
                <a:solidFill>
                  <a:srgbClr val="202020"/>
                </a:solidFill>
                <a:latin typeface="Times New Roman" panose="02020603050405020304" charset="0"/>
                <a:ea typeface="+mj-ea"/>
                <a:cs typeface="Times New Roman" panose="02020603050405020304" charset="0"/>
                <a:sym typeface="Arial" panose="020B0604020202020204" pitchFamily="34" charset="0"/>
              </a:rPr>
              <a:t>.</a:t>
            </a:r>
            <a:endParaRPr lang="en-US" altLang="zh-CN" sz="2000" dirty="0">
              <a:solidFill>
                <a:srgbClr val="202020"/>
              </a:solidFill>
              <a:latin typeface="Times New Roman" panose="02020603050405020304" charset="0"/>
              <a:ea typeface="+mj-ea"/>
              <a:cs typeface="Times New Roman" panose="02020603050405020304" charset="0"/>
              <a:sym typeface="Arial" panose="020B0604020202020204" pitchFamily="34" charset="0"/>
            </a:endParaRPr>
          </a:p>
          <a:p>
            <a:pPr marL="171450" indent="172720" fontAlgn="auto">
              <a:lnSpc>
                <a:spcPct val="150000"/>
              </a:lnSpc>
              <a:buFont typeface="Arial" panose="020B0604020202020204" pitchFamily="34" charset="0"/>
              <a:buChar char="•"/>
            </a:pPr>
            <a:r>
              <a:rPr lang="en-US" altLang="zh-CN" sz="2000" dirty="0">
                <a:solidFill>
                  <a:srgbClr val="202020"/>
                </a:solidFill>
                <a:latin typeface="Times New Roman" panose="02020603050405020304" charset="0"/>
                <a:ea typeface="+mj-ea"/>
                <a:cs typeface="Times New Roman" panose="02020603050405020304" charset="0"/>
                <a:sym typeface="Arial" panose="020B0604020202020204" pitchFamily="34" charset="0"/>
              </a:rPr>
              <a:t>W</a:t>
            </a:r>
            <a:r>
              <a:rPr lang="zh-CN" sz="2000" dirty="0">
                <a:solidFill>
                  <a:srgbClr val="202020"/>
                </a:solidFill>
                <a:latin typeface="Times New Roman" panose="02020603050405020304" charset="0"/>
                <a:ea typeface="+mj-ea"/>
                <a:cs typeface="Times New Roman" panose="02020603050405020304" charset="0"/>
                <a:sym typeface="Arial" panose="020B0604020202020204" pitchFamily="34" charset="0"/>
              </a:rPr>
              <a:t>ear</a:t>
            </a:r>
            <a:r>
              <a:rPr lang="en-US" altLang="zh-CN" sz="2000" dirty="0">
                <a:solidFill>
                  <a:srgbClr val="202020"/>
                </a:solidFill>
                <a:latin typeface="Times New Roman" panose="02020603050405020304" charset="0"/>
                <a:ea typeface="+mj-ea"/>
                <a:cs typeface="Times New Roman" panose="02020603050405020304" charset="0"/>
                <a:sym typeface="Arial" panose="020B0604020202020204" pitchFamily="34" charset="0"/>
              </a:rPr>
              <a:t> eight-fu</a:t>
            </a:r>
            <a:r>
              <a:rPr lang="zh-CN" sz="2000" dirty="0">
                <a:solidFill>
                  <a:srgbClr val="202020"/>
                </a:solidFill>
                <a:latin typeface="Times New Roman" panose="02020603050405020304" charset="0"/>
                <a:ea typeface="+mj-ea"/>
                <a:cs typeface="Times New Roman" panose="02020603050405020304" charset="0"/>
                <a:sym typeface="Arial" panose="020B0604020202020204" pitchFamily="34" charset="0"/>
              </a:rPr>
              <a:t> skirts（八幅罗裙）, skirt has many</a:t>
            </a:r>
            <a:r>
              <a:rPr lang="en-US" altLang="zh-CN" sz="2000" dirty="0">
                <a:solidFill>
                  <a:srgbClr val="202020"/>
                </a:solidFill>
                <a:latin typeface="Times New Roman" panose="02020603050405020304" charset="0"/>
                <a:ea typeface="+mj-ea"/>
                <a:cs typeface="Times New Roman" panose="02020603050405020304" charset="0"/>
                <a:sym typeface="Arial" panose="020B0604020202020204" pitchFamily="34" charset="0"/>
              </a:rPr>
              <a:t> straight </a:t>
            </a:r>
            <a:r>
              <a:rPr lang="zh-CN" sz="2000" dirty="0">
                <a:solidFill>
                  <a:srgbClr val="202020"/>
                </a:solidFill>
                <a:latin typeface="Times New Roman" panose="02020603050405020304" charset="0"/>
                <a:ea typeface="+mj-ea"/>
                <a:cs typeface="Times New Roman" panose="02020603050405020304" charset="0"/>
                <a:sym typeface="Arial" panose="020B0604020202020204" pitchFamily="34" charset="0"/>
              </a:rPr>
              <a:t> pleats</a:t>
            </a:r>
            <a:r>
              <a:rPr lang="en-US" altLang="zh-CN" sz="2000" dirty="0">
                <a:solidFill>
                  <a:srgbClr val="202020"/>
                </a:solidFill>
                <a:latin typeface="Times New Roman" panose="02020603050405020304" charset="0"/>
                <a:ea typeface="+mj-ea"/>
                <a:cs typeface="Times New Roman" panose="02020603050405020304" charset="0"/>
                <a:sym typeface="Arial" panose="020B0604020202020204" pitchFamily="34" charset="0"/>
              </a:rPr>
              <a:t>. Later, </a:t>
            </a:r>
            <a:r>
              <a:rPr lang="zh-CN" sz="2000" dirty="0">
                <a:solidFill>
                  <a:srgbClr val="202020"/>
                </a:solidFill>
                <a:latin typeface="Times New Roman" panose="02020603050405020304" charset="0"/>
                <a:ea typeface="+mj-ea"/>
                <a:cs typeface="Times New Roman" panose="02020603050405020304" charset="0"/>
                <a:sym typeface="Arial" panose="020B0604020202020204" pitchFamily="34" charset="0"/>
              </a:rPr>
              <a:t>skirts changed into loose trousers </a:t>
            </a:r>
            <a:r>
              <a:rPr lang="en-US" altLang="zh-CN" sz="2000" dirty="0">
                <a:solidFill>
                  <a:srgbClr val="202020"/>
                </a:solidFill>
                <a:latin typeface="Times New Roman" panose="02020603050405020304" charset="0"/>
                <a:ea typeface="+mj-ea"/>
                <a:cs typeface="Times New Roman" panose="02020603050405020304" charset="0"/>
                <a:sym typeface="Arial" panose="020B0604020202020204" pitchFamily="34" charset="0"/>
              </a:rPr>
              <a:t>with</a:t>
            </a:r>
            <a:r>
              <a:rPr lang="zh-CN" sz="2000" dirty="0">
                <a:solidFill>
                  <a:srgbClr val="202020"/>
                </a:solidFill>
                <a:latin typeface="Times New Roman" panose="02020603050405020304" charset="0"/>
                <a:ea typeface="+mj-ea"/>
                <a:cs typeface="Times New Roman" panose="02020603050405020304" charset="0"/>
                <a:sym typeface="Arial" panose="020B0604020202020204" pitchFamily="34" charset="0"/>
              </a:rPr>
              <a:t> three colored lace.</a:t>
            </a:r>
            <a:endParaRPr lang="zh-CN" sz="2000" dirty="0">
              <a:solidFill>
                <a:srgbClr val="202020"/>
              </a:solidFill>
              <a:latin typeface="Times New Roman" panose="02020603050405020304" charset="0"/>
              <a:ea typeface="+mj-ea"/>
              <a:cs typeface="Times New Roman" panose="02020603050405020304" charset="0"/>
              <a:sym typeface="Arial" panose="020B0604020202020204" pitchFamily="34" charset="0"/>
            </a:endParaRPr>
          </a:p>
          <a:p>
            <a:pPr marL="171450" indent="172720" fontAlgn="auto">
              <a:lnSpc>
                <a:spcPct val="150000"/>
              </a:lnSpc>
              <a:buFont typeface="Arial" panose="020B0604020202020204" pitchFamily="34" charset="0"/>
              <a:buChar char="•"/>
            </a:pPr>
            <a:r>
              <a:rPr lang="zh-CN" sz="2000" dirty="0">
                <a:solidFill>
                  <a:srgbClr val="202020"/>
                </a:solidFill>
                <a:latin typeface="Times New Roman" panose="02020603050405020304" charset="0"/>
                <a:ea typeface="+mj-ea"/>
                <a:cs typeface="Times New Roman" panose="02020603050405020304" charset="0"/>
                <a:sym typeface="Arial" panose="020B0604020202020204" pitchFamily="34" charset="0"/>
              </a:rPr>
              <a:t>The girl</a:t>
            </a:r>
            <a:r>
              <a:rPr lang="en-US" altLang="zh-CN" sz="2000" dirty="0">
                <a:solidFill>
                  <a:srgbClr val="202020"/>
                </a:solidFill>
                <a:latin typeface="Times New Roman" panose="02020603050405020304" charset="0"/>
                <a:ea typeface="+mj-ea"/>
                <a:cs typeface="Times New Roman" panose="02020603050405020304" charset="0"/>
                <a:sym typeface="Arial" panose="020B0604020202020204" pitchFamily="34" charset="0"/>
              </a:rPr>
              <a:t>’</a:t>
            </a:r>
            <a:r>
              <a:rPr lang="zh-CN" sz="2000" dirty="0">
                <a:solidFill>
                  <a:srgbClr val="202020"/>
                </a:solidFill>
                <a:latin typeface="Times New Roman" panose="02020603050405020304" charset="0"/>
                <a:ea typeface="+mj-ea"/>
                <a:cs typeface="Times New Roman" panose="02020603050405020304" charset="0"/>
                <a:sym typeface="Arial" panose="020B0604020202020204" pitchFamily="34" charset="0"/>
              </a:rPr>
              <a:t>s plain clothes is a black cloth jacket</a:t>
            </a:r>
            <a:r>
              <a:rPr lang="en-US" altLang="zh-CN" sz="2000" dirty="0">
                <a:solidFill>
                  <a:srgbClr val="202020"/>
                </a:solidFill>
                <a:latin typeface="Times New Roman" panose="02020603050405020304" charset="0"/>
                <a:ea typeface="+mj-ea"/>
                <a:cs typeface="Times New Roman" panose="02020603050405020304" charset="0"/>
                <a:sym typeface="Arial" panose="020B0604020202020204" pitchFamily="34" charset="0"/>
              </a:rPr>
              <a:t>. In S</a:t>
            </a:r>
            <a:r>
              <a:rPr lang="zh-CN" sz="2000" dirty="0">
                <a:solidFill>
                  <a:srgbClr val="202020"/>
                </a:solidFill>
                <a:latin typeface="Times New Roman" panose="02020603050405020304" charset="0"/>
                <a:ea typeface="+mj-ea"/>
                <a:cs typeface="Times New Roman" panose="02020603050405020304" charset="0"/>
                <a:sym typeface="Arial" panose="020B0604020202020204" pitchFamily="34" charset="0"/>
              </a:rPr>
              <a:t>pring and </a:t>
            </a:r>
            <a:r>
              <a:rPr lang="en-US" altLang="zh-CN" sz="2000" dirty="0">
                <a:solidFill>
                  <a:srgbClr val="202020"/>
                </a:solidFill>
                <a:latin typeface="Times New Roman" panose="02020603050405020304" charset="0"/>
                <a:ea typeface="+mj-ea"/>
                <a:cs typeface="Times New Roman" panose="02020603050405020304" charset="0"/>
                <a:sym typeface="Arial" panose="020B0604020202020204" pitchFamily="34" charset="0"/>
              </a:rPr>
              <a:t>A</a:t>
            </a:r>
            <a:r>
              <a:rPr lang="zh-CN" sz="2000" dirty="0">
                <a:solidFill>
                  <a:srgbClr val="202020"/>
                </a:solidFill>
                <a:latin typeface="Times New Roman" panose="02020603050405020304" charset="0"/>
                <a:ea typeface="+mj-ea"/>
                <a:cs typeface="Times New Roman" panose="02020603050405020304" charset="0"/>
                <a:sym typeface="Arial" panose="020B0604020202020204" pitchFamily="34" charset="0"/>
              </a:rPr>
              <a:t>utumn</a:t>
            </a:r>
            <a:r>
              <a:rPr lang="en-US" altLang="zh-CN" sz="2000" dirty="0">
                <a:solidFill>
                  <a:srgbClr val="202020"/>
                </a:solidFill>
                <a:latin typeface="Times New Roman" panose="02020603050405020304" charset="0"/>
                <a:ea typeface="+mj-ea"/>
                <a:cs typeface="Times New Roman" panose="02020603050405020304" charset="0"/>
                <a:sym typeface="Arial" panose="020B0604020202020204" pitchFamily="34" charset="0"/>
              </a:rPr>
              <a:t>,</a:t>
            </a:r>
            <a:r>
              <a:rPr lang="zh-CN" sz="2000" dirty="0">
                <a:solidFill>
                  <a:srgbClr val="202020"/>
                </a:solidFill>
                <a:latin typeface="Times New Roman" panose="02020603050405020304" charset="0"/>
                <a:ea typeface="+mj-ea"/>
                <a:cs typeface="Times New Roman" panose="02020603050405020304" charset="0"/>
                <a:sym typeface="Arial" panose="020B0604020202020204" pitchFamily="34" charset="0"/>
              </a:rPr>
              <a:t> wear white, black coat. It looks like a crow or magpie, </a:t>
            </a:r>
            <a:r>
              <a:rPr lang="en-US" altLang="zh-CN" sz="2000" dirty="0">
                <a:solidFill>
                  <a:srgbClr val="202020"/>
                </a:solidFill>
                <a:latin typeface="Times New Roman" panose="02020603050405020304" charset="0"/>
                <a:ea typeface="+mj-ea"/>
                <a:cs typeface="Times New Roman" panose="02020603050405020304" charset="0"/>
                <a:sym typeface="Arial" panose="020B0604020202020204" pitchFamily="34" charset="0"/>
              </a:rPr>
              <a:t> so </a:t>
            </a:r>
            <a:r>
              <a:rPr lang="zh-CN" sz="2000" dirty="0">
                <a:solidFill>
                  <a:srgbClr val="202020"/>
                </a:solidFill>
                <a:latin typeface="Times New Roman" panose="02020603050405020304" charset="0"/>
                <a:ea typeface="+mj-ea"/>
                <a:cs typeface="Times New Roman" panose="02020603050405020304" charset="0"/>
                <a:sym typeface="Arial" panose="020B0604020202020204" pitchFamily="34" charset="0"/>
              </a:rPr>
              <a:t>called "crow magpie clothes（鸦雀衣）</a:t>
            </a:r>
            <a:r>
              <a:rPr lang="en-US" altLang="zh-CN" sz="2000" dirty="0">
                <a:solidFill>
                  <a:srgbClr val="202020"/>
                </a:solidFill>
                <a:latin typeface="Times New Roman" panose="02020603050405020304" charset="0"/>
                <a:ea typeface="+mj-ea"/>
                <a:cs typeface="Times New Roman" panose="02020603050405020304" charset="0"/>
                <a:sym typeface="Arial" panose="020B0604020202020204" pitchFamily="34" charset="0"/>
              </a:rPr>
              <a:t>”</a:t>
            </a:r>
            <a:endParaRPr lang="zh-CN" sz="2000" dirty="0">
              <a:solidFill>
                <a:srgbClr val="202020"/>
              </a:solidFill>
              <a:latin typeface="Times New Roman" panose="02020603050405020304" charset="0"/>
              <a:ea typeface="+mj-ea"/>
              <a:cs typeface="Times New Roman" panose="02020603050405020304" charset="0"/>
              <a:sym typeface="Arial" panose="020B0604020202020204" pitchFamily="34" charset="0"/>
            </a:endParaRPr>
          </a:p>
          <a:p>
            <a:pPr marL="171450" indent="172720" fontAlgn="auto">
              <a:lnSpc>
                <a:spcPct val="150000"/>
              </a:lnSpc>
              <a:buFont typeface="Arial" panose="020B0604020202020204" pitchFamily="34" charset="0"/>
              <a:buChar char="•"/>
            </a:pPr>
            <a:r>
              <a:rPr lang="en-US" altLang="zh-CN" sz="2000" dirty="0">
                <a:solidFill>
                  <a:srgbClr val="202020"/>
                </a:solidFill>
                <a:latin typeface="Times New Roman" panose="02020603050405020304" charset="0"/>
                <a:ea typeface="+mj-ea"/>
                <a:cs typeface="Times New Roman" panose="02020603050405020304" charset="0"/>
                <a:sym typeface="Arial" panose="020B0604020202020204" pitchFamily="34" charset="0"/>
              </a:rPr>
              <a:t>H</a:t>
            </a:r>
            <a:r>
              <a:rPr lang="zh-CN" sz="2000" dirty="0">
                <a:solidFill>
                  <a:srgbClr val="202020"/>
                </a:solidFill>
                <a:latin typeface="Times New Roman" panose="02020603050405020304" charset="0"/>
                <a:ea typeface="+mj-ea"/>
                <a:cs typeface="Times New Roman" panose="02020603050405020304" charset="0"/>
                <a:sym typeface="Arial" panose="020B0604020202020204" pitchFamily="34" charset="0"/>
              </a:rPr>
              <a:t>air in a bun, wear a hat or wrap a cloth</a:t>
            </a:r>
            <a:r>
              <a:rPr lang="en-US" altLang="zh-CN" sz="2000" dirty="0">
                <a:solidFill>
                  <a:srgbClr val="202020"/>
                </a:solidFill>
                <a:latin typeface="Times New Roman" panose="02020603050405020304" charset="0"/>
                <a:ea typeface="+mj-ea"/>
                <a:cs typeface="Times New Roman" panose="02020603050405020304" charset="0"/>
                <a:sym typeface="Arial" panose="020B0604020202020204" pitchFamily="34" charset="0"/>
              </a:rPr>
              <a:t>(</a:t>
            </a:r>
            <a:r>
              <a:rPr lang="zh-CN" altLang="en-US" sz="2000" dirty="0">
                <a:solidFill>
                  <a:srgbClr val="202020"/>
                </a:solidFill>
                <a:latin typeface="Times New Roman" panose="02020603050405020304" charset="0"/>
                <a:ea typeface="+mj-ea"/>
                <a:cs typeface="Times New Roman" panose="02020603050405020304" charset="0"/>
                <a:sym typeface="Arial" panose="020B0604020202020204" pitchFamily="34" charset="0"/>
              </a:rPr>
              <a:t>包头帕）</a:t>
            </a:r>
            <a:r>
              <a:rPr lang="zh-CN" sz="2000" dirty="0">
                <a:solidFill>
                  <a:srgbClr val="202020"/>
                </a:solidFill>
                <a:latin typeface="Times New Roman" panose="02020603050405020304" charset="0"/>
                <a:ea typeface="+mj-ea"/>
                <a:cs typeface="Times New Roman" panose="02020603050405020304" charset="0"/>
                <a:sym typeface="Arial" panose="020B0604020202020204" pitchFamily="34" charset="0"/>
              </a:rPr>
              <a:t> around head.</a:t>
            </a:r>
            <a:endParaRPr lang="zh-CN" sz="2000" dirty="0">
              <a:solidFill>
                <a:srgbClr val="202020"/>
              </a:solidFill>
              <a:latin typeface="Times New Roman" panose="02020603050405020304" charset="0"/>
              <a:ea typeface="+mj-ea"/>
              <a:cs typeface="Times New Roman" panose="02020603050405020304" charset="0"/>
              <a:sym typeface="Arial" panose="020B0604020202020204" pitchFamily="34" charset="0"/>
            </a:endParaRPr>
          </a:p>
        </p:txBody>
      </p:sp>
      <p:pic>
        <p:nvPicPr>
          <p:cNvPr id="2" name="图片 1" descr="土家女装"/>
          <p:cNvPicPr>
            <a:picLocks noChangeAspect="1"/>
          </p:cNvPicPr>
          <p:nvPr/>
        </p:nvPicPr>
        <p:blipFill>
          <a:blip r:embed="rId1"/>
          <a:srcRect t="9035"/>
          <a:stretch>
            <a:fillRect/>
          </a:stretch>
        </p:blipFill>
        <p:spPr>
          <a:xfrm>
            <a:off x="494665" y="1049655"/>
            <a:ext cx="3726180" cy="5242560"/>
          </a:xfrm>
          <a:prstGeom prst="rect">
            <a:avLst/>
          </a:prstGeom>
        </p:spPr>
      </p:pic>
    </p:spTree>
    <p:custDataLst>
      <p:tags r:id="rId2"/>
    </p:custData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矩形 4"/>
          <p:cNvSpPr/>
          <p:nvPr/>
        </p:nvSpPr>
        <p:spPr>
          <a:xfrm>
            <a:off x="-17780" y="802640"/>
            <a:ext cx="12228830" cy="5759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p:cNvSpPr txBox="1"/>
          <p:nvPr/>
        </p:nvSpPr>
        <p:spPr>
          <a:xfrm>
            <a:off x="357505" y="113665"/>
            <a:ext cx="4693285" cy="553085"/>
          </a:xfrm>
          <a:prstGeom prst="rect">
            <a:avLst/>
          </a:prstGeom>
          <a:noFill/>
        </p:spPr>
        <p:txBody>
          <a:bodyPr vert="horz" wrap="square" rtlCol="0">
            <a:spAutoFit/>
          </a:bodyPr>
          <a:lstStyle/>
          <a:p>
            <a:pPr algn="ctr"/>
            <a:r>
              <a:rPr lang="en-US" altLang="zh-CN" sz="3000">
                <a:solidFill>
                  <a:schemeClr val="bg1"/>
                </a:solidFill>
                <a:latin typeface="方正大标宋简体" panose="02010601030101010101" charset="-122"/>
                <a:ea typeface="方正大标宋简体" panose="02010601030101010101" charset="-122"/>
              </a:rPr>
              <a:t>Headcloth(</a:t>
            </a:r>
            <a:r>
              <a:rPr lang="zh-CN" altLang="en-US" sz="3000">
                <a:solidFill>
                  <a:schemeClr val="bg1"/>
                </a:solidFill>
                <a:latin typeface="方正大标宋简体" panose="02010601030101010101" charset="-122"/>
                <a:ea typeface="方正大标宋简体" panose="02010601030101010101" charset="-122"/>
              </a:rPr>
              <a:t>包头巾</a:t>
            </a:r>
            <a:r>
              <a:rPr lang="en-US" altLang="zh-CN" sz="3000">
                <a:solidFill>
                  <a:schemeClr val="bg1"/>
                </a:solidFill>
                <a:latin typeface="方正大标宋简体" panose="02010601030101010101" charset="-122"/>
                <a:ea typeface="方正大标宋简体" panose="02010601030101010101" charset="-122"/>
              </a:rPr>
              <a:t>/</a:t>
            </a:r>
            <a:r>
              <a:rPr lang="zh-CN" altLang="en-US" sz="3000">
                <a:solidFill>
                  <a:schemeClr val="bg1"/>
                </a:solidFill>
                <a:latin typeface="方正大标宋简体" panose="02010601030101010101" charset="-122"/>
                <a:ea typeface="方正大标宋简体" panose="02010601030101010101" charset="-122"/>
              </a:rPr>
              <a:t>帕子</a:t>
            </a:r>
            <a:r>
              <a:rPr lang="en-US" altLang="zh-CN" sz="3000">
                <a:solidFill>
                  <a:schemeClr val="bg1"/>
                </a:solidFill>
                <a:latin typeface="方正大标宋简体" panose="02010601030101010101" charset="-122"/>
                <a:ea typeface="方正大标宋简体" panose="02010601030101010101" charset="-122"/>
              </a:rPr>
              <a:t>)</a:t>
            </a:r>
            <a:endParaRPr lang="en-US" altLang="zh-CN" sz="3000">
              <a:solidFill>
                <a:schemeClr val="bg1"/>
              </a:solidFill>
              <a:latin typeface="方正大标宋简体" panose="02010601030101010101" charset="-122"/>
              <a:ea typeface="方正大标宋简体" panose="02010601030101010101" charset="-122"/>
            </a:endParaRPr>
          </a:p>
        </p:txBody>
      </p:sp>
      <p:pic>
        <p:nvPicPr>
          <p:cNvPr id="4" name="图片 3" descr="女装详解"/>
          <p:cNvPicPr>
            <a:picLocks noChangeAspect="1"/>
          </p:cNvPicPr>
          <p:nvPr/>
        </p:nvPicPr>
        <p:blipFill>
          <a:blip r:embed="rId1"/>
          <a:srcRect l="6181" r="6145"/>
          <a:stretch>
            <a:fillRect/>
          </a:stretch>
        </p:blipFill>
        <p:spPr>
          <a:xfrm>
            <a:off x="6593205" y="635"/>
            <a:ext cx="4647565" cy="6857365"/>
          </a:xfrm>
          <a:prstGeom prst="rect">
            <a:avLst/>
          </a:prstGeom>
        </p:spPr>
      </p:pic>
      <p:pic>
        <p:nvPicPr>
          <p:cNvPr id="7" name="图片 6" descr="包头巾"/>
          <p:cNvPicPr>
            <a:picLocks noChangeAspect="1"/>
          </p:cNvPicPr>
          <p:nvPr/>
        </p:nvPicPr>
        <p:blipFill>
          <a:blip r:embed="rId2"/>
          <a:srcRect l="4831" t="8781" r="32148" b="7976"/>
          <a:stretch>
            <a:fillRect/>
          </a:stretch>
        </p:blipFill>
        <p:spPr>
          <a:xfrm>
            <a:off x="357505" y="1414780"/>
            <a:ext cx="5723890" cy="4267835"/>
          </a:xfrm>
          <a:prstGeom prst="rect">
            <a:avLst/>
          </a:prstGeom>
        </p:spPr>
      </p:pic>
    </p:spTree>
    <p:custDataLst>
      <p:tags r:id="rId3"/>
    </p:custData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矩形 4"/>
          <p:cNvSpPr/>
          <p:nvPr/>
        </p:nvSpPr>
        <p:spPr>
          <a:xfrm>
            <a:off x="0" y="1003300"/>
            <a:ext cx="12192000" cy="5759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p:cNvSpPr txBox="1"/>
          <p:nvPr/>
        </p:nvSpPr>
        <p:spPr>
          <a:xfrm>
            <a:off x="582930" y="249555"/>
            <a:ext cx="8554720" cy="553085"/>
          </a:xfrm>
          <a:prstGeom prst="rect">
            <a:avLst/>
          </a:prstGeom>
          <a:noFill/>
        </p:spPr>
        <p:txBody>
          <a:bodyPr vert="horz" wrap="square" rtlCol="0">
            <a:spAutoFit/>
          </a:bodyPr>
          <a:lstStyle/>
          <a:p>
            <a:pPr algn="ctr"/>
            <a:r>
              <a:rPr lang="en-US" altLang="zh-CN" sz="3000">
                <a:solidFill>
                  <a:schemeClr val="bg1"/>
                </a:solidFill>
                <a:latin typeface="方正大标宋简体" panose="02010601030101010101" charset="-122"/>
                <a:ea typeface="方正大标宋简体" panose="02010601030101010101" charset="-122"/>
              </a:rPr>
              <a:t>Difference between Tujia and Miao clothing</a:t>
            </a:r>
            <a:endParaRPr lang="en-US" altLang="zh-CN" sz="3000">
              <a:solidFill>
                <a:schemeClr val="bg1"/>
              </a:solidFill>
              <a:latin typeface="方正大标宋简体" panose="02010601030101010101" charset="-122"/>
              <a:ea typeface="方正大标宋简体" panose="02010601030101010101" charset="-122"/>
            </a:endParaRPr>
          </a:p>
        </p:txBody>
      </p:sp>
      <p:sp>
        <p:nvSpPr>
          <p:cNvPr id="6" name="wps稻壳儿佳誉设计原创店铺链接：http://chn.docer.com/works?userid=219874625_4_16_4"/>
          <p:cNvSpPr/>
          <p:nvPr>
            <p:custDataLst>
              <p:tags r:id="rId1"/>
            </p:custDataLst>
          </p:nvPr>
        </p:nvSpPr>
        <p:spPr>
          <a:xfrm>
            <a:off x="765175" y="1409700"/>
            <a:ext cx="7131685" cy="4617696"/>
          </a:xfrm>
          <a:prstGeom prst="rect">
            <a:avLst/>
          </a:prstGeom>
        </p:spPr>
        <p:txBody>
          <a:bodyPr wrap="square">
            <a:noAutofit/>
          </a:bodyPr>
          <a:p>
            <a:pPr lvl="0">
              <a:lnSpc>
                <a:spcPct val="200000"/>
              </a:lnSpc>
              <a:defRPr/>
            </a:pPr>
            <a:r>
              <a:rPr lang="zh-CN" altLang="en-US" sz="2000" dirty="0">
                <a:solidFill>
                  <a:schemeClr val="tx1"/>
                </a:solidFill>
                <a:latin typeface="Times New Roman" panose="02020603050405020304" charset="0"/>
                <a:ea typeface="楷体" panose="02010609060101010101" pitchFamily="49" charset="-122"/>
                <a:cs typeface="Times New Roman" panose="02020603050405020304" charset="0"/>
              </a:rPr>
              <a:t>1. Silver jewelry: Miao people like silver jewelry</a:t>
            </a:r>
            <a:r>
              <a:rPr lang="en-US" altLang="zh-CN" sz="2000" dirty="0">
                <a:solidFill>
                  <a:schemeClr val="tx1"/>
                </a:solidFill>
                <a:latin typeface="Times New Roman" panose="02020603050405020304" charset="0"/>
                <a:ea typeface="楷体" panose="02010609060101010101" pitchFamily="49" charset="-122"/>
                <a:cs typeface="Times New Roman" panose="02020603050405020304" charset="0"/>
              </a:rPr>
              <a:t>; </a:t>
            </a:r>
            <a:r>
              <a:rPr lang="zh-CN" altLang="en-US" sz="2000" dirty="0">
                <a:solidFill>
                  <a:schemeClr val="tx1"/>
                </a:solidFill>
                <a:latin typeface="Times New Roman" panose="02020603050405020304" charset="0"/>
                <a:ea typeface="楷体" panose="02010609060101010101" pitchFamily="49" charset="-122"/>
                <a:cs typeface="Times New Roman" panose="02020603050405020304" charset="0"/>
              </a:rPr>
              <a:t>Tujia use less</a:t>
            </a:r>
            <a:endParaRPr lang="zh-CN" altLang="en-US" sz="2000" dirty="0">
              <a:solidFill>
                <a:schemeClr val="tx1"/>
              </a:solidFill>
              <a:latin typeface="Times New Roman" panose="02020603050405020304" charset="0"/>
              <a:ea typeface="楷体" panose="02010609060101010101" pitchFamily="49" charset="-122"/>
              <a:cs typeface="Times New Roman" panose="02020603050405020304" charset="0"/>
            </a:endParaRPr>
          </a:p>
          <a:p>
            <a:pPr lvl="0">
              <a:lnSpc>
                <a:spcPct val="200000"/>
              </a:lnSpc>
              <a:defRPr/>
            </a:pPr>
            <a:r>
              <a:rPr lang="zh-CN" altLang="en-US" sz="2000" dirty="0">
                <a:solidFill>
                  <a:schemeClr val="tx1"/>
                </a:solidFill>
                <a:latin typeface="Times New Roman" panose="02020603050405020304" charset="0"/>
                <a:ea typeface="楷体" panose="02010609060101010101" pitchFamily="49" charset="-122"/>
                <a:cs typeface="Times New Roman" panose="02020603050405020304" charset="0"/>
              </a:rPr>
              <a:t>2. Embroidery: Miao patterns are exquisite and lifelike; Tujia pattern abstract, geometric figures</a:t>
            </a:r>
            <a:endParaRPr lang="zh-CN" altLang="en-US" sz="2000" dirty="0">
              <a:solidFill>
                <a:schemeClr val="tx1"/>
              </a:solidFill>
              <a:latin typeface="Times New Roman" panose="02020603050405020304" charset="0"/>
              <a:ea typeface="楷体" panose="02010609060101010101" pitchFamily="49" charset="-122"/>
              <a:cs typeface="Times New Roman" panose="02020603050405020304" charset="0"/>
            </a:endParaRPr>
          </a:p>
          <a:p>
            <a:pPr lvl="0">
              <a:lnSpc>
                <a:spcPct val="200000"/>
              </a:lnSpc>
              <a:defRPr/>
            </a:pPr>
            <a:r>
              <a:rPr lang="zh-CN" altLang="en-US" sz="2000" dirty="0">
                <a:solidFill>
                  <a:schemeClr val="tx1"/>
                </a:solidFill>
                <a:latin typeface="Times New Roman" panose="02020603050405020304" charset="0"/>
                <a:ea typeface="楷体" panose="02010609060101010101" pitchFamily="49" charset="-122"/>
                <a:cs typeface="Times New Roman" panose="02020603050405020304" charset="0"/>
              </a:rPr>
              <a:t>3. Color: Miao dress colorful; The Tujia dress color is relatively simple, mainly blue, black and white.</a:t>
            </a:r>
            <a:endParaRPr lang="zh-CN" altLang="en-US" sz="2000" dirty="0">
              <a:solidFill>
                <a:schemeClr val="tx1"/>
              </a:solidFill>
              <a:latin typeface="Times New Roman" panose="02020603050405020304" charset="0"/>
              <a:ea typeface="楷体" panose="02010609060101010101" pitchFamily="49" charset="-122"/>
              <a:cs typeface="Times New Roman" panose="02020603050405020304" charset="0"/>
            </a:endParaRPr>
          </a:p>
          <a:p>
            <a:pPr lvl="0">
              <a:lnSpc>
                <a:spcPct val="200000"/>
              </a:lnSpc>
              <a:defRPr/>
            </a:pPr>
            <a:r>
              <a:rPr lang="zh-CN" altLang="en-US" sz="2000" dirty="0">
                <a:solidFill>
                  <a:schemeClr val="tx1"/>
                </a:solidFill>
                <a:latin typeface="Times New Roman" panose="02020603050405020304" charset="0"/>
                <a:ea typeface="楷体" panose="02010609060101010101" pitchFamily="49" charset="-122"/>
                <a:cs typeface="Times New Roman" panose="02020603050405020304" charset="0"/>
              </a:rPr>
              <a:t>With the development of modern society, many traditional dress may be combined with modern elements to form a new dress style.</a:t>
            </a:r>
            <a:r>
              <a:rPr lang="en-US" altLang="zh-CN" sz="2000" dirty="0">
                <a:solidFill>
                  <a:schemeClr val="tx1"/>
                </a:solidFill>
                <a:latin typeface="Times New Roman" panose="02020603050405020304" charset="0"/>
                <a:ea typeface="楷体" panose="02010609060101010101" pitchFamily="49" charset="-122"/>
                <a:cs typeface="Times New Roman" panose="02020603050405020304" charset="0"/>
              </a:rPr>
              <a:t> </a:t>
            </a:r>
            <a:r>
              <a:rPr lang="zh-CN" altLang="en-US" sz="2000" dirty="0">
                <a:solidFill>
                  <a:schemeClr val="tx1"/>
                </a:solidFill>
                <a:latin typeface="Times New Roman" panose="02020603050405020304" charset="0"/>
                <a:ea typeface="楷体" panose="02010609060101010101" pitchFamily="49" charset="-122"/>
                <a:cs typeface="Times New Roman" panose="02020603050405020304" charset="0"/>
              </a:rPr>
              <a:t>The difference between them is not obvious.</a:t>
            </a:r>
            <a:endParaRPr lang="zh-CN" altLang="en-US" sz="2000" dirty="0">
              <a:solidFill>
                <a:schemeClr val="tx1"/>
              </a:solidFill>
              <a:latin typeface="Times New Roman" panose="02020603050405020304" charset="0"/>
              <a:ea typeface="楷体" panose="02010609060101010101" pitchFamily="49" charset="-122"/>
              <a:cs typeface="Times New Roman" panose="02020603050405020304" charset="0"/>
            </a:endParaRPr>
          </a:p>
        </p:txBody>
      </p:sp>
      <p:sp>
        <p:nvSpPr>
          <p:cNvPr id="22" name="矩形 21"/>
          <p:cNvSpPr/>
          <p:nvPr/>
        </p:nvSpPr>
        <p:spPr>
          <a:xfrm>
            <a:off x="582930" y="1432560"/>
            <a:ext cx="11074400" cy="4840605"/>
          </a:xfrm>
          <a:prstGeom prst="rect">
            <a:avLst/>
          </a:prstGeom>
          <a:noFill/>
          <a:ln w="3175">
            <a:solidFill>
              <a:srgbClr val="CC33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3" name="wps稻壳儿佳誉设计原创店铺链接：http://chn.docer.com/works?userid=219874625_4_16_3"/>
          <p:cNvPicPr>
            <a:picLocks noChangeAspect="1"/>
          </p:cNvPicPr>
          <p:nvPr/>
        </p:nvPicPr>
        <p:blipFill>
          <a:blip r:embed="rId2"/>
          <a:stretch>
            <a:fillRect/>
          </a:stretch>
        </p:blipFill>
        <p:spPr>
          <a:xfrm flipH="1">
            <a:off x="-1" y="172609"/>
            <a:ext cx="3936028" cy="1975149"/>
          </a:xfrm>
          <a:prstGeom prst="rect">
            <a:avLst/>
          </a:prstGeom>
        </p:spPr>
      </p:pic>
      <p:pic>
        <p:nvPicPr>
          <p:cNvPr id="17" name="wps稻壳儿佳誉设计原创店铺链接：http://chn.docer.com/works?userid=219874625_4_16_2"/>
          <p:cNvPicPr>
            <a:picLocks noChangeAspect="1"/>
          </p:cNvPicPr>
          <p:nvPr/>
        </p:nvPicPr>
        <p:blipFill rotWithShape="1">
          <a:blip r:embed="rId3"/>
          <a:srcRect l="23492" t="73646" r="-9162" b="8076"/>
          <a:stretch>
            <a:fillRect/>
          </a:stretch>
        </p:blipFill>
        <p:spPr>
          <a:xfrm flipH="1">
            <a:off x="9570068" y="4701457"/>
            <a:ext cx="2564574" cy="1641195"/>
          </a:xfrm>
          <a:prstGeom prst="rect">
            <a:avLst/>
          </a:prstGeom>
        </p:spPr>
      </p:pic>
      <p:pic>
        <p:nvPicPr>
          <p:cNvPr id="2" name="图片 1" descr="Landy"/>
          <p:cNvPicPr>
            <a:picLocks noChangeAspect="1"/>
          </p:cNvPicPr>
          <p:nvPr/>
        </p:nvPicPr>
        <p:blipFill>
          <a:blip r:embed="rId4"/>
          <a:stretch>
            <a:fillRect/>
          </a:stretch>
        </p:blipFill>
        <p:spPr>
          <a:xfrm>
            <a:off x="7478395" y="1711960"/>
            <a:ext cx="4178935" cy="3131820"/>
          </a:xfrm>
          <a:prstGeom prst="rect">
            <a:avLst/>
          </a:prstGeom>
        </p:spPr>
      </p:pic>
      <p:pic>
        <p:nvPicPr>
          <p:cNvPr id="3" name="图片 2" descr="苗族刺绣"/>
          <p:cNvPicPr>
            <a:picLocks noChangeAspect="1"/>
          </p:cNvPicPr>
          <p:nvPr/>
        </p:nvPicPr>
        <p:blipFill>
          <a:blip r:embed="rId5"/>
          <a:stretch>
            <a:fillRect/>
          </a:stretch>
        </p:blipFill>
        <p:spPr>
          <a:xfrm>
            <a:off x="7830185" y="1525270"/>
            <a:ext cx="3626485" cy="3504565"/>
          </a:xfrm>
          <a:prstGeom prst="rect">
            <a:avLst/>
          </a:prstGeom>
        </p:spPr>
      </p:pic>
    </p:spTree>
    <p:custDataLst>
      <p:tags r:id="rId6"/>
    </p:custData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4" presetClass="entr" presetSubtype="0" accel="10000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strVal val="#ppt_w*0.05"/>
                                          </p:val>
                                        </p:tav>
                                        <p:tav tm="100000">
                                          <p:val>
                                            <p:strVal val="#ppt_w"/>
                                          </p:val>
                                        </p:tav>
                                      </p:tavLst>
                                    </p:anim>
                                    <p:anim calcmode="lin" valueType="num">
                                      <p:cBhvr>
                                        <p:cTn id="15" dur="500" fill="hold"/>
                                        <p:tgtEl>
                                          <p:spTgt spid="2"/>
                                        </p:tgtEl>
                                        <p:attrNameLst>
                                          <p:attrName>ppt_h</p:attrName>
                                        </p:attrNameLst>
                                      </p:cBhvr>
                                      <p:tavLst>
                                        <p:tav tm="0">
                                          <p:val>
                                            <p:strVal val="#ppt_h"/>
                                          </p:val>
                                        </p:tav>
                                        <p:tav tm="100000">
                                          <p:val>
                                            <p:strVal val="#ppt_h"/>
                                          </p:val>
                                        </p:tav>
                                      </p:tavLst>
                                    </p:anim>
                                    <p:anim calcmode="lin" valueType="num">
                                      <p:cBhvr>
                                        <p:cTn id="16" dur="500" fill="hold"/>
                                        <p:tgtEl>
                                          <p:spTgt spid="2"/>
                                        </p:tgtEl>
                                        <p:attrNameLst>
                                          <p:attrName>ppt_x</p:attrName>
                                        </p:attrNameLst>
                                      </p:cBhvr>
                                      <p:tavLst>
                                        <p:tav tm="0">
                                          <p:val>
                                            <p:strVal val="#ppt_x-.2"/>
                                          </p:val>
                                        </p:tav>
                                        <p:tav tm="100000">
                                          <p:val>
                                            <p:strVal val="#ppt_x"/>
                                          </p:val>
                                        </p:tav>
                                      </p:tavLst>
                                    </p:anim>
                                    <p:anim calcmode="lin" valueType="num">
                                      <p:cBhvr>
                                        <p:cTn id="17" dur="500" fill="hold"/>
                                        <p:tgtEl>
                                          <p:spTgt spid="2"/>
                                        </p:tgtEl>
                                        <p:attrNameLst>
                                          <p:attrName>ppt_y</p:attrName>
                                        </p:attrNameLst>
                                      </p:cBhvr>
                                      <p:tavLst>
                                        <p:tav tm="0">
                                          <p:val>
                                            <p:strVal val="#ppt_y"/>
                                          </p:val>
                                        </p:tav>
                                        <p:tav tm="100000">
                                          <p:val>
                                            <p:strVal val="#ppt_y"/>
                                          </p:val>
                                        </p:tav>
                                      </p:tavLst>
                                    </p:anim>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54" presetClass="entr" presetSubtype="0" accel="10000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strVal val="#ppt_w*0.05"/>
                                          </p:val>
                                        </p:tav>
                                        <p:tav tm="100000">
                                          <p:val>
                                            <p:strVal val="#ppt_w"/>
                                          </p:val>
                                        </p:tav>
                                      </p:tavLst>
                                    </p:anim>
                                    <p:anim calcmode="lin" valueType="num">
                                      <p:cBhvr>
                                        <p:cTn id="24" dur="500" fill="hold"/>
                                        <p:tgtEl>
                                          <p:spTgt spid="3"/>
                                        </p:tgtEl>
                                        <p:attrNameLst>
                                          <p:attrName>ppt_h</p:attrName>
                                        </p:attrNameLst>
                                      </p:cBhvr>
                                      <p:tavLst>
                                        <p:tav tm="0">
                                          <p:val>
                                            <p:strVal val="#ppt_h"/>
                                          </p:val>
                                        </p:tav>
                                        <p:tav tm="100000">
                                          <p:val>
                                            <p:strVal val="#ppt_h"/>
                                          </p:val>
                                        </p:tav>
                                      </p:tavLst>
                                    </p:anim>
                                    <p:anim calcmode="lin" valueType="num">
                                      <p:cBhvr>
                                        <p:cTn id="25" dur="500" fill="hold"/>
                                        <p:tgtEl>
                                          <p:spTgt spid="3"/>
                                        </p:tgtEl>
                                        <p:attrNameLst>
                                          <p:attrName>ppt_x</p:attrName>
                                        </p:attrNameLst>
                                      </p:cBhvr>
                                      <p:tavLst>
                                        <p:tav tm="0">
                                          <p:val>
                                            <p:strVal val="#ppt_x-.2"/>
                                          </p:val>
                                        </p:tav>
                                        <p:tav tm="100000">
                                          <p:val>
                                            <p:strVal val="#ppt_x"/>
                                          </p:val>
                                        </p:tav>
                                      </p:tavLst>
                                    </p:anim>
                                    <p:anim calcmode="lin" valueType="num">
                                      <p:cBhvr>
                                        <p:cTn id="26" dur="500" fill="hold"/>
                                        <p:tgtEl>
                                          <p:spTgt spid="3"/>
                                        </p:tgtEl>
                                        <p:attrNameLst>
                                          <p:attrName>ppt_y</p:attrName>
                                        </p:attrNameLst>
                                      </p:cBhvr>
                                      <p:tavLst>
                                        <p:tav tm="0">
                                          <p:val>
                                            <p:strVal val="#ppt_y"/>
                                          </p:val>
                                        </p:tav>
                                        <p:tav tm="100000">
                                          <p:val>
                                            <p:strVal val="#ppt_y"/>
                                          </p:val>
                                        </p:tav>
                                      </p:tavLst>
                                    </p:anim>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矩形 4"/>
          <p:cNvSpPr/>
          <p:nvPr/>
        </p:nvSpPr>
        <p:spPr>
          <a:xfrm>
            <a:off x="0" y="1003300"/>
            <a:ext cx="12192000" cy="5759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p:cNvSpPr txBox="1"/>
          <p:nvPr/>
        </p:nvSpPr>
        <p:spPr>
          <a:xfrm>
            <a:off x="474345" y="249555"/>
            <a:ext cx="5378450" cy="553085"/>
          </a:xfrm>
          <a:prstGeom prst="rect">
            <a:avLst/>
          </a:prstGeom>
          <a:noFill/>
        </p:spPr>
        <p:txBody>
          <a:bodyPr vert="horz" wrap="square" rtlCol="0">
            <a:spAutoFit/>
          </a:bodyPr>
          <a:lstStyle/>
          <a:p>
            <a:pPr algn="ctr"/>
            <a:r>
              <a:rPr lang="en-US" altLang="zh-CN" sz="3000">
                <a:solidFill>
                  <a:schemeClr val="bg1"/>
                </a:solidFill>
                <a:latin typeface="方正大标宋简体" panose="02010601030101010101" charset="-122"/>
                <a:ea typeface="方正大标宋简体" panose="02010601030101010101" charset="-122"/>
              </a:rPr>
              <a:t>Today’s Tujia Clothing</a:t>
            </a:r>
            <a:endParaRPr lang="zh-CN" altLang="en-US" sz="3000">
              <a:solidFill>
                <a:schemeClr val="bg1"/>
              </a:solidFill>
              <a:latin typeface="方正大标宋简体" panose="02010601030101010101" charset="-122"/>
              <a:ea typeface="方正大标宋简体" panose="02010601030101010101" charset="-122"/>
            </a:endParaRPr>
          </a:p>
        </p:txBody>
      </p:sp>
      <p:sp>
        <p:nvSpPr>
          <p:cNvPr id="22" name="矩形 21"/>
          <p:cNvSpPr/>
          <p:nvPr/>
        </p:nvSpPr>
        <p:spPr>
          <a:xfrm>
            <a:off x="177165" y="1432560"/>
            <a:ext cx="11074400" cy="4840605"/>
          </a:xfrm>
          <a:prstGeom prst="rect">
            <a:avLst/>
          </a:prstGeom>
          <a:noFill/>
          <a:ln w="3175">
            <a:solidFill>
              <a:srgbClr val="CC33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3" name="wps稻壳儿佳誉设计原创店铺链接：http://chn.docer.com/works?userid=219874625_4_16_3"/>
          <p:cNvPicPr>
            <a:picLocks noChangeAspect="1"/>
          </p:cNvPicPr>
          <p:nvPr/>
        </p:nvPicPr>
        <p:blipFill>
          <a:blip r:embed="rId1"/>
          <a:stretch>
            <a:fillRect/>
          </a:stretch>
        </p:blipFill>
        <p:spPr>
          <a:xfrm flipH="1">
            <a:off x="66039" y="119269"/>
            <a:ext cx="3936028" cy="1975149"/>
          </a:xfrm>
          <a:prstGeom prst="rect">
            <a:avLst/>
          </a:prstGeom>
        </p:spPr>
      </p:pic>
      <p:pic>
        <p:nvPicPr>
          <p:cNvPr id="7" name="图片 6" descr="当代土家群像"/>
          <p:cNvPicPr>
            <a:picLocks noChangeAspect="1"/>
          </p:cNvPicPr>
          <p:nvPr/>
        </p:nvPicPr>
        <p:blipFill>
          <a:blip r:embed="rId2"/>
          <a:stretch>
            <a:fillRect/>
          </a:stretch>
        </p:blipFill>
        <p:spPr>
          <a:xfrm>
            <a:off x="7677150" y="1697355"/>
            <a:ext cx="4514850" cy="3076575"/>
          </a:xfrm>
          <a:prstGeom prst="rect">
            <a:avLst/>
          </a:prstGeom>
        </p:spPr>
      </p:pic>
      <p:sp>
        <p:nvSpPr>
          <p:cNvPr id="6" name="wps稻壳儿佳誉设计原创店铺链接：http://chn.docer.com/works?userid=219874625_4_16_4"/>
          <p:cNvSpPr/>
          <p:nvPr>
            <p:custDataLst>
              <p:tags r:id="rId3"/>
            </p:custDataLst>
          </p:nvPr>
        </p:nvSpPr>
        <p:spPr>
          <a:xfrm>
            <a:off x="374015" y="1432560"/>
            <a:ext cx="7735570" cy="4617720"/>
          </a:xfrm>
          <a:prstGeom prst="rect">
            <a:avLst/>
          </a:prstGeom>
        </p:spPr>
        <p:txBody>
          <a:bodyPr wrap="square">
            <a:noAutofit/>
          </a:bodyPr>
          <a:p>
            <a:pPr marL="342900" lvl="0" indent="-342900">
              <a:lnSpc>
                <a:spcPct val="200000"/>
              </a:lnSpc>
              <a:buFont typeface="Arial" panose="020B0604020202020204" pitchFamily="34" charset="0"/>
              <a:buChar char="•"/>
              <a:defRPr/>
            </a:pPr>
            <a:r>
              <a:rPr sz="2000" dirty="0">
                <a:solidFill>
                  <a:schemeClr val="tx1"/>
                </a:solidFill>
                <a:latin typeface="Times New Roman" panose="02020603050405020304" charset="0"/>
                <a:ea typeface="楷体" panose="02010609060101010101" pitchFamily="49" charset="-122"/>
                <a:cs typeface="Times New Roman" panose="02020603050405020304" charset="0"/>
              </a:rPr>
              <a:t>The Sinicization</a:t>
            </a:r>
            <a:r>
              <a:rPr lang="zh-CN" sz="2000" dirty="0">
                <a:solidFill>
                  <a:schemeClr val="tx1"/>
                </a:solidFill>
                <a:latin typeface="Times New Roman" panose="02020603050405020304" charset="0"/>
                <a:ea typeface="楷体" panose="02010609060101010101" pitchFamily="49" charset="-122"/>
                <a:cs typeface="Times New Roman" panose="02020603050405020304" charset="0"/>
              </a:rPr>
              <a:t>（汉化）</a:t>
            </a:r>
            <a:r>
              <a:rPr sz="2000" dirty="0">
                <a:solidFill>
                  <a:schemeClr val="tx1"/>
                </a:solidFill>
                <a:latin typeface="Times New Roman" panose="02020603050405020304" charset="0"/>
                <a:ea typeface="楷体" panose="02010609060101010101" pitchFamily="49" charset="-122"/>
                <a:cs typeface="Times New Roman" panose="02020603050405020304" charset="0"/>
              </a:rPr>
              <a:t> of Tujia was early in history, </a:t>
            </a:r>
            <a:r>
              <a:rPr lang="en-US" sz="2000" dirty="0">
                <a:solidFill>
                  <a:schemeClr val="tx1"/>
                </a:solidFill>
                <a:latin typeface="Times New Roman" panose="02020603050405020304" charset="0"/>
                <a:ea typeface="楷体" panose="02010609060101010101" pitchFamily="49" charset="-122"/>
                <a:cs typeface="Times New Roman" panose="02020603050405020304" charset="0"/>
              </a:rPr>
              <a:t>which</a:t>
            </a:r>
            <a:r>
              <a:rPr sz="2000" dirty="0">
                <a:solidFill>
                  <a:schemeClr val="tx1"/>
                </a:solidFill>
                <a:latin typeface="Times New Roman" panose="02020603050405020304" charset="0"/>
                <a:ea typeface="楷体" panose="02010609060101010101" pitchFamily="49" charset="-122"/>
                <a:cs typeface="Times New Roman" panose="02020603050405020304" charset="0"/>
              </a:rPr>
              <a:t> can </a:t>
            </a:r>
            <a:endParaRPr sz="2000" dirty="0">
              <a:solidFill>
                <a:schemeClr val="tx1"/>
              </a:solidFill>
              <a:latin typeface="Times New Roman" panose="02020603050405020304" charset="0"/>
              <a:ea typeface="楷体" panose="02010609060101010101" pitchFamily="49" charset="-122"/>
              <a:cs typeface="Times New Roman" panose="02020603050405020304" charset="0"/>
            </a:endParaRPr>
          </a:p>
          <a:p>
            <a:pPr marL="342900" lvl="0" indent="-342900">
              <a:lnSpc>
                <a:spcPct val="200000"/>
              </a:lnSpc>
              <a:buFont typeface="Arial" panose="020B0604020202020204" pitchFamily="34" charset="0"/>
              <a:buChar char="•"/>
              <a:defRPr/>
            </a:pPr>
            <a:r>
              <a:rPr sz="2000" dirty="0">
                <a:solidFill>
                  <a:schemeClr val="tx1"/>
                </a:solidFill>
                <a:latin typeface="Times New Roman" panose="02020603050405020304" charset="0"/>
                <a:ea typeface="楷体" panose="02010609060101010101" pitchFamily="49" charset="-122"/>
                <a:cs typeface="Times New Roman" panose="02020603050405020304" charset="0"/>
              </a:rPr>
              <a:t>be traced back to the Five Dynasties and Ten Kingdoms</a:t>
            </a:r>
            <a:r>
              <a:rPr lang="zh-CN" sz="2000" dirty="0">
                <a:solidFill>
                  <a:schemeClr val="tx1"/>
                </a:solidFill>
                <a:latin typeface="Times New Roman" panose="02020603050405020304" charset="0"/>
                <a:ea typeface="楷体" panose="02010609060101010101" pitchFamily="49" charset="-122"/>
                <a:cs typeface="Times New Roman" panose="02020603050405020304" charset="0"/>
              </a:rPr>
              <a:t>（五代十国）</a:t>
            </a:r>
            <a:r>
              <a:rPr sz="2000" dirty="0">
                <a:solidFill>
                  <a:schemeClr val="tx1"/>
                </a:solidFill>
                <a:latin typeface="Times New Roman" panose="02020603050405020304" charset="0"/>
                <a:ea typeface="楷体" panose="02010609060101010101" pitchFamily="49" charset="-122"/>
                <a:cs typeface="Times New Roman" panose="02020603050405020304" charset="0"/>
              </a:rPr>
              <a:t>. Traditional Tujia costumes have largely disappeared.</a:t>
            </a:r>
            <a:endParaRPr sz="2000" dirty="0">
              <a:solidFill>
                <a:schemeClr val="tx1"/>
              </a:solidFill>
              <a:latin typeface="Times New Roman" panose="02020603050405020304" charset="0"/>
              <a:ea typeface="楷体" panose="02010609060101010101" pitchFamily="49" charset="-122"/>
              <a:cs typeface="Times New Roman" panose="02020603050405020304" charset="0"/>
            </a:endParaRPr>
          </a:p>
          <a:p>
            <a:pPr marL="342900" lvl="0" indent="-342900">
              <a:lnSpc>
                <a:spcPct val="200000"/>
              </a:lnSpc>
              <a:buFont typeface="Arial" panose="020B0604020202020204" pitchFamily="34" charset="0"/>
              <a:buChar char="•"/>
              <a:defRPr/>
            </a:pPr>
            <a:r>
              <a:rPr sz="2000" dirty="0">
                <a:solidFill>
                  <a:schemeClr val="tx1"/>
                </a:solidFill>
                <a:latin typeface="Times New Roman" panose="02020603050405020304" charset="0"/>
                <a:ea typeface="楷体" panose="02010609060101010101" pitchFamily="49" charset="-122"/>
                <a:cs typeface="Times New Roman" panose="02020603050405020304" charset="0"/>
              </a:rPr>
              <a:t>Due to the needs of performance</a:t>
            </a:r>
            <a:r>
              <a:rPr lang="zh-CN" sz="2000" dirty="0">
                <a:solidFill>
                  <a:schemeClr val="tx1"/>
                </a:solidFill>
                <a:latin typeface="Times New Roman" panose="02020603050405020304" charset="0"/>
                <a:ea typeface="楷体" panose="02010609060101010101" pitchFamily="49" charset="-122"/>
                <a:cs typeface="Times New Roman" panose="02020603050405020304" charset="0"/>
              </a:rPr>
              <a:t>，</a:t>
            </a:r>
            <a:r>
              <a:rPr lang="en-US" altLang="zh-CN" sz="2000" dirty="0">
                <a:solidFill>
                  <a:schemeClr val="tx1"/>
                </a:solidFill>
                <a:latin typeface="Times New Roman" panose="02020603050405020304" charset="0"/>
                <a:ea typeface="楷体" panose="02010609060101010101" pitchFamily="49" charset="-122"/>
                <a:cs typeface="Times New Roman" panose="02020603050405020304" charset="0"/>
              </a:rPr>
              <a:t>tourism</a:t>
            </a:r>
            <a:r>
              <a:rPr sz="2000" dirty="0">
                <a:solidFill>
                  <a:schemeClr val="tx1"/>
                </a:solidFill>
                <a:latin typeface="Times New Roman" panose="02020603050405020304" charset="0"/>
                <a:ea typeface="楷体" panose="02010609060101010101" pitchFamily="49" charset="-122"/>
                <a:cs typeface="Times New Roman" panose="02020603050405020304" charset="0"/>
              </a:rPr>
              <a:t> and cultural pro</a:t>
            </a:r>
            <a:r>
              <a:rPr lang="en-US" sz="2000" dirty="0">
                <a:solidFill>
                  <a:schemeClr val="tx1"/>
                </a:solidFill>
                <a:latin typeface="Times New Roman" panose="02020603050405020304" charset="0"/>
                <a:ea typeface="楷体" panose="02010609060101010101" pitchFamily="49" charset="-122"/>
                <a:cs typeface="Times New Roman" panose="02020603050405020304" charset="0"/>
              </a:rPr>
              <a:t>tection</a:t>
            </a:r>
            <a:r>
              <a:rPr sz="2000" dirty="0">
                <a:solidFill>
                  <a:schemeClr val="tx1"/>
                </a:solidFill>
                <a:latin typeface="Times New Roman" panose="02020603050405020304" charset="0"/>
                <a:ea typeface="楷体" panose="02010609060101010101" pitchFamily="49" charset="-122"/>
                <a:cs typeface="Times New Roman" panose="02020603050405020304" charset="0"/>
              </a:rPr>
              <a:t>, modern Tujia costumes have risen again.</a:t>
            </a:r>
            <a:endParaRPr sz="2000" dirty="0">
              <a:solidFill>
                <a:schemeClr val="tx1"/>
              </a:solidFill>
              <a:latin typeface="Times New Roman" panose="02020603050405020304" charset="0"/>
              <a:ea typeface="楷体" panose="02010609060101010101" pitchFamily="49" charset="-122"/>
              <a:cs typeface="Times New Roman" panose="02020603050405020304" charset="0"/>
            </a:endParaRPr>
          </a:p>
          <a:p>
            <a:pPr marL="342900" lvl="0" indent="-342900">
              <a:lnSpc>
                <a:spcPct val="200000"/>
              </a:lnSpc>
              <a:buFont typeface="Arial" panose="020B0604020202020204" pitchFamily="34" charset="0"/>
              <a:buChar char="•"/>
              <a:defRPr/>
            </a:pPr>
            <a:r>
              <a:rPr sz="2000" dirty="0">
                <a:solidFill>
                  <a:schemeClr val="tx1"/>
                </a:solidFill>
                <a:latin typeface="Times New Roman" panose="02020603050405020304" charset="0"/>
                <a:ea typeface="楷体" panose="02010609060101010101" pitchFamily="49" charset="-122"/>
                <a:cs typeface="Times New Roman" panose="02020603050405020304" charset="0"/>
              </a:rPr>
              <a:t>Although the Tujia were influenced by the Han, </a:t>
            </a:r>
            <a:r>
              <a:rPr lang="en-US" sz="2000" dirty="0">
                <a:solidFill>
                  <a:schemeClr val="tx1"/>
                </a:solidFill>
                <a:latin typeface="Times New Roman" panose="02020603050405020304" charset="0"/>
                <a:ea typeface="楷体" panose="02010609060101010101" pitchFamily="49" charset="-122"/>
                <a:cs typeface="Times New Roman" panose="02020603050405020304" charset="0"/>
              </a:rPr>
              <a:t>we</a:t>
            </a:r>
            <a:r>
              <a:rPr sz="2000" dirty="0">
                <a:solidFill>
                  <a:schemeClr val="tx1"/>
                </a:solidFill>
                <a:latin typeface="Times New Roman" panose="02020603050405020304" charset="0"/>
                <a:ea typeface="楷体" panose="02010609060101010101" pitchFamily="49" charset="-122"/>
                <a:cs typeface="Times New Roman" panose="02020603050405020304" charset="0"/>
              </a:rPr>
              <a:t> also retained </a:t>
            </a:r>
            <a:r>
              <a:rPr lang="en-US" sz="2000" dirty="0">
                <a:solidFill>
                  <a:schemeClr val="tx1"/>
                </a:solidFill>
                <a:latin typeface="Times New Roman" panose="02020603050405020304" charset="0"/>
                <a:ea typeface="楷体" panose="02010609060101010101" pitchFamily="49" charset="-122"/>
                <a:cs typeface="Times New Roman" panose="02020603050405020304" charset="0"/>
              </a:rPr>
              <a:t>our</a:t>
            </a:r>
            <a:r>
              <a:rPr sz="2000" dirty="0">
                <a:solidFill>
                  <a:schemeClr val="tx1"/>
                </a:solidFill>
                <a:latin typeface="Times New Roman" panose="02020603050405020304" charset="0"/>
                <a:ea typeface="楷体" panose="02010609060101010101" pitchFamily="49" charset="-122"/>
                <a:cs typeface="Times New Roman" panose="02020603050405020304" charset="0"/>
              </a:rPr>
              <a:t> unique national customs and ethnic elements.</a:t>
            </a:r>
            <a:endParaRPr sz="2000" dirty="0">
              <a:solidFill>
                <a:schemeClr val="tx1"/>
              </a:solidFill>
              <a:latin typeface="Times New Roman" panose="02020603050405020304" charset="0"/>
              <a:ea typeface="楷体" panose="02010609060101010101" pitchFamily="49" charset="-122"/>
              <a:cs typeface="Times New Roman" panose="02020603050405020304" charset="0"/>
            </a:endParaRPr>
          </a:p>
        </p:txBody>
      </p:sp>
      <p:pic>
        <p:nvPicPr>
          <p:cNvPr id="2" name="图片 1"/>
          <p:cNvPicPr>
            <a:picLocks noChangeAspect="1"/>
          </p:cNvPicPr>
          <p:nvPr/>
        </p:nvPicPr>
        <p:blipFill>
          <a:blip r:embed="rId4"/>
          <a:srcRect b="5021"/>
          <a:stretch>
            <a:fillRect/>
          </a:stretch>
        </p:blipFill>
        <p:spPr>
          <a:xfrm>
            <a:off x="9129395" y="0"/>
            <a:ext cx="2447925" cy="6486525"/>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4" presetClass="entr" presetSubtype="0" accel="10000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strVal val="#ppt_w*0.05"/>
                                          </p:val>
                                        </p:tav>
                                        <p:tav tm="100000">
                                          <p:val>
                                            <p:strVal val="#ppt_w"/>
                                          </p:val>
                                        </p:tav>
                                      </p:tavLst>
                                    </p:anim>
                                    <p:anim calcmode="lin" valueType="num">
                                      <p:cBhvr>
                                        <p:cTn id="15" dur="500" fill="hold"/>
                                        <p:tgtEl>
                                          <p:spTgt spid="7"/>
                                        </p:tgtEl>
                                        <p:attrNameLst>
                                          <p:attrName>ppt_h</p:attrName>
                                        </p:attrNameLst>
                                      </p:cBhvr>
                                      <p:tavLst>
                                        <p:tav tm="0">
                                          <p:val>
                                            <p:strVal val="#ppt_h"/>
                                          </p:val>
                                        </p:tav>
                                        <p:tav tm="100000">
                                          <p:val>
                                            <p:strVal val="#ppt_h"/>
                                          </p:val>
                                        </p:tav>
                                      </p:tavLst>
                                    </p:anim>
                                    <p:anim calcmode="lin" valueType="num">
                                      <p:cBhvr>
                                        <p:cTn id="16" dur="500" fill="hold"/>
                                        <p:tgtEl>
                                          <p:spTgt spid="7"/>
                                        </p:tgtEl>
                                        <p:attrNameLst>
                                          <p:attrName>ppt_x</p:attrName>
                                        </p:attrNameLst>
                                      </p:cBhvr>
                                      <p:tavLst>
                                        <p:tav tm="0">
                                          <p:val>
                                            <p:strVal val="#ppt_x-.2"/>
                                          </p:val>
                                        </p:tav>
                                        <p:tav tm="100000">
                                          <p:val>
                                            <p:strVal val="#ppt_x"/>
                                          </p:val>
                                        </p:tav>
                                      </p:tavLst>
                                    </p:anim>
                                    <p:anim calcmode="lin" valueType="num">
                                      <p:cBhvr>
                                        <p:cTn id="17" dur="500" fill="hold"/>
                                        <p:tgtEl>
                                          <p:spTgt spid="7"/>
                                        </p:tgtEl>
                                        <p:attrNameLst>
                                          <p:attrName>ppt_y</p:attrName>
                                        </p:attrNameLst>
                                      </p:cBhvr>
                                      <p:tavLst>
                                        <p:tav tm="0">
                                          <p:val>
                                            <p:strVal val="#ppt_y"/>
                                          </p:val>
                                        </p:tav>
                                        <p:tav tm="100000">
                                          <p:val>
                                            <p:strVal val="#ppt_y"/>
                                          </p:val>
                                        </p:tav>
                                      </p:tavLst>
                                    </p:anim>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54" presetClass="entr" presetSubtype="0" accel="10000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strVal val="#ppt_w*0.05"/>
                                          </p:val>
                                        </p:tav>
                                        <p:tav tm="100000">
                                          <p:val>
                                            <p:strVal val="#ppt_w"/>
                                          </p:val>
                                        </p:tav>
                                      </p:tavLst>
                                    </p:anim>
                                    <p:anim calcmode="lin" valueType="num">
                                      <p:cBhvr>
                                        <p:cTn id="24" dur="500" fill="hold"/>
                                        <p:tgtEl>
                                          <p:spTgt spid="2"/>
                                        </p:tgtEl>
                                        <p:attrNameLst>
                                          <p:attrName>ppt_h</p:attrName>
                                        </p:attrNameLst>
                                      </p:cBhvr>
                                      <p:tavLst>
                                        <p:tav tm="0">
                                          <p:val>
                                            <p:strVal val="#ppt_h"/>
                                          </p:val>
                                        </p:tav>
                                        <p:tav tm="100000">
                                          <p:val>
                                            <p:strVal val="#ppt_h"/>
                                          </p:val>
                                        </p:tav>
                                      </p:tavLst>
                                    </p:anim>
                                    <p:anim calcmode="lin" valueType="num">
                                      <p:cBhvr>
                                        <p:cTn id="25" dur="500" fill="hold"/>
                                        <p:tgtEl>
                                          <p:spTgt spid="2"/>
                                        </p:tgtEl>
                                        <p:attrNameLst>
                                          <p:attrName>ppt_x</p:attrName>
                                        </p:attrNameLst>
                                      </p:cBhvr>
                                      <p:tavLst>
                                        <p:tav tm="0">
                                          <p:val>
                                            <p:strVal val="#ppt_x-.2"/>
                                          </p:val>
                                        </p:tav>
                                        <p:tav tm="100000">
                                          <p:val>
                                            <p:strVal val="#ppt_x"/>
                                          </p:val>
                                        </p:tav>
                                      </p:tavLst>
                                    </p:anim>
                                    <p:anim calcmode="lin" valueType="num">
                                      <p:cBhvr>
                                        <p:cTn id="26" dur="500" fill="hold"/>
                                        <p:tgtEl>
                                          <p:spTgt spid="2"/>
                                        </p:tgtEl>
                                        <p:attrNameLst>
                                          <p:attrName>ppt_y</p:attrName>
                                        </p:attrNameLst>
                                      </p:cBhvr>
                                      <p:tavLst>
                                        <p:tav tm="0">
                                          <p:val>
                                            <p:strVal val="#ppt_y"/>
                                          </p:val>
                                        </p:tav>
                                        <p:tav tm="100000">
                                          <p:val>
                                            <p:strVal val="#ppt_y"/>
                                          </p:val>
                                        </p:tav>
                                      </p:tavLst>
                                    </p:anim>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图片 3" descr="幻灯片1"/>
          <p:cNvPicPr>
            <a:picLocks noChangeAspect="1"/>
          </p:cNvPicPr>
          <p:nvPr/>
        </p:nvPicPr>
        <p:blipFill>
          <a:blip r:embed="rId1"/>
          <a:stretch>
            <a:fillRect/>
          </a:stretch>
        </p:blipFill>
        <p:spPr>
          <a:xfrm>
            <a:off x="3175" y="4445"/>
            <a:ext cx="12186920" cy="6851015"/>
          </a:xfrm>
          <a:prstGeom prst="rect">
            <a:avLst/>
          </a:prstGeom>
        </p:spPr>
      </p:pic>
      <p:sp>
        <p:nvSpPr>
          <p:cNvPr id="5" name="矩形 4"/>
          <p:cNvSpPr/>
          <p:nvPr/>
        </p:nvSpPr>
        <p:spPr>
          <a:xfrm>
            <a:off x="7106285" y="1007110"/>
            <a:ext cx="2291080" cy="4843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大标宋简体" panose="02010601030101010101" charset="-122"/>
              <a:ea typeface="方正大标宋简体" panose="02010601030101010101" charset="-122"/>
            </a:endParaRPr>
          </a:p>
        </p:txBody>
      </p:sp>
      <p:sp>
        <p:nvSpPr>
          <p:cNvPr id="2" name="矩形 1"/>
          <p:cNvSpPr/>
          <p:nvPr/>
        </p:nvSpPr>
        <p:spPr>
          <a:xfrm>
            <a:off x="2609215" y="1007110"/>
            <a:ext cx="6788150" cy="4843145"/>
          </a:xfrm>
          <a:prstGeom prst="rect">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大标宋简体" panose="02010601030101010101" charset="-122"/>
              <a:ea typeface="方正大标宋简体" panose="02010601030101010101" charset="-122"/>
            </a:endParaRPr>
          </a:p>
        </p:txBody>
      </p:sp>
      <p:pic>
        <p:nvPicPr>
          <p:cNvPr id="11" name="图片 10" descr="图层 17"/>
          <p:cNvPicPr>
            <a:picLocks noChangeAspect="1"/>
          </p:cNvPicPr>
          <p:nvPr/>
        </p:nvPicPr>
        <p:blipFill>
          <a:blip r:embed="rId2"/>
          <a:stretch>
            <a:fillRect/>
          </a:stretch>
        </p:blipFill>
        <p:spPr>
          <a:xfrm flipH="1">
            <a:off x="9670415" y="-490220"/>
            <a:ext cx="2540635" cy="2686050"/>
          </a:xfrm>
          <a:prstGeom prst="rect">
            <a:avLst/>
          </a:prstGeom>
        </p:spPr>
      </p:pic>
      <p:sp>
        <p:nvSpPr>
          <p:cNvPr id="18" name="标题"/>
          <p:cNvSpPr txBox="1"/>
          <p:nvPr>
            <p:custDataLst>
              <p:tags r:id="rId3"/>
            </p:custDataLst>
          </p:nvPr>
        </p:nvSpPr>
        <p:spPr>
          <a:xfrm>
            <a:off x="3652520" y="2359660"/>
            <a:ext cx="5253355" cy="1844040"/>
          </a:xfrm>
          <a:prstGeom prst="rect">
            <a:avLst/>
          </a:prstGeom>
          <a:noFill/>
        </p:spPr>
        <p:txBody>
          <a:bodyPr wrap="square" lIns="0" tIns="0" rIns="0" bIns="0" rtlCol="0" anchor="ctr"/>
          <a:p>
            <a:r>
              <a:rPr lang="en-US" altLang="zh-CN" sz="6000" dirty="0">
                <a:solidFill>
                  <a:schemeClr val="tx1">
                    <a:lumMod val="95000"/>
                    <a:lumOff val="5000"/>
                  </a:schemeClr>
                </a:solidFill>
                <a:effectLst>
                  <a:outerShdw blurRad="38100" dist="38100" dir="2700000" algn="tl">
                    <a:srgbClr val="000000">
                      <a:alpha val="43137"/>
                    </a:srgbClr>
                  </a:outerShdw>
                </a:effectLst>
                <a:latin typeface="方正大标宋简体" panose="02010601030101010101" charset="-122"/>
                <a:ea typeface="方正大标宋简体" panose="02010601030101010101" charset="-122"/>
                <a:cs typeface="方正大标宋简体" panose="02010601030101010101" charset="-122"/>
                <a:sym typeface="+mn-ea"/>
              </a:rPr>
              <a:t>  Thank you</a:t>
            </a:r>
            <a:endParaRPr lang="zh-CN" altLang="en-US" sz="6000" b="1" spc="300" dirty="0">
              <a:solidFill>
                <a:schemeClr val="tx1">
                  <a:lumMod val="95000"/>
                  <a:lumOff val="5000"/>
                </a:schemeClr>
              </a:solidFill>
              <a:effectLst>
                <a:outerShdw blurRad="38100" dist="38100" dir="2700000" algn="tl">
                  <a:srgbClr val="000000">
                    <a:alpha val="43137"/>
                  </a:srgbClr>
                </a:outerShdw>
              </a:effectLst>
              <a:latin typeface="方正大标宋简体" panose="02010601030101010101" charset="-122"/>
              <a:ea typeface="方正大标宋简体" panose="02010601030101010101" charset="-122"/>
              <a:cs typeface="方正大标宋简体" panose="02010601030101010101" charset="-122"/>
              <a:sym typeface="+mn-ea"/>
            </a:endParaRPr>
          </a:p>
        </p:txBody>
      </p:sp>
      <p:pic>
        <p:nvPicPr>
          <p:cNvPr id="22" name="wps稻壳儿佳誉设计原创店铺链接：http://chn.docer.com/works?userid=219874625_4_16_15" descr="图片包含 游戏机, 衬衫&#10;&#10;描述已自动生成"/>
          <p:cNvPicPr>
            <a:picLocks noChangeAspect="1"/>
          </p:cNvPicPr>
          <p:nvPr>
            <p:custDataLst>
              <p:tags r:id="rId4"/>
            </p:custDataLst>
          </p:nvPr>
        </p:nvPicPr>
        <p:blipFill>
          <a:blip r:embed="rId5"/>
          <a:stretch>
            <a:fillRect/>
          </a:stretch>
        </p:blipFill>
        <p:spPr>
          <a:xfrm>
            <a:off x="2955" y="1567180"/>
            <a:ext cx="2734222" cy="5204123"/>
          </a:xfrm>
          <a:prstGeom prst="rect">
            <a:avLst/>
          </a:prstGeom>
        </p:spPr>
      </p:pic>
      <p:pic>
        <p:nvPicPr>
          <p:cNvPr id="16" name="wps稻壳儿佳誉设计原创店铺链接：http://chn.docer.com/works?userid=219874625_4_16_9" descr="卡通人物&#10;&#10;描述已自动生成"/>
          <p:cNvPicPr>
            <a:picLocks noChangeAspect="1"/>
          </p:cNvPicPr>
          <p:nvPr/>
        </p:nvPicPr>
        <p:blipFill rotWithShape="1">
          <a:blip r:embed="rId6" cstate="print">
            <a:extLst>
              <a:ext uri="{28A0092B-C50C-407E-A947-70E740481C1C}">
                <a14:useLocalDpi xmlns:a14="http://schemas.microsoft.com/office/drawing/2010/main" val="0"/>
              </a:ext>
            </a:extLst>
          </a:blip>
          <a:srcRect l="17710" r="18884"/>
          <a:stretch>
            <a:fillRect/>
          </a:stretch>
        </p:blipFill>
        <p:spPr>
          <a:xfrm>
            <a:off x="8905877" y="1567409"/>
            <a:ext cx="3244205" cy="5116532"/>
          </a:xfrm>
          <a:prstGeom prst="rect">
            <a:avLst/>
          </a:prstGeom>
        </p:spPr>
      </p:pic>
    </p:spTree>
    <p:custDataLst>
      <p:tags r:id="rId7"/>
    </p:custData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par>
                                <p:cTn id="11" presetID="9"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2"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图片 3" descr="幻灯片1"/>
          <p:cNvPicPr>
            <a:picLocks noChangeAspect="1"/>
          </p:cNvPicPr>
          <p:nvPr/>
        </p:nvPicPr>
        <p:blipFill>
          <a:blip r:embed="rId1"/>
          <a:stretch>
            <a:fillRect/>
          </a:stretch>
        </p:blipFill>
        <p:spPr>
          <a:xfrm>
            <a:off x="3175" y="4445"/>
            <a:ext cx="12186920" cy="6851015"/>
          </a:xfrm>
          <a:prstGeom prst="rect">
            <a:avLst/>
          </a:prstGeom>
        </p:spPr>
      </p:pic>
      <p:sp>
        <p:nvSpPr>
          <p:cNvPr id="5" name="矩形 4"/>
          <p:cNvSpPr/>
          <p:nvPr/>
        </p:nvSpPr>
        <p:spPr>
          <a:xfrm>
            <a:off x="5375275" y="1124585"/>
            <a:ext cx="6815455" cy="52019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大标宋简体" panose="02010601030101010101" charset="-122"/>
              <a:ea typeface="方正大标宋简体" panose="02010601030101010101" charset="-122"/>
            </a:endParaRPr>
          </a:p>
        </p:txBody>
      </p:sp>
      <p:pic>
        <p:nvPicPr>
          <p:cNvPr id="11" name="图片 10" descr="图层 17"/>
          <p:cNvPicPr>
            <a:picLocks noChangeAspect="1"/>
          </p:cNvPicPr>
          <p:nvPr/>
        </p:nvPicPr>
        <p:blipFill>
          <a:blip r:embed="rId2"/>
          <a:stretch>
            <a:fillRect/>
          </a:stretch>
        </p:blipFill>
        <p:spPr>
          <a:xfrm flipH="1">
            <a:off x="9670415" y="-490220"/>
            <a:ext cx="2540635" cy="2686050"/>
          </a:xfrm>
          <a:prstGeom prst="rect">
            <a:avLst/>
          </a:prstGeom>
        </p:spPr>
      </p:pic>
      <p:pic>
        <p:nvPicPr>
          <p:cNvPr id="10" name="图片 9" descr="土家族双人像"/>
          <p:cNvPicPr>
            <a:picLocks noChangeAspect="1"/>
          </p:cNvPicPr>
          <p:nvPr/>
        </p:nvPicPr>
        <p:blipFill>
          <a:blip r:embed="rId3"/>
          <a:stretch>
            <a:fillRect/>
          </a:stretch>
        </p:blipFill>
        <p:spPr>
          <a:xfrm>
            <a:off x="0" y="-2540"/>
            <a:ext cx="5188585" cy="6858000"/>
          </a:xfrm>
          <a:prstGeom prst="rect">
            <a:avLst/>
          </a:prstGeom>
        </p:spPr>
      </p:pic>
      <p:sp>
        <p:nvSpPr>
          <p:cNvPr id="2" name="序号"/>
          <p:cNvSpPr txBox="1"/>
          <p:nvPr>
            <p:custDataLst>
              <p:tags r:id="rId4"/>
            </p:custDataLst>
          </p:nvPr>
        </p:nvSpPr>
        <p:spPr>
          <a:xfrm>
            <a:off x="9670414" y="3819511"/>
            <a:ext cx="1520187" cy="464416"/>
          </a:xfrm>
          <a:prstGeom prst="roundRect">
            <a:avLst>
              <a:gd name="adj" fmla="val 50000"/>
            </a:avLst>
          </a:prstGeom>
          <a:gradFill>
            <a:gsLst>
              <a:gs pos="25000">
                <a:srgbClr val="FF6952"/>
              </a:gs>
              <a:gs pos="75000">
                <a:srgbClr val="FFD2AC"/>
              </a:gs>
              <a:gs pos="0">
                <a:srgbClr val="FF3E35"/>
              </a:gs>
              <a:gs pos="100000">
                <a:srgbClr val="FFE3BE"/>
              </a:gs>
            </a:gsLst>
            <a:lin ang="18900000" scaled="1"/>
          </a:gradFill>
        </p:spPr>
        <p:txBody>
          <a:bodyPr wrap="square" lIns="0" tIns="0" rIns="0" bIns="0" rtlCol="0" anchor="ctr">
            <a:normAutofit/>
          </a:bodyPr>
          <a:p>
            <a:pPr algn="ctr"/>
            <a:r>
              <a:rPr lang="en-US" sz="1400" b="1" dirty="0">
                <a:solidFill>
                  <a:schemeClr val="bg1"/>
                </a:solidFill>
                <a:latin typeface="+mj-ea"/>
                <a:ea typeface="+mj-ea"/>
                <a:cs typeface="MiSans Normal" panose="00000500000000000000" charset="-122"/>
              </a:rPr>
              <a:t>Part Four</a:t>
            </a:r>
            <a:endParaRPr lang="en-US" sz="1400" b="1" dirty="0">
              <a:solidFill>
                <a:schemeClr val="bg1"/>
              </a:solidFill>
              <a:latin typeface="+mj-ea"/>
              <a:ea typeface="+mj-ea"/>
              <a:cs typeface="MiSans Normal" panose="00000500000000000000" charset="-122"/>
            </a:endParaRPr>
          </a:p>
        </p:txBody>
      </p:sp>
      <p:sp>
        <p:nvSpPr>
          <p:cNvPr id="6" name="序号"/>
          <p:cNvSpPr txBox="1"/>
          <p:nvPr>
            <p:custDataLst>
              <p:tags r:id="rId5"/>
            </p:custDataLst>
          </p:nvPr>
        </p:nvSpPr>
        <p:spPr>
          <a:xfrm>
            <a:off x="6288404" y="3819511"/>
            <a:ext cx="1520187" cy="464416"/>
          </a:xfrm>
          <a:prstGeom prst="roundRect">
            <a:avLst>
              <a:gd name="adj" fmla="val 50000"/>
            </a:avLst>
          </a:prstGeom>
          <a:gradFill>
            <a:gsLst>
              <a:gs pos="25000">
                <a:srgbClr val="FF6952"/>
              </a:gs>
              <a:gs pos="75000">
                <a:srgbClr val="FFD2AC"/>
              </a:gs>
              <a:gs pos="0">
                <a:srgbClr val="FF3E35"/>
              </a:gs>
              <a:gs pos="100000">
                <a:srgbClr val="FFE3BE"/>
              </a:gs>
            </a:gsLst>
            <a:lin ang="18900000" scaled="1"/>
          </a:gradFill>
        </p:spPr>
        <p:txBody>
          <a:bodyPr wrap="square" lIns="0" tIns="0" rIns="0" bIns="0" rtlCol="0" anchor="ctr">
            <a:normAutofit/>
          </a:bodyPr>
          <a:p>
            <a:pPr algn="ctr"/>
            <a:r>
              <a:rPr lang="en-US" sz="1400" b="1" dirty="0">
                <a:solidFill>
                  <a:schemeClr val="bg1"/>
                </a:solidFill>
                <a:latin typeface="+mj-ea"/>
                <a:ea typeface="+mj-ea"/>
                <a:cs typeface="MiSans Normal" panose="00000500000000000000" charset="-122"/>
              </a:rPr>
              <a:t>Part Three</a:t>
            </a:r>
            <a:endParaRPr lang="en-US" sz="1400" b="1" dirty="0">
              <a:solidFill>
                <a:schemeClr val="bg1"/>
              </a:solidFill>
              <a:latin typeface="+mj-ea"/>
              <a:ea typeface="+mj-ea"/>
              <a:cs typeface="MiSans Normal" panose="00000500000000000000" charset="-122"/>
            </a:endParaRPr>
          </a:p>
        </p:txBody>
      </p:sp>
      <p:sp>
        <p:nvSpPr>
          <p:cNvPr id="8" name="序号"/>
          <p:cNvSpPr txBox="1"/>
          <p:nvPr>
            <p:custDataLst>
              <p:tags r:id="rId6"/>
            </p:custDataLst>
          </p:nvPr>
        </p:nvSpPr>
        <p:spPr>
          <a:xfrm>
            <a:off x="9498329" y="1367141"/>
            <a:ext cx="1520187" cy="464416"/>
          </a:xfrm>
          <a:prstGeom prst="roundRect">
            <a:avLst>
              <a:gd name="adj" fmla="val 50000"/>
            </a:avLst>
          </a:prstGeom>
          <a:gradFill>
            <a:gsLst>
              <a:gs pos="25000">
                <a:srgbClr val="FF6952"/>
              </a:gs>
              <a:gs pos="75000">
                <a:srgbClr val="FFD2AC"/>
              </a:gs>
              <a:gs pos="0">
                <a:srgbClr val="FF3E35"/>
              </a:gs>
              <a:gs pos="100000">
                <a:srgbClr val="FFE3BE"/>
              </a:gs>
            </a:gsLst>
            <a:lin ang="18900000" scaled="1"/>
          </a:gradFill>
        </p:spPr>
        <p:txBody>
          <a:bodyPr wrap="square" lIns="0" tIns="0" rIns="0" bIns="0" rtlCol="0" anchor="ctr">
            <a:normAutofit/>
          </a:bodyPr>
          <a:p>
            <a:pPr algn="ctr"/>
            <a:r>
              <a:rPr lang="en-US" sz="1400" b="1" dirty="0">
                <a:solidFill>
                  <a:schemeClr val="bg1"/>
                </a:solidFill>
                <a:latin typeface="+mj-ea"/>
                <a:ea typeface="+mj-ea"/>
                <a:cs typeface="MiSans Normal" panose="00000500000000000000" charset="-122"/>
              </a:rPr>
              <a:t>Part Two</a:t>
            </a:r>
            <a:endParaRPr lang="en-US" sz="1400" b="1" dirty="0">
              <a:solidFill>
                <a:schemeClr val="bg1"/>
              </a:solidFill>
              <a:latin typeface="+mj-ea"/>
              <a:ea typeface="+mj-ea"/>
              <a:cs typeface="MiSans Normal" panose="00000500000000000000" charset="-122"/>
            </a:endParaRPr>
          </a:p>
        </p:txBody>
      </p:sp>
      <p:sp>
        <p:nvSpPr>
          <p:cNvPr id="17" name="序号"/>
          <p:cNvSpPr txBox="1"/>
          <p:nvPr>
            <p:custDataLst>
              <p:tags r:id="rId7"/>
            </p:custDataLst>
          </p:nvPr>
        </p:nvSpPr>
        <p:spPr>
          <a:xfrm>
            <a:off x="6261099" y="1367141"/>
            <a:ext cx="1520187" cy="464416"/>
          </a:xfrm>
          <a:prstGeom prst="roundRect">
            <a:avLst>
              <a:gd name="adj" fmla="val 50000"/>
            </a:avLst>
          </a:prstGeom>
          <a:gradFill>
            <a:gsLst>
              <a:gs pos="25000">
                <a:srgbClr val="FF6952"/>
              </a:gs>
              <a:gs pos="75000">
                <a:srgbClr val="FFD2AC"/>
              </a:gs>
              <a:gs pos="0">
                <a:srgbClr val="FF3E35"/>
              </a:gs>
              <a:gs pos="100000">
                <a:srgbClr val="FFE3BE"/>
              </a:gs>
            </a:gsLst>
            <a:lin ang="18900000" scaled="1"/>
          </a:gradFill>
        </p:spPr>
        <p:txBody>
          <a:bodyPr wrap="square" lIns="0" tIns="0" rIns="0" bIns="0" rtlCol="0" anchor="ctr">
            <a:normAutofit/>
          </a:bodyPr>
          <a:p>
            <a:pPr algn="ctr"/>
            <a:r>
              <a:rPr lang="en-US" sz="1400" b="1" dirty="0">
                <a:solidFill>
                  <a:schemeClr val="bg1"/>
                </a:solidFill>
                <a:latin typeface="+mj-ea"/>
                <a:ea typeface="+mj-ea"/>
                <a:cs typeface="MiSans Normal" panose="00000500000000000000" charset="-122"/>
              </a:rPr>
              <a:t>Part One</a:t>
            </a:r>
            <a:endParaRPr lang="en-US" sz="1400" b="1" dirty="0">
              <a:solidFill>
                <a:schemeClr val="bg1"/>
              </a:solidFill>
              <a:latin typeface="+mj-ea"/>
              <a:ea typeface="+mj-ea"/>
              <a:cs typeface="MiSans Normal" panose="00000500000000000000" charset="-122"/>
            </a:endParaRPr>
          </a:p>
        </p:txBody>
      </p:sp>
      <p:sp>
        <p:nvSpPr>
          <p:cNvPr id="18" name="标题"/>
          <p:cNvSpPr txBox="1"/>
          <p:nvPr>
            <p:custDataLst>
              <p:tags r:id="rId8"/>
            </p:custDataLst>
          </p:nvPr>
        </p:nvSpPr>
        <p:spPr>
          <a:xfrm>
            <a:off x="6261100" y="2243455"/>
            <a:ext cx="2108835" cy="854710"/>
          </a:xfrm>
          <a:prstGeom prst="rect">
            <a:avLst/>
          </a:prstGeom>
          <a:noFill/>
        </p:spPr>
        <p:txBody>
          <a:bodyPr wrap="square" lIns="0" tIns="0" rIns="0" bIns="0" rtlCol="0" anchor="ctr"/>
          <a:p>
            <a:r>
              <a:rPr lang="en-US" altLang="zh-CN" sz="2800" b="1" spc="300" dirty="0">
                <a:solidFill>
                  <a:schemeClr val="accent1"/>
                </a:solidFill>
                <a:latin typeface="+mj-ea"/>
                <a:ea typeface="+mj-ea"/>
                <a:cs typeface="MiSans Normal" panose="00000500000000000000" charset="-122"/>
              </a:rPr>
              <a:t>Origin</a:t>
            </a:r>
            <a:endParaRPr lang="en-US" altLang="zh-CN" sz="2800" b="1" spc="300" dirty="0">
              <a:solidFill>
                <a:schemeClr val="accent1"/>
              </a:solidFill>
              <a:latin typeface="+mj-ea"/>
              <a:ea typeface="+mj-ea"/>
              <a:cs typeface="MiSans Normal" panose="00000500000000000000" charset="-122"/>
            </a:endParaRPr>
          </a:p>
        </p:txBody>
      </p:sp>
      <p:sp>
        <p:nvSpPr>
          <p:cNvPr id="19" name="标题"/>
          <p:cNvSpPr txBox="1"/>
          <p:nvPr>
            <p:custDataLst>
              <p:tags r:id="rId9"/>
            </p:custDataLst>
          </p:nvPr>
        </p:nvSpPr>
        <p:spPr>
          <a:xfrm>
            <a:off x="9204325" y="4571365"/>
            <a:ext cx="2108835" cy="854710"/>
          </a:xfrm>
          <a:prstGeom prst="rect">
            <a:avLst/>
          </a:prstGeom>
          <a:noFill/>
        </p:spPr>
        <p:txBody>
          <a:bodyPr wrap="square" lIns="0" tIns="0" rIns="0" bIns="0" rtlCol="0" anchor="ctr"/>
          <a:p>
            <a:r>
              <a:rPr lang="en-US" altLang="zh-CN" sz="2800" b="1" spc="300" dirty="0">
                <a:solidFill>
                  <a:schemeClr val="accent1"/>
                </a:solidFill>
                <a:latin typeface="+mj-ea"/>
                <a:ea typeface="+mj-ea"/>
                <a:cs typeface="MiSans Normal" panose="00000500000000000000" charset="-122"/>
              </a:rPr>
              <a:t>Costumes</a:t>
            </a:r>
            <a:endParaRPr lang="en-US" altLang="zh-CN" sz="2800" b="1" spc="300" dirty="0">
              <a:solidFill>
                <a:schemeClr val="accent1"/>
              </a:solidFill>
              <a:latin typeface="+mj-ea"/>
              <a:ea typeface="+mj-ea"/>
              <a:cs typeface="MiSans Normal" panose="00000500000000000000" charset="-122"/>
            </a:endParaRPr>
          </a:p>
        </p:txBody>
      </p:sp>
      <p:sp>
        <p:nvSpPr>
          <p:cNvPr id="20" name="标题"/>
          <p:cNvSpPr txBox="1"/>
          <p:nvPr>
            <p:custDataLst>
              <p:tags r:id="rId10"/>
            </p:custDataLst>
          </p:nvPr>
        </p:nvSpPr>
        <p:spPr>
          <a:xfrm>
            <a:off x="6007100" y="4571365"/>
            <a:ext cx="2709545" cy="737870"/>
          </a:xfrm>
          <a:prstGeom prst="rect">
            <a:avLst/>
          </a:prstGeom>
          <a:noFill/>
        </p:spPr>
        <p:txBody>
          <a:bodyPr wrap="square" lIns="0" tIns="0" rIns="0" bIns="0" rtlCol="0" anchor="ctr"/>
          <a:p>
            <a:r>
              <a:rPr lang="en-US" altLang="zh-CN" sz="2800" b="1" spc="300" dirty="0">
                <a:solidFill>
                  <a:schemeClr val="accent1"/>
                </a:solidFill>
                <a:latin typeface="+mj-ea"/>
                <a:ea typeface="+mj-ea"/>
                <a:cs typeface="MiSans Normal" panose="00000500000000000000" charset="-122"/>
              </a:rPr>
              <a:t>Xilan Kapu</a:t>
            </a:r>
            <a:endParaRPr lang="en-US" altLang="zh-CN" sz="2800" b="1" spc="300" dirty="0">
              <a:solidFill>
                <a:schemeClr val="accent1"/>
              </a:solidFill>
              <a:latin typeface="+mj-ea"/>
              <a:ea typeface="+mj-ea"/>
              <a:cs typeface="MiSans Normal" panose="00000500000000000000" charset="-122"/>
            </a:endParaRPr>
          </a:p>
        </p:txBody>
      </p:sp>
      <p:sp>
        <p:nvSpPr>
          <p:cNvPr id="22" name="标题"/>
          <p:cNvSpPr txBox="1"/>
          <p:nvPr>
            <p:custDataLst>
              <p:tags r:id="rId11"/>
            </p:custDataLst>
          </p:nvPr>
        </p:nvSpPr>
        <p:spPr>
          <a:xfrm>
            <a:off x="8981440" y="2255520"/>
            <a:ext cx="3352165" cy="854710"/>
          </a:xfrm>
          <a:prstGeom prst="rect">
            <a:avLst/>
          </a:prstGeom>
          <a:noFill/>
        </p:spPr>
        <p:txBody>
          <a:bodyPr wrap="square" lIns="0" tIns="0" rIns="0" bIns="0" rtlCol="0" anchor="ctr"/>
          <a:p>
            <a:r>
              <a:rPr lang="en-US" altLang="zh-CN" sz="2800" b="1" spc="300" dirty="0">
                <a:solidFill>
                  <a:schemeClr val="accent1"/>
                </a:solidFill>
                <a:latin typeface="+mj-ea"/>
                <a:ea typeface="+mj-ea"/>
                <a:cs typeface="MiSans Normal" panose="00000500000000000000" charset="-122"/>
              </a:rPr>
              <a:t>Distribution and Habitation</a:t>
            </a:r>
            <a:endParaRPr lang="en-US" altLang="zh-CN" sz="2800" b="1" spc="300" dirty="0">
              <a:solidFill>
                <a:schemeClr val="accent1"/>
              </a:solidFill>
              <a:latin typeface="+mj-ea"/>
              <a:ea typeface="+mj-ea"/>
              <a:cs typeface="MiSans Normal" panose="00000500000000000000" charset="-122"/>
            </a:endParaRPr>
          </a:p>
        </p:txBody>
      </p:sp>
    </p:spTree>
    <p:custDataLst>
      <p:tags r:id="rId12"/>
    </p:custData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矩形 4"/>
          <p:cNvSpPr/>
          <p:nvPr/>
        </p:nvSpPr>
        <p:spPr>
          <a:xfrm>
            <a:off x="-17780" y="802640"/>
            <a:ext cx="12228830" cy="5759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p:cNvSpPr txBox="1"/>
          <p:nvPr/>
        </p:nvSpPr>
        <p:spPr>
          <a:xfrm>
            <a:off x="542608" y="175895"/>
            <a:ext cx="2707005" cy="553085"/>
          </a:xfrm>
          <a:prstGeom prst="rect">
            <a:avLst/>
          </a:prstGeom>
          <a:noFill/>
        </p:spPr>
        <p:txBody>
          <a:bodyPr vert="horz" wrap="square" rtlCol="0">
            <a:spAutoFit/>
          </a:bodyPr>
          <a:lstStyle/>
          <a:p>
            <a:pPr algn="ctr"/>
            <a:r>
              <a:rPr lang="en-US" altLang="zh-CN" sz="3000">
                <a:solidFill>
                  <a:schemeClr val="bg1"/>
                </a:solidFill>
                <a:latin typeface="方正大标宋简体" panose="02010601030101010101" charset="-122"/>
                <a:ea typeface="方正大标宋简体" panose="02010601030101010101" charset="-122"/>
              </a:rPr>
              <a:t>0rigin</a:t>
            </a:r>
            <a:endParaRPr lang="en-US" altLang="zh-CN" sz="3000">
              <a:solidFill>
                <a:schemeClr val="bg1"/>
              </a:solidFill>
              <a:latin typeface="方正大标宋简体" panose="02010601030101010101" charset="-122"/>
              <a:ea typeface="方正大标宋简体" panose="02010601030101010101" charset="-122"/>
            </a:endParaRPr>
          </a:p>
        </p:txBody>
      </p:sp>
      <p:sp>
        <p:nvSpPr>
          <p:cNvPr id="4" name="椭圆 3"/>
          <p:cNvSpPr/>
          <p:nvPr/>
        </p:nvSpPr>
        <p:spPr>
          <a:xfrm>
            <a:off x="542925" y="1597025"/>
            <a:ext cx="4123690" cy="3817620"/>
          </a:xfrm>
          <a:prstGeom prst="ellipse">
            <a:avLst/>
          </a:prstGeom>
          <a:blipFill rotWithShape="1">
            <a:blip r:embed="rId1"/>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a:solidFill>
                <a:srgbClr val="202020"/>
              </a:solidFill>
              <a:latin typeface="文悦古典明朝体 (非商业使用) W5" charset="-122"/>
              <a:ea typeface="文悦古典明朝体 (非商业使用) W5" charset="-122"/>
            </a:endParaRPr>
          </a:p>
        </p:txBody>
      </p:sp>
      <p:pic>
        <p:nvPicPr>
          <p:cNvPr id="6" name="图片 5" descr="3"/>
          <p:cNvPicPr>
            <a:picLocks noChangeAspect="1"/>
          </p:cNvPicPr>
          <p:nvPr/>
        </p:nvPicPr>
        <p:blipFill>
          <a:blip r:embed="rId2"/>
          <a:srcRect b="28500"/>
          <a:stretch>
            <a:fillRect/>
          </a:stretch>
        </p:blipFill>
        <p:spPr>
          <a:xfrm>
            <a:off x="-347345" y="1696085"/>
            <a:ext cx="2315210" cy="1141095"/>
          </a:xfrm>
          <a:prstGeom prst="rect">
            <a:avLst/>
          </a:prstGeom>
        </p:spPr>
      </p:pic>
      <p:pic>
        <p:nvPicPr>
          <p:cNvPr id="7" name="图片 6" descr="3"/>
          <p:cNvPicPr>
            <a:picLocks noChangeAspect="1"/>
          </p:cNvPicPr>
          <p:nvPr/>
        </p:nvPicPr>
        <p:blipFill>
          <a:blip r:embed="rId3"/>
          <a:srcRect b="28500"/>
          <a:stretch>
            <a:fillRect/>
          </a:stretch>
        </p:blipFill>
        <p:spPr>
          <a:xfrm>
            <a:off x="2970530" y="4874260"/>
            <a:ext cx="2047875" cy="1009650"/>
          </a:xfrm>
          <a:prstGeom prst="rect">
            <a:avLst/>
          </a:prstGeom>
        </p:spPr>
      </p:pic>
      <p:sp>
        <p:nvSpPr>
          <p:cNvPr id="22" name="矩形 21"/>
          <p:cNvSpPr/>
          <p:nvPr/>
        </p:nvSpPr>
        <p:spPr>
          <a:xfrm>
            <a:off x="4787900" y="1069975"/>
            <a:ext cx="7112000" cy="5222875"/>
          </a:xfrm>
          <a:prstGeom prst="rect">
            <a:avLst/>
          </a:prstGeom>
          <a:noFill/>
          <a:ln w="3175">
            <a:solidFill>
              <a:srgbClr val="CC33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5018405" y="1323975"/>
            <a:ext cx="6738620" cy="4781550"/>
          </a:xfrm>
          <a:prstGeom prst="rect">
            <a:avLst/>
          </a:prstGeom>
          <a:noFill/>
        </p:spPr>
        <p:txBody>
          <a:bodyPr vert="horz" wrap="square" rtlCol="0">
            <a:noAutofit/>
          </a:bodyPr>
          <a:lstStyle/>
          <a:p>
            <a:pPr marL="285750" indent="-285750" algn="just" fontAlgn="auto">
              <a:lnSpc>
                <a:spcPct val="150000"/>
              </a:lnSpc>
              <a:buFont typeface="Arial" panose="020B0604020202020204" pitchFamily="34" charset="0"/>
              <a:buChar char="•"/>
            </a:pPr>
            <a:r>
              <a:rPr lang="zh-CN" dirty="0">
                <a:solidFill>
                  <a:srgbClr val="202020"/>
                </a:solidFill>
                <a:latin typeface="+mj-ea"/>
                <a:ea typeface="+mj-ea"/>
                <a:sym typeface="Arial" panose="020B0604020202020204" pitchFamily="34" charset="0"/>
              </a:rPr>
              <a:t>The Tujia </a:t>
            </a:r>
            <a:r>
              <a:rPr lang="en-US" altLang="zh-CN" dirty="0">
                <a:solidFill>
                  <a:srgbClr val="202020"/>
                </a:solidFill>
                <a:latin typeface="+mj-ea"/>
                <a:ea typeface="+mj-ea"/>
                <a:sym typeface="Arial" panose="020B0604020202020204" pitchFamily="34" charset="0"/>
              </a:rPr>
              <a:t>E</a:t>
            </a:r>
            <a:r>
              <a:rPr lang="zh-CN" dirty="0">
                <a:solidFill>
                  <a:srgbClr val="202020"/>
                </a:solidFill>
                <a:latin typeface="+mj-ea"/>
                <a:ea typeface="+mj-ea"/>
                <a:sym typeface="Arial" panose="020B0604020202020204" pitchFamily="34" charset="0"/>
              </a:rPr>
              <a:t>thnic </a:t>
            </a:r>
            <a:r>
              <a:rPr lang="en-US" altLang="zh-CN" dirty="0">
                <a:solidFill>
                  <a:srgbClr val="202020"/>
                </a:solidFill>
                <a:latin typeface="+mj-ea"/>
                <a:ea typeface="+mj-ea"/>
                <a:sym typeface="Arial" panose="020B0604020202020204" pitchFamily="34" charset="0"/>
              </a:rPr>
              <a:t>G</a:t>
            </a:r>
            <a:r>
              <a:rPr lang="zh-CN" dirty="0">
                <a:solidFill>
                  <a:srgbClr val="202020"/>
                </a:solidFill>
                <a:latin typeface="+mj-ea"/>
                <a:ea typeface="+mj-ea"/>
                <a:sym typeface="Arial" panose="020B0604020202020204" pitchFamily="34" charset="0"/>
              </a:rPr>
              <a:t>roup </a:t>
            </a:r>
            <a:r>
              <a:rPr lang="en-US" altLang="zh-CN" dirty="0">
                <a:solidFill>
                  <a:srgbClr val="202020"/>
                </a:solidFill>
                <a:latin typeface="+mj-ea"/>
                <a:ea typeface="+mj-ea"/>
                <a:sym typeface="Arial" panose="020B0604020202020204" pitchFamily="34" charset="0"/>
              </a:rPr>
              <a:t>call</a:t>
            </a:r>
            <a:r>
              <a:rPr lang="zh-CN" dirty="0">
                <a:solidFill>
                  <a:srgbClr val="202020"/>
                </a:solidFill>
                <a:latin typeface="+mj-ea"/>
                <a:ea typeface="+mj-ea"/>
                <a:sym typeface="Arial" panose="020B0604020202020204" pitchFamily="34" charset="0"/>
              </a:rPr>
              <a:t> </a:t>
            </a:r>
            <a:r>
              <a:rPr lang="en-US" altLang="zh-CN" dirty="0">
                <a:solidFill>
                  <a:srgbClr val="202020"/>
                </a:solidFill>
                <a:latin typeface="+mj-ea"/>
                <a:ea typeface="+mj-ea"/>
                <a:sym typeface="Arial" panose="020B0604020202020204" pitchFamily="34" charset="0"/>
              </a:rPr>
              <a:t>our</a:t>
            </a:r>
            <a:r>
              <a:rPr lang="zh-CN" dirty="0">
                <a:solidFill>
                  <a:srgbClr val="202020"/>
                </a:solidFill>
                <a:latin typeface="+mj-ea"/>
                <a:ea typeface="+mj-ea"/>
                <a:sym typeface="Arial" panose="020B0604020202020204" pitchFamily="34" charset="0"/>
              </a:rPr>
              <a:t>selves "Bifzivkar"（毕兹卡）, meaning "indigenous people".</a:t>
            </a:r>
            <a:endParaRPr lang="zh-CN" dirty="0">
              <a:solidFill>
                <a:srgbClr val="202020"/>
              </a:solidFill>
              <a:latin typeface="+mj-ea"/>
              <a:ea typeface="+mj-ea"/>
              <a:sym typeface="Arial" panose="020B0604020202020204" pitchFamily="34" charset="0"/>
            </a:endParaRPr>
          </a:p>
          <a:p>
            <a:pPr marL="285750" indent="-285750" algn="just" fontAlgn="auto">
              <a:lnSpc>
                <a:spcPct val="150000"/>
              </a:lnSpc>
              <a:buFont typeface="Arial" panose="020B0604020202020204" pitchFamily="34" charset="0"/>
              <a:buChar char="•"/>
            </a:pPr>
            <a:r>
              <a:rPr lang="zh-CN" dirty="0">
                <a:solidFill>
                  <a:srgbClr val="202020"/>
                </a:solidFill>
                <a:latin typeface="+mj-ea"/>
                <a:ea typeface="+mj-ea"/>
                <a:sym typeface="Arial" panose="020B0604020202020204" pitchFamily="34" charset="0"/>
              </a:rPr>
              <a:t> Its main source is Linjun tribe（廪君蛮） and Bandun tribe（板楯蛮）, two branches of the ancient Ba people（巴人）. It integrated the local aborigines and the ethnic groups such as Han, Pu, Chu and Wu people and formed after the late Tang Dynasty and the Five Dynasties. </a:t>
            </a:r>
            <a:endParaRPr lang="zh-CN" dirty="0">
              <a:solidFill>
                <a:srgbClr val="202020"/>
              </a:solidFill>
              <a:latin typeface="+mj-ea"/>
              <a:ea typeface="+mj-ea"/>
              <a:sym typeface="Arial" panose="020B0604020202020204" pitchFamily="34" charset="0"/>
            </a:endParaRPr>
          </a:p>
          <a:p>
            <a:pPr marL="285750" indent="-285750" algn="just" fontAlgn="auto">
              <a:lnSpc>
                <a:spcPct val="150000"/>
              </a:lnSpc>
              <a:buFont typeface="Arial" panose="020B0604020202020204" pitchFamily="34" charset="0"/>
              <a:buChar char="•"/>
            </a:pPr>
            <a:r>
              <a:rPr lang="zh-CN" dirty="0">
                <a:solidFill>
                  <a:srgbClr val="202020"/>
                </a:solidFill>
                <a:latin typeface="+mj-ea"/>
                <a:ea typeface="+mj-ea"/>
                <a:sym typeface="Arial" panose="020B0604020202020204" pitchFamily="34" charset="0"/>
              </a:rPr>
              <a:t>The Tujia have lived in China as early as 5,000 years ago.</a:t>
            </a:r>
            <a:r>
              <a:rPr lang="en-US" altLang="zh-CN" dirty="0">
                <a:solidFill>
                  <a:srgbClr val="202020"/>
                </a:solidFill>
                <a:latin typeface="+mj-ea"/>
                <a:ea typeface="+mj-ea"/>
                <a:sym typeface="Arial" panose="020B0604020202020204" pitchFamily="34" charset="0"/>
              </a:rPr>
              <a:t>T</a:t>
            </a:r>
            <a:r>
              <a:rPr lang="zh-CN" dirty="0">
                <a:solidFill>
                  <a:srgbClr val="202020"/>
                </a:solidFill>
                <a:latin typeface="+mj-ea"/>
                <a:ea typeface="+mj-ea"/>
                <a:sym typeface="Arial" panose="020B0604020202020204" pitchFamily="34" charset="0"/>
              </a:rPr>
              <a:t>he names of Tujia </a:t>
            </a:r>
            <a:r>
              <a:rPr lang="en-US" altLang="zh-CN" dirty="0">
                <a:solidFill>
                  <a:srgbClr val="202020"/>
                </a:solidFill>
                <a:latin typeface="+mj-ea"/>
                <a:ea typeface="+mj-ea"/>
                <a:sym typeface="Arial" panose="020B0604020202020204" pitchFamily="34" charset="0"/>
              </a:rPr>
              <a:t>was</a:t>
            </a:r>
            <a:r>
              <a:rPr lang="zh-CN" dirty="0">
                <a:solidFill>
                  <a:srgbClr val="202020"/>
                </a:solidFill>
                <a:latin typeface="+mj-ea"/>
                <a:ea typeface="+mj-ea"/>
                <a:sym typeface="Arial" panose="020B0604020202020204" pitchFamily="34" charset="0"/>
              </a:rPr>
              <a:t> different in different historical periods, such as "Ba people" in Shang and Zhou Dynasties</a:t>
            </a:r>
            <a:r>
              <a:rPr lang="en-US" altLang="zh-CN" dirty="0">
                <a:solidFill>
                  <a:srgbClr val="202020"/>
                </a:solidFill>
                <a:latin typeface="+mj-ea"/>
                <a:ea typeface="+mj-ea"/>
                <a:sym typeface="Arial" panose="020B0604020202020204" pitchFamily="34" charset="0"/>
              </a:rPr>
              <a:t>.</a:t>
            </a:r>
            <a:endParaRPr lang="en-US" altLang="zh-CN" dirty="0">
              <a:solidFill>
                <a:srgbClr val="202020"/>
              </a:solidFill>
              <a:latin typeface="+mj-ea"/>
              <a:ea typeface="+mj-ea"/>
              <a:sym typeface="Arial" panose="020B0604020202020204" pitchFamily="34" charset="0"/>
            </a:endParaRPr>
          </a:p>
          <a:p>
            <a:pPr marL="285750" indent="-285750" algn="just" fontAlgn="auto">
              <a:lnSpc>
                <a:spcPct val="150000"/>
              </a:lnSpc>
              <a:buFont typeface="Arial" panose="020B0604020202020204" pitchFamily="34" charset="0"/>
              <a:buChar char="•"/>
            </a:pPr>
            <a:endParaRPr lang="zh-CN" dirty="0">
              <a:solidFill>
                <a:srgbClr val="202020"/>
              </a:solidFill>
              <a:latin typeface="+mj-ea"/>
              <a:ea typeface="+mj-ea"/>
              <a:sym typeface="Arial" panose="020B0604020202020204" pitchFamily="34" charset="0"/>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par>
                                <p:cTn id="15" presetID="9"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par>
                                <p:cTn id="18" presetID="9"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dissolve">
                                      <p:cBhvr>
                                        <p:cTn id="20" dur="500"/>
                                        <p:tgtEl>
                                          <p:spTgt spid="6"/>
                                        </p:tgtEl>
                                      </p:cBhvr>
                                    </p:animEffect>
                                  </p:childTnLst>
                                </p:cTn>
                              </p:par>
                              <p:par>
                                <p:cTn id="21" presetID="9"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dissolv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22" grpId="0" bldLvl="0" animBg="1"/>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矩形 4"/>
          <p:cNvSpPr/>
          <p:nvPr/>
        </p:nvSpPr>
        <p:spPr>
          <a:xfrm>
            <a:off x="0" y="802640"/>
            <a:ext cx="12261850" cy="5759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8462645" y="802640"/>
            <a:ext cx="3728720" cy="5354320"/>
          </a:xfrm>
          <a:prstGeom prst="rect">
            <a:avLst/>
          </a:prstGeom>
          <a:noFill/>
          <a:ln w="3175">
            <a:solidFill>
              <a:srgbClr val="CC33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8660130" y="1165225"/>
            <a:ext cx="3531870" cy="4992370"/>
          </a:xfrm>
          <a:prstGeom prst="rect">
            <a:avLst/>
          </a:prstGeom>
          <a:noFill/>
        </p:spPr>
        <p:txBody>
          <a:bodyPr vert="horz" wrap="square" rtlCol="0">
            <a:noAutofit/>
          </a:bodyPr>
          <a:lstStyle/>
          <a:p>
            <a:pPr indent="457200" fontAlgn="auto">
              <a:lnSpc>
                <a:spcPct val="150000"/>
              </a:lnSpc>
            </a:pPr>
            <a:r>
              <a:rPr dirty="0">
                <a:solidFill>
                  <a:srgbClr val="202020"/>
                </a:solidFill>
                <a:latin typeface="+mj-ea"/>
                <a:ea typeface="+mj-ea"/>
                <a:sym typeface="Arial" panose="020B0604020202020204" pitchFamily="34" charset="0"/>
              </a:rPr>
              <a:t>The Tujia ethnic group is mainly distributed in the Wuling mountain area at the junction of Hunan, Hubei, Chongqing and Guizhou</a:t>
            </a:r>
            <a:r>
              <a:rPr lang="zh-CN" dirty="0">
                <a:solidFill>
                  <a:srgbClr val="202020"/>
                </a:solidFill>
                <a:latin typeface="+mj-ea"/>
                <a:ea typeface="+mj-ea"/>
                <a:sym typeface="Arial" panose="020B0604020202020204" pitchFamily="34" charset="0"/>
              </a:rPr>
              <a:t>, mainly in the Xiangxi Tujia and Miao Autonomous Prefecture of </a:t>
            </a:r>
            <a:r>
              <a:rPr lang="en-US" altLang="zh-CN" dirty="0">
                <a:solidFill>
                  <a:srgbClr val="202020"/>
                </a:solidFill>
                <a:latin typeface="+mj-ea"/>
                <a:ea typeface="+mj-ea"/>
                <a:sym typeface="Arial" panose="020B0604020202020204" pitchFamily="34" charset="0"/>
              </a:rPr>
              <a:t>Hunan</a:t>
            </a:r>
            <a:r>
              <a:rPr lang="zh-CN" dirty="0">
                <a:solidFill>
                  <a:srgbClr val="202020"/>
                </a:solidFill>
                <a:latin typeface="+mj-ea"/>
                <a:ea typeface="+mj-ea"/>
                <a:sym typeface="Arial" panose="020B0604020202020204" pitchFamily="34" charset="0"/>
              </a:rPr>
              <a:t> and Enshi Tujia and Miao Autonomous Prefecture of Hubei Province.</a:t>
            </a:r>
            <a:endParaRPr lang="zh-CN" dirty="0">
              <a:solidFill>
                <a:srgbClr val="202020"/>
              </a:solidFill>
              <a:latin typeface="+mj-ea"/>
              <a:ea typeface="+mj-ea"/>
              <a:sym typeface="Arial" panose="020B0604020202020204" pitchFamily="34" charset="0"/>
            </a:endParaRPr>
          </a:p>
          <a:p>
            <a:pPr indent="0" fontAlgn="auto">
              <a:lnSpc>
                <a:spcPct val="150000"/>
              </a:lnSpc>
            </a:pPr>
            <a:r>
              <a:rPr lang="zh-CN" dirty="0">
                <a:solidFill>
                  <a:srgbClr val="202020"/>
                </a:solidFill>
                <a:latin typeface="+mj-ea"/>
                <a:ea typeface="+mj-ea"/>
                <a:sym typeface="Arial" panose="020B0604020202020204" pitchFamily="34" charset="0"/>
              </a:rPr>
              <a:t>（湘西土家族苗族自治州、</a:t>
            </a:r>
            <a:endParaRPr lang="zh-CN" dirty="0">
              <a:solidFill>
                <a:srgbClr val="202020"/>
              </a:solidFill>
              <a:latin typeface="+mj-ea"/>
              <a:ea typeface="+mj-ea"/>
              <a:sym typeface="Arial" panose="020B0604020202020204" pitchFamily="34" charset="0"/>
            </a:endParaRPr>
          </a:p>
          <a:p>
            <a:pPr indent="0" fontAlgn="auto">
              <a:lnSpc>
                <a:spcPct val="150000"/>
              </a:lnSpc>
            </a:pPr>
            <a:r>
              <a:rPr lang="zh-CN" dirty="0">
                <a:solidFill>
                  <a:srgbClr val="202020"/>
                </a:solidFill>
                <a:latin typeface="+mj-ea"/>
                <a:ea typeface="+mj-ea"/>
                <a:sym typeface="Arial" panose="020B0604020202020204" pitchFamily="34" charset="0"/>
              </a:rPr>
              <a:t>恩施土家族苗族自治州）</a:t>
            </a:r>
            <a:endParaRPr lang="zh-CN" dirty="0">
              <a:solidFill>
                <a:srgbClr val="202020"/>
              </a:solidFill>
              <a:latin typeface="+mj-ea"/>
              <a:ea typeface="+mj-ea"/>
              <a:sym typeface="Arial" panose="020B0604020202020204" pitchFamily="34" charset="0"/>
            </a:endParaRPr>
          </a:p>
        </p:txBody>
      </p:sp>
      <p:pic>
        <p:nvPicPr>
          <p:cNvPr id="3" name="图片 2" descr="地理分布"/>
          <p:cNvPicPr>
            <a:picLocks noChangeAspect="1"/>
          </p:cNvPicPr>
          <p:nvPr/>
        </p:nvPicPr>
        <p:blipFill>
          <a:blip r:embed="rId1"/>
          <a:stretch>
            <a:fillRect/>
          </a:stretch>
        </p:blipFill>
        <p:spPr>
          <a:xfrm>
            <a:off x="88265" y="917575"/>
            <a:ext cx="8234680" cy="5124450"/>
          </a:xfrm>
          <a:prstGeom prst="rect">
            <a:avLst/>
          </a:prstGeom>
        </p:spPr>
      </p:pic>
      <p:pic>
        <p:nvPicPr>
          <p:cNvPr id="33821" name="图片 33820"/>
          <p:cNvPicPr>
            <a:picLocks noChangeAspect="1"/>
          </p:cNvPicPr>
          <p:nvPr/>
        </p:nvPicPr>
        <p:blipFill>
          <a:blip r:embed="rId2"/>
          <a:stretch>
            <a:fillRect/>
          </a:stretch>
        </p:blipFill>
        <p:spPr>
          <a:xfrm>
            <a:off x="387350" y="802640"/>
            <a:ext cx="3552190" cy="4163695"/>
          </a:xfrm>
          <a:prstGeom prst="rect">
            <a:avLst/>
          </a:prstGeom>
          <a:noFill/>
          <a:ln w="9525">
            <a:noFill/>
          </a:ln>
        </p:spPr>
      </p:pic>
      <p:sp>
        <p:nvSpPr>
          <p:cNvPr id="4" name="文本框 3"/>
          <p:cNvSpPr txBox="1"/>
          <p:nvPr/>
        </p:nvSpPr>
        <p:spPr>
          <a:xfrm>
            <a:off x="461010" y="81915"/>
            <a:ext cx="3858895" cy="553085"/>
          </a:xfrm>
          <a:prstGeom prst="rect">
            <a:avLst/>
          </a:prstGeom>
          <a:noFill/>
        </p:spPr>
        <p:txBody>
          <a:bodyPr vert="horz" wrap="square" rtlCol="0">
            <a:spAutoFit/>
          </a:bodyPr>
          <a:p>
            <a:pPr algn="ctr"/>
            <a:r>
              <a:rPr lang="en-US" altLang="zh-CN" sz="3000">
                <a:solidFill>
                  <a:schemeClr val="bg1"/>
                </a:solidFill>
                <a:latin typeface="方正大标宋简体" panose="02010601030101010101" charset="-122"/>
                <a:ea typeface="方正大标宋简体" panose="02010601030101010101" charset="-122"/>
              </a:rPr>
              <a:t>Distribution</a:t>
            </a:r>
            <a:endParaRPr lang="zh-CN" altLang="en-US" sz="3000">
              <a:solidFill>
                <a:schemeClr val="bg1"/>
              </a:solidFill>
              <a:latin typeface="方正大标宋简体" panose="02010601030101010101" charset="-122"/>
              <a:ea typeface="方正大标宋简体" panose="02010601030101010101" charset="-122"/>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3" presetClass="entr" presetSubtype="16" fill="hold" nodeType="clickEffect">
                                  <p:stCondLst>
                                    <p:cond delay="0"/>
                                  </p:stCondLst>
                                  <p:childTnLst>
                                    <p:set>
                                      <p:cBhvr>
                                        <p:cTn id="13" dur="1" fill="hold">
                                          <p:stCondLst>
                                            <p:cond delay="0"/>
                                          </p:stCondLst>
                                        </p:cTn>
                                        <p:tgtEl>
                                          <p:spTgt spid="33821"/>
                                        </p:tgtEl>
                                        <p:attrNameLst>
                                          <p:attrName>style.visibility</p:attrName>
                                        </p:attrNameLst>
                                      </p:cBhvr>
                                      <p:to>
                                        <p:strVal val="visible"/>
                                      </p:to>
                                    </p:set>
                                    <p:animEffect transition="in" filter="plus(in)">
                                      <p:cBhvr>
                                        <p:cTn id="14" dur="2000"/>
                                        <p:tgtEl>
                                          <p:spTgt spid="33821"/>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1000"/>
                                        <p:tgtEl>
                                          <p:spTgt spid="24"/>
                                        </p:tgtEl>
                                      </p:cBhvr>
                                    </p:animEffect>
                                    <p:anim calcmode="lin" valueType="num">
                                      <p:cBhvr>
                                        <p:cTn id="20" dur="1000" fill="hold"/>
                                        <p:tgtEl>
                                          <p:spTgt spid="24"/>
                                        </p:tgtEl>
                                        <p:attrNameLst>
                                          <p:attrName>ppt_x</p:attrName>
                                        </p:attrNameLst>
                                      </p:cBhvr>
                                      <p:tavLst>
                                        <p:tav tm="0">
                                          <p:val>
                                            <p:strVal val="#ppt_x"/>
                                          </p:val>
                                        </p:tav>
                                        <p:tav tm="100000">
                                          <p:val>
                                            <p:strVal val="#ppt_x"/>
                                          </p:val>
                                        </p:tav>
                                      </p:tavLst>
                                    </p:anim>
                                    <p:anim calcmode="lin" valueType="num">
                                      <p:cBhvr>
                                        <p:cTn id="2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矩形 4"/>
          <p:cNvSpPr/>
          <p:nvPr/>
        </p:nvSpPr>
        <p:spPr>
          <a:xfrm>
            <a:off x="-17780" y="802640"/>
            <a:ext cx="12228830" cy="5759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5018405" y="1597025"/>
            <a:ext cx="6628765" cy="3994150"/>
          </a:xfrm>
          <a:prstGeom prst="rect">
            <a:avLst/>
          </a:prstGeom>
          <a:noFill/>
          <a:ln w="3175">
            <a:solidFill>
              <a:srgbClr val="CC33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5306060" y="2255520"/>
            <a:ext cx="5989955" cy="2973070"/>
          </a:xfrm>
          <a:prstGeom prst="rect">
            <a:avLst/>
          </a:prstGeom>
          <a:noFill/>
        </p:spPr>
        <p:txBody>
          <a:bodyPr vert="horz" wrap="square" rtlCol="0">
            <a:noAutofit/>
          </a:bodyPr>
          <a:lstStyle/>
          <a:p>
            <a:pPr indent="457200" fontAlgn="auto">
              <a:lnSpc>
                <a:spcPct val="150000"/>
              </a:lnSpc>
            </a:pPr>
            <a:r>
              <a:rPr lang="zh-CN" sz="2000" dirty="0">
                <a:solidFill>
                  <a:srgbClr val="202020"/>
                </a:solidFill>
                <a:latin typeface="+mj-ea"/>
                <a:ea typeface="+mj-ea"/>
                <a:sym typeface="Arial" panose="020B0604020202020204" pitchFamily="34" charset="0"/>
              </a:rPr>
              <a:t>Tujia people live together, and the folk houses form their own communities. The traditional houses of the Tujia people mainly include four types: thatched house, </a:t>
            </a:r>
            <a:r>
              <a:rPr lang="en-US" altLang="zh-CN" sz="2000" dirty="0">
                <a:solidFill>
                  <a:srgbClr val="202020"/>
                </a:solidFill>
                <a:latin typeface="+mj-ea"/>
                <a:ea typeface="+mj-ea"/>
                <a:sym typeface="Arial" panose="020B0604020202020204" pitchFamily="34" charset="0"/>
              </a:rPr>
              <a:t>brick and</a:t>
            </a:r>
            <a:r>
              <a:rPr lang="zh-CN" sz="2000" dirty="0">
                <a:solidFill>
                  <a:srgbClr val="202020"/>
                </a:solidFill>
                <a:latin typeface="+mj-ea"/>
                <a:ea typeface="+mj-ea"/>
                <a:sym typeface="Arial" panose="020B0604020202020204" pitchFamily="34" charset="0"/>
              </a:rPr>
              <a:t> tile house, wooden frame slab house and stilt house（吊脚楼）.</a:t>
            </a:r>
            <a:endParaRPr lang="zh-CN" sz="2000" dirty="0">
              <a:solidFill>
                <a:srgbClr val="202020"/>
              </a:solidFill>
              <a:latin typeface="+mj-ea"/>
              <a:ea typeface="+mj-ea"/>
              <a:sym typeface="Arial" panose="020B0604020202020204" pitchFamily="34" charset="0"/>
            </a:endParaRPr>
          </a:p>
        </p:txBody>
      </p:sp>
      <p:pic>
        <p:nvPicPr>
          <p:cNvPr id="125960" name="图片 125959"/>
          <p:cNvPicPr>
            <a:picLocks noChangeAspect="1"/>
          </p:cNvPicPr>
          <p:nvPr/>
        </p:nvPicPr>
        <p:blipFill>
          <a:blip r:embed="rId1"/>
          <a:stretch>
            <a:fillRect/>
          </a:stretch>
        </p:blipFill>
        <p:spPr>
          <a:xfrm>
            <a:off x="215265" y="1190943"/>
            <a:ext cx="4319588" cy="2376487"/>
          </a:xfrm>
          <a:prstGeom prst="rect">
            <a:avLst/>
          </a:prstGeom>
          <a:noFill/>
          <a:ln w="9525">
            <a:noFill/>
          </a:ln>
        </p:spPr>
      </p:pic>
      <p:pic>
        <p:nvPicPr>
          <p:cNvPr id="2" name="图片 1" descr="张家界吊脚楼"/>
          <p:cNvPicPr>
            <a:picLocks noChangeAspect="1"/>
          </p:cNvPicPr>
          <p:nvPr/>
        </p:nvPicPr>
        <p:blipFill>
          <a:blip r:embed="rId2"/>
          <a:stretch>
            <a:fillRect/>
          </a:stretch>
        </p:blipFill>
        <p:spPr>
          <a:xfrm>
            <a:off x="343535" y="3761740"/>
            <a:ext cx="4064000" cy="2692400"/>
          </a:xfrm>
          <a:prstGeom prst="rect">
            <a:avLst/>
          </a:prstGeom>
        </p:spPr>
      </p:pic>
      <p:sp>
        <p:nvSpPr>
          <p:cNvPr id="3" name="文本框 2"/>
          <p:cNvSpPr txBox="1"/>
          <p:nvPr/>
        </p:nvSpPr>
        <p:spPr>
          <a:xfrm>
            <a:off x="215265" y="81915"/>
            <a:ext cx="3858895" cy="553085"/>
          </a:xfrm>
          <a:prstGeom prst="rect">
            <a:avLst/>
          </a:prstGeom>
          <a:noFill/>
        </p:spPr>
        <p:txBody>
          <a:bodyPr vert="horz" wrap="square" rtlCol="0">
            <a:spAutoFit/>
          </a:bodyPr>
          <a:lstStyle/>
          <a:p>
            <a:pPr algn="ctr"/>
            <a:r>
              <a:rPr lang="en-US" altLang="zh-CN" sz="3000">
                <a:solidFill>
                  <a:schemeClr val="bg1"/>
                </a:solidFill>
                <a:latin typeface="方正大标宋简体" panose="02010601030101010101" charset="-122"/>
                <a:ea typeface="方正大标宋简体" panose="02010601030101010101" charset="-122"/>
              </a:rPr>
              <a:t>Habitation</a:t>
            </a:r>
            <a:endParaRPr lang="zh-CN" altLang="en-US" sz="3000">
              <a:solidFill>
                <a:schemeClr val="bg1"/>
              </a:solidFill>
              <a:latin typeface="方正大标宋简体" panose="02010601030101010101" charset="-122"/>
              <a:ea typeface="方正大标宋简体" panose="02010601030101010101" charset="-122"/>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 presetClass="entr" presetSubtype="0" fill="hold" nodeType="afterEffect">
                                  <p:stCondLst>
                                    <p:cond delay="0"/>
                                  </p:stCondLst>
                                  <p:childTnLst>
                                    <p:set>
                                      <p:cBhvr>
                                        <p:cTn id="17" dur="1" fill="hold">
                                          <p:stCondLst>
                                            <p:cond delay="0"/>
                                          </p:stCondLst>
                                        </p:cTn>
                                        <p:tgtEl>
                                          <p:spTgt spid="1259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矩形 4"/>
          <p:cNvSpPr/>
          <p:nvPr/>
        </p:nvSpPr>
        <p:spPr>
          <a:xfrm>
            <a:off x="0" y="802640"/>
            <a:ext cx="12228830" cy="5759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6" name="文本框 15"/>
          <p:cNvSpPr txBox="1"/>
          <p:nvPr/>
        </p:nvSpPr>
        <p:spPr>
          <a:xfrm>
            <a:off x="374333" y="127000"/>
            <a:ext cx="2707005" cy="553085"/>
          </a:xfrm>
          <a:prstGeom prst="rect">
            <a:avLst/>
          </a:prstGeom>
          <a:noFill/>
        </p:spPr>
        <p:txBody>
          <a:bodyPr vert="horz" wrap="square" rtlCol="0">
            <a:spAutoFit/>
          </a:bodyPr>
          <a:lstStyle/>
          <a:p>
            <a:pPr algn="ctr"/>
            <a:r>
              <a:rPr lang="en-US" altLang="zh-CN" sz="3000">
                <a:solidFill>
                  <a:schemeClr val="bg1"/>
                </a:solidFill>
                <a:latin typeface="方正大标宋简体" panose="02010601030101010101" charset="-122"/>
                <a:ea typeface="方正大标宋简体" panose="02010601030101010101" charset="-122"/>
              </a:rPr>
              <a:t>Housing</a:t>
            </a:r>
            <a:endParaRPr lang="zh-CN" altLang="en-US" sz="3000">
              <a:solidFill>
                <a:schemeClr val="bg1"/>
              </a:solidFill>
              <a:latin typeface="方正大标宋简体" panose="02010601030101010101" charset="-122"/>
              <a:ea typeface="方正大标宋简体" panose="02010601030101010101" charset="-122"/>
            </a:endParaRPr>
          </a:p>
        </p:txBody>
      </p:sp>
      <p:sp>
        <p:nvSpPr>
          <p:cNvPr id="8" name="wps稻壳儿佳誉设计原创店铺链接：http://chn.docer.com/works?userid=219874625_4_16_4"/>
          <p:cNvSpPr txBox="1"/>
          <p:nvPr>
            <p:custDataLst>
              <p:tags r:id="rId1"/>
            </p:custDataLst>
          </p:nvPr>
        </p:nvSpPr>
        <p:spPr>
          <a:xfrm>
            <a:off x="606872" y="5248717"/>
            <a:ext cx="3166289" cy="368300"/>
          </a:xfrm>
          <a:prstGeom prst="rect">
            <a:avLst/>
          </a:prstGeom>
          <a:noFill/>
        </p:spPr>
        <p:txBody>
          <a:bodyPr vert="horz"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dirty="0">
                <a:solidFill>
                  <a:srgbClr val="202020"/>
                </a:solidFill>
                <a:latin typeface="+mj-ea"/>
                <a:ea typeface="+mj-ea"/>
                <a:sym typeface="Arial" panose="020B0604020202020204" pitchFamily="34" charset="0"/>
              </a:rPr>
              <a:t>brick and</a:t>
            </a:r>
            <a:r>
              <a:rPr lang="zh-CN" dirty="0">
                <a:solidFill>
                  <a:srgbClr val="202020"/>
                </a:solidFill>
                <a:latin typeface="+mj-ea"/>
                <a:ea typeface="+mj-ea"/>
                <a:sym typeface="Arial" panose="020B0604020202020204" pitchFamily="34" charset="0"/>
              </a:rPr>
              <a:t> tile house</a:t>
            </a:r>
            <a:endParaRPr kumimoji="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sym typeface="+mn-lt"/>
            </a:endParaRPr>
          </a:p>
        </p:txBody>
      </p:sp>
      <p:sp>
        <p:nvSpPr>
          <p:cNvPr id="13" name="wps稻壳儿佳誉设计原创店铺链接：http://chn.docer.com/works?userid=219874625_4_16_8"/>
          <p:cNvSpPr txBox="1"/>
          <p:nvPr>
            <p:custDataLst>
              <p:tags r:id="rId2"/>
            </p:custDataLst>
          </p:nvPr>
        </p:nvSpPr>
        <p:spPr>
          <a:xfrm>
            <a:off x="4666805" y="4091677"/>
            <a:ext cx="3166289" cy="368300"/>
          </a:xfrm>
          <a:prstGeom prst="rect">
            <a:avLst/>
          </a:prstGeom>
          <a:noFill/>
        </p:spPr>
        <p:txBody>
          <a:bodyPr vert="horz"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zh-CN" dirty="0">
                <a:solidFill>
                  <a:srgbClr val="202020"/>
                </a:solidFill>
                <a:latin typeface="+mj-ea"/>
                <a:ea typeface="+mj-ea"/>
                <a:sym typeface="Arial" panose="020B0604020202020204" pitchFamily="34" charset="0"/>
              </a:rPr>
              <a:t>thatched house</a:t>
            </a:r>
            <a:endParaRPr kumimoji="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sym typeface="+mn-lt"/>
            </a:endParaRPr>
          </a:p>
        </p:txBody>
      </p:sp>
      <p:sp>
        <p:nvSpPr>
          <p:cNvPr id="15" name="wps稻壳儿佳誉设计原创店铺链接：http://chn.docer.com/works?userid=219874625_4_16_10"/>
          <p:cNvSpPr txBox="1"/>
          <p:nvPr>
            <p:custDataLst>
              <p:tags r:id="rId3"/>
            </p:custDataLst>
          </p:nvPr>
        </p:nvSpPr>
        <p:spPr>
          <a:xfrm>
            <a:off x="8697150" y="4092020"/>
            <a:ext cx="3166289" cy="368300"/>
          </a:xfrm>
          <a:prstGeom prst="rect">
            <a:avLst/>
          </a:prstGeom>
          <a:noFill/>
        </p:spPr>
        <p:txBody>
          <a:bodyPr vert="horz"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zh-CN" dirty="0">
                <a:solidFill>
                  <a:srgbClr val="202020"/>
                </a:solidFill>
                <a:latin typeface="+mj-ea"/>
                <a:ea typeface="+mj-ea"/>
                <a:sym typeface="Arial" panose="020B0604020202020204" pitchFamily="34" charset="0"/>
              </a:rPr>
              <a:t>wooden frame slab house</a:t>
            </a:r>
            <a:endParaRPr kumimoji="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sym typeface="+mn-lt"/>
            </a:endParaRPr>
          </a:p>
        </p:txBody>
      </p:sp>
      <p:pic>
        <p:nvPicPr>
          <p:cNvPr id="4" name="图片 3" descr="茅草屋"/>
          <p:cNvPicPr>
            <a:picLocks noChangeAspect="1"/>
          </p:cNvPicPr>
          <p:nvPr>
            <p:custDataLst>
              <p:tags r:id="rId4"/>
            </p:custDataLst>
          </p:nvPr>
        </p:nvPicPr>
        <p:blipFill>
          <a:blip r:embed="rId5"/>
          <a:srcRect b="3424"/>
          <a:stretch>
            <a:fillRect/>
          </a:stretch>
        </p:blipFill>
        <p:spPr>
          <a:xfrm>
            <a:off x="4529455" y="1200785"/>
            <a:ext cx="3851275" cy="2789555"/>
          </a:xfrm>
          <a:prstGeom prst="rect">
            <a:avLst/>
          </a:prstGeom>
        </p:spPr>
      </p:pic>
      <p:pic>
        <p:nvPicPr>
          <p:cNvPr id="3" name="图片 2" descr="老家房子"/>
          <p:cNvPicPr>
            <a:picLocks noChangeAspect="1"/>
          </p:cNvPicPr>
          <p:nvPr>
            <p:custDataLst>
              <p:tags r:id="rId6"/>
            </p:custDataLst>
          </p:nvPr>
        </p:nvPicPr>
        <p:blipFill>
          <a:blip r:embed="rId7"/>
          <a:srcRect r="5463" b="5420"/>
          <a:stretch>
            <a:fillRect/>
          </a:stretch>
        </p:blipFill>
        <p:spPr>
          <a:xfrm>
            <a:off x="8601710" y="1293495"/>
            <a:ext cx="3627120" cy="2758440"/>
          </a:xfrm>
          <a:prstGeom prst="rect">
            <a:avLst/>
          </a:prstGeom>
        </p:spPr>
      </p:pic>
      <p:sp>
        <p:nvSpPr>
          <p:cNvPr id="6" name="wps稻壳儿佳誉设计原创店铺链接：http://chn.docer.com/works?userid=219874625_4_16_4"/>
          <p:cNvSpPr txBox="1"/>
          <p:nvPr>
            <p:custDataLst>
              <p:tags r:id="rId8"/>
            </p:custDataLst>
          </p:nvPr>
        </p:nvSpPr>
        <p:spPr>
          <a:xfrm>
            <a:off x="766257" y="5810057"/>
            <a:ext cx="3166289" cy="368300"/>
          </a:xfrm>
          <a:prstGeom prst="rect">
            <a:avLst/>
          </a:prstGeom>
          <a:noFill/>
        </p:spPr>
        <p:txBody>
          <a:bodyPr vert="horz"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zh-CN" dirty="0">
                <a:solidFill>
                  <a:srgbClr val="202020"/>
                </a:solidFill>
                <a:latin typeface="+mj-ea"/>
                <a:ea typeface="+mj-ea"/>
                <a:sym typeface="Arial" panose="020B0604020202020204" pitchFamily="34" charset="0"/>
              </a:rPr>
              <a:t>砖瓦房</a:t>
            </a:r>
            <a:endParaRPr kumimoji="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sym typeface="+mn-lt"/>
            </a:endParaRPr>
          </a:p>
        </p:txBody>
      </p:sp>
      <p:sp>
        <p:nvSpPr>
          <p:cNvPr id="7" name="wps稻壳儿佳誉设计原创店铺链接：http://chn.docer.com/works?userid=219874625_4_16_8"/>
          <p:cNvSpPr txBox="1"/>
          <p:nvPr>
            <p:custDataLst>
              <p:tags r:id="rId9"/>
            </p:custDataLst>
          </p:nvPr>
        </p:nvSpPr>
        <p:spPr>
          <a:xfrm>
            <a:off x="8697785" y="4807957"/>
            <a:ext cx="3166289" cy="368300"/>
          </a:xfrm>
          <a:prstGeom prst="rect">
            <a:avLst/>
          </a:prstGeom>
          <a:noFill/>
        </p:spPr>
        <p:txBody>
          <a:bodyPr vert="horz"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zh-CN" dirty="0">
                <a:solidFill>
                  <a:srgbClr val="202020"/>
                </a:solidFill>
                <a:latin typeface="+mj-ea"/>
                <a:ea typeface="+mj-ea"/>
                <a:sym typeface="Arial" panose="020B0604020202020204" pitchFamily="34" charset="0"/>
              </a:rPr>
              <a:t>木架板壁屋</a:t>
            </a:r>
            <a:endParaRPr kumimoji="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sym typeface="+mn-lt"/>
            </a:endParaRPr>
          </a:p>
        </p:txBody>
      </p:sp>
      <p:sp>
        <p:nvSpPr>
          <p:cNvPr id="9" name="wps稻壳儿佳誉设计原创店铺链接：http://chn.docer.com/works?userid=219874625_4_16_8"/>
          <p:cNvSpPr txBox="1"/>
          <p:nvPr>
            <p:custDataLst>
              <p:tags r:id="rId10"/>
            </p:custDataLst>
          </p:nvPr>
        </p:nvSpPr>
        <p:spPr>
          <a:xfrm>
            <a:off x="4920805" y="4807957"/>
            <a:ext cx="3166289" cy="368300"/>
          </a:xfrm>
          <a:prstGeom prst="rect">
            <a:avLst/>
          </a:prstGeom>
          <a:noFill/>
        </p:spPr>
        <p:txBody>
          <a:bodyPr vert="horz"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zh-CN" dirty="0">
                <a:solidFill>
                  <a:srgbClr val="202020"/>
                </a:solidFill>
                <a:latin typeface="+mj-ea"/>
                <a:ea typeface="+mj-ea"/>
                <a:sym typeface="Arial" panose="020B0604020202020204" pitchFamily="34" charset="0"/>
              </a:rPr>
              <a:t>茅草屋</a:t>
            </a:r>
            <a:endParaRPr kumimoji="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sym typeface="+mn-lt"/>
            </a:endParaRPr>
          </a:p>
        </p:txBody>
      </p:sp>
      <p:pic>
        <p:nvPicPr>
          <p:cNvPr id="10" name="图片 9" descr="砖瓦吊脚楼"/>
          <p:cNvPicPr>
            <a:picLocks noChangeAspect="1"/>
          </p:cNvPicPr>
          <p:nvPr/>
        </p:nvPicPr>
        <p:blipFill>
          <a:blip r:embed="rId11"/>
          <a:srcRect b="11317"/>
          <a:stretch>
            <a:fillRect/>
          </a:stretch>
        </p:blipFill>
        <p:spPr>
          <a:xfrm>
            <a:off x="607060" y="890270"/>
            <a:ext cx="3387725" cy="4005580"/>
          </a:xfrm>
          <a:prstGeom prst="rect">
            <a:avLst/>
          </a:prstGeom>
        </p:spPr>
      </p:pic>
    </p:spTree>
    <p:custDataLst>
      <p:tags r:id="rId12"/>
    </p:custData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矩形 4"/>
          <p:cNvSpPr/>
          <p:nvPr/>
        </p:nvSpPr>
        <p:spPr>
          <a:xfrm>
            <a:off x="-17780" y="802640"/>
            <a:ext cx="12228830" cy="5759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p:cNvSpPr txBox="1"/>
          <p:nvPr/>
        </p:nvSpPr>
        <p:spPr>
          <a:xfrm>
            <a:off x="320040" y="177165"/>
            <a:ext cx="4693285" cy="553085"/>
          </a:xfrm>
          <a:prstGeom prst="rect">
            <a:avLst/>
          </a:prstGeom>
          <a:noFill/>
        </p:spPr>
        <p:txBody>
          <a:bodyPr vert="horz" wrap="square" rtlCol="0">
            <a:spAutoFit/>
          </a:bodyPr>
          <a:lstStyle/>
          <a:p>
            <a:pPr algn="ctr"/>
            <a:r>
              <a:rPr lang="zh-CN" altLang="en-US" sz="3000">
                <a:solidFill>
                  <a:schemeClr val="bg1"/>
                </a:solidFill>
                <a:latin typeface="方正大标宋简体" panose="02010601030101010101" charset="-122"/>
                <a:ea typeface="方正大标宋简体" panose="02010601030101010101" charset="-122"/>
              </a:rPr>
              <a:t> Xilan Kapu（西兰卡普）</a:t>
            </a:r>
            <a:endParaRPr lang="en-US" altLang="zh-CN" sz="3000">
              <a:solidFill>
                <a:schemeClr val="bg1"/>
              </a:solidFill>
              <a:latin typeface="方正大标宋简体" panose="02010601030101010101" charset="-122"/>
              <a:ea typeface="方正大标宋简体" panose="02010601030101010101" charset="-122"/>
            </a:endParaRPr>
          </a:p>
        </p:txBody>
      </p:sp>
      <p:sp>
        <p:nvSpPr>
          <p:cNvPr id="17" name="wps稻壳儿佳誉设计原创店铺链接：http://chn.docer.com/works?userid=219874625_4_16_2"/>
          <p:cNvSpPr/>
          <p:nvPr/>
        </p:nvSpPr>
        <p:spPr>
          <a:xfrm>
            <a:off x="201295" y="915035"/>
            <a:ext cx="6840220" cy="5647055"/>
          </a:xfrm>
          <a:prstGeom prst="rect">
            <a:avLst/>
          </a:prstGeom>
          <a:blipFill dpi="0" rotWithShape="1">
            <a:blip r:embed="rId1">
              <a:extLst>
                <a:ext uri="{28A0092B-C50C-407E-A947-70E740481C1C}">
                  <a14:useLocalDpi xmlns:a14="http://schemas.microsoft.com/office/drawing/2010/main" val="0"/>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914400"/>
            <a:endParaRPr lang="zh-CN" altLang="en-US" sz="2400">
              <a:solidFill>
                <a:srgbClr val="715E41"/>
              </a:solidFill>
              <a:latin typeface="迷你简小隶书" panose="02010609000101010101" pitchFamily="49" charset="-122"/>
              <a:ea typeface="迷你简小隶书" panose="02010609000101010101" pitchFamily="49" charset="-122"/>
            </a:endParaRPr>
          </a:p>
        </p:txBody>
      </p:sp>
      <p:pic>
        <p:nvPicPr>
          <p:cNvPr id="8" name="IM 8"/>
          <p:cNvPicPr/>
          <p:nvPr/>
        </p:nvPicPr>
        <p:blipFill>
          <a:blip r:embed="rId2"/>
          <a:srcRect t="20332" r="12503" b="4258"/>
          <a:stretch>
            <a:fillRect/>
          </a:stretch>
        </p:blipFill>
        <p:spPr>
          <a:xfrm>
            <a:off x="6983095" y="1336675"/>
            <a:ext cx="5168900" cy="4692650"/>
          </a:xfrm>
          <a:prstGeom prst="rect">
            <a:avLst/>
          </a:prstGeom>
        </p:spPr>
      </p:pic>
      <p:sp>
        <p:nvSpPr>
          <p:cNvPr id="2" name="wps稻壳儿佳誉设计原创店铺链接：http://chn.docer.com/works?userid=219874625_4_16_7"/>
          <p:cNvSpPr txBox="1">
            <a:spLocks noChangeArrowheads="1"/>
          </p:cNvSpPr>
          <p:nvPr/>
        </p:nvSpPr>
        <p:spPr bwMode="auto">
          <a:xfrm>
            <a:off x="320040" y="1124585"/>
            <a:ext cx="6663055" cy="5344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R="0" lvl="0" indent="457200" algn="just" defTabSz="914400" rtl="0" fontAlgn="auto">
              <a:lnSpc>
                <a:spcPct val="150000"/>
              </a:lnSpc>
              <a:spcBef>
                <a:spcPts val="0"/>
              </a:spcBef>
              <a:spcAft>
                <a:spcPts val="0"/>
              </a:spcAft>
              <a:buClrTx/>
              <a:buSzTx/>
              <a:buFontTx/>
              <a:buNone/>
              <a:defRPr/>
            </a:pPr>
            <a:r>
              <a:rPr kumimoji="0" sz="2000" b="0" i="0" u="none" strike="noStrike" kern="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Times New Roman" panose="02020603050405020304" charset="0"/>
                <a:ea typeface="楷体" panose="02010609060101010101" pitchFamily="49" charset="-122"/>
                <a:cs typeface="Times New Roman" panose="02020603050405020304" charset="0"/>
                <a:sym typeface="+mn-lt"/>
              </a:rPr>
              <a:t>Tujia brocade, also known as "Xilankap</a:t>
            </a:r>
            <a:r>
              <a:rPr kumimoji="0" lang="en-US" sz="2000" b="0" i="0" u="none" strike="noStrike" kern="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Times New Roman" panose="02020603050405020304" charset="0"/>
                <a:ea typeface="楷体" panose="02010609060101010101" pitchFamily="49" charset="-122"/>
                <a:cs typeface="Times New Roman" panose="02020603050405020304" charset="0"/>
                <a:sym typeface="+mn-lt"/>
              </a:rPr>
              <a:t>u</a:t>
            </a:r>
            <a:r>
              <a:rPr kumimoji="0" sz="2000" b="0" i="0" u="none" strike="noStrike" kern="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Times New Roman" panose="02020603050405020304" charset="0"/>
                <a:ea typeface="楷体" panose="02010609060101010101" pitchFamily="49" charset="-122"/>
                <a:cs typeface="Times New Roman" panose="02020603050405020304" charset="0"/>
                <a:sym typeface="+mn-lt"/>
              </a:rPr>
              <a:t>"</a:t>
            </a:r>
            <a:r>
              <a:rPr kumimoji="0" lang="zh-CN" sz="2000" b="0" i="0" u="none" strike="noStrike" kern="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Times New Roman" panose="02020603050405020304" charset="0"/>
                <a:ea typeface="楷体" panose="02010609060101010101" pitchFamily="49" charset="-122"/>
                <a:cs typeface="Times New Roman" panose="02020603050405020304" charset="0"/>
                <a:sym typeface="+mn-lt"/>
              </a:rPr>
              <a:t>（花铺盖）</a:t>
            </a:r>
            <a:r>
              <a:rPr kumimoji="0" sz="2000" b="0" i="0" u="none" strike="noStrike" kern="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Times New Roman" panose="02020603050405020304" charset="0"/>
                <a:ea typeface="楷体" panose="02010609060101010101" pitchFamily="49" charset="-122"/>
                <a:cs typeface="Times New Roman" panose="02020603050405020304" charset="0"/>
                <a:sym typeface="+mn-lt"/>
              </a:rPr>
              <a:t>,</a:t>
            </a:r>
            <a:r>
              <a:rPr kumimoji="0" lang="en-US" sz="2000" b="0" i="0" u="none" strike="noStrike" kern="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Times New Roman" panose="02020603050405020304" charset="0"/>
                <a:ea typeface="楷体" panose="02010609060101010101" pitchFamily="49" charset="-122"/>
                <a:cs typeface="Times New Roman" panose="02020603050405020304" charset="0"/>
                <a:sym typeface="+mn-lt"/>
              </a:rPr>
              <a:t> </a:t>
            </a:r>
            <a:r>
              <a:rPr kumimoji="0" sz="2000" b="0" i="0" u="none" strike="noStrike" kern="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Times New Roman" panose="02020603050405020304" charset="0"/>
                <a:ea typeface="楷体" panose="02010609060101010101" pitchFamily="49" charset="-122"/>
                <a:cs typeface="Times New Roman" panose="02020603050405020304" charset="0"/>
                <a:sym typeface="+mn-lt"/>
              </a:rPr>
              <a:t>means " </a:t>
            </a:r>
            <a:r>
              <a:rPr kumimoji="0" lang="en-US" sz="2000" b="0" i="0" u="none" strike="noStrike" kern="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Times New Roman" panose="02020603050405020304" charset="0"/>
                <a:ea typeface="楷体" panose="02010609060101010101" pitchFamily="49" charset="-122"/>
                <a:cs typeface="Times New Roman" panose="02020603050405020304" charset="0"/>
                <a:sym typeface="+mn-lt"/>
              </a:rPr>
              <a:t>bedding with beautiful patterns</a:t>
            </a:r>
            <a:r>
              <a:rPr kumimoji="0" sz="2000" b="0" i="0" u="none" strike="noStrike" kern="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Times New Roman" panose="02020603050405020304" charset="0"/>
                <a:ea typeface="楷体" panose="02010609060101010101" pitchFamily="49" charset="-122"/>
                <a:cs typeface="Times New Roman" panose="02020603050405020304" charset="0"/>
                <a:sym typeface="+mn-lt"/>
              </a:rPr>
              <a:t>". Its weaving method is cotton yarn as the warp, a variety of color</a:t>
            </a:r>
            <a:r>
              <a:rPr kumimoji="0" lang="en-US" sz="2000" b="0" i="0" u="none" strike="noStrike" kern="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Times New Roman" panose="02020603050405020304" charset="0"/>
                <a:ea typeface="楷体" panose="02010609060101010101" pitchFamily="49" charset="-122"/>
                <a:cs typeface="Times New Roman" panose="02020603050405020304" charset="0"/>
                <a:sym typeface="+mn-lt"/>
              </a:rPr>
              <a:t>ful</a:t>
            </a:r>
            <a:r>
              <a:rPr kumimoji="0" sz="2000" b="0" i="0" u="none" strike="noStrike" kern="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Times New Roman" panose="02020603050405020304" charset="0"/>
                <a:ea typeface="楷体" panose="02010609060101010101" pitchFamily="49" charset="-122"/>
                <a:cs typeface="Times New Roman" panose="02020603050405020304" charset="0"/>
                <a:sym typeface="+mn-lt"/>
              </a:rPr>
              <a:t> thick silk, cotton wool as the weft, through the method of breaking the weft</a:t>
            </a:r>
            <a:r>
              <a:rPr kumimoji="0" lang="zh-CN" sz="2000" b="0" i="0" u="none" strike="noStrike" kern="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Times New Roman" panose="02020603050405020304" charset="0"/>
                <a:ea typeface="楷体" panose="02010609060101010101" pitchFamily="49" charset="-122"/>
                <a:cs typeface="Times New Roman" panose="02020603050405020304" charset="0"/>
                <a:sym typeface="+mn-lt"/>
              </a:rPr>
              <a:t>（通经断纬）</a:t>
            </a:r>
            <a:r>
              <a:rPr kumimoji="0" sz="2000" b="0" i="0" u="none" strike="noStrike" kern="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Times New Roman" panose="02020603050405020304" charset="0"/>
                <a:ea typeface="楷体" panose="02010609060101010101" pitchFamily="49" charset="-122"/>
                <a:cs typeface="Times New Roman" panose="02020603050405020304" charset="0"/>
                <a:sym typeface="+mn-lt"/>
              </a:rPr>
              <a:t>, weaving a variety of gorgeous patterns. It mainly used as bedding</a:t>
            </a:r>
            <a:r>
              <a:rPr kumimoji="0" lang="en-US" sz="2000" b="0" i="0" u="none" strike="noStrike" kern="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Times New Roman" panose="02020603050405020304" charset="0"/>
                <a:ea typeface="楷体" panose="02010609060101010101" pitchFamily="49" charset="-122"/>
                <a:cs typeface="Times New Roman" panose="02020603050405020304" charset="0"/>
                <a:sym typeface="+mn-lt"/>
              </a:rPr>
              <a:t>s</a:t>
            </a:r>
            <a:r>
              <a:rPr kumimoji="0" sz="2000" b="0" i="0" u="none" strike="noStrike" kern="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Times New Roman" panose="02020603050405020304" charset="0"/>
                <a:ea typeface="楷体" panose="02010609060101010101" pitchFamily="49" charset="-122"/>
                <a:cs typeface="Times New Roman" panose="02020603050405020304" charset="0"/>
                <a:sym typeface="+mn-lt"/>
              </a:rPr>
              <a:t> and interior decoration. Xilan Kapu features</a:t>
            </a:r>
            <a:r>
              <a:rPr kumimoji="0" sz="20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Times New Roman" panose="02020603050405020304" charset="0"/>
                <a:ea typeface="楷体" panose="02010609060101010101" pitchFamily="49" charset="-122"/>
                <a:cs typeface="Times New Roman" panose="02020603050405020304" charset="0"/>
                <a:sym typeface="+mn-lt"/>
              </a:rPr>
              <a:t> </a:t>
            </a:r>
            <a:r>
              <a:rPr kumimoji="0" sz="2000" b="1"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Times New Roman" panose="02020603050405020304" charset="0"/>
                <a:ea typeface="楷体" panose="02010609060101010101" pitchFamily="49" charset="-122"/>
                <a:cs typeface="Times New Roman" panose="02020603050405020304" charset="0"/>
                <a:sym typeface="+mn-lt"/>
              </a:rPr>
              <a:t>warm colors and a rigorous structure </a:t>
            </a:r>
            <a:r>
              <a:rPr kumimoji="0" sz="2000" b="0" i="0" u="none" strike="noStrike" kern="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Times New Roman" panose="02020603050405020304" charset="0"/>
                <a:ea typeface="楷体" panose="02010609060101010101" pitchFamily="49" charset="-122"/>
                <a:cs typeface="Times New Roman" panose="02020603050405020304" charset="0"/>
                <a:sym typeface="+mn-lt"/>
              </a:rPr>
              <a:t>dominated by </a:t>
            </a:r>
            <a:r>
              <a:rPr kumimoji="0" sz="2000" b="1"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Times New Roman" panose="02020603050405020304" charset="0"/>
                <a:ea typeface="楷体" panose="02010609060101010101" pitchFamily="49" charset="-122"/>
                <a:cs typeface="Times New Roman" panose="02020603050405020304" charset="0"/>
                <a:sym typeface="+mn-lt"/>
              </a:rPr>
              <a:t>geometric symmetry and  diamonds and diagonal lines</a:t>
            </a:r>
            <a:r>
              <a:rPr kumimoji="0" sz="20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Times New Roman" panose="02020603050405020304" charset="0"/>
                <a:ea typeface="楷体" panose="02010609060101010101" pitchFamily="49" charset="-122"/>
                <a:cs typeface="Times New Roman" panose="02020603050405020304" charset="0"/>
                <a:sym typeface="+mn-lt"/>
              </a:rPr>
              <a:t>.</a:t>
            </a:r>
            <a:r>
              <a:rPr kumimoji="0" sz="2000" b="0" i="0" u="none" strike="noStrike" kern="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Times New Roman" panose="02020603050405020304" charset="0"/>
                <a:ea typeface="楷体" panose="02010609060101010101" pitchFamily="49" charset="-122"/>
                <a:cs typeface="Times New Roman" panose="02020603050405020304" charset="0"/>
                <a:sym typeface="+mn-lt"/>
              </a:rPr>
              <a:t> In 2006, it was included as part of the first batch on the national intangible cultural heritage list under the name “Tujia Brocade</a:t>
            </a:r>
            <a:r>
              <a:rPr kumimoji="0" lang="zh-CN" sz="2000" b="0" i="0" u="none" strike="noStrike" kern="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Times New Roman" panose="02020603050405020304" charset="0"/>
                <a:ea typeface="楷体" panose="02010609060101010101" pitchFamily="49" charset="-122"/>
                <a:cs typeface="Times New Roman" panose="02020603050405020304" charset="0"/>
                <a:sym typeface="+mn-lt"/>
              </a:rPr>
              <a:t>（土家织锦）</a:t>
            </a:r>
            <a:r>
              <a:rPr kumimoji="0" sz="2000" b="0" i="0" u="none" strike="noStrike" kern="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Times New Roman" panose="02020603050405020304" charset="0"/>
                <a:ea typeface="楷体" panose="02010609060101010101" pitchFamily="49" charset="-122"/>
                <a:cs typeface="Times New Roman" panose="02020603050405020304" charset="0"/>
                <a:sym typeface="+mn-lt"/>
              </a:rPr>
              <a:t>.”</a:t>
            </a:r>
            <a:endParaRPr kumimoji="0" sz="2000" b="0" i="0" u="none" strike="noStrike" kern="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Times New Roman" panose="02020603050405020304" charset="0"/>
              <a:ea typeface="楷体" panose="02010609060101010101" pitchFamily="49" charset="-122"/>
              <a:cs typeface="Times New Roman" panose="02020603050405020304" charset="0"/>
              <a:sym typeface="+mn-lt"/>
            </a:endParaRPr>
          </a:p>
        </p:txBody>
      </p:sp>
      <p:pic>
        <p:nvPicPr>
          <p:cNvPr id="3" name="图片 2" descr="通经断纬"/>
          <p:cNvPicPr>
            <a:picLocks noChangeAspect="1"/>
          </p:cNvPicPr>
          <p:nvPr/>
        </p:nvPicPr>
        <p:blipFill>
          <a:blip r:embed="rId3"/>
          <a:srcRect l="18523" r="13025"/>
          <a:stretch>
            <a:fillRect/>
          </a:stretch>
        </p:blipFill>
        <p:spPr>
          <a:xfrm>
            <a:off x="7041515" y="1999615"/>
            <a:ext cx="4949190" cy="3477895"/>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ppt_w*0.05"/>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anim calcmode="lin" valueType="num">
                                      <p:cBhvr>
                                        <p:cTn id="9" dur="500" fill="hold"/>
                                        <p:tgtEl>
                                          <p:spTgt spid="8"/>
                                        </p:tgtEl>
                                        <p:attrNameLst>
                                          <p:attrName>ppt_x</p:attrName>
                                        </p:attrNameLst>
                                      </p:cBhvr>
                                      <p:tavLst>
                                        <p:tav tm="0">
                                          <p:val>
                                            <p:strVal val="#ppt_x-.2"/>
                                          </p:val>
                                        </p:tav>
                                        <p:tav tm="100000">
                                          <p:val>
                                            <p:strVal val="#ppt_x"/>
                                          </p:val>
                                        </p:tav>
                                      </p:tavLst>
                                    </p:anim>
                                    <p:anim calcmode="lin" valueType="num">
                                      <p:cBhvr>
                                        <p:cTn id="10" dur="500" fill="hold"/>
                                        <p:tgtEl>
                                          <p:spTgt spid="8"/>
                                        </p:tgtEl>
                                        <p:attrNameLst>
                                          <p:attrName>ppt_y</p:attrName>
                                        </p:attrNameLst>
                                      </p:cBhvr>
                                      <p:tavLst>
                                        <p:tav tm="0">
                                          <p:val>
                                            <p:strVal val="#ppt_y"/>
                                          </p:val>
                                        </p:tav>
                                        <p:tav tm="100000">
                                          <p:val>
                                            <p:strVal val="#ppt_y"/>
                                          </p:val>
                                        </p:tav>
                                      </p:tavLst>
                                    </p:anim>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54" presetClass="entr" presetSubtype="0" accel="10000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strVal val="#ppt_w*0.05"/>
                                          </p:val>
                                        </p:tav>
                                        <p:tav tm="100000">
                                          <p:val>
                                            <p:strVal val="#ppt_w"/>
                                          </p:val>
                                        </p:tav>
                                      </p:tavLst>
                                    </p:anim>
                                    <p:anim calcmode="lin" valueType="num">
                                      <p:cBhvr>
                                        <p:cTn id="17" dur="500" fill="hold"/>
                                        <p:tgtEl>
                                          <p:spTgt spid="3"/>
                                        </p:tgtEl>
                                        <p:attrNameLst>
                                          <p:attrName>ppt_h</p:attrName>
                                        </p:attrNameLst>
                                      </p:cBhvr>
                                      <p:tavLst>
                                        <p:tav tm="0">
                                          <p:val>
                                            <p:strVal val="#ppt_h"/>
                                          </p:val>
                                        </p:tav>
                                        <p:tav tm="100000">
                                          <p:val>
                                            <p:strVal val="#ppt_h"/>
                                          </p:val>
                                        </p:tav>
                                      </p:tavLst>
                                    </p:anim>
                                    <p:anim calcmode="lin" valueType="num">
                                      <p:cBhvr>
                                        <p:cTn id="18" dur="500" fill="hold"/>
                                        <p:tgtEl>
                                          <p:spTgt spid="3"/>
                                        </p:tgtEl>
                                        <p:attrNameLst>
                                          <p:attrName>ppt_x</p:attrName>
                                        </p:attrNameLst>
                                      </p:cBhvr>
                                      <p:tavLst>
                                        <p:tav tm="0">
                                          <p:val>
                                            <p:strVal val="#ppt_x-.2"/>
                                          </p:val>
                                        </p:tav>
                                        <p:tav tm="100000">
                                          <p:val>
                                            <p:strVal val="#ppt_x"/>
                                          </p:val>
                                        </p:tav>
                                      </p:tavLst>
                                    </p:anim>
                                    <p:anim calcmode="lin" valueType="num">
                                      <p:cBhvr>
                                        <p:cTn id="19" dur="500" fill="hold"/>
                                        <p:tgtEl>
                                          <p:spTgt spid="3"/>
                                        </p:tgtEl>
                                        <p:attrNameLst>
                                          <p:attrName>ppt_y</p:attrName>
                                        </p:attrNameLst>
                                      </p:cBhvr>
                                      <p:tavLst>
                                        <p:tav tm="0">
                                          <p:val>
                                            <p:strVal val="#ppt_y"/>
                                          </p:val>
                                        </p:tav>
                                        <p:tav tm="100000">
                                          <p:val>
                                            <p:strVal val="#ppt_y"/>
                                          </p:val>
                                        </p:tav>
                                      </p:tavLst>
                                    </p:anim>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矩形 4"/>
          <p:cNvSpPr/>
          <p:nvPr/>
        </p:nvSpPr>
        <p:spPr>
          <a:xfrm>
            <a:off x="-17780" y="802640"/>
            <a:ext cx="12228830" cy="5759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wps稻壳儿佳誉设计原创店铺链接：http://chn.docer.com/works?userid=219874625_4_16_2"/>
          <p:cNvSpPr/>
          <p:nvPr/>
        </p:nvSpPr>
        <p:spPr>
          <a:xfrm>
            <a:off x="273050" y="1443990"/>
            <a:ext cx="11327130" cy="4975225"/>
          </a:xfrm>
          <a:prstGeom prst="rect">
            <a:avLst/>
          </a:prstGeom>
          <a:blipFill dpi="0" rotWithShape="1">
            <a:blip r:embed="rId1">
              <a:extLst>
                <a:ext uri="{28A0092B-C50C-407E-A947-70E740481C1C}">
                  <a14:useLocalDpi xmlns:a14="http://schemas.microsoft.com/office/drawing/2010/main" val="0"/>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2400">
              <a:solidFill>
                <a:srgbClr val="715E41"/>
              </a:solidFill>
              <a:latin typeface="迷你简小隶书" panose="02010609000101010101" pitchFamily="49" charset="-122"/>
              <a:ea typeface="迷你简小隶书" panose="02010609000101010101" pitchFamily="49" charset="-122"/>
            </a:endParaRPr>
          </a:p>
        </p:txBody>
      </p:sp>
      <p:pic>
        <p:nvPicPr>
          <p:cNvPr id="14" name="wps稻壳儿佳誉设计原创店铺链接：http://chn.docer.com/works?userid=219874625_4_16_10"/>
          <p:cNvPicPr>
            <a:picLocks noChangeAspect="1"/>
          </p:cNvPicPr>
          <p:nvPr/>
        </p:nvPicPr>
        <p:blipFill>
          <a:blip r:embed="rId2"/>
          <a:stretch>
            <a:fillRect/>
          </a:stretch>
        </p:blipFill>
        <p:spPr>
          <a:xfrm flipH="1">
            <a:off x="-1" y="86249"/>
            <a:ext cx="3936028" cy="1975149"/>
          </a:xfrm>
          <a:prstGeom prst="rect">
            <a:avLst/>
          </a:prstGeom>
        </p:spPr>
      </p:pic>
      <p:pic>
        <p:nvPicPr>
          <p:cNvPr id="3" name="wps稻壳儿佳誉设计原创店铺链接：http://chn.docer.com/works?userid=219874625_4_16_1"/>
          <p:cNvPicPr>
            <a:picLocks noChangeAspect="1"/>
          </p:cNvPicPr>
          <p:nvPr/>
        </p:nvPicPr>
        <p:blipFill rotWithShape="1">
          <a:blip r:embed="rId3"/>
          <a:srcRect l="75383" t="74684" r="6556"/>
          <a:stretch>
            <a:fillRect/>
          </a:stretch>
        </p:blipFill>
        <p:spPr>
          <a:xfrm>
            <a:off x="9377045" y="5198110"/>
            <a:ext cx="2834005" cy="1480185"/>
          </a:xfrm>
          <a:custGeom>
            <a:avLst/>
            <a:gdLst>
              <a:gd name="connsiteX0" fmla="*/ 1124147 w 5695950"/>
              <a:gd name="connsiteY0" fmla="*/ 545448 h 5847954"/>
              <a:gd name="connsiteX1" fmla="*/ 1124147 w 5695950"/>
              <a:gd name="connsiteY1" fmla="*/ 1768726 h 5847954"/>
              <a:gd name="connsiteX2" fmla="*/ 4199742 w 5695950"/>
              <a:gd name="connsiteY2" fmla="*/ 1768726 h 5847954"/>
              <a:gd name="connsiteX3" fmla="*/ 4199742 w 5695950"/>
              <a:gd name="connsiteY3" fmla="*/ 545448 h 5847954"/>
              <a:gd name="connsiteX4" fmla="*/ 0 w 5695950"/>
              <a:gd name="connsiteY4" fmla="*/ 0 h 5847954"/>
              <a:gd name="connsiteX5" fmla="*/ 5695950 w 5695950"/>
              <a:gd name="connsiteY5" fmla="*/ 0 h 5847954"/>
              <a:gd name="connsiteX6" fmla="*/ 5695950 w 5695950"/>
              <a:gd name="connsiteY6" fmla="*/ 5847954 h 5847954"/>
              <a:gd name="connsiteX7" fmla="*/ 0 w 5695950"/>
              <a:gd name="connsiteY7" fmla="*/ 5847954 h 584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5847954">
                <a:moveTo>
                  <a:pt x="1124147" y="545448"/>
                </a:moveTo>
                <a:lnTo>
                  <a:pt x="1124147" y="1768726"/>
                </a:lnTo>
                <a:lnTo>
                  <a:pt x="4199742" y="1768726"/>
                </a:lnTo>
                <a:lnTo>
                  <a:pt x="4199742" y="545448"/>
                </a:lnTo>
                <a:close/>
                <a:moveTo>
                  <a:pt x="0" y="0"/>
                </a:moveTo>
                <a:lnTo>
                  <a:pt x="5695950" y="0"/>
                </a:lnTo>
                <a:lnTo>
                  <a:pt x="5695950" y="5847954"/>
                </a:lnTo>
                <a:lnTo>
                  <a:pt x="0" y="5847954"/>
                </a:lnTo>
                <a:close/>
              </a:path>
            </a:pathLst>
          </a:custGeom>
        </p:spPr>
      </p:pic>
      <p:sp>
        <p:nvSpPr>
          <p:cNvPr id="27" name="wps稻壳儿佳誉设计原创店铺链接：http://chn.docer.com/works?userid=219874625_4_16_3"/>
          <p:cNvSpPr/>
          <p:nvPr/>
        </p:nvSpPr>
        <p:spPr>
          <a:xfrm>
            <a:off x="555625" y="1640840"/>
            <a:ext cx="6370320" cy="2306955"/>
          </a:xfrm>
          <a:prstGeom prst="rect">
            <a:avLst/>
          </a:prstGeom>
        </p:spPr>
        <p:txBody>
          <a:bodyPr wrap="square">
            <a:spAutoFit/>
          </a:bodyPr>
          <a:p>
            <a:pPr defTabSz="914400">
              <a:lnSpc>
                <a:spcPct val="150000"/>
              </a:lnSpc>
              <a:defRPr/>
            </a:pPr>
            <a:r>
              <a:rPr lang="en-US" altLang="zh-CN" sz="1600" kern="0" dirty="0">
                <a:solidFill>
                  <a:schemeClr val="bg1">
                    <a:lumMod val="95000"/>
                  </a:schemeClr>
                </a:solidFill>
                <a:latin typeface="楷体" panose="02010609060101010101" pitchFamily="49" charset="-122"/>
                <a:ea typeface="楷体" panose="02010609060101010101" pitchFamily="49" charset="-122"/>
              </a:rPr>
              <a:t>  </a:t>
            </a:r>
            <a:r>
              <a:rPr lang="zh-CN" altLang="en-US" sz="1600" kern="0" dirty="0">
                <a:solidFill>
                  <a:schemeClr val="bg1">
                    <a:lumMod val="95000"/>
                  </a:schemeClr>
                </a:solidFill>
                <a:latin typeface="楷体" panose="02010609060101010101" pitchFamily="49" charset="-122"/>
                <a:ea typeface="楷体" panose="02010609060101010101" pitchFamily="49" charset="-122"/>
              </a:rPr>
              <a:t>In the Tujia </a:t>
            </a:r>
            <a:r>
              <a:rPr lang="en-US" altLang="zh-CN" sz="1600" kern="0" dirty="0">
                <a:solidFill>
                  <a:schemeClr val="bg1">
                    <a:lumMod val="95000"/>
                  </a:schemeClr>
                </a:solidFill>
                <a:latin typeface="楷体" panose="02010609060101010101" pitchFamily="49" charset="-122"/>
                <a:ea typeface="楷体" panose="02010609060101010101" pitchFamily="49" charset="-122"/>
              </a:rPr>
              <a:t>brocade</a:t>
            </a:r>
            <a:r>
              <a:rPr lang="zh-CN" altLang="en-US" sz="1600" kern="0" dirty="0">
                <a:solidFill>
                  <a:schemeClr val="bg1">
                    <a:lumMod val="95000"/>
                  </a:schemeClr>
                </a:solidFill>
                <a:latin typeface="楷体" panose="02010609060101010101" pitchFamily="49" charset="-122"/>
                <a:ea typeface="楷体" panose="02010609060101010101" pitchFamily="49" charset="-122"/>
              </a:rPr>
              <a:t>, the choice and use of patterns is </a:t>
            </a:r>
            <a:r>
              <a:rPr lang="en-US" altLang="zh-CN" sz="1600" kern="0" dirty="0">
                <a:solidFill>
                  <a:schemeClr val="bg1">
                    <a:lumMod val="95000"/>
                  </a:schemeClr>
                </a:solidFill>
                <a:latin typeface="楷体" panose="02010609060101010101" pitchFamily="49" charset="-122"/>
                <a:ea typeface="楷体" panose="02010609060101010101" pitchFamily="49" charset="-122"/>
              </a:rPr>
              <a:t>specially</a:t>
            </a:r>
            <a:r>
              <a:rPr lang="zh-CN" altLang="en-US" sz="1600" kern="0" dirty="0">
                <a:solidFill>
                  <a:schemeClr val="bg1">
                    <a:lumMod val="95000"/>
                  </a:schemeClr>
                </a:solidFill>
                <a:latin typeface="楷体" panose="02010609060101010101" pitchFamily="49" charset="-122"/>
                <a:ea typeface="楷体" panose="02010609060101010101" pitchFamily="49" charset="-122"/>
              </a:rPr>
              <a:t> particular. The patterns are mostly based on （</a:t>
            </a:r>
            <a:r>
              <a:rPr lang="en-US" altLang="zh-CN" sz="1600" kern="0" dirty="0">
                <a:solidFill>
                  <a:schemeClr val="bg1">
                    <a:lumMod val="95000"/>
                  </a:schemeClr>
                </a:solidFill>
                <a:latin typeface="楷体" panose="02010609060101010101" pitchFamily="49" charset="-122"/>
                <a:ea typeface="楷体" panose="02010609060101010101" pitchFamily="49" charset="-122"/>
              </a:rPr>
              <a:t>1</a:t>
            </a:r>
            <a:r>
              <a:rPr lang="zh-CN" altLang="en-US" sz="1600" kern="0" dirty="0">
                <a:solidFill>
                  <a:schemeClr val="bg1">
                    <a:lumMod val="95000"/>
                  </a:schemeClr>
                </a:solidFill>
                <a:latin typeface="楷体" panose="02010609060101010101" pitchFamily="49" charset="-122"/>
                <a:ea typeface="楷体" panose="02010609060101010101" pitchFamily="49" charset="-122"/>
              </a:rPr>
              <a:t>）the images of animals and plants in nature, such as flowers, grass, insects, fish, birds, and so on. （</a:t>
            </a:r>
            <a:r>
              <a:rPr lang="en-US" altLang="zh-CN" sz="1600" kern="0" dirty="0">
                <a:solidFill>
                  <a:schemeClr val="bg1">
                    <a:lumMod val="95000"/>
                  </a:schemeClr>
                </a:solidFill>
                <a:latin typeface="楷体" panose="02010609060101010101" pitchFamily="49" charset="-122"/>
                <a:ea typeface="楷体" panose="02010609060101010101" pitchFamily="49" charset="-122"/>
              </a:rPr>
              <a:t>2</a:t>
            </a:r>
            <a:r>
              <a:rPr lang="zh-CN" altLang="en-US" sz="1600" kern="0" dirty="0">
                <a:solidFill>
                  <a:schemeClr val="bg1">
                    <a:lumMod val="95000"/>
                  </a:schemeClr>
                </a:solidFill>
                <a:latin typeface="楷体" panose="02010609060101010101" pitchFamily="49" charset="-122"/>
                <a:ea typeface="楷体" panose="02010609060101010101" pitchFamily="49" charset="-122"/>
              </a:rPr>
              <a:t>）Geometric patterns, figurative "characters" （</a:t>
            </a:r>
            <a:r>
              <a:rPr lang="en-US" altLang="zh-CN" sz="1600" kern="0" dirty="0">
                <a:solidFill>
                  <a:schemeClr val="bg1">
                    <a:lumMod val="95000"/>
                  </a:schemeClr>
                </a:solidFill>
                <a:latin typeface="楷体" panose="02010609060101010101" pitchFamily="49" charset="-122"/>
                <a:ea typeface="楷体" panose="02010609060101010101" pitchFamily="49" charset="-122"/>
              </a:rPr>
              <a:t>3</a:t>
            </a:r>
            <a:r>
              <a:rPr lang="zh-CN" altLang="en-US" sz="1600" kern="0" dirty="0">
                <a:solidFill>
                  <a:schemeClr val="bg1">
                    <a:lumMod val="95000"/>
                  </a:schemeClr>
                </a:solidFill>
                <a:latin typeface="楷体" panose="02010609060101010101" pitchFamily="49" charset="-122"/>
                <a:ea typeface="楷体" panose="02010609060101010101" pitchFamily="49" charset="-122"/>
              </a:rPr>
              <a:t>）as well as some myths and legends and historical stories.</a:t>
            </a:r>
            <a:endParaRPr lang="zh-CN" altLang="en-US" sz="1600" kern="0" dirty="0">
              <a:solidFill>
                <a:schemeClr val="bg1">
                  <a:lumMod val="95000"/>
                </a:schemeClr>
              </a:solidFill>
              <a:latin typeface="楷体" panose="02010609060101010101" pitchFamily="49" charset="-122"/>
              <a:ea typeface="楷体" panose="02010609060101010101" pitchFamily="49" charset="-122"/>
            </a:endParaRPr>
          </a:p>
        </p:txBody>
      </p:sp>
      <p:sp>
        <p:nvSpPr>
          <p:cNvPr id="8" name="wps稻壳儿佳誉设计原创店铺链接：http://chn.docer.com/works?userid=219874625_4_16_3"/>
          <p:cNvSpPr/>
          <p:nvPr/>
        </p:nvSpPr>
        <p:spPr>
          <a:xfrm>
            <a:off x="555625" y="4216400"/>
            <a:ext cx="6434455" cy="1938020"/>
          </a:xfrm>
          <a:prstGeom prst="rect">
            <a:avLst/>
          </a:prstGeom>
        </p:spPr>
        <p:txBody>
          <a:bodyPr wrap="square">
            <a:spAutoFit/>
          </a:bodyPr>
          <a:lstStyle/>
          <a:p>
            <a:pPr defTabSz="914400">
              <a:lnSpc>
                <a:spcPct val="150000"/>
              </a:lnSpc>
              <a:defRPr/>
            </a:pPr>
            <a:r>
              <a:rPr lang="en-US" altLang="zh-CN" sz="1600" kern="0" dirty="0">
                <a:solidFill>
                  <a:schemeClr val="bg1">
                    <a:lumMod val="95000"/>
                  </a:schemeClr>
                </a:solidFill>
                <a:latin typeface="楷体" panose="02010609060101010101" pitchFamily="49" charset="-122"/>
                <a:ea typeface="楷体" panose="02010609060101010101" pitchFamily="49" charset="-122"/>
                <a:sym typeface="+mn-ea"/>
              </a:rPr>
              <a:t>  </a:t>
            </a:r>
            <a:r>
              <a:rPr lang="zh-CN" altLang="en-US" sz="1600" kern="0" dirty="0">
                <a:solidFill>
                  <a:schemeClr val="bg1">
                    <a:lumMod val="95000"/>
                  </a:schemeClr>
                </a:solidFill>
                <a:latin typeface="楷体" panose="02010609060101010101" pitchFamily="49" charset="-122"/>
                <a:ea typeface="楷体" panose="02010609060101010101" pitchFamily="49" charset="-122"/>
                <a:sym typeface="+mn-ea"/>
              </a:rPr>
              <a:t>These patterns contain profound cultural connotations and meanings, such as "prosperity brought by the dragon and the phoenix", "surplus year after year ", "five blessings </a:t>
            </a:r>
            <a:r>
              <a:rPr lang="en-US" altLang="zh-CN" sz="1600" kern="0" dirty="0">
                <a:solidFill>
                  <a:schemeClr val="bg1">
                    <a:lumMod val="95000"/>
                  </a:schemeClr>
                </a:solidFill>
                <a:latin typeface="楷体" panose="02010609060101010101" pitchFamily="49" charset="-122"/>
                <a:ea typeface="楷体" panose="02010609060101010101" pitchFamily="49" charset="-122"/>
                <a:sym typeface="+mn-ea"/>
              </a:rPr>
              <a:t>come to the family</a:t>
            </a:r>
            <a:r>
              <a:rPr lang="zh-CN" altLang="en-US" sz="1600" kern="0" dirty="0">
                <a:solidFill>
                  <a:schemeClr val="bg1">
                    <a:lumMod val="95000"/>
                  </a:schemeClr>
                </a:solidFill>
                <a:latin typeface="楷体" panose="02010609060101010101" pitchFamily="49" charset="-122"/>
                <a:ea typeface="楷体" panose="02010609060101010101" pitchFamily="49" charset="-122"/>
                <a:sym typeface="+mn-ea"/>
              </a:rPr>
              <a:t>", and so on, expressing the Tujia people's yearning for and pursuit of a better life.</a:t>
            </a:r>
            <a:endParaRPr lang="zh-CN" altLang="en-US" sz="1600" kern="0" dirty="0">
              <a:solidFill>
                <a:schemeClr val="bg1">
                  <a:lumMod val="95000"/>
                </a:schemeClr>
              </a:solidFill>
              <a:latin typeface="楷体" panose="02010609060101010101" pitchFamily="49" charset="-122"/>
              <a:ea typeface="楷体" panose="02010609060101010101" pitchFamily="49" charset="-122"/>
              <a:sym typeface="+mn-ea"/>
            </a:endParaRPr>
          </a:p>
        </p:txBody>
      </p:sp>
      <p:pic>
        <p:nvPicPr>
          <p:cNvPr id="11" name="图片 10" descr="蝴蝶织锦"/>
          <p:cNvPicPr>
            <a:picLocks noChangeAspect="1"/>
          </p:cNvPicPr>
          <p:nvPr/>
        </p:nvPicPr>
        <p:blipFill>
          <a:blip r:embed="rId4"/>
          <a:stretch>
            <a:fillRect/>
          </a:stretch>
        </p:blipFill>
        <p:spPr>
          <a:xfrm>
            <a:off x="7066280" y="1915795"/>
            <a:ext cx="4160520" cy="3827780"/>
          </a:xfrm>
          <a:prstGeom prst="rect">
            <a:avLst/>
          </a:prstGeom>
        </p:spPr>
      </p:pic>
      <p:pic>
        <p:nvPicPr>
          <p:cNvPr id="12" name="图片 11" descr="龙凤呈祥织锦"/>
          <p:cNvPicPr>
            <a:picLocks noChangeAspect="1"/>
          </p:cNvPicPr>
          <p:nvPr/>
        </p:nvPicPr>
        <p:blipFill>
          <a:blip r:embed="rId5"/>
          <a:stretch>
            <a:fillRect/>
          </a:stretch>
        </p:blipFill>
        <p:spPr>
          <a:xfrm>
            <a:off x="7766050" y="1069340"/>
            <a:ext cx="2819400" cy="5226050"/>
          </a:xfrm>
          <a:prstGeom prst="rect">
            <a:avLst/>
          </a:prstGeom>
        </p:spPr>
      </p:pic>
      <p:pic>
        <p:nvPicPr>
          <p:cNvPr id="13" name="图片 12" descr="喜寿织锦"/>
          <p:cNvPicPr>
            <a:picLocks noChangeAspect="1"/>
          </p:cNvPicPr>
          <p:nvPr/>
        </p:nvPicPr>
        <p:blipFill>
          <a:blip r:embed="rId6"/>
          <a:stretch>
            <a:fillRect/>
          </a:stretch>
        </p:blipFill>
        <p:spPr>
          <a:xfrm>
            <a:off x="7066280" y="1785620"/>
            <a:ext cx="4032250" cy="4291965"/>
          </a:xfrm>
          <a:prstGeom prst="rect">
            <a:avLst/>
          </a:prstGeom>
        </p:spPr>
      </p:pic>
    </p:spTree>
    <p:custDataLst>
      <p:tags r:id="rId7"/>
    </p:custData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strVal val="#ppt_w*0.05"/>
                                          </p:val>
                                        </p:tav>
                                        <p:tav tm="100000">
                                          <p:val>
                                            <p:strVal val="#ppt_w"/>
                                          </p:val>
                                        </p:tav>
                                      </p:tavLst>
                                    </p:anim>
                                    <p:anim calcmode="lin" valueType="num">
                                      <p:cBhvr>
                                        <p:cTn id="8" dur="500" fill="hold"/>
                                        <p:tgtEl>
                                          <p:spTgt spid="11"/>
                                        </p:tgtEl>
                                        <p:attrNameLst>
                                          <p:attrName>ppt_h</p:attrName>
                                        </p:attrNameLst>
                                      </p:cBhvr>
                                      <p:tavLst>
                                        <p:tav tm="0">
                                          <p:val>
                                            <p:strVal val="#ppt_h"/>
                                          </p:val>
                                        </p:tav>
                                        <p:tav tm="100000">
                                          <p:val>
                                            <p:strVal val="#ppt_h"/>
                                          </p:val>
                                        </p:tav>
                                      </p:tavLst>
                                    </p:anim>
                                    <p:anim calcmode="lin" valueType="num">
                                      <p:cBhvr>
                                        <p:cTn id="9" dur="500" fill="hold"/>
                                        <p:tgtEl>
                                          <p:spTgt spid="11"/>
                                        </p:tgtEl>
                                        <p:attrNameLst>
                                          <p:attrName>ppt_x</p:attrName>
                                        </p:attrNameLst>
                                      </p:cBhvr>
                                      <p:tavLst>
                                        <p:tav tm="0">
                                          <p:val>
                                            <p:strVal val="#ppt_x-.2"/>
                                          </p:val>
                                        </p:tav>
                                        <p:tav tm="100000">
                                          <p:val>
                                            <p:strVal val="#ppt_x"/>
                                          </p:val>
                                        </p:tav>
                                      </p:tavLst>
                                    </p:anim>
                                    <p:anim calcmode="lin" valueType="num">
                                      <p:cBhvr>
                                        <p:cTn id="10" dur="500" fill="hold"/>
                                        <p:tgtEl>
                                          <p:spTgt spid="11"/>
                                        </p:tgtEl>
                                        <p:attrNameLst>
                                          <p:attrName>ppt_y</p:attrName>
                                        </p:attrNameLst>
                                      </p:cBhvr>
                                      <p:tavLst>
                                        <p:tav tm="0">
                                          <p:val>
                                            <p:strVal val="#ppt_y"/>
                                          </p:val>
                                        </p:tav>
                                        <p:tav tm="100000">
                                          <p:val>
                                            <p:strVal val="#ppt_y"/>
                                          </p:val>
                                        </p:tav>
                                      </p:tavLst>
                                    </p:anim>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54" presetClass="entr" presetSubtype="0" accel="10000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strVal val="#ppt_w*0.05"/>
                                          </p:val>
                                        </p:tav>
                                        <p:tav tm="100000">
                                          <p:val>
                                            <p:strVal val="#ppt_w"/>
                                          </p:val>
                                        </p:tav>
                                      </p:tavLst>
                                    </p:anim>
                                    <p:anim calcmode="lin" valueType="num">
                                      <p:cBhvr>
                                        <p:cTn id="17" dur="500" fill="hold"/>
                                        <p:tgtEl>
                                          <p:spTgt spid="12"/>
                                        </p:tgtEl>
                                        <p:attrNameLst>
                                          <p:attrName>ppt_h</p:attrName>
                                        </p:attrNameLst>
                                      </p:cBhvr>
                                      <p:tavLst>
                                        <p:tav tm="0">
                                          <p:val>
                                            <p:strVal val="#ppt_h"/>
                                          </p:val>
                                        </p:tav>
                                        <p:tav tm="100000">
                                          <p:val>
                                            <p:strVal val="#ppt_h"/>
                                          </p:val>
                                        </p:tav>
                                      </p:tavLst>
                                    </p:anim>
                                    <p:anim calcmode="lin" valueType="num">
                                      <p:cBhvr>
                                        <p:cTn id="18" dur="500" fill="hold"/>
                                        <p:tgtEl>
                                          <p:spTgt spid="12"/>
                                        </p:tgtEl>
                                        <p:attrNameLst>
                                          <p:attrName>ppt_x</p:attrName>
                                        </p:attrNameLst>
                                      </p:cBhvr>
                                      <p:tavLst>
                                        <p:tav tm="0">
                                          <p:val>
                                            <p:strVal val="#ppt_x-.2"/>
                                          </p:val>
                                        </p:tav>
                                        <p:tav tm="100000">
                                          <p:val>
                                            <p:strVal val="#ppt_x"/>
                                          </p:val>
                                        </p:tav>
                                      </p:tavLst>
                                    </p:anim>
                                    <p:anim calcmode="lin" valueType="num">
                                      <p:cBhvr>
                                        <p:cTn id="19" dur="500" fill="hold"/>
                                        <p:tgtEl>
                                          <p:spTgt spid="12"/>
                                        </p:tgtEl>
                                        <p:attrNameLst>
                                          <p:attrName>ppt_y</p:attrName>
                                        </p:attrNameLst>
                                      </p:cBhvr>
                                      <p:tavLst>
                                        <p:tav tm="0">
                                          <p:val>
                                            <p:strVal val="#ppt_y"/>
                                          </p:val>
                                        </p:tav>
                                        <p:tav tm="100000">
                                          <p:val>
                                            <p:strVal val="#ppt_y"/>
                                          </p:val>
                                        </p:tav>
                                      </p:tavLst>
                                    </p:anim>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54" presetClass="entr" presetSubtype="0" accel="10000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strVal val="#ppt_w*0.05"/>
                                          </p:val>
                                        </p:tav>
                                        <p:tav tm="100000">
                                          <p:val>
                                            <p:strVal val="#ppt_w"/>
                                          </p:val>
                                        </p:tav>
                                      </p:tavLst>
                                    </p:anim>
                                    <p:anim calcmode="lin" valueType="num">
                                      <p:cBhvr>
                                        <p:cTn id="26" dur="500" fill="hold"/>
                                        <p:tgtEl>
                                          <p:spTgt spid="13"/>
                                        </p:tgtEl>
                                        <p:attrNameLst>
                                          <p:attrName>ppt_h</p:attrName>
                                        </p:attrNameLst>
                                      </p:cBhvr>
                                      <p:tavLst>
                                        <p:tav tm="0">
                                          <p:val>
                                            <p:strVal val="#ppt_h"/>
                                          </p:val>
                                        </p:tav>
                                        <p:tav tm="100000">
                                          <p:val>
                                            <p:strVal val="#ppt_h"/>
                                          </p:val>
                                        </p:tav>
                                      </p:tavLst>
                                    </p:anim>
                                    <p:anim calcmode="lin" valueType="num">
                                      <p:cBhvr>
                                        <p:cTn id="27" dur="500" fill="hold"/>
                                        <p:tgtEl>
                                          <p:spTgt spid="13"/>
                                        </p:tgtEl>
                                        <p:attrNameLst>
                                          <p:attrName>ppt_x</p:attrName>
                                        </p:attrNameLst>
                                      </p:cBhvr>
                                      <p:tavLst>
                                        <p:tav tm="0">
                                          <p:val>
                                            <p:strVal val="#ppt_x-.2"/>
                                          </p:val>
                                        </p:tav>
                                        <p:tav tm="100000">
                                          <p:val>
                                            <p:strVal val="#ppt_x"/>
                                          </p:val>
                                        </p:tav>
                                      </p:tavLst>
                                    </p:anim>
                                    <p:anim calcmode="lin" valueType="num">
                                      <p:cBhvr>
                                        <p:cTn id="28" dur="500" fill="hold"/>
                                        <p:tgtEl>
                                          <p:spTgt spid="13"/>
                                        </p:tgtEl>
                                        <p:attrNameLst>
                                          <p:attrName>ppt_y</p:attrName>
                                        </p:attrNameLst>
                                      </p:cBhvr>
                                      <p:tavLst>
                                        <p:tav tm="0">
                                          <p:val>
                                            <p:strVal val="#ppt_y"/>
                                          </p:val>
                                        </p:tav>
                                        <p:tav tm="100000">
                                          <p:val>
                                            <p:strVal val="#ppt_y"/>
                                          </p:val>
                                        </p:tav>
                                      </p:tavLst>
                                    </p:anim>
                                    <p:animEffect transition="in" filter="fade">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矩形 4"/>
          <p:cNvSpPr/>
          <p:nvPr/>
        </p:nvSpPr>
        <p:spPr>
          <a:xfrm>
            <a:off x="0" y="1003300"/>
            <a:ext cx="12192000" cy="5854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p:cNvSpPr txBox="1"/>
          <p:nvPr/>
        </p:nvSpPr>
        <p:spPr>
          <a:xfrm>
            <a:off x="414020" y="249555"/>
            <a:ext cx="6744335" cy="553085"/>
          </a:xfrm>
          <a:prstGeom prst="rect">
            <a:avLst/>
          </a:prstGeom>
          <a:noFill/>
        </p:spPr>
        <p:txBody>
          <a:bodyPr vert="horz" wrap="square" rtlCol="0">
            <a:spAutoFit/>
          </a:bodyPr>
          <a:lstStyle/>
          <a:p>
            <a:pPr algn="ctr"/>
            <a:r>
              <a:rPr lang="en-US" altLang="zh-CN" sz="3000">
                <a:solidFill>
                  <a:schemeClr val="bg1"/>
                </a:solidFill>
                <a:latin typeface="方正大标宋简体" panose="02010601030101010101" charset="-122"/>
                <a:ea typeface="方正大标宋简体" panose="02010601030101010101" charset="-122"/>
              </a:rPr>
              <a:t>C</a:t>
            </a:r>
            <a:r>
              <a:rPr lang="zh-CN" altLang="en-US" sz="3000">
                <a:solidFill>
                  <a:schemeClr val="bg1"/>
                </a:solidFill>
                <a:latin typeface="方正大标宋简体" panose="02010601030101010101" charset="-122"/>
                <a:ea typeface="方正大标宋简体" panose="02010601030101010101" charset="-122"/>
              </a:rPr>
              <a:t>uckoo</a:t>
            </a:r>
            <a:r>
              <a:rPr lang="en-US" altLang="zh-CN" sz="3000">
                <a:solidFill>
                  <a:schemeClr val="bg1"/>
                </a:solidFill>
                <a:latin typeface="方正大标宋简体" panose="02010601030101010101" charset="-122"/>
                <a:ea typeface="方正大标宋简体" panose="02010601030101010101" charset="-122"/>
              </a:rPr>
              <a:t> and Flower (</a:t>
            </a:r>
            <a:r>
              <a:rPr lang="zh-CN" altLang="en-US" sz="3000">
                <a:solidFill>
                  <a:schemeClr val="bg1"/>
                </a:solidFill>
                <a:latin typeface="方正大标宋简体" panose="02010601030101010101" charset="-122"/>
                <a:ea typeface="方正大标宋简体" panose="02010601030101010101" charset="-122"/>
                <a:sym typeface="+mn-ea"/>
              </a:rPr>
              <a:t>阳雀花</a:t>
            </a:r>
            <a:r>
              <a:rPr lang="en-US" altLang="zh-CN" sz="3000">
                <a:solidFill>
                  <a:schemeClr val="bg1"/>
                </a:solidFill>
                <a:latin typeface="方正大标宋简体" panose="02010601030101010101" charset="-122"/>
                <a:ea typeface="方正大标宋简体" panose="02010601030101010101" charset="-122"/>
                <a:sym typeface="+mn-ea"/>
              </a:rPr>
              <a:t>)</a:t>
            </a:r>
            <a:endParaRPr lang="en-US" altLang="zh-CN" sz="3000">
              <a:solidFill>
                <a:schemeClr val="bg1"/>
              </a:solidFill>
              <a:latin typeface="方正大标宋简体" panose="02010601030101010101" charset="-122"/>
              <a:ea typeface="方正大标宋简体" panose="02010601030101010101" charset="-122"/>
              <a:sym typeface="+mn-ea"/>
            </a:endParaRPr>
          </a:p>
        </p:txBody>
      </p:sp>
      <p:sp>
        <p:nvSpPr>
          <p:cNvPr id="6" name="wps稻壳儿佳誉设计原创店铺链接：http://chn.docer.com/works?userid=219874625_4_16_4"/>
          <p:cNvSpPr/>
          <p:nvPr>
            <p:custDataLst>
              <p:tags r:id="rId1"/>
            </p:custDataLst>
          </p:nvPr>
        </p:nvSpPr>
        <p:spPr>
          <a:xfrm>
            <a:off x="939165" y="1861820"/>
            <a:ext cx="7148830" cy="4411345"/>
          </a:xfrm>
          <a:prstGeom prst="rect">
            <a:avLst/>
          </a:prstGeom>
        </p:spPr>
        <p:txBody>
          <a:bodyPr wrap="square">
            <a:noAutofit/>
          </a:bodyPr>
          <a:p>
            <a:pPr marL="285750" lvl="0" indent="-285750">
              <a:lnSpc>
                <a:spcPct val="200000"/>
              </a:lnSpc>
              <a:buFont typeface="Arial" panose="020B0604020202020204" pitchFamily="34" charset="0"/>
              <a:buChar char="•"/>
              <a:defRPr/>
            </a:pPr>
            <a:r>
              <a:rPr lang="en-US" altLang="zh-CN" sz="2000" dirty="0">
                <a:solidFill>
                  <a:schemeClr val="tx1"/>
                </a:solidFill>
                <a:latin typeface="Times New Roman" panose="02020603050405020304" charset="0"/>
                <a:ea typeface="楷体" panose="02010609060101010101" pitchFamily="49" charset="-122"/>
                <a:cs typeface="Times New Roman" panose="02020603050405020304" charset="0"/>
              </a:rPr>
              <a:t>The symbolic pattern of Tujia brocade.</a:t>
            </a:r>
            <a:endParaRPr lang="en-US" altLang="zh-CN" sz="2000" dirty="0">
              <a:solidFill>
                <a:schemeClr val="tx1"/>
              </a:solidFill>
              <a:latin typeface="Times New Roman" panose="02020603050405020304" charset="0"/>
              <a:ea typeface="楷体" panose="02010609060101010101" pitchFamily="49" charset="-122"/>
              <a:cs typeface="Times New Roman" panose="02020603050405020304" charset="0"/>
            </a:endParaRPr>
          </a:p>
          <a:p>
            <a:pPr marL="285750" lvl="0" indent="-285750">
              <a:lnSpc>
                <a:spcPct val="200000"/>
              </a:lnSpc>
              <a:buFont typeface="Arial" panose="020B0604020202020204" pitchFamily="34" charset="0"/>
              <a:buChar char="•"/>
              <a:defRPr/>
            </a:pPr>
            <a:r>
              <a:rPr lang="en-US" altLang="zh-CN" sz="2000" dirty="0">
                <a:solidFill>
                  <a:schemeClr val="tx1"/>
                </a:solidFill>
                <a:latin typeface="Times New Roman" panose="02020603050405020304" charset="0"/>
                <a:ea typeface="楷体" panose="02010609060101010101" pitchFamily="49" charset="-122"/>
                <a:cs typeface="Times New Roman" panose="02020603050405020304" charset="0"/>
              </a:rPr>
              <a:t>This pattern shows the  moving legend of a  girl  Xilan, the legendary Tujia "Weaving Goddess". She turned into a cuckoo when she died. This pattern is inherited by the Tujia in order to commemorate her.</a:t>
            </a:r>
            <a:endParaRPr lang="en-US" altLang="zh-CN" sz="2000" dirty="0">
              <a:solidFill>
                <a:schemeClr val="tx1"/>
              </a:solidFill>
              <a:latin typeface="Times New Roman" panose="02020603050405020304" charset="0"/>
              <a:ea typeface="楷体" panose="02010609060101010101" pitchFamily="49" charset="-122"/>
              <a:cs typeface="Times New Roman" panose="02020603050405020304" charset="0"/>
            </a:endParaRPr>
          </a:p>
          <a:p>
            <a:pPr marL="285750" lvl="0" indent="-285750">
              <a:lnSpc>
                <a:spcPct val="200000"/>
              </a:lnSpc>
              <a:buFont typeface="Arial" panose="020B0604020202020204" pitchFamily="34" charset="0"/>
              <a:buChar char="•"/>
              <a:defRPr/>
            </a:pPr>
            <a:r>
              <a:rPr lang="en-US" altLang="zh-CN" sz="2000" dirty="0">
                <a:solidFill>
                  <a:schemeClr val="tx1"/>
                </a:solidFill>
                <a:latin typeface="Times New Roman" panose="02020603050405020304" charset="0"/>
                <a:ea typeface="楷体" panose="02010609060101010101" pitchFamily="49" charset="-122"/>
                <a:cs typeface="Times New Roman" panose="02020603050405020304" charset="0"/>
              </a:rPr>
              <a:t>Uses the decorative technique of "exaggerated deformation" and becomes the representative pattern of Tujia brocade.</a:t>
            </a:r>
            <a:endParaRPr lang="en-US" altLang="zh-CN" sz="2000" dirty="0">
              <a:solidFill>
                <a:schemeClr val="tx1"/>
              </a:solidFill>
              <a:latin typeface="Times New Roman" panose="02020603050405020304" charset="0"/>
              <a:ea typeface="楷体" panose="02010609060101010101" pitchFamily="49" charset="-122"/>
              <a:cs typeface="Times New Roman" panose="02020603050405020304" charset="0"/>
            </a:endParaRPr>
          </a:p>
          <a:p>
            <a:pPr marL="285750" lvl="0" indent="-285750">
              <a:lnSpc>
                <a:spcPct val="200000"/>
              </a:lnSpc>
              <a:buFont typeface="Arial" panose="020B0604020202020204" pitchFamily="34" charset="0"/>
              <a:buChar char="•"/>
              <a:defRPr/>
            </a:pPr>
            <a:endParaRPr lang="en-US" altLang="zh-CN" sz="2000" dirty="0">
              <a:solidFill>
                <a:schemeClr val="tx1"/>
              </a:solidFill>
              <a:latin typeface="Times New Roman" panose="02020603050405020304" charset="0"/>
              <a:ea typeface="楷体" panose="02010609060101010101" pitchFamily="49" charset="-122"/>
              <a:cs typeface="Times New Roman" panose="02020603050405020304" charset="0"/>
            </a:endParaRPr>
          </a:p>
          <a:p>
            <a:pPr lvl="0">
              <a:lnSpc>
                <a:spcPct val="200000"/>
              </a:lnSpc>
              <a:defRPr/>
            </a:pPr>
            <a:endParaRPr lang="en-US" altLang="zh-CN" sz="2000" dirty="0">
              <a:solidFill>
                <a:schemeClr val="tx1"/>
              </a:solidFill>
              <a:latin typeface="Times New Roman" panose="02020603050405020304" charset="0"/>
              <a:ea typeface="楷体" panose="02010609060101010101" pitchFamily="49" charset="-122"/>
              <a:cs typeface="Times New Roman" panose="02020603050405020304" charset="0"/>
            </a:endParaRPr>
          </a:p>
        </p:txBody>
      </p:sp>
      <p:sp>
        <p:nvSpPr>
          <p:cNvPr id="22" name="矩形 21"/>
          <p:cNvSpPr/>
          <p:nvPr/>
        </p:nvSpPr>
        <p:spPr>
          <a:xfrm>
            <a:off x="582930" y="1432560"/>
            <a:ext cx="11074400" cy="4840605"/>
          </a:xfrm>
          <a:prstGeom prst="rect">
            <a:avLst/>
          </a:prstGeom>
          <a:noFill/>
          <a:ln w="3175">
            <a:solidFill>
              <a:srgbClr val="CC33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3" name="wps稻壳儿佳誉设计原创店铺链接：http://chn.docer.com/works?userid=219874625_4_16_3"/>
          <p:cNvPicPr>
            <a:picLocks noChangeAspect="1"/>
          </p:cNvPicPr>
          <p:nvPr/>
        </p:nvPicPr>
        <p:blipFill>
          <a:blip r:embed="rId2"/>
          <a:stretch>
            <a:fillRect/>
          </a:stretch>
        </p:blipFill>
        <p:spPr>
          <a:xfrm flipH="1">
            <a:off x="117474" y="492014"/>
            <a:ext cx="3936028" cy="1975149"/>
          </a:xfrm>
          <a:prstGeom prst="rect">
            <a:avLst/>
          </a:prstGeom>
        </p:spPr>
      </p:pic>
      <p:sp>
        <p:nvSpPr>
          <p:cNvPr id="12" name="wps稻壳儿佳誉设计原创店铺链接：http://chn.docer.com/works?userid=219874625_4_16_6"/>
          <p:cNvSpPr/>
          <p:nvPr/>
        </p:nvSpPr>
        <p:spPr>
          <a:xfrm>
            <a:off x="320040" y="615950"/>
            <a:ext cx="4627245" cy="9740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lvl="0" algn="dist" defTabSz="914400">
              <a:defRPr/>
            </a:pPr>
            <a:endParaRPr lang="zh-CN" altLang="en-US" sz="3200" dirty="0">
              <a:solidFill>
                <a:schemeClr val="tx1"/>
              </a:solidFill>
              <a:latin typeface="楷体" panose="02010609060101010101" pitchFamily="49" charset="-122"/>
              <a:ea typeface="楷体" panose="02010609060101010101" pitchFamily="49" charset="-122"/>
              <a:sym typeface="+mn-lt"/>
            </a:endParaRPr>
          </a:p>
        </p:txBody>
      </p:sp>
      <p:pic>
        <p:nvPicPr>
          <p:cNvPr id="2" name="图片 1" descr="阳雀花。"/>
          <p:cNvPicPr>
            <a:picLocks noChangeAspect="1"/>
          </p:cNvPicPr>
          <p:nvPr/>
        </p:nvPicPr>
        <p:blipFill>
          <a:blip r:embed="rId3"/>
          <a:stretch>
            <a:fillRect/>
          </a:stretch>
        </p:blipFill>
        <p:spPr>
          <a:xfrm>
            <a:off x="8087995" y="1667510"/>
            <a:ext cx="3545205" cy="3545205"/>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01.xml><?xml version="1.0" encoding="utf-8"?>
<p:tagLst xmlns:p="http://schemas.openxmlformats.org/presentationml/2006/main">
  <p:tag name="commondata" val="eyJjb3VudCI6MTksImhkaWQiOiJiNzI1YWIxZTViYjkyZWIzZjFhY2Y5YjI4NGMxYzc3YiIsInVzZXJDb3VudCI6MTl9"/>
  <p:tag name="resource_record_key" val="{&quot;13&quot;:[4364879],&quot;65&quot;:[20230287]}"/>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TEMPLATE_THUMBS_INDEX" val="1、2、3、6、8、10、11、12、15"/>
  <p:tag name="KSO_WM_TEMPLATE_SUBCATEGORY" val="0"/>
  <p:tag name="KSO_WM_TAG_VERSION" val="1.0"/>
  <p:tag name="KSO_WM_BEAUTIFY_FLAG" val="#wm#"/>
  <p:tag name="KSO_WM_TEMPLATE_CATEGORY" val="custom"/>
  <p:tag name="KSO_WM_TEMPLATE_INDEX" val="20187308"/>
</p:tagLst>
</file>

<file path=ppt/tags/tag62.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1_1"/>
  <p:tag name="KSO_WM_TEMPLATE_CATEGORY" val="custom"/>
  <p:tag name="KSO_WM_TEMPLATE_INDEX" val="20230287"/>
  <p:tag name="KSO_WM_UNIT_LAYERLEVEL" val="1_1_1"/>
  <p:tag name="KSO_WM_TAG_VERSION" val="1.0"/>
  <p:tag name="KSO_WM_DIAGRAM_GROUP_CODE" val="l1-1"/>
  <p:tag name="KSO_WM_UNIT_TYPE" val="l_h_a"/>
  <p:tag name="KSO_WM_UNIT_ID" val="custom20230287_4*l_h_a*1_1_1"/>
  <p:tag name="KSO_WM_DIAGRAM_VERSION" val="3"/>
  <p:tag name="KSO_WM_UNIT_PRESET_TEXT" val="添加目录标题"/>
  <p:tag name="KSO_WM_DIAGRAM_MAX_ITEMCNT" val="8"/>
  <p:tag name="KSO_WM_DIAGRAM_MIN_ITEMCNT" val="2"/>
  <p:tag name="KSO_WM_DIAGRAM_VIRTUALLY_FRAME" val="{&quot;height&quot;:259.6011023622047,&quot;left&quot;:303.6841861082063,&quot;top&quot;:231.4988976377953,&quot;width&quot;:661.222021484375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FILL_FORE_SCHEMECOLOR_INDEX" val="5"/>
  <p:tag name="KSO_WM_UNIT_TEXT_FILL_TYPE" val="1"/>
  <p:tag name="KSO_WM_UNIT_USESOURCEFORMAT_APPLY" val="1"/>
</p:tagLst>
</file>

<file path=ppt/tags/tag63.xml><?xml version="1.0" encoding="utf-8"?>
<p:tagLst xmlns:p="http://schemas.openxmlformats.org/presentationml/2006/main">
  <p:tag name="KSO_WM_DIAGRAM_VIRTUALLY_FRAME" val="{&quot;height&quot;:391.93480314960635,&quot;left&quot;:-17.26480314960629,&quot;top&quot;:94.55,&quot;width&quot;:980.1648031496063}"/>
</p:tagLst>
</file>

<file path=ppt/tags/tag64.xml><?xml version="1.0" encoding="utf-8"?>
<p:tagLst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1"/>
  <p:tag name="KSO_WM_UNIT_ID" val="custom20230287_4*l_h_i*1_1_1"/>
  <p:tag name="KSO_WM_TEMPLATE_CATEGORY" val="custom"/>
  <p:tag name="KSO_WM_TEMPLATE_INDEX" val="20230287"/>
  <p:tag name="KSO_WM_UNIT_LAYERLEVEL" val="1_1_1"/>
  <p:tag name="KSO_WM_TAG_VERSION" val="1.0"/>
  <p:tag name="KSO_WM_DIAGRAM_GROUP_CODE" val="l1-1"/>
  <p:tag name="KSO_WM_DIAGRAM_VERSION" val="3"/>
  <p:tag name="KSO_WM_DIAGRAM_MAX_ITEMCNT" val="8"/>
  <p:tag name="KSO_WM_DIAGRAM_MIN_ITEMCNT" val="2"/>
  <p:tag name="KSO_WM_DIAGRAM_VIRTUALLY_FRAME" val="{&quot;height&quot;:308.75110236220473,&quot;left&quot;:240.79992125984253,&quot;top&quot;:71.74889763779527,&quot;width&quot;:815.2062863327387}"/>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5"/>
  <p:tag name="KSO_WM_UNIT_FILL_TYPE" val="1"/>
  <p:tag name="KSO_WM_UNIT_TEXT_FILL_FORE_SCHEMECOLOR_INDEX" val="14"/>
  <p:tag name="KSO_WM_UNIT_TEXT_FILL_TYPE" val="1"/>
  <p:tag name="KSO_WM_UNIT_USESOURCEFORMAT_APPLY" val="1"/>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1"/>
  <p:tag name="KSO_WM_UNIT_ID" val="custom20230287_4*l_h_i*1_1_1"/>
  <p:tag name="KSO_WM_TEMPLATE_CATEGORY" val="custom"/>
  <p:tag name="KSO_WM_TEMPLATE_INDEX" val="20230287"/>
  <p:tag name="KSO_WM_UNIT_LAYERLEVEL" val="1_1_1"/>
  <p:tag name="KSO_WM_TAG_VERSION" val="1.0"/>
  <p:tag name="KSO_WM_DIAGRAM_GROUP_CODE" val="l1-1"/>
  <p:tag name="KSO_WM_DIAGRAM_VERSION" val="3"/>
  <p:tag name="KSO_WM_DIAGRAM_MAX_ITEMCNT" val="8"/>
  <p:tag name="KSO_WM_DIAGRAM_MIN_ITEMCNT" val="2"/>
  <p:tag name="KSO_WM_DIAGRAM_VIRTUALLY_FRAME" val="{&quot;height&quot;:308.75110236220473,&quot;left&quot;:240.79992125984253,&quot;top&quot;:71.74889763779527,&quot;width&quot;:815.2062863327387}"/>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5"/>
  <p:tag name="KSO_WM_UNIT_FILL_TYPE" val="1"/>
  <p:tag name="KSO_WM_UNIT_TEXT_FILL_FORE_SCHEMECOLOR_INDEX" val="14"/>
  <p:tag name="KSO_WM_UNIT_TEXT_FILL_TYPE" val="1"/>
  <p:tag name="KSO_WM_UNIT_USESOURCEFORMAT_APPLY" val="1"/>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1"/>
  <p:tag name="KSO_WM_UNIT_ID" val="custom20230287_4*l_h_i*1_1_1"/>
  <p:tag name="KSO_WM_TEMPLATE_CATEGORY" val="custom"/>
  <p:tag name="KSO_WM_TEMPLATE_INDEX" val="20230287"/>
  <p:tag name="KSO_WM_UNIT_LAYERLEVEL" val="1_1_1"/>
  <p:tag name="KSO_WM_TAG_VERSION" val="1.0"/>
  <p:tag name="KSO_WM_DIAGRAM_GROUP_CODE" val="l1-1"/>
  <p:tag name="KSO_WM_DIAGRAM_VERSION" val="3"/>
  <p:tag name="KSO_WM_DIAGRAM_MAX_ITEMCNT" val="8"/>
  <p:tag name="KSO_WM_DIAGRAM_MIN_ITEMCNT" val="2"/>
  <p:tag name="KSO_WM_DIAGRAM_VIRTUALLY_FRAME" val="{&quot;height&quot;:308.75110236220473,&quot;left&quot;:240.79992125984253,&quot;top&quot;:71.74889763779527,&quot;width&quot;:815.2062863327387}"/>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5"/>
  <p:tag name="KSO_WM_UNIT_FILL_TYPE" val="1"/>
  <p:tag name="KSO_WM_UNIT_TEXT_FILL_FORE_SCHEMECOLOR_INDEX" val="14"/>
  <p:tag name="KSO_WM_UNIT_TEXT_FILL_TYPE" val="1"/>
  <p:tag name="KSO_WM_UNIT_USESOURCEFORMAT_APPLY" val="1"/>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1"/>
  <p:tag name="KSO_WM_UNIT_ID" val="custom20230287_4*l_h_i*1_1_1"/>
  <p:tag name="KSO_WM_TEMPLATE_CATEGORY" val="custom"/>
  <p:tag name="KSO_WM_TEMPLATE_INDEX" val="20230287"/>
  <p:tag name="KSO_WM_UNIT_LAYERLEVEL" val="1_1_1"/>
  <p:tag name="KSO_WM_TAG_VERSION" val="1.0"/>
  <p:tag name="KSO_WM_DIAGRAM_GROUP_CODE" val="l1-1"/>
  <p:tag name="KSO_WM_DIAGRAM_VERSION" val="3"/>
  <p:tag name="KSO_WM_DIAGRAM_MAX_ITEMCNT" val="8"/>
  <p:tag name="KSO_WM_DIAGRAM_MIN_ITEMCNT" val="2"/>
  <p:tag name="KSO_WM_DIAGRAM_VIRTUALLY_FRAME" val="{&quot;height&quot;:308.75110236220473,&quot;left&quot;:240.79992125984253,&quot;top&quot;:71.74889763779527,&quot;width&quot;:815.2062863327387}"/>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5"/>
  <p:tag name="KSO_WM_UNIT_FILL_TYPE" val="1"/>
  <p:tag name="KSO_WM_UNIT_TEXT_FILL_FORE_SCHEMECOLOR_INDEX" val="14"/>
  <p:tag name="KSO_WM_UNIT_TEXT_FILL_TYPE" val="1"/>
  <p:tag name="KSO_WM_UNIT_USESOURCEFORMAT_APPLY" val="1"/>
</p:tagLst>
</file>

<file path=ppt/tags/tag69.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1_1"/>
  <p:tag name="KSO_WM_TEMPLATE_CATEGORY" val="custom"/>
  <p:tag name="KSO_WM_TEMPLATE_INDEX" val="20230287"/>
  <p:tag name="KSO_WM_UNIT_LAYERLEVEL" val="1_1_1"/>
  <p:tag name="KSO_WM_TAG_VERSION" val="1.0"/>
  <p:tag name="KSO_WM_DIAGRAM_GROUP_CODE" val="l1-1"/>
  <p:tag name="KSO_WM_UNIT_TYPE" val="l_h_a"/>
  <p:tag name="KSO_WM_UNIT_ID" val="custom20230287_4*l_h_a*1_1_1"/>
  <p:tag name="KSO_WM_DIAGRAM_VERSION" val="3"/>
  <p:tag name="KSO_WM_UNIT_PRESET_TEXT" val="添加目录标题"/>
  <p:tag name="KSO_WM_DIAGRAM_MAX_ITEMCNT" val="8"/>
  <p:tag name="KSO_WM_DIAGRAM_MIN_ITEMCNT" val="2"/>
  <p:tag name="KSO_WM_DIAGRAM_VIRTUALLY_FRAME" val="{&quot;height&quot;:259.6011023622047,&quot;left&quot;:303.6841861082063,&quot;top&quot;:231.4988976377953,&quot;width&quot;:661.222021484375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FILL_FORE_SCHEMECOLOR_INDEX" val="5"/>
  <p:tag name="KSO_WM_UNIT_TEXT_FILL_TYPE" val="1"/>
  <p:tag name="KSO_WM_UNIT_USESOURCEFORMAT_APPLY" val="1"/>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1_1"/>
  <p:tag name="KSO_WM_TEMPLATE_CATEGORY" val="custom"/>
  <p:tag name="KSO_WM_TEMPLATE_INDEX" val="20230287"/>
  <p:tag name="KSO_WM_UNIT_LAYERLEVEL" val="1_1_1"/>
  <p:tag name="KSO_WM_TAG_VERSION" val="1.0"/>
  <p:tag name="KSO_WM_DIAGRAM_GROUP_CODE" val="l1-1"/>
  <p:tag name="KSO_WM_UNIT_TYPE" val="l_h_a"/>
  <p:tag name="KSO_WM_UNIT_ID" val="custom20230287_4*l_h_a*1_1_1"/>
  <p:tag name="KSO_WM_DIAGRAM_VERSION" val="3"/>
  <p:tag name="KSO_WM_UNIT_PRESET_TEXT" val="添加目录标题"/>
  <p:tag name="KSO_WM_DIAGRAM_MAX_ITEMCNT" val="8"/>
  <p:tag name="KSO_WM_DIAGRAM_MIN_ITEMCNT" val="2"/>
  <p:tag name="KSO_WM_DIAGRAM_VIRTUALLY_FRAME" val="{&quot;height&quot;:259.6011023622047,&quot;left&quot;:303.6841861082063,&quot;top&quot;:231.4988976377953,&quot;width&quot;:661.222021484375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FILL_FORE_SCHEMECOLOR_INDEX" val="5"/>
  <p:tag name="KSO_WM_UNIT_TEXT_FILL_TYPE" val="1"/>
  <p:tag name="KSO_WM_UNIT_USESOURCEFORMAT_APPLY" val="1"/>
</p:tagLst>
</file>

<file path=ppt/tags/tag71.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1_1"/>
  <p:tag name="KSO_WM_TEMPLATE_CATEGORY" val="custom"/>
  <p:tag name="KSO_WM_TEMPLATE_INDEX" val="20230287"/>
  <p:tag name="KSO_WM_UNIT_LAYERLEVEL" val="1_1_1"/>
  <p:tag name="KSO_WM_TAG_VERSION" val="1.0"/>
  <p:tag name="KSO_WM_DIAGRAM_GROUP_CODE" val="l1-1"/>
  <p:tag name="KSO_WM_UNIT_TYPE" val="l_h_a"/>
  <p:tag name="KSO_WM_UNIT_ID" val="custom20230287_4*l_h_a*1_1_1"/>
  <p:tag name="KSO_WM_DIAGRAM_VERSION" val="3"/>
  <p:tag name="KSO_WM_UNIT_PRESET_TEXT" val="添加目录标题"/>
  <p:tag name="KSO_WM_DIAGRAM_MAX_ITEMCNT" val="8"/>
  <p:tag name="KSO_WM_DIAGRAM_MIN_ITEMCNT" val="2"/>
  <p:tag name="KSO_WM_DIAGRAM_VIRTUALLY_FRAME" val="{&quot;height&quot;:259.6011023622047,&quot;left&quot;:303.6841861082063,&quot;top&quot;:231.4988976377953,&quot;width&quot;:661.222021484375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FILL_FORE_SCHEMECOLOR_INDEX" val="5"/>
  <p:tag name="KSO_WM_UNIT_TEXT_FILL_TYPE" val="1"/>
  <p:tag name="KSO_WM_UNIT_USESOURCEFORMAT_APPLY" val="1"/>
</p:tagLst>
</file>

<file path=ppt/tags/tag72.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1_1"/>
  <p:tag name="KSO_WM_TEMPLATE_CATEGORY" val="custom"/>
  <p:tag name="KSO_WM_TEMPLATE_INDEX" val="20230287"/>
  <p:tag name="KSO_WM_UNIT_LAYERLEVEL" val="1_1_1"/>
  <p:tag name="KSO_WM_TAG_VERSION" val="1.0"/>
  <p:tag name="KSO_WM_DIAGRAM_GROUP_CODE" val="l1-1"/>
  <p:tag name="KSO_WM_UNIT_TYPE" val="l_h_a"/>
  <p:tag name="KSO_WM_UNIT_ID" val="custom20230287_4*l_h_a*1_1_1"/>
  <p:tag name="KSO_WM_DIAGRAM_VERSION" val="3"/>
  <p:tag name="KSO_WM_UNIT_PRESET_TEXT" val="添加目录标题"/>
  <p:tag name="KSO_WM_DIAGRAM_MAX_ITEMCNT" val="8"/>
  <p:tag name="KSO_WM_DIAGRAM_MIN_ITEMCNT" val="2"/>
  <p:tag name="KSO_WM_DIAGRAM_VIRTUALLY_FRAME" val="{&quot;height&quot;:259.6011023622047,&quot;left&quot;:303.6841861082063,&quot;top&quot;:231.4988976377953,&quot;width&quot;:661.222021484375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FILL_FORE_SCHEMECOLOR_INDEX" val="5"/>
  <p:tag name="KSO_WM_UNIT_TEXT_FILL_TYPE" val="1"/>
  <p:tag name="KSO_WM_UNIT_USESOURCEFORMAT_APPLY" val="1"/>
</p:tagLst>
</file>

<file path=ppt/tags/tag73.xml><?xml version="1.0" encoding="utf-8"?>
<p:tagLst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 name="RESOURCE_RECORD_KEY" val="{&quot;13&quot;:[4364879],&quot;65&quot;:[20187308]}"/>
</p:tagLst>
</file>

<file path=ppt/tags/tag74.xml><?xml version="1.0" encoding="utf-8"?>
<p:tagLst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75.xml><?xml version="1.0" encoding="utf-8"?>
<p:tagLst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76.xml><?xml version="1.0" encoding="utf-8"?>
<p:tagLst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77.xml><?xml version="1.0" encoding="utf-8"?>
<p:tagLst xmlns:p="http://schemas.openxmlformats.org/presentationml/2006/main">
  <p:tag name="KSO_WM_DIAGRAM_VIRTUALLY_FRAME" val="{&quot;height&quot;:391.93480314960635,&quot;left&quot;:-17.26480314960629,&quot;top&quot;:94.55,&quot;width&quot;:980.1648031496063}"/>
</p:tagLst>
</file>

<file path=ppt/tags/tag78.xml><?xml version="1.0" encoding="utf-8"?>
<p:tagLst xmlns:p="http://schemas.openxmlformats.org/presentationml/2006/main">
  <p:tag name="KSO_WM_DIAGRAM_VIRTUALLY_FRAME" val="{&quot;height&quot;:391.93480314960635,&quot;left&quot;:-17.26480314960629,&quot;top&quot;:94.55,&quot;width&quot;:980.1648031496063}"/>
</p:tagLst>
</file>

<file path=ppt/tags/tag79.xml><?xml version="1.0" encoding="utf-8"?>
<p:tagLst xmlns:p="http://schemas.openxmlformats.org/presentationml/2006/main">
  <p:tag name="KSO_WM_DIAGRAM_VIRTUALLY_FRAME" val="{&quot;height&quot;:391.93480314960635,&quot;left&quot;:-17.26480314960629,&quot;top&quot;:94.55,&quot;width&quot;:980.1648031496063}"/>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DIAGRAM_VIRTUALLY_FRAME" val="{&quot;height&quot;:344.94472440944884,&quot;left&quot;:-17.26480314960629,&quot;top&quot;:94.55,&quot;width&quot;:980.1648031496063}"/>
</p:tagLst>
</file>

<file path=ppt/tags/tag81.xml><?xml version="1.0" encoding="utf-8"?>
<p:tagLst xmlns:p="http://schemas.openxmlformats.org/presentationml/2006/main">
  <p:tag name="KSO_WM_DIAGRAM_VIRTUALLY_FRAME" val="{&quot;height&quot;:344.94472440944884,&quot;left&quot;:-17.26480314960629,&quot;top&quot;:94.55,&quot;width&quot;:980.1648031496063}"/>
</p:tagLst>
</file>

<file path=ppt/tags/tag82.xml><?xml version="1.0" encoding="utf-8"?>
<p:tagLst xmlns:p="http://schemas.openxmlformats.org/presentationml/2006/main">
  <p:tag name="KSO_WM_DIAGRAM_VIRTUALLY_FRAME" val="{&quot;height&quot;:391.93480314960635,&quot;left&quot;:-17.26480314960629,&quot;top&quot;:94.55,&quot;width&quot;:980.1648031496063}"/>
</p:tagLst>
</file>

<file path=ppt/tags/tag83.xml><?xml version="1.0" encoding="utf-8"?>
<p:tagLst xmlns:p="http://schemas.openxmlformats.org/presentationml/2006/main">
  <p:tag name="KSO_WM_DIAGRAM_VIRTUALLY_FRAME" val="{&quot;height&quot;:391.93480314960635,&quot;left&quot;:-17.26480314960629,&quot;top&quot;:94.55,&quot;width&quot;:980.1648031496063}"/>
</p:tagLst>
</file>

<file path=ppt/tags/tag84.xml><?xml version="1.0" encoding="utf-8"?>
<p:tagLst xmlns:p="http://schemas.openxmlformats.org/presentationml/2006/main">
  <p:tag name="KSO_WM_DIAGRAM_VIRTUALLY_FRAME" val="{&quot;height&quot;:391.93480314960635,&quot;left&quot;:-17.26480314960629,&quot;top&quot;:94.55,&quot;width&quot;:980.1648031496063}"/>
</p:tagLst>
</file>

<file path=ppt/tags/tag85.xml><?xml version="1.0" encoding="utf-8"?>
<p:tagLst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86.xml><?xml version="1.0" encoding="utf-8"?>
<p:tagLst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87.xml><?xml version="1.0" encoding="utf-8"?>
<p:tagLst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88.xml><?xml version="1.0" encoding="utf-8"?>
<p:tagLst xmlns:p="http://schemas.openxmlformats.org/presentationml/2006/main">
  <p:tag name="KSO_WM_DIAGRAM_VIRTUALLY_FRAME" val="{&quot;height&quot;:315.91653543307086,&quot;left&quot;:94.33543307086615,&quot;top&quot;:171.43307086614172,&quot;width&quot;:507.1323622047245}"/>
</p:tagLst>
</file>

<file path=ppt/tags/tag89.xml><?xml version="1.0" encoding="utf-8"?>
<p:tagLst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91.xml><?xml version="1.0" encoding="utf-8"?>
<p:tagLst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92.xml><?xml version="1.0" encoding="utf-8"?>
<p:tagLst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93.xml><?xml version="1.0" encoding="utf-8"?>
<p:tagLst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94.xml><?xml version="1.0" encoding="utf-8"?>
<p:tagLst xmlns:p="http://schemas.openxmlformats.org/presentationml/2006/main">
  <p:tag name="KSO_WM_DIAGRAM_VIRTUALLY_FRAME" val="{&quot;height&quot;:547.4330708661416,&quot;left&quot;:60.225196850393694,&quot;top&quot;:110.99999999999997,&quot;width&quot;:574.2925984251968}"/>
</p:tagLst>
</file>

<file path=ppt/tags/tag95.xml><?xml version="1.0" encoding="utf-8"?>
<p:tagLst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96.xml><?xml version="1.0" encoding="utf-8"?>
<p:tagLst xmlns:p="http://schemas.openxmlformats.org/presentationml/2006/main">
  <p:tag name="KSO_WM_DIAGRAM_VIRTUALLY_FRAME" val="{&quot;height&quot;:547.4330708661416,&quot;left&quot;:60.225196850393694,&quot;top&quot;:110.99999999999997,&quot;width&quot;:574.2925984251968}"/>
</p:tagLst>
</file>

<file path=ppt/tags/tag97.xml><?xml version="1.0" encoding="utf-8"?>
<p:tagLst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98.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1_1"/>
  <p:tag name="KSO_WM_TEMPLATE_CATEGORY" val="custom"/>
  <p:tag name="KSO_WM_TEMPLATE_INDEX" val="20230287"/>
  <p:tag name="KSO_WM_UNIT_LAYERLEVEL" val="1_1_1"/>
  <p:tag name="KSO_WM_TAG_VERSION" val="1.0"/>
  <p:tag name="KSO_WM_DIAGRAM_GROUP_CODE" val="l1-1"/>
  <p:tag name="KSO_WM_UNIT_TYPE" val="l_h_a"/>
  <p:tag name="KSO_WM_UNIT_ID" val="custom20230287_4*l_h_a*1_1_1"/>
  <p:tag name="KSO_WM_DIAGRAM_VERSION" val="3"/>
  <p:tag name="KSO_WM_UNIT_PRESET_TEXT" val="添加目录标题"/>
  <p:tag name="KSO_WM_DIAGRAM_MAX_ITEMCNT" val="8"/>
  <p:tag name="KSO_WM_DIAGRAM_MIN_ITEMCNT" val="2"/>
  <p:tag name="KSO_WM_DIAGRAM_VIRTUALLY_FRAME" val="{&quot;height&quot;:259.6011023622047,&quot;left&quot;:303.6841861082063,&quot;top&quot;:231.4988976377953,&quot;width&quot;:661.222021484375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FILL_FORE_SCHEMECOLOR_INDEX" val="5"/>
  <p:tag name="KSO_WM_UNIT_TEXT_FILL_TYPE" val="1"/>
  <p:tag name="KSO_WM_UNIT_USESOURCEFORMAT_APPLY" val="1"/>
</p:tagLst>
</file>

<file path=ppt/tags/tag99.xml><?xml version="1.0" encoding="utf-8"?>
<p:tagLst xmlns:p="http://schemas.openxmlformats.org/presentationml/2006/main">
  <p:tag name="KSO_WM_DIAGRAM_VIRTUALLY_FRAME" val="{&quot;height&quot;:415.85,&quot;left&quot;:21.9,&quot;top&quot;:103,&quot;width&quot;:916.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vert="eaVert" wrap="square" rtlCol="0">
        <a:spAutoFit/>
      </a:bodyPr>
      <a:lstStyle>
        <a:defPPr>
          <a:defRPr lang="zh-CN" altLang="en-US" sz="4000" dirty="0">
            <a:solidFill>
              <a:prstClr val="white">
                <a:lumMod val="95000"/>
              </a:prstClr>
            </a:solidFill>
            <a:latin typeface="字酷堂清楷体" panose="02010601030101010101" pitchFamily="2" charset="-122"/>
            <a:ea typeface="字酷堂清楷体" panose="02010601030101010101" pitchFamily="2" charset="-122"/>
            <a:sym typeface="+mn-ea"/>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5081</Words>
  <Application>WPS 演示</Application>
  <PresentationFormat>宽屏</PresentationFormat>
  <Paragraphs>112</Paragraphs>
  <Slides>16</Slides>
  <Notes>53</Notes>
  <HiddenSlides>0</HiddenSlides>
  <MMClips>1</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16</vt:i4>
      </vt:variant>
    </vt:vector>
  </HeadingPairs>
  <TitlesOfParts>
    <vt:vector size="33" baseType="lpstr">
      <vt:lpstr>Arial</vt:lpstr>
      <vt:lpstr>宋体</vt:lpstr>
      <vt:lpstr>Wingdings</vt:lpstr>
      <vt:lpstr>字酷堂清楷体</vt:lpstr>
      <vt:lpstr>微软雅黑</vt:lpstr>
      <vt:lpstr>方正大标宋简体</vt:lpstr>
      <vt:lpstr>楷体</vt:lpstr>
      <vt:lpstr>MiSans Normal</vt:lpstr>
      <vt:lpstr>文悦古典明朝体 (非商业使用) W5</vt:lpstr>
      <vt:lpstr>迷你简小隶书</vt:lpstr>
      <vt:lpstr>Calibri</vt:lpstr>
      <vt:lpstr>Times New Roman</vt:lpstr>
      <vt:lpstr>楷体_GB2312</vt:lpstr>
      <vt:lpstr>Arial Unicode MS</vt:lpstr>
      <vt:lpstr>隶书</vt:lpstr>
      <vt:lpstr>新宋体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dc:title>
  <dc:creator/>
  <cp:lastModifiedBy>北之零年</cp:lastModifiedBy>
  <cp:revision>51</cp:revision>
  <dcterms:created xsi:type="dcterms:W3CDTF">2019-05-16T11:29:00Z</dcterms:created>
  <dcterms:modified xsi:type="dcterms:W3CDTF">2024-10-09T11:11:21Z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2052-12.1.0.17857</vt:lpwstr>
  </property>
  <property fmtid="{D5CDD505-2E9C-101B-9397-08002B2CF9AE}" pid="3" name="KSOTemplateUUID">
    <vt:lpwstr>v1.0_mb_y+nKvKQgcqSlZi24VdZcwg==</vt:lpwstr>
  </property>
  <property fmtid="{D5CDD505-2E9C-101B-9397-08002B2CF9AE}" pid="4" name="ICV">
    <vt:lpwstr>2B9392DA7F8A4C6E8A7C54BDE253046E_13</vt:lpwstr>
  </property>
</Properties>
</file>