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59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D73A83-E73A-BF77-3FF1-19664E6601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altLang="zh-CN"/>
              <a:t>Mastertitelformat bearbeiten</a:t>
            </a:r>
            <a:endParaRPr lang="zh-CN" altLang="en-US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E59007B-1996-C3A7-F527-E1F2038263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altLang="zh-CN"/>
              <a:t>Master-Untertitelformat bearbeiten</a:t>
            </a:r>
            <a:endParaRPr lang="zh-CN" alt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697042D-C47B-5C6A-C55A-D23314949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D2FE-5C82-403B-9459-872568DA1A76}" type="datetimeFigureOut">
              <a:rPr lang="zh-CN" altLang="en-US" smtClean="0"/>
              <a:t>2024/5/29</a:t>
            </a:fld>
            <a:endParaRPr lang="zh-CN" alt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45445C5-7C6F-A54E-3AE8-F111A1A26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66AE074-771D-D021-C68D-83B6D3696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EA896-8934-486C-8EBF-F190B193C5A2}" type="slidenum">
              <a:rPr lang="zh-CN" altLang="en-US" smtClean="0"/>
              <a:t>‹Nr.›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7985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152526-2BC3-F2E7-F50D-E2B4E91A7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zh-CN"/>
              <a:t>Mastertitelformat bearbeiten</a:t>
            </a:r>
            <a:endParaRPr lang="zh-CN" altLang="en-US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970FEE4-515D-DEE3-FEB1-B269EE968E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altLang="zh-CN"/>
              <a:t>Mastertextformat bearbeiten</a:t>
            </a:r>
          </a:p>
          <a:p>
            <a:pPr lvl="1"/>
            <a:r>
              <a:rPr lang="de-DE" altLang="zh-CN"/>
              <a:t>Zweite Ebene</a:t>
            </a:r>
          </a:p>
          <a:p>
            <a:pPr lvl="2"/>
            <a:r>
              <a:rPr lang="de-DE" altLang="zh-CN"/>
              <a:t>Dritte Ebene</a:t>
            </a:r>
          </a:p>
          <a:p>
            <a:pPr lvl="3"/>
            <a:r>
              <a:rPr lang="de-DE" altLang="zh-CN"/>
              <a:t>Vierte Ebene</a:t>
            </a:r>
          </a:p>
          <a:p>
            <a:pPr lvl="4"/>
            <a:r>
              <a:rPr lang="de-DE" altLang="zh-CN"/>
              <a:t>Fünfte Ebene</a:t>
            </a:r>
            <a:endParaRPr lang="zh-CN" alt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F96F1D6-B19E-8522-9CDA-5B6583DCA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D2FE-5C82-403B-9459-872568DA1A76}" type="datetimeFigureOut">
              <a:rPr lang="zh-CN" altLang="en-US" smtClean="0"/>
              <a:t>2024/5/29</a:t>
            </a:fld>
            <a:endParaRPr lang="zh-CN" alt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02CB552-BEED-C8A7-82BD-A714E6BE1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31BE360-C7C7-5D02-B71F-31A62C96C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EA896-8934-486C-8EBF-F190B193C5A2}" type="slidenum">
              <a:rPr lang="zh-CN" altLang="en-US" smtClean="0"/>
              <a:t>‹Nr.›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851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0FC539A-69B2-4DA3-6685-B7A954A03D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altLang="zh-CN"/>
              <a:t>Mastertitelformat bearbeiten</a:t>
            </a:r>
            <a:endParaRPr lang="zh-CN" altLang="en-US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84384CA-4998-09C4-35D3-AFB6D1DAF4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altLang="zh-CN"/>
              <a:t>Mastertextformat bearbeiten</a:t>
            </a:r>
          </a:p>
          <a:p>
            <a:pPr lvl="1"/>
            <a:r>
              <a:rPr lang="de-DE" altLang="zh-CN"/>
              <a:t>Zweite Ebene</a:t>
            </a:r>
          </a:p>
          <a:p>
            <a:pPr lvl="2"/>
            <a:r>
              <a:rPr lang="de-DE" altLang="zh-CN"/>
              <a:t>Dritte Ebene</a:t>
            </a:r>
          </a:p>
          <a:p>
            <a:pPr lvl="3"/>
            <a:r>
              <a:rPr lang="de-DE" altLang="zh-CN"/>
              <a:t>Vierte Ebene</a:t>
            </a:r>
          </a:p>
          <a:p>
            <a:pPr lvl="4"/>
            <a:r>
              <a:rPr lang="de-DE" altLang="zh-CN"/>
              <a:t>Fünfte Ebene</a:t>
            </a:r>
            <a:endParaRPr lang="zh-CN" alt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FE416F2-1F8A-8059-745B-FF3297042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D2FE-5C82-403B-9459-872568DA1A76}" type="datetimeFigureOut">
              <a:rPr lang="zh-CN" altLang="en-US" smtClean="0"/>
              <a:t>2024/5/29</a:t>
            </a:fld>
            <a:endParaRPr lang="zh-CN" alt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D00321D-49BC-DFB8-4F3D-A8D335390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D2A7060-ACBC-705D-1BF2-7888312DF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EA896-8934-486C-8EBF-F190B193C5A2}" type="slidenum">
              <a:rPr lang="zh-CN" altLang="en-US" smtClean="0"/>
              <a:t>‹Nr.›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8360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150769-6010-C834-1F94-F031744A5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zh-CN"/>
              <a:t>Mastertitelformat bearbeiten</a:t>
            </a:r>
            <a:endParaRPr lang="zh-CN" alt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1FFA86D-A64C-B807-6756-2CDBDD4E0F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altLang="zh-CN"/>
              <a:t>Mastertextformat bearbeiten</a:t>
            </a:r>
          </a:p>
          <a:p>
            <a:pPr lvl="1"/>
            <a:r>
              <a:rPr lang="de-DE" altLang="zh-CN"/>
              <a:t>Zweite Ebene</a:t>
            </a:r>
          </a:p>
          <a:p>
            <a:pPr lvl="2"/>
            <a:r>
              <a:rPr lang="de-DE" altLang="zh-CN"/>
              <a:t>Dritte Ebene</a:t>
            </a:r>
          </a:p>
          <a:p>
            <a:pPr lvl="3"/>
            <a:r>
              <a:rPr lang="de-DE" altLang="zh-CN"/>
              <a:t>Vierte Ebene</a:t>
            </a:r>
          </a:p>
          <a:p>
            <a:pPr lvl="4"/>
            <a:r>
              <a:rPr lang="de-DE" altLang="zh-CN"/>
              <a:t>Fünfte Ebene</a:t>
            </a:r>
            <a:endParaRPr lang="zh-CN" alt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80F96C7-C666-7C67-F9C8-EF018F1A6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D2FE-5C82-403B-9459-872568DA1A76}" type="datetimeFigureOut">
              <a:rPr lang="zh-CN" altLang="en-US" smtClean="0"/>
              <a:t>2024/5/29</a:t>
            </a:fld>
            <a:endParaRPr lang="zh-CN" alt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906DF11-7539-FEAB-E0B9-E7CDD272D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B4E2292-D2F4-CCC5-C1C6-373DB2ABA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EA896-8934-486C-8EBF-F190B193C5A2}" type="slidenum">
              <a:rPr lang="zh-CN" altLang="en-US" smtClean="0"/>
              <a:t>‹Nr.›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9786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4CB2A5-A7AE-70C8-BDF0-1976EADB3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altLang="zh-CN"/>
              <a:t>Mastertitelformat bearbeiten</a:t>
            </a:r>
            <a:endParaRPr lang="zh-CN" altLang="en-US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774A5A0-EE1B-72C2-ADB9-19ED161257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altLang="zh-CN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22A93C3-D760-549A-DA7C-032254415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D2FE-5C82-403B-9459-872568DA1A76}" type="datetimeFigureOut">
              <a:rPr lang="zh-CN" altLang="en-US" smtClean="0"/>
              <a:t>2024/5/29</a:t>
            </a:fld>
            <a:endParaRPr lang="zh-CN" alt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BB347C6-8216-1D7F-80DF-429D11D54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7A80801-6F76-42F0-F5BD-29429C027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EA896-8934-486C-8EBF-F190B193C5A2}" type="slidenum">
              <a:rPr lang="zh-CN" altLang="en-US" smtClean="0"/>
              <a:t>‹Nr.›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05024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9B0B35-A147-BCD0-8197-E3BABB2FE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zh-CN"/>
              <a:t>Mastertitelformat bearbeiten</a:t>
            </a:r>
            <a:endParaRPr lang="zh-CN" alt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E44F662-B365-79A5-4F19-54229EA1E5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altLang="zh-CN"/>
              <a:t>Mastertextformat bearbeiten</a:t>
            </a:r>
          </a:p>
          <a:p>
            <a:pPr lvl="1"/>
            <a:r>
              <a:rPr lang="de-DE" altLang="zh-CN"/>
              <a:t>Zweite Ebene</a:t>
            </a:r>
          </a:p>
          <a:p>
            <a:pPr lvl="2"/>
            <a:r>
              <a:rPr lang="de-DE" altLang="zh-CN"/>
              <a:t>Dritte Ebene</a:t>
            </a:r>
          </a:p>
          <a:p>
            <a:pPr lvl="3"/>
            <a:r>
              <a:rPr lang="de-DE" altLang="zh-CN"/>
              <a:t>Vierte Ebene</a:t>
            </a:r>
          </a:p>
          <a:p>
            <a:pPr lvl="4"/>
            <a:r>
              <a:rPr lang="de-DE" altLang="zh-CN"/>
              <a:t>Fünfte Ebene</a:t>
            </a:r>
            <a:endParaRPr lang="zh-CN" altLang="en-US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0D1AC5D-C638-3397-7F90-10BD84772F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altLang="zh-CN"/>
              <a:t>Mastertextformat bearbeiten</a:t>
            </a:r>
          </a:p>
          <a:p>
            <a:pPr lvl="1"/>
            <a:r>
              <a:rPr lang="de-DE" altLang="zh-CN"/>
              <a:t>Zweite Ebene</a:t>
            </a:r>
          </a:p>
          <a:p>
            <a:pPr lvl="2"/>
            <a:r>
              <a:rPr lang="de-DE" altLang="zh-CN"/>
              <a:t>Dritte Ebene</a:t>
            </a:r>
          </a:p>
          <a:p>
            <a:pPr lvl="3"/>
            <a:r>
              <a:rPr lang="de-DE" altLang="zh-CN"/>
              <a:t>Vierte Ebene</a:t>
            </a:r>
          </a:p>
          <a:p>
            <a:pPr lvl="4"/>
            <a:r>
              <a:rPr lang="de-DE" altLang="zh-CN"/>
              <a:t>Fünfte Ebene</a:t>
            </a:r>
            <a:endParaRPr lang="zh-CN" altLang="en-US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6A4EADB-C142-F700-D104-1643FABE1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D2FE-5C82-403B-9459-872568DA1A76}" type="datetimeFigureOut">
              <a:rPr lang="zh-CN" altLang="en-US" smtClean="0"/>
              <a:t>2024/5/29</a:t>
            </a:fld>
            <a:endParaRPr lang="zh-CN" alt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865DF33-ADDA-E894-97C2-D3699F5A7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83EEDB2-5F03-9785-9F06-303803143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EA896-8934-486C-8EBF-F190B193C5A2}" type="slidenum">
              <a:rPr lang="zh-CN" altLang="en-US" smtClean="0"/>
              <a:t>‹Nr.›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8361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9F2260-B2E7-08B5-3963-853FC6561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altLang="zh-CN"/>
              <a:t>Mastertitelformat bearbeiten</a:t>
            </a:r>
            <a:endParaRPr lang="zh-CN" altLang="en-US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EDCD95B-BD79-4BED-CC3A-16F806143D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altLang="zh-CN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1F3D7DA-F6F4-2D9D-DDA9-964D0E8329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altLang="zh-CN"/>
              <a:t>Mastertextformat bearbeiten</a:t>
            </a:r>
          </a:p>
          <a:p>
            <a:pPr lvl="1"/>
            <a:r>
              <a:rPr lang="de-DE" altLang="zh-CN"/>
              <a:t>Zweite Ebene</a:t>
            </a:r>
          </a:p>
          <a:p>
            <a:pPr lvl="2"/>
            <a:r>
              <a:rPr lang="de-DE" altLang="zh-CN"/>
              <a:t>Dritte Ebene</a:t>
            </a:r>
          </a:p>
          <a:p>
            <a:pPr lvl="3"/>
            <a:r>
              <a:rPr lang="de-DE" altLang="zh-CN"/>
              <a:t>Vierte Ebene</a:t>
            </a:r>
          </a:p>
          <a:p>
            <a:pPr lvl="4"/>
            <a:r>
              <a:rPr lang="de-DE" altLang="zh-CN"/>
              <a:t>Fünfte Ebene</a:t>
            </a:r>
            <a:endParaRPr lang="zh-CN" altLang="en-US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A0789EE-4400-6AF9-16F4-7C40EB5D2E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altLang="zh-CN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87FB6677-383C-91EE-C3C4-1655773B13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altLang="zh-CN"/>
              <a:t>Mastertextformat bearbeiten</a:t>
            </a:r>
          </a:p>
          <a:p>
            <a:pPr lvl="1"/>
            <a:r>
              <a:rPr lang="de-DE" altLang="zh-CN"/>
              <a:t>Zweite Ebene</a:t>
            </a:r>
          </a:p>
          <a:p>
            <a:pPr lvl="2"/>
            <a:r>
              <a:rPr lang="de-DE" altLang="zh-CN"/>
              <a:t>Dritte Ebene</a:t>
            </a:r>
          </a:p>
          <a:p>
            <a:pPr lvl="3"/>
            <a:r>
              <a:rPr lang="de-DE" altLang="zh-CN"/>
              <a:t>Vierte Ebene</a:t>
            </a:r>
          </a:p>
          <a:p>
            <a:pPr lvl="4"/>
            <a:r>
              <a:rPr lang="de-DE" altLang="zh-CN"/>
              <a:t>Fünfte Ebene</a:t>
            </a:r>
            <a:endParaRPr lang="zh-CN" altLang="en-US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4EFD5BC-C2FE-D47C-7921-D230D24A3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D2FE-5C82-403B-9459-872568DA1A76}" type="datetimeFigureOut">
              <a:rPr lang="zh-CN" altLang="en-US" smtClean="0"/>
              <a:t>2024/5/29</a:t>
            </a:fld>
            <a:endParaRPr lang="zh-CN" altLang="en-US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B0B257E-03B7-9011-A27A-36EC9E96A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632994F-ABBC-47C7-C235-4947079FC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EA896-8934-486C-8EBF-F190B193C5A2}" type="slidenum">
              <a:rPr lang="zh-CN" altLang="en-US" smtClean="0"/>
              <a:t>‹Nr.›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70461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7CEF1D-074F-1C79-7BF1-82CB12F07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zh-CN"/>
              <a:t>Mastertitelformat bearbeiten</a:t>
            </a:r>
            <a:endParaRPr lang="zh-CN" altLang="en-US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C734928-8F0B-B0DF-255D-F5DE88CEE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D2FE-5C82-403B-9459-872568DA1A76}" type="datetimeFigureOut">
              <a:rPr lang="zh-CN" altLang="en-US" smtClean="0"/>
              <a:t>2024/5/29</a:t>
            </a:fld>
            <a:endParaRPr lang="zh-CN" altLang="en-US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5C0DCFE-84B3-A4CD-B2AE-1AF6CE592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D21CB7C-5632-78CA-A7CA-2E83F6C1F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EA896-8934-486C-8EBF-F190B193C5A2}" type="slidenum">
              <a:rPr lang="zh-CN" altLang="en-US" smtClean="0"/>
              <a:t>‹Nr.›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55830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C3B3C28-A866-464A-C996-6037CF181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D2FE-5C82-403B-9459-872568DA1A76}" type="datetimeFigureOut">
              <a:rPr lang="zh-CN" altLang="en-US" smtClean="0"/>
              <a:t>2024/5/29</a:t>
            </a:fld>
            <a:endParaRPr lang="zh-CN" altLang="en-US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04B60A81-5BA0-BF9E-A5AF-B79DE6FFD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8E3CEEB-3B37-B61E-85DE-C8F380EF3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EA896-8934-486C-8EBF-F190B193C5A2}" type="slidenum">
              <a:rPr lang="zh-CN" altLang="en-US" smtClean="0"/>
              <a:t>‹Nr.›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2311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2B973E-7BEC-664F-93CE-F9DA7A90DE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altLang="zh-CN"/>
              <a:t>Mastertitelformat bearbeiten</a:t>
            </a:r>
            <a:endParaRPr lang="zh-CN" alt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ABC5446-DE91-9187-67CE-DF194E2F57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altLang="zh-CN"/>
              <a:t>Mastertextformat bearbeiten</a:t>
            </a:r>
          </a:p>
          <a:p>
            <a:pPr lvl="1"/>
            <a:r>
              <a:rPr lang="de-DE" altLang="zh-CN"/>
              <a:t>Zweite Ebene</a:t>
            </a:r>
          </a:p>
          <a:p>
            <a:pPr lvl="2"/>
            <a:r>
              <a:rPr lang="de-DE" altLang="zh-CN"/>
              <a:t>Dritte Ebene</a:t>
            </a:r>
          </a:p>
          <a:p>
            <a:pPr lvl="3"/>
            <a:r>
              <a:rPr lang="de-DE" altLang="zh-CN"/>
              <a:t>Vierte Ebene</a:t>
            </a:r>
          </a:p>
          <a:p>
            <a:pPr lvl="4"/>
            <a:r>
              <a:rPr lang="de-DE" altLang="zh-CN"/>
              <a:t>Fünfte Ebene</a:t>
            </a:r>
            <a:endParaRPr lang="zh-CN" altLang="en-US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5A039FE-2C29-8C80-5781-34073B220A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altLang="zh-CN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8768CED-049F-B39F-1BD1-74710A94D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D2FE-5C82-403B-9459-872568DA1A76}" type="datetimeFigureOut">
              <a:rPr lang="zh-CN" altLang="en-US" smtClean="0"/>
              <a:t>2024/5/29</a:t>
            </a:fld>
            <a:endParaRPr lang="zh-CN" alt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A00F6DC-3872-0E73-BEAB-32A4B7FCB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D78E0D7-312C-F75E-DC76-AED29B11D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EA896-8934-486C-8EBF-F190B193C5A2}" type="slidenum">
              <a:rPr lang="zh-CN" altLang="en-US" smtClean="0"/>
              <a:t>‹Nr.›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13435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DA2DAA-FDD9-B2C9-16DB-FD0E72416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altLang="zh-CN"/>
              <a:t>Mastertitelformat bearbeiten</a:t>
            </a:r>
            <a:endParaRPr lang="zh-CN" altLang="en-US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029CAF2-C7B5-F278-03D5-57B55F91DC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818C867-4B88-ECA7-7817-FDA154102A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altLang="zh-CN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B046790-0E93-7A7B-B039-F4A66481B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D2FE-5C82-403B-9459-872568DA1A76}" type="datetimeFigureOut">
              <a:rPr lang="zh-CN" altLang="en-US" smtClean="0"/>
              <a:t>2024/5/29</a:t>
            </a:fld>
            <a:endParaRPr lang="zh-CN" alt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64D0CD8-627F-673B-4AB6-2E8C86761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2A014DC-910E-C80D-3D59-511880238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EA896-8934-486C-8EBF-F190B193C5A2}" type="slidenum">
              <a:rPr lang="zh-CN" altLang="en-US" smtClean="0"/>
              <a:t>‹Nr.›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7729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703E73B-DC61-EC99-E867-118E6163F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altLang="zh-CN"/>
              <a:t>Mastertitelformat bearbeiten</a:t>
            </a:r>
            <a:endParaRPr lang="zh-CN" altLang="en-US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1CD302C-2A96-1902-EA7E-BA506FCAC3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altLang="zh-CN"/>
              <a:t>Mastertextformat bearbeiten</a:t>
            </a:r>
          </a:p>
          <a:p>
            <a:pPr lvl="1"/>
            <a:r>
              <a:rPr lang="de-DE" altLang="zh-CN"/>
              <a:t>Zweite Ebene</a:t>
            </a:r>
          </a:p>
          <a:p>
            <a:pPr lvl="2"/>
            <a:r>
              <a:rPr lang="de-DE" altLang="zh-CN"/>
              <a:t>Dritte Ebene</a:t>
            </a:r>
          </a:p>
          <a:p>
            <a:pPr lvl="3"/>
            <a:r>
              <a:rPr lang="de-DE" altLang="zh-CN"/>
              <a:t>Vierte Ebene</a:t>
            </a:r>
          </a:p>
          <a:p>
            <a:pPr lvl="4"/>
            <a:r>
              <a:rPr lang="de-DE" altLang="zh-CN"/>
              <a:t>Fünfte Ebene</a:t>
            </a:r>
            <a:endParaRPr lang="zh-CN" alt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3753FA2-5E1D-9903-2E0E-430576C771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BDD2FE-5C82-403B-9459-872568DA1A76}" type="datetimeFigureOut">
              <a:rPr lang="zh-CN" altLang="en-US" smtClean="0"/>
              <a:t>2024/5/29</a:t>
            </a:fld>
            <a:endParaRPr lang="zh-CN" alt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3EF36E4-3491-C17F-9585-D8A2DE19B1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1011049-778A-3D20-18C0-EBA499C0A7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EA896-8934-486C-8EBF-F190B193C5A2}" type="slidenum">
              <a:rPr lang="zh-CN" altLang="en-US" smtClean="0"/>
              <a:t>‹Nr.›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643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304967-A362-F251-7F83-EE4E199208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b="1" dirty="0">
                <a:solidFill>
                  <a:srgbClr val="FFC000"/>
                </a:solidFill>
              </a:rPr>
              <a:t>弱变化名词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B842307-0826-3832-8AE5-234778728D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97964"/>
            <a:ext cx="9144000" cy="1655762"/>
          </a:xfrm>
        </p:spPr>
        <p:txBody>
          <a:bodyPr/>
          <a:lstStyle/>
          <a:p>
            <a:r>
              <a:rPr lang="en-US" altLang="zh-CN" dirty="0">
                <a:solidFill>
                  <a:srgbClr val="FFC000"/>
                </a:solidFill>
              </a:rPr>
              <a:t>2022</a:t>
            </a:r>
            <a:r>
              <a:rPr lang="zh-CN" altLang="en-US" dirty="0">
                <a:solidFill>
                  <a:srgbClr val="FFC000"/>
                </a:solidFill>
              </a:rPr>
              <a:t>级 刘士琪 </a:t>
            </a:r>
            <a:r>
              <a:rPr lang="en-US" altLang="zh-CN" dirty="0">
                <a:solidFill>
                  <a:srgbClr val="FFC000"/>
                </a:solidFill>
              </a:rPr>
              <a:t>202230092338</a:t>
            </a:r>
          </a:p>
          <a:p>
            <a:r>
              <a:rPr lang="en-US" altLang="zh-CN" dirty="0">
                <a:solidFill>
                  <a:srgbClr val="FFC000"/>
                </a:solidFill>
              </a:rPr>
              <a:t>Orion</a:t>
            </a:r>
            <a:endParaRPr lang="zh-CN" alt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2944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2AE65E-AC40-DC89-1E29-077CBE591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什么是“弱变化名词？”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DFEFB69-A4A8-C3C2-1D5E-0E249EB337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5308"/>
            <a:ext cx="10515600" cy="4351338"/>
          </a:xfrm>
        </p:spPr>
        <p:txBody>
          <a:bodyPr/>
          <a:lstStyle/>
          <a:p>
            <a:r>
              <a:rPr lang="zh-CN" altLang="en-US" dirty="0"/>
              <a:t>除第一格单数外，其它格中名词都要添加词尾</a:t>
            </a:r>
            <a:r>
              <a:rPr lang="en-US" altLang="zh-CN" dirty="0"/>
              <a:t>-n</a:t>
            </a:r>
            <a:r>
              <a:rPr lang="zh-CN" altLang="en-US" dirty="0"/>
              <a:t>或者</a:t>
            </a:r>
            <a:r>
              <a:rPr lang="en-US" altLang="zh-CN" dirty="0"/>
              <a:t>-</a:t>
            </a:r>
            <a:r>
              <a:rPr lang="en-US" altLang="zh-CN" dirty="0" err="1"/>
              <a:t>en</a:t>
            </a:r>
            <a:r>
              <a:rPr lang="zh-CN" altLang="en-US" dirty="0"/>
              <a:t>，就称之为弱变化名词。其复数从不变音。（多为动物名和职业）</a:t>
            </a:r>
            <a:endParaRPr lang="en-US" altLang="zh-CN" dirty="0"/>
          </a:p>
          <a:p>
            <a:r>
              <a:rPr lang="zh-CN" altLang="en-US" dirty="0"/>
              <a:t>例：</a:t>
            </a:r>
            <a:r>
              <a:rPr lang="en-US" altLang="zh-CN" dirty="0"/>
              <a:t>Nom: der Mensch             die Menschen</a:t>
            </a:r>
            <a:br>
              <a:rPr lang="en-US" altLang="zh-CN" dirty="0"/>
            </a:br>
            <a:r>
              <a:rPr lang="en-US" altLang="zh-CN" dirty="0"/>
              <a:t>       Gen:   des Menschen        der Menschen        </a:t>
            </a:r>
            <a:br>
              <a:rPr lang="en-US" altLang="zh-CN" dirty="0"/>
            </a:br>
            <a:r>
              <a:rPr lang="en-US" altLang="zh-CN" dirty="0"/>
              <a:t>       Dat:   dem Menschen       den Menschen</a:t>
            </a:r>
            <a:br>
              <a:rPr lang="en-US" altLang="zh-CN" dirty="0"/>
            </a:br>
            <a:r>
              <a:rPr lang="en-US" altLang="zh-CN" dirty="0"/>
              <a:t>       </a:t>
            </a:r>
            <a:r>
              <a:rPr lang="en-US" altLang="zh-CN" dirty="0" err="1"/>
              <a:t>Akk</a:t>
            </a:r>
            <a:r>
              <a:rPr lang="en-US" altLang="zh-CN" dirty="0"/>
              <a:t>:   den Menschen        die Menschen</a:t>
            </a:r>
          </a:p>
          <a:p>
            <a:r>
              <a:rPr lang="zh-CN" altLang="en-US" dirty="0"/>
              <a:t>除</a:t>
            </a:r>
            <a:r>
              <a:rPr lang="en-US" altLang="zh-CN" dirty="0"/>
              <a:t>Herz</a:t>
            </a:r>
            <a:r>
              <a:rPr lang="zh-CN" altLang="en-US" dirty="0"/>
              <a:t>（心脏）为中性名词外，其余的弱变化名词都是阳性名词。</a:t>
            </a:r>
          </a:p>
        </p:txBody>
      </p:sp>
    </p:spTree>
    <p:extLst>
      <p:ext uri="{BB962C8B-B14F-4D97-AF65-F5344CB8AC3E}">
        <p14:creationId xmlns:p14="http://schemas.microsoft.com/office/powerpoint/2010/main" val="2576046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0DA935-147B-1781-7941-4AD77B5DF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600" dirty="0"/>
              <a:t>根据名词的词尾来判断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EE43D19-3CB1-10D5-D4C2-292C544C5A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7716"/>
            <a:ext cx="10515600" cy="5118754"/>
          </a:xfrm>
        </p:spPr>
        <p:txBody>
          <a:bodyPr numCol="2">
            <a:normAutofit lnSpcReduction="10000"/>
          </a:bodyPr>
          <a:lstStyle/>
          <a:p>
            <a:r>
              <a:rPr lang="en-US" altLang="zh-CN" b="1" dirty="0"/>
              <a:t>1. </a:t>
            </a:r>
            <a:r>
              <a:rPr lang="zh-CN" altLang="en-US" b="1" dirty="0"/>
              <a:t>以</a:t>
            </a:r>
            <a:r>
              <a:rPr lang="en-US" altLang="zh-CN" b="1" dirty="0"/>
              <a:t>-e</a:t>
            </a:r>
            <a:r>
              <a:rPr lang="zh-CN" altLang="en-US" b="1" dirty="0"/>
              <a:t>结尾的阳性名词</a:t>
            </a:r>
            <a:br>
              <a:rPr lang="en-US" altLang="zh-CN" sz="2400" dirty="0"/>
            </a:br>
            <a:r>
              <a:rPr lang="en-US" altLang="zh-CN" sz="2400" dirty="0" err="1"/>
              <a:t>Affe</a:t>
            </a:r>
            <a:r>
              <a:rPr lang="en-US" altLang="zh-CN" sz="2400" dirty="0"/>
              <a:t>		</a:t>
            </a:r>
            <a:r>
              <a:rPr lang="zh-CN" altLang="en-US" sz="2400" dirty="0"/>
              <a:t>猴</a:t>
            </a:r>
            <a:br>
              <a:rPr lang="en-US" altLang="zh-CN" sz="2400" dirty="0"/>
            </a:br>
            <a:r>
              <a:rPr lang="en-US" altLang="zh-CN" sz="2400" dirty="0" err="1"/>
              <a:t>Bote</a:t>
            </a:r>
            <a:r>
              <a:rPr lang="en-US" altLang="zh-CN" sz="2400" dirty="0"/>
              <a:t>		</a:t>
            </a:r>
            <a:r>
              <a:rPr lang="zh-CN" altLang="en-US" sz="2400" dirty="0"/>
              <a:t>信使</a:t>
            </a:r>
            <a:br>
              <a:rPr lang="en-US" altLang="zh-CN" sz="2400" dirty="0"/>
            </a:br>
            <a:r>
              <a:rPr lang="en-US" altLang="zh-CN" sz="2400" dirty="0"/>
              <a:t>Bube		</a:t>
            </a:r>
            <a:r>
              <a:rPr lang="zh-CN" altLang="en-US" sz="2400" dirty="0"/>
              <a:t>流氓；（扑克）杰克</a:t>
            </a:r>
            <a:br>
              <a:rPr lang="en-US" altLang="zh-CN" sz="2400" dirty="0"/>
            </a:br>
            <a:r>
              <a:rPr lang="en-US" altLang="zh-CN" sz="2400" dirty="0" err="1"/>
              <a:t>Bulle</a:t>
            </a:r>
            <a:r>
              <a:rPr lang="en-US" altLang="zh-CN" sz="2400" dirty="0"/>
              <a:t>		</a:t>
            </a:r>
            <a:r>
              <a:rPr lang="zh-CN" altLang="en-US" sz="2400" dirty="0"/>
              <a:t>公牛</a:t>
            </a:r>
            <a:br>
              <a:rPr lang="en-US" altLang="zh-CN" sz="2400" dirty="0"/>
            </a:br>
            <a:r>
              <a:rPr lang="en-US" altLang="zh-CN" sz="2400" dirty="0" err="1"/>
              <a:t>Bursche</a:t>
            </a:r>
            <a:r>
              <a:rPr lang="en-US" altLang="zh-CN" sz="2400" dirty="0"/>
              <a:t>	</a:t>
            </a:r>
            <a:r>
              <a:rPr lang="zh-CN" altLang="en-US" sz="2400" dirty="0"/>
              <a:t>男孩</a:t>
            </a:r>
            <a:br>
              <a:rPr lang="en-US" altLang="zh-CN" sz="2400" dirty="0"/>
            </a:br>
            <a:r>
              <a:rPr lang="en-US" altLang="zh-CN" sz="2400" dirty="0" err="1"/>
              <a:t>Erbe</a:t>
            </a:r>
            <a:r>
              <a:rPr lang="en-US" altLang="zh-CN" sz="2400" dirty="0"/>
              <a:t>		</a:t>
            </a:r>
            <a:r>
              <a:rPr lang="zh-CN" altLang="en-US" sz="2400" dirty="0"/>
              <a:t>继承人</a:t>
            </a:r>
            <a:br>
              <a:rPr lang="en-US" altLang="zh-CN" sz="2400" dirty="0"/>
            </a:br>
            <a:r>
              <a:rPr lang="en-US" altLang="zh-CN" sz="2400" dirty="0" err="1"/>
              <a:t>Experte</a:t>
            </a:r>
            <a:r>
              <a:rPr lang="en-US" altLang="zh-CN" sz="2400" dirty="0"/>
              <a:t>	</a:t>
            </a:r>
            <a:r>
              <a:rPr lang="zh-CN" altLang="en-US" sz="2400" dirty="0"/>
              <a:t>专家</a:t>
            </a:r>
            <a:br>
              <a:rPr lang="en-US" altLang="zh-CN" sz="2400" dirty="0"/>
            </a:br>
            <a:r>
              <a:rPr lang="en-US" altLang="zh-CN" sz="2400" dirty="0" err="1"/>
              <a:t>Gefährte</a:t>
            </a:r>
            <a:r>
              <a:rPr lang="en-US" altLang="zh-CN" sz="2400" dirty="0"/>
              <a:t>	</a:t>
            </a:r>
            <a:r>
              <a:rPr lang="zh-CN" altLang="en-US" sz="2400" dirty="0"/>
              <a:t>伴侣</a:t>
            </a:r>
            <a:br>
              <a:rPr lang="en-US" altLang="zh-CN" sz="2400" dirty="0"/>
            </a:br>
            <a:r>
              <a:rPr lang="en-US" altLang="zh-CN" sz="2400" dirty="0" err="1"/>
              <a:t>Genosse</a:t>
            </a:r>
            <a:r>
              <a:rPr lang="en-US" altLang="zh-CN" sz="2400" dirty="0"/>
              <a:t>	</a:t>
            </a:r>
            <a:r>
              <a:rPr lang="zh-CN" altLang="en-US" sz="2400" dirty="0"/>
              <a:t>同志</a:t>
            </a:r>
            <a:br>
              <a:rPr lang="en-US" altLang="zh-CN" sz="2400" dirty="0"/>
            </a:br>
            <a:r>
              <a:rPr lang="en-US" altLang="zh-CN" sz="2400" dirty="0" err="1"/>
              <a:t>Hase</a:t>
            </a:r>
            <a:r>
              <a:rPr lang="en-US" altLang="zh-CN" sz="2400" dirty="0"/>
              <a:t>		</a:t>
            </a:r>
            <a:r>
              <a:rPr lang="zh-CN" altLang="en-US" sz="2400" dirty="0"/>
              <a:t>兔</a:t>
            </a:r>
            <a:br>
              <a:rPr lang="en-US" altLang="zh-CN" sz="2400" dirty="0"/>
            </a:br>
            <a:r>
              <a:rPr lang="en-US" altLang="zh-CN" sz="2400" dirty="0"/>
              <a:t>Heide	</a:t>
            </a:r>
            <a:r>
              <a:rPr lang="zh-CN" altLang="en-US" sz="2400" dirty="0"/>
              <a:t>异教徒</a:t>
            </a:r>
            <a:br>
              <a:rPr lang="en-US" altLang="zh-CN" sz="2400" dirty="0"/>
            </a:br>
            <a:r>
              <a:rPr lang="en-US" altLang="zh-CN" sz="2400" dirty="0" err="1"/>
              <a:t>Hirte</a:t>
            </a:r>
            <a:r>
              <a:rPr lang="en-US" altLang="zh-CN" sz="2400" dirty="0"/>
              <a:t>		</a:t>
            </a:r>
            <a:r>
              <a:rPr lang="zh-CN" altLang="en-US" sz="2400" dirty="0"/>
              <a:t>牧人</a:t>
            </a:r>
            <a:br>
              <a:rPr lang="en-US" altLang="zh-CN" sz="2400" dirty="0"/>
            </a:br>
            <a:r>
              <a:rPr lang="en-US" altLang="zh-CN" sz="2400" dirty="0" err="1"/>
              <a:t>Insasse</a:t>
            </a:r>
            <a:r>
              <a:rPr lang="en-US" altLang="zh-CN" sz="2400" dirty="0"/>
              <a:t>	</a:t>
            </a:r>
            <a:r>
              <a:rPr lang="zh-CN" altLang="en-US" sz="2400" dirty="0"/>
              <a:t>居住者，乘客</a:t>
            </a:r>
            <a:br>
              <a:rPr lang="en-US" altLang="zh-CN" sz="2400" dirty="0"/>
            </a:br>
            <a:r>
              <a:rPr lang="en-US" altLang="zh-CN" sz="2400" dirty="0"/>
              <a:t>Jude		</a:t>
            </a:r>
            <a:r>
              <a:rPr lang="zh-CN" altLang="en-US" sz="2400" dirty="0"/>
              <a:t>犹太人</a:t>
            </a:r>
            <a:br>
              <a:rPr lang="en-US" altLang="zh-CN" sz="2400" dirty="0"/>
            </a:br>
            <a:r>
              <a:rPr lang="en-US" altLang="zh-CN" sz="2400" dirty="0" err="1"/>
              <a:t>Junge</a:t>
            </a:r>
            <a:r>
              <a:rPr lang="en-US" altLang="zh-CN" sz="2400" dirty="0"/>
              <a:t>	</a:t>
            </a:r>
            <a:r>
              <a:rPr lang="zh-CN" altLang="en-US" sz="2400" dirty="0"/>
              <a:t>年轻人</a:t>
            </a:r>
            <a:br>
              <a:rPr lang="en-US" altLang="zh-CN" sz="2400" dirty="0"/>
            </a:br>
            <a:r>
              <a:rPr lang="en-US" altLang="zh-CN" sz="2400" dirty="0" err="1"/>
              <a:t>Knabe</a:t>
            </a:r>
            <a:r>
              <a:rPr lang="en-US" altLang="zh-CN" sz="2400" dirty="0"/>
              <a:t>	</a:t>
            </a:r>
            <a:r>
              <a:rPr lang="zh-CN" altLang="en-US" sz="2400" dirty="0"/>
              <a:t>男孩</a:t>
            </a:r>
            <a:br>
              <a:rPr lang="en-US" altLang="zh-CN" sz="2400" dirty="0"/>
            </a:br>
            <a:br>
              <a:rPr lang="en-US" altLang="zh-CN" sz="2400" dirty="0"/>
            </a:br>
            <a:r>
              <a:rPr lang="en-US" altLang="zh-CN" sz="2400" dirty="0" err="1"/>
              <a:t>Kollege</a:t>
            </a:r>
            <a:r>
              <a:rPr lang="en-US" altLang="zh-CN" sz="2400" dirty="0"/>
              <a:t>		</a:t>
            </a:r>
            <a:r>
              <a:rPr lang="zh-CN" altLang="en-US" sz="2400" dirty="0"/>
              <a:t>同伴</a:t>
            </a:r>
            <a:br>
              <a:rPr lang="en-US" altLang="zh-CN" sz="2400" dirty="0"/>
            </a:br>
            <a:r>
              <a:rPr lang="en-US" altLang="zh-CN" sz="2400" dirty="0" err="1"/>
              <a:t>Komplize</a:t>
            </a:r>
            <a:r>
              <a:rPr lang="en-US" altLang="zh-CN" sz="2400" dirty="0"/>
              <a:t>		</a:t>
            </a:r>
            <a:r>
              <a:rPr lang="zh-CN" altLang="en-US" sz="2400" dirty="0"/>
              <a:t>同伙</a:t>
            </a:r>
            <a:br>
              <a:rPr lang="en-US" altLang="zh-CN" sz="2400" dirty="0"/>
            </a:br>
            <a:r>
              <a:rPr lang="en-US" altLang="zh-CN" sz="2400" dirty="0"/>
              <a:t>Kunde		</a:t>
            </a:r>
            <a:r>
              <a:rPr lang="zh-CN" altLang="en-US" sz="2400" dirty="0"/>
              <a:t>顾客</a:t>
            </a:r>
            <a:br>
              <a:rPr lang="en-US" altLang="zh-CN" sz="2400" dirty="0"/>
            </a:br>
            <a:r>
              <a:rPr lang="en-US" altLang="zh-CN" sz="2400" dirty="0"/>
              <a:t>Laie			</a:t>
            </a:r>
            <a:r>
              <a:rPr lang="zh-CN" altLang="en-US" sz="2400" dirty="0"/>
              <a:t>门外汉</a:t>
            </a:r>
            <a:br>
              <a:rPr lang="en-US" altLang="zh-CN" sz="2400" dirty="0"/>
            </a:br>
            <a:r>
              <a:rPr lang="en-US" altLang="zh-CN" sz="2400" dirty="0" err="1"/>
              <a:t>Lotse</a:t>
            </a:r>
            <a:r>
              <a:rPr lang="en-US" altLang="zh-CN" sz="2400" dirty="0"/>
              <a:t>		</a:t>
            </a:r>
            <a:r>
              <a:rPr lang="zh-CN" altLang="en-US" sz="2400" dirty="0"/>
              <a:t>领港员</a:t>
            </a:r>
            <a:br>
              <a:rPr lang="en-US" altLang="zh-CN" sz="2400" dirty="0"/>
            </a:br>
            <a:r>
              <a:rPr lang="en-US" altLang="zh-CN" sz="2400" dirty="0" err="1"/>
              <a:t>Löwe</a:t>
            </a:r>
            <a:r>
              <a:rPr lang="en-US" altLang="zh-CN" sz="2400" dirty="0"/>
              <a:t>		</a:t>
            </a:r>
            <a:r>
              <a:rPr lang="zh-CN" altLang="en-US" sz="2400" dirty="0"/>
              <a:t>狮</a:t>
            </a:r>
            <a:br>
              <a:rPr lang="en-US" altLang="zh-CN" sz="2400" dirty="0"/>
            </a:br>
            <a:r>
              <a:rPr lang="en-US" altLang="zh-CN" sz="2400" dirty="0"/>
              <a:t>Mensch		</a:t>
            </a:r>
            <a:r>
              <a:rPr lang="zh-CN" altLang="en-US" sz="2400" dirty="0"/>
              <a:t>人</a:t>
            </a:r>
            <a:br>
              <a:rPr lang="en-US" altLang="zh-CN" sz="2400" dirty="0"/>
            </a:br>
            <a:r>
              <a:rPr lang="en-US" altLang="zh-CN" sz="2400" dirty="0" err="1"/>
              <a:t>Nachkomme</a:t>
            </a:r>
            <a:r>
              <a:rPr lang="en-US" altLang="zh-CN" sz="2400" dirty="0"/>
              <a:t>	</a:t>
            </a:r>
            <a:r>
              <a:rPr lang="zh-CN" altLang="en-US" sz="2400" dirty="0"/>
              <a:t>后代</a:t>
            </a:r>
            <a:br>
              <a:rPr lang="en-US" altLang="zh-CN" sz="2400" dirty="0"/>
            </a:br>
            <a:r>
              <a:rPr lang="en-US" altLang="zh-CN" sz="2400" dirty="0" err="1"/>
              <a:t>Neffe</a:t>
            </a:r>
            <a:r>
              <a:rPr lang="en-US" altLang="zh-CN" sz="2400" dirty="0"/>
              <a:t>		</a:t>
            </a:r>
            <a:r>
              <a:rPr lang="zh-CN" altLang="en-US" sz="2400" dirty="0"/>
              <a:t>侄子，外甥</a:t>
            </a:r>
            <a:br>
              <a:rPr lang="en-US" altLang="zh-CN" sz="2400" dirty="0"/>
            </a:br>
            <a:r>
              <a:rPr lang="en-US" altLang="zh-CN" sz="2400" dirty="0" err="1"/>
              <a:t>Ochse</a:t>
            </a:r>
            <a:r>
              <a:rPr lang="en-US" altLang="zh-CN" sz="2400" dirty="0"/>
              <a:t>		</a:t>
            </a:r>
            <a:r>
              <a:rPr lang="zh-CN" altLang="en-US" sz="2400" dirty="0"/>
              <a:t>公牛</a:t>
            </a:r>
            <a:br>
              <a:rPr lang="en-US" altLang="zh-CN" sz="2400" dirty="0"/>
            </a:br>
            <a:r>
              <a:rPr lang="en-US" altLang="zh-CN" sz="2400" dirty="0"/>
              <a:t>Pate			</a:t>
            </a:r>
            <a:r>
              <a:rPr lang="zh-CN" altLang="en-US" sz="2400" dirty="0"/>
              <a:t>教父</a:t>
            </a:r>
            <a:br>
              <a:rPr lang="en-US" altLang="zh-CN" sz="2400" dirty="0"/>
            </a:br>
            <a:r>
              <a:rPr lang="en-US" altLang="zh-CN" sz="2400" dirty="0"/>
              <a:t>Rabe			</a:t>
            </a:r>
            <a:r>
              <a:rPr lang="zh-CN" altLang="en-US" sz="2400" dirty="0"/>
              <a:t>乌鸦</a:t>
            </a:r>
            <a:br>
              <a:rPr lang="en-US" altLang="zh-CN" sz="2400" dirty="0"/>
            </a:br>
            <a:r>
              <a:rPr lang="en-US" altLang="zh-CN" sz="2400" dirty="0" err="1"/>
              <a:t>Riese</a:t>
            </a:r>
            <a:r>
              <a:rPr lang="en-US" altLang="zh-CN" sz="2400" dirty="0"/>
              <a:t>			</a:t>
            </a:r>
            <a:r>
              <a:rPr lang="zh-CN" altLang="en-US" sz="2400" dirty="0"/>
              <a:t>巨人</a:t>
            </a:r>
            <a:br>
              <a:rPr lang="en-US" altLang="zh-CN" sz="2400" dirty="0"/>
            </a:br>
            <a:r>
              <a:rPr lang="en-US" altLang="zh-CN" sz="2400" dirty="0" err="1"/>
              <a:t>Sklave</a:t>
            </a:r>
            <a:r>
              <a:rPr lang="en-US" altLang="zh-CN" sz="2400" dirty="0"/>
              <a:t>		</a:t>
            </a:r>
            <a:r>
              <a:rPr lang="zh-CN" altLang="en-US" sz="2400" dirty="0"/>
              <a:t>奴隶</a:t>
            </a:r>
            <a:br>
              <a:rPr lang="en-US" altLang="zh-CN" sz="2400" dirty="0"/>
            </a:br>
            <a:r>
              <a:rPr lang="en-US" altLang="zh-CN" sz="2400" dirty="0" err="1"/>
              <a:t>Zeuge</a:t>
            </a:r>
            <a:r>
              <a:rPr lang="en-US" altLang="zh-CN" sz="2400" dirty="0"/>
              <a:t>		</a:t>
            </a:r>
            <a:r>
              <a:rPr lang="zh-CN" altLang="en-US" sz="2400" dirty="0"/>
              <a:t>证人</a:t>
            </a:r>
            <a:endParaRPr lang="en-US" altLang="zh-CN" sz="2400" dirty="0"/>
          </a:p>
        </p:txBody>
      </p:sp>
    </p:spTree>
    <p:extLst>
      <p:ext uri="{BB962C8B-B14F-4D97-AF65-F5344CB8AC3E}">
        <p14:creationId xmlns:p14="http://schemas.microsoft.com/office/powerpoint/2010/main" val="614379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E52BFE-D4A1-6552-7035-FC43B599A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altLang="zh-CN" sz="3200" b="1" dirty="0"/>
              <a:t>2.</a:t>
            </a:r>
            <a:r>
              <a:rPr lang="zh-CN" altLang="en-US" sz="3200" b="1" dirty="0"/>
              <a:t>所有以</a:t>
            </a:r>
            <a:r>
              <a:rPr lang="en-US" altLang="zh-CN" sz="3200" b="1" dirty="0"/>
              <a:t>-and,-ant,-</a:t>
            </a:r>
            <a:r>
              <a:rPr lang="en-US" altLang="zh-CN" sz="3200" b="1" dirty="0" err="1"/>
              <a:t>ent</a:t>
            </a:r>
            <a:r>
              <a:rPr lang="en-US" altLang="zh-CN" sz="3200" b="1" dirty="0"/>
              <a:t>,-</a:t>
            </a:r>
            <a:r>
              <a:rPr lang="en-US" altLang="zh-CN" sz="3200" b="1" dirty="0" err="1"/>
              <a:t>ist</a:t>
            </a:r>
            <a:r>
              <a:rPr lang="zh-CN" altLang="en-US" sz="3200" b="1" dirty="0"/>
              <a:t>结尾的阳性名词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A890E51-6B63-FE4D-8C5C-8DEA2BDF7E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94029"/>
          </a:xfrm>
        </p:spPr>
        <p:txBody>
          <a:bodyPr numCol="2">
            <a:normAutofit/>
          </a:bodyPr>
          <a:lstStyle/>
          <a:p>
            <a:r>
              <a:rPr lang="en-US" altLang="zh-CN" b="1" dirty="0"/>
              <a:t>-and</a:t>
            </a:r>
            <a:br>
              <a:rPr lang="en-US" altLang="zh-CN" dirty="0"/>
            </a:br>
            <a:r>
              <a:rPr lang="en-US" altLang="zh-CN" dirty="0" err="1"/>
              <a:t>Doktorand</a:t>
            </a:r>
            <a:r>
              <a:rPr lang="en-US" altLang="zh-CN" dirty="0"/>
              <a:t>	</a:t>
            </a:r>
            <a:r>
              <a:rPr lang="zh-CN" altLang="en-US" dirty="0"/>
              <a:t>预备博士</a:t>
            </a:r>
            <a:endParaRPr lang="en-US" altLang="zh-CN" dirty="0"/>
          </a:p>
          <a:p>
            <a:r>
              <a:rPr lang="en-US" altLang="zh-CN" b="1" dirty="0"/>
              <a:t>-ant</a:t>
            </a:r>
            <a:br>
              <a:rPr lang="en-US" altLang="zh-CN" dirty="0"/>
            </a:br>
            <a:r>
              <a:rPr lang="en-US" altLang="zh-CN" dirty="0"/>
              <a:t>Elefant		</a:t>
            </a:r>
            <a:r>
              <a:rPr lang="zh-CN" altLang="en-US" dirty="0"/>
              <a:t>象</a:t>
            </a:r>
            <a:br>
              <a:rPr lang="en-US" altLang="zh-CN" dirty="0"/>
            </a:br>
            <a:r>
              <a:rPr lang="en-US" altLang="zh-CN" dirty="0" err="1"/>
              <a:t>Demonstrant</a:t>
            </a:r>
            <a:r>
              <a:rPr lang="en-US" altLang="zh-CN" dirty="0"/>
              <a:t>	</a:t>
            </a:r>
            <a:r>
              <a:rPr lang="zh-CN" altLang="en-US" dirty="0"/>
              <a:t>示威游行者</a:t>
            </a:r>
            <a:br>
              <a:rPr lang="en-US" altLang="zh-CN" dirty="0"/>
            </a:br>
            <a:r>
              <a:rPr lang="en-US" altLang="zh-CN" dirty="0" err="1"/>
              <a:t>Lieferant</a:t>
            </a:r>
            <a:r>
              <a:rPr lang="en-US" altLang="zh-CN" dirty="0"/>
              <a:t>		</a:t>
            </a:r>
            <a:r>
              <a:rPr lang="zh-CN" altLang="en-US" dirty="0"/>
              <a:t>供应商</a:t>
            </a:r>
            <a:br>
              <a:rPr lang="en-US" altLang="zh-CN" dirty="0"/>
            </a:br>
            <a:r>
              <a:rPr lang="en-US" altLang="zh-CN" dirty="0" err="1"/>
              <a:t>Musikant</a:t>
            </a:r>
            <a:r>
              <a:rPr lang="en-US" altLang="zh-CN" dirty="0"/>
              <a:t>		</a:t>
            </a:r>
            <a:r>
              <a:rPr lang="zh-CN" altLang="en-US" dirty="0"/>
              <a:t>乐师</a:t>
            </a:r>
            <a:endParaRPr lang="en-US" altLang="zh-CN" dirty="0"/>
          </a:p>
          <a:p>
            <a:r>
              <a:rPr lang="de-DE" altLang="zh-CN" b="1" dirty="0"/>
              <a:t>-</a:t>
            </a:r>
            <a:r>
              <a:rPr lang="de-DE" altLang="zh-CN" b="1" dirty="0" err="1"/>
              <a:t>ent</a:t>
            </a:r>
            <a:br>
              <a:rPr lang="de-DE" altLang="zh-CN" dirty="0"/>
            </a:br>
            <a:r>
              <a:rPr lang="de-DE" altLang="zh-CN" dirty="0"/>
              <a:t>Präsident		</a:t>
            </a:r>
            <a:r>
              <a:rPr lang="zh-CN" altLang="en-US" dirty="0"/>
              <a:t>主席</a:t>
            </a:r>
            <a:br>
              <a:rPr lang="de-DE" altLang="zh-CN" dirty="0"/>
            </a:br>
            <a:r>
              <a:rPr lang="de-DE" altLang="zh-CN" dirty="0"/>
              <a:t>Produzent		</a:t>
            </a:r>
            <a:r>
              <a:rPr lang="zh-CN" altLang="en-US" dirty="0"/>
              <a:t>生产者</a:t>
            </a:r>
            <a:br>
              <a:rPr lang="de-DE" altLang="zh-CN" dirty="0"/>
            </a:br>
            <a:r>
              <a:rPr lang="de-DE" altLang="zh-CN" dirty="0" err="1"/>
              <a:t>student</a:t>
            </a:r>
            <a:r>
              <a:rPr lang="de-DE" altLang="zh-CN" dirty="0"/>
              <a:t>		</a:t>
            </a:r>
            <a:r>
              <a:rPr lang="zh-CN" altLang="en-US" dirty="0"/>
              <a:t>学生</a:t>
            </a:r>
            <a:endParaRPr lang="de-DE" altLang="zh-CN" dirty="0"/>
          </a:p>
          <a:p>
            <a:r>
              <a:rPr lang="de-DE" altLang="zh-CN" b="1" dirty="0"/>
              <a:t>-ist</a:t>
            </a:r>
            <a:br>
              <a:rPr lang="de-DE" altLang="zh-CN" dirty="0"/>
            </a:br>
            <a:r>
              <a:rPr lang="de-DE" altLang="zh-CN" dirty="0"/>
              <a:t>Idealist		</a:t>
            </a:r>
            <a:r>
              <a:rPr lang="zh-CN" altLang="en-US" dirty="0"/>
              <a:t>理想主义者</a:t>
            </a:r>
            <a:br>
              <a:rPr lang="de-DE" altLang="zh-CN" dirty="0"/>
            </a:br>
            <a:r>
              <a:rPr lang="de-DE" altLang="zh-CN" dirty="0"/>
              <a:t>Journalist		</a:t>
            </a:r>
            <a:r>
              <a:rPr lang="zh-CN" altLang="en-US" dirty="0"/>
              <a:t>记者</a:t>
            </a:r>
            <a:br>
              <a:rPr lang="de-DE" altLang="zh-CN" dirty="0"/>
            </a:br>
            <a:r>
              <a:rPr lang="de-DE" altLang="zh-CN" dirty="0"/>
              <a:t>Kapitalist		</a:t>
            </a:r>
            <a:r>
              <a:rPr lang="zh-CN" altLang="en-US" dirty="0"/>
              <a:t>资本家</a:t>
            </a:r>
            <a:br>
              <a:rPr lang="de-DE" altLang="zh-CN" dirty="0"/>
            </a:br>
            <a:r>
              <a:rPr lang="de-DE" altLang="zh-CN" dirty="0"/>
              <a:t>Kommunist	</a:t>
            </a:r>
            <a:r>
              <a:rPr lang="zh-CN" altLang="en-US" dirty="0"/>
              <a:t>共产主义者</a:t>
            </a:r>
            <a:br>
              <a:rPr lang="de-DE" altLang="zh-CN" dirty="0"/>
            </a:br>
            <a:r>
              <a:rPr lang="de-DE" altLang="zh-CN" dirty="0"/>
              <a:t>Polizist		</a:t>
            </a:r>
            <a:r>
              <a:rPr lang="zh-CN" altLang="en-US" dirty="0"/>
              <a:t>警察</a:t>
            </a:r>
            <a:br>
              <a:rPr lang="de-DE" altLang="zh-CN" dirty="0"/>
            </a:br>
            <a:r>
              <a:rPr lang="de-DE" altLang="zh-CN" dirty="0"/>
              <a:t>Sozialist		</a:t>
            </a:r>
            <a:r>
              <a:rPr lang="zh-CN" altLang="en-US" dirty="0"/>
              <a:t>社会主义者</a:t>
            </a:r>
            <a:br>
              <a:rPr lang="de-DE" altLang="zh-CN" dirty="0"/>
            </a:br>
            <a:r>
              <a:rPr lang="de-DE" altLang="zh-CN" dirty="0"/>
              <a:t>Terrorist		</a:t>
            </a:r>
            <a:r>
              <a:rPr lang="zh-CN" altLang="en-US" dirty="0"/>
              <a:t>恐怖主义者</a:t>
            </a:r>
            <a:br>
              <a:rPr lang="de-DE" altLang="zh-CN" dirty="0"/>
            </a:br>
            <a:r>
              <a:rPr lang="de-DE" altLang="zh-CN" dirty="0"/>
              <a:t>Utopist		</a:t>
            </a:r>
            <a:r>
              <a:rPr lang="zh-CN" altLang="en-US" dirty="0"/>
              <a:t>空想家</a:t>
            </a:r>
            <a:br>
              <a:rPr lang="de-DE" altLang="zh-CN" dirty="0"/>
            </a:br>
            <a:r>
              <a:rPr lang="de-DE" altLang="zh-CN" dirty="0"/>
              <a:t>Christ		</a:t>
            </a:r>
            <a:r>
              <a:rPr lang="zh-CN" altLang="en-US" dirty="0"/>
              <a:t>基督徒</a:t>
            </a:r>
            <a:endParaRPr lang="de-DE" altLang="zh-CN" dirty="0"/>
          </a:p>
        </p:txBody>
      </p:sp>
    </p:spTree>
    <p:extLst>
      <p:ext uri="{BB962C8B-B14F-4D97-AF65-F5344CB8AC3E}">
        <p14:creationId xmlns:p14="http://schemas.microsoft.com/office/powerpoint/2010/main" val="3825595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B41452-82C7-33EE-E7FF-510DBB2A2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altLang="zh-CN" sz="2800" b="1" dirty="0"/>
              <a:t>4.</a:t>
            </a:r>
            <a:r>
              <a:rPr lang="zh-CN" altLang="en-US" sz="2800" b="1" dirty="0"/>
              <a:t>职业名称</a:t>
            </a:r>
            <a:r>
              <a:rPr lang="en-US" altLang="zh-CN" sz="2800" b="1" dirty="0"/>
              <a:t>——</a:t>
            </a:r>
            <a:r>
              <a:rPr lang="zh-CN" altLang="en-US" sz="2800" b="1" dirty="0"/>
              <a:t>许多来源于希腊语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558A5E6-47BA-5944-F0F3-903DDC1549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r>
              <a:rPr lang="en-US" altLang="zh-CN" dirty="0"/>
              <a:t>Bio</a:t>
            </a:r>
            <a:r>
              <a:rPr lang="de-DE" altLang="zh-CN" dirty="0" err="1"/>
              <a:t>loge</a:t>
            </a:r>
            <a:r>
              <a:rPr lang="de-DE" altLang="zh-CN" dirty="0"/>
              <a:t>		</a:t>
            </a:r>
            <a:r>
              <a:rPr lang="zh-CN" altLang="en-US" dirty="0"/>
              <a:t>生物学家</a:t>
            </a:r>
            <a:br>
              <a:rPr lang="en-US" altLang="zh-CN" dirty="0"/>
            </a:br>
            <a:r>
              <a:rPr lang="en-US" altLang="zh-CN" dirty="0" err="1"/>
              <a:t>Soziologe</a:t>
            </a:r>
            <a:r>
              <a:rPr lang="en-US" altLang="zh-CN" dirty="0"/>
              <a:t>		</a:t>
            </a:r>
            <a:r>
              <a:rPr lang="zh-CN" altLang="en-US" dirty="0"/>
              <a:t>社会学家</a:t>
            </a:r>
            <a:br>
              <a:rPr lang="en-US" altLang="zh-CN" dirty="0"/>
            </a:br>
            <a:r>
              <a:rPr lang="en-US" altLang="zh-CN" dirty="0" err="1"/>
              <a:t>Demokrat</a:t>
            </a:r>
            <a:r>
              <a:rPr lang="en-US" altLang="zh-CN" dirty="0"/>
              <a:t>		</a:t>
            </a:r>
            <a:r>
              <a:rPr lang="zh-CN" altLang="en-US" dirty="0"/>
              <a:t>民主主义者</a:t>
            </a:r>
            <a:br>
              <a:rPr lang="en-US" altLang="zh-CN" dirty="0"/>
            </a:br>
            <a:r>
              <a:rPr lang="en-US" altLang="zh-CN" dirty="0" err="1"/>
              <a:t>Bürokrat</a:t>
            </a:r>
            <a:r>
              <a:rPr lang="en-US" altLang="zh-CN" dirty="0"/>
              <a:t>		</a:t>
            </a:r>
            <a:r>
              <a:rPr lang="zh-CN" altLang="en-US" dirty="0"/>
              <a:t>官僚主义者</a:t>
            </a:r>
            <a:br>
              <a:rPr lang="en-US" altLang="zh-CN" dirty="0"/>
            </a:br>
            <a:r>
              <a:rPr lang="en-US" altLang="zh-CN" dirty="0"/>
              <a:t>Diplomat		</a:t>
            </a:r>
            <a:r>
              <a:rPr lang="zh-CN" altLang="en-US" dirty="0"/>
              <a:t>外交官</a:t>
            </a:r>
            <a:br>
              <a:rPr lang="en-US" altLang="zh-CN" dirty="0"/>
            </a:br>
            <a:r>
              <a:rPr lang="en-US" altLang="zh-CN" dirty="0"/>
              <a:t>Automat		</a:t>
            </a:r>
            <a:r>
              <a:rPr lang="zh-CN" altLang="en-US" dirty="0"/>
              <a:t>自动售货机</a:t>
            </a:r>
            <a:br>
              <a:rPr lang="en-US" altLang="zh-CN" dirty="0"/>
            </a:br>
            <a:r>
              <a:rPr lang="en-US" altLang="zh-CN" dirty="0" err="1"/>
              <a:t>Satellit</a:t>
            </a:r>
            <a:r>
              <a:rPr lang="en-US" altLang="zh-CN" dirty="0"/>
              <a:t>		</a:t>
            </a:r>
            <a:r>
              <a:rPr lang="zh-CN" altLang="en-US" dirty="0"/>
              <a:t>卫星</a:t>
            </a:r>
            <a:br>
              <a:rPr lang="en-US" altLang="zh-CN" dirty="0"/>
            </a:br>
            <a:r>
              <a:rPr lang="en-US" altLang="zh-CN" dirty="0" err="1"/>
              <a:t>Fotograf</a:t>
            </a:r>
            <a:r>
              <a:rPr lang="en-US" altLang="zh-CN" dirty="0"/>
              <a:t>		</a:t>
            </a:r>
            <a:r>
              <a:rPr lang="zh-CN" altLang="en-US" dirty="0"/>
              <a:t>摄影师</a:t>
            </a:r>
            <a:br>
              <a:rPr lang="en-US" altLang="zh-CN" dirty="0"/>
            </a:br>
            <a:r>
              <a:rPr lang="en-US" altLang="zh-CN" dirty="0"/>
              <a:t>Seismograph(f)	</a:t>
            </a:r>
            <a:r>
              <a:rPr lang="zh-CN" altLang="en-US" dirty="0"/>
              <a:t>地震仪</a:t>
            </a:r>
            <a:br>
              <a:rPr lang="en-US" altLang="zh-CN" dirty="0"/>
            </a:br>
            <a:r>
              <a:rPr lang="en-US" altLang="zh-CN" dirty="0"/>
              <a:t>Architekt		</a:t>
            </a:r>
            <a:r>
              <a:rPr lang="zh-CN" altLang="en-US" dirty="0"/>
              <a:t>建筑师</a:t>
            </a:r>
            <a:br>
              <a:rPr lang="en-US" altLang="zh-CN" dirty="0"/>
            </a:br>
            <a:r>
              <a:rPr lang="en-US" altLang="zh-CN" dirty="0" err="1"/>
              <a:t>Philosoph</a:t>
            </a:r>
            <a:r>
              <a:rPr lang="en-US" altLang="zh-CN" dirty="0"/>
              <a:t>		</a:t>
            </a:r>
            <a:r>
              <a:rPr lang="zh-CN" altLang="en-US" dirty="0"/>
              <a:t>哲学家</a:t>
            </a:r>
            <a:br>
              <a:rPr lang="en-US" altLang="zh-CN" dirty="0"/>
            </a:br>
            <a:r>
              <a:rPr lang="en-US" altLang="zh-CN" dirty="0"/>
              <a:t>Monarch	</a:t>
            </a:r>
            <a:r>
              <a:rPr lang="zh-CN" altLang="en-US" dirty="0"/>
              <a:t>君主</a:t>
            </a:r>
            <a:br>
              <a:rPr lang="en-US" altLang="zh-CN" dirty="0"/>
            </a:br>
            <a:r>
              <a:rPr lang="en-US" altLang="zh-CN" dirty="0" err="1"/>
              <a:t>Katholik</a:t>
            </a:r>
            <a:r>
              <a:rPr lang="en-US" altLang="zh-CN" dirty="0"/>
              <a:t>	</a:t>
            </a:r>
            <a:r>
              <a:rPr lang="zh-CN" altLang="en-US" dirty="0"/>
              <a:t>天主教徒</a:t>
            </a:r>
            <a:br>
              <a:rPr lang="en-US" altLang="zh-CN" dirty="0"/>
            </a:br>
            <a:r>
              <a:rPr lang="en-US" altLang="zh-CN" dirty="0" err="1"/>
              <a:t>Soldat</a:t>
            </a:r>
            <a:r>
              <a:rPr lang="en-US" altLang="zh-CN" dirty="0"/>
              <a:t>	</a:t>
            </a:r>
            <a:r>
              <a:rPr lang="zh-CN" altLang="en-US" dirty="0"/>
              <a:t>士兵</a:t>
            </a:r>
          </a:p>
        </p:txBody>
      </p:sp>
    </p:spTree>
    <p:extLst>
      <p:ext uri="{BB962C8B-B14F-4D97-AF65-F5344CB8AC3E}">
        <p14:creationId xmlns:p14="http://schemas.microsoft.com/office/powerpoint/2010/main" val="2848092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281D37-6E1E-B649-A2C0-733115F6B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altLang="zh-CN" sz="3600" b="1" dirty="0"/>
              <a:t>5.</a:t>
            </a:r>
            <a:r>
              <a:rPr lang="zh-CN" altLang="en-US" sz="3600" b="1" dirty="0"/>
              <a:t>其它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D8FE147-8E06-9D31-451A-B9B6D40587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altLang="zh-CN" dirty="0"/>
              <a:t>Bär		</a:t>
            </a:r>
            <a:r>
              <a:rPr lang="zh-CN" altLang="en-US" dirty="0"/>
              <a:t>熊</a:t>
            </a:r>
            <a:br>
              <a:rPr lang="de-DE" altLang="zh-CN" dirty="0"/>
            </a:br>
            <a:r>
              <a:rPr lang="de-DE" altLang="zh-CN" dirty="0"/>
              <a:t>Nachbar	</a:t>
            </a:r>
            <a:r>
              <a:rPr lang="zh-CN" altLang="en-US" dirty="0"/>
              <a:t>邻居</a:t>
            </a:r>
            <a:br>
              <a:rPr lang="de-DE" altLang="zh-CN" dirty="0"/>
            </a:br>
            <a:r>
              <a:rPr lang="de-DE" altLang="zh-CN" dirty="0"/>
              <a:t>Narr		</a:t>
            </a:r>
            <a:r>
              <a:rPr lang="zh-CN" altLang="en-US" dirty="0"/>
              <a:t>傻瓜，丑角</a:t>
            </a:r>
            <a:br>
              <a:rPr lang="de-DE" altLang="zh-CN" dirty="0"/>
            </a:br>
            <a:r>
              <a:rPr lang="de-DE" altLang="zh-CN" dirty="0"/>
              <a:t>Prinz	</a:t>
            </a:r>
            <a:r>
              <a:rPr lang="zh-CN" altLang="en-US" dirty="0"/>
              <a:t>王子</a:t>
            </a:r>
            <a:br>
              <a:rPr lang="de-DE" altLang="zh-CN" dirty="0"/>
            </a:br>
            <a:r>
              <a:rPr lang="de-DE" altLang="zh-CN" dirty="0"/>
              <a:t>Herr		</a:t>
            </a:r>
            <a:r>
              <a:rPr lang="zh-CN" altLang="en-US" dirty="0"/>
              <a:t>先生（</a:t>
            </a:r>
            <a:r>
              <a:rPr lang="en-US" altLang="zh-CN" dirty="0"/>
              <a:t>des </a:t>
            </a:r>
            <a:r>
              <a:rPr lang="en-US" altLang="zh-CN" dirty="0" err="1"/>
              <a:t>Herrn</a:t>
            </a:r>
            <a:r>
              <a:rPr lang="en-US" altLang="zh-CN" dirty="0"/>
              <a:t> pl. die Herren</a:t>
            </a:r>
            <a:r>
              <a:rPr lang="zh-CN" altLang="en-US" dirty="0"/>
              <a:t>）</a:t>
            </a:r>
            <a:br>
              <a:rPr lang="de-DE" altLang="zh-CN" dirty="0"/>
            </a:br>
            <a:r>
              <a:rPr lang="de-DE" altLang="zh-CN" dirty="0"/>
              <a:t>Rebell	</a:t>
            </a:r>
            <a:r>
              <a:rPr lang="zh-CN" altLang="en-US" dirty="0"/>
              <a:t>反抗者</a:t>
            </a:r>
            <a:br>
              <a:rPr lang="de-DE" altLang="zh-CN" dirty="0"/>
            </a:br>
            <a:r>
              <a:rPr lang="de-DE" altLang="zh-CN" dirty="0"/>
              <a:t>Bauer	</a:t>
            </a:r>
            <a:r>
              <a:rPr lang="zh-CN" altLang="en-US" dirty="0"/>
              <a:t>农民</a:t>
            </a:r>
            <a:br>
              <a:rPr lang="de-DE" altLang="zh-CN" dirty="0"/>
            </a:br>
            <a:r>
              <a:rPr lang="de-DE" altLang="zh-CN" dirty="0"/>
              <a:t>Fürst	</a:t>
            </a:r>
            <a:r>
              <a:rPr lang="zh-CN" altLang="en-US" dirty="0"/>
              <a:t>亲王，诸侯</a:t>
            </a:r>
            <a:br>
              <a:rPr lang="de-DE" altLang="zh-CN" dirty="0"/>
            </a:br>
            <a:r>
              <a:rPr lang="de-DE" altLang="zh-CN" dirty="0"/>
              <a:t>Graf		</a:t>
            </a:r>
            <a:r>
              <a:rPr lang="zh-CN" altLang="en-US" dirty="0"/>
              <a:t>主管人，伯爵</a:t>
            </a:r>
            <a:br>
              <a:rPr lang="de-DE" altLang="zh-CN" dirty="0"/>
            </a:br>
            <a:r>
              <a:rPr lang="de-DE" altLang="zh-CN" dirty="0"/>
              <a:t>Held	</a:t>
            </a:r>
            <a:r>
              <a:rPr lang="zh-CN" altLang="en-US" dirty="0"/>
              <a:t>英雄，主角</a:t>
            </a:r>
            <a:br>
              <a:rPr lang="de-DE" altLang="zh-CN" dirty="0"/>
            </a:br>
            <a:r>
              <a:rPr lang="de-DE" altLang="zh-CN" dirty="0"/>
              <a:t>Kamerad	</a:t>
            </a:r>
            <a:r>
              <a:rPr lang="zh-CN" altLang="en-US" dirty="0"/>
              <a:t>同伴，战友</a:t>
            </a:r>
          </a:p>
        </p:txBody>
      </p:sp>
    </p:spTree>
    <p:extLst>
      <p:ext uri="{BB962C8B-B14F-4D97-AF65-F5344CB8AC3E}">
        <p14:creationId xmlns:p14="http://schemas.microsoft.com/office/powerpoint/2010/main" val="2096749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F66155-FDA5-A36D-6647-BD0F6700CB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altLang="zh-CN" sz="3200" b="1" dirty="0"/>
              <a:t>6. </a:t>
            </a:r>
            <a:r>
              <a:rPr lang="zh-CN" altLang="en-US" sz="3200" b="1" dirty="0"/>
              <a:t>例外：有些名词的单数第二格还额外加上</a:t>
            </a:r>
            <a:r>
              <a:rPr lang="en-US" altLang="zh-CN" sz="3200" b="1" dirty="0"/>
              <a:t>-s</a:t>
            </a:r>
            <a:endParaRPr lang="zh-CN" altLang="en-US" sz="3200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A71508E-9267-97FA-7DA9-68E98B44BB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der </a:t>
            </a:r>
            <a:r>
              <a:rPr lang="en-US" altLang="zh-CN" dirty="0" err="1"/>
              <a:t>Buchstabe</a:t>
            </a:r>
            <a:r>
              <a:rPr lang="en-US" altLang="zh-CN" dirty="0"/>
              <a:t>, -ns, -n</a:t>
            </a:r>
            <a:br>
              <a:rPr lang="en-US" altLang="zh-CN" dirty="0"/>
            </a:br>
            <a:r>
              <a:rPr lang="en-US" altLang="zh-CN" dirty="0"/>
              <a:t>der</a:t>
            </a:r>
            <a:r>
              <a:rPr lang="zh-CN" altLang="en-US" dirty="0"/>
              <a:t> </a:t>
            </a:r>
            <a:r>
              <a:rPr lang="en-US" altLang="zh-CN" dirty="0" err="1"/>
              <a:t>Gedanke</a:t>
            </a:r>
            <a:r>
              <a:rPr lang="en-US" altLang="zh-CN" dirty="0"/>
              <a:t>,</a:t>
            </a:r>
            <a:r>
              <a:rPr lang="zh-CN" altLang="en-US" dirty="0"/>
              <a:t> </a:t>
            </a:r>
            <a:r>
              <a:rPr lang="en-US" altLang="zh-CN" dirty="0"/>
              <a:t>-ns,</a:t>
            </a:r>
            <a:r>
              <a:rPr lang="zh-CN" altLang="en-US" dirty="0"/>
              <a:t> </a:t>
            </a:r>
            <a:r>
              <a:rPr lang="en-US" altLang="zh-CN" dirty="0"/>
              <a:t>-n</a:t>
            </a:r>
            <a:br>
              <a:rPr lang="en-US" altLang="zh-CN" dirty="0"/>
            </a:br>
            <a:r>
              <a:rPr lang="en-US" altLang="zh-CN" dirty="0"/>
              <a:t>der Name, -ns, -n</a:t>
            </a:r>
          </a:p>
          <a:p>
            <a:r>
              <a:rPr lang="en-US" altLang="zh-CN" dirty="0"/>
              <a:t>das Herz, des </a:t>
            </a:r>
            <a:r>
              <a:rPr lang="en-US" altLang="zh-CN" dirty="0" err="1"/>
              <a:t>Herzens</a:t>
            </a:r>
            <a:r>
              <a:rPr lang="en-US" altLang="zh-CN" dirty="0"/>
              <a:t>, dem Herzen, </a:t>
            </a:r>
            <a:r>
              <a:rPr lang="en-US" altLang="zh-CN" dirty="0">
                <a:highlight>
                  <a:srgbClr val="FFFF00"/>
                </a:highlight>
              </a:rPr>
              <a:t>das Herz</a:t>
            </a:r>
            <a:r>
              <a:rPr lang="en-US" altLang="zh-CN" dirty="0"/>
              <a:t>, (pl.) die Herzen</a:t>
            </a:r>
          </a:p>
          <a:p>
            <a:endParaRPr lang="en-US" altLang="zh-CN" dirty="0"/>
          </a:p>
          <a:p>
            <a:r>
              <a:rPr lang="zh-CN" altLang="en-US" dirty="0"/>
              <a:t>某些阳性名词复数也是以</a:t>
            </a:r>
            <a:r>
              <a:rPr lang="en-US" altLang="zh-CN" dirty="0"/>
              <a:t>-</a:t>
            </a:r>
            <a:r>
              <a:rPr lang="en-US" altLang="zh-CN" dirty="0" err="1"/>
              <a:t>en</a:t>
            </a:r>
            <a:r>
              <a:rPr lang="zh-CN" altLang="en-US" dirty="0"/>
              <a:t>为词尾，但不是弱变化名词：</a:t>
            </a:r>
            <a:br>
              <a:rPr lang="en-US" altLang="zh-CN" dirty="0"/>
            </a:br>
            <a:r>
              <a:rPr lang="en-US" altLang="zh-CN" dirty="0" err="1"/>
              <a:t>Doktor</a:t>
            </a:r>
            <a:r>
              <a:rPr lang="en-US" altLang="zh-CN" dirty="0"/>
              <a:t> Professor </a:t>
            </a:r>
            <a:r>
              <a:rPr lang="en-US" altLang="zh-CN" dirty="0" err="1"/>
              <a:t>Schmerz</a:t>
            </a:r>
            <a:r>
              <a:rPr lang="en-US" altLang="zh-CN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95107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D7C2A309-BBE8-FB02-662D-92DDD71F4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736" y="2766218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de-DE" altLang="zh-CN" sz="5400" b="1" dirty="0">
                <a:solidFill>
                  <a:srgbClr val="FFC000"/>
                </a:solidFill>
              </a:rPr>
              <a:t>Vielen Dank für Ihre Aufmerksamkeit!</a:t>
            </a:r>
            <a:endParaRPr lang="zh-CN" altLang="en-US" sz="54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6278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161</TotalTime>
  <Words>638</Words>
  <Application>Microsoft Office PowerPoint</Application>
  <PresentationFormat>Breitbild</PresentationFormat>
  <Paragraphs>24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2" baseType="lpstr">
      <vt:lpstr>等线</vt:lpstr>
      <vt:lpstr>等线 Light</vt:lpstr>
      <vt:lpstr>Arial</vt:lpstr>
      <vt:lpstr>Office</vt:lpstr>
      <vt:lpstr>弱变化名词</vt:lpstr>
      <vt:lpstr>什么是“弱变化名词？”</vt:lpstr>
      <vt:lpstr>根据名词的词尾来判断</vt:lpstr>
      <vt:lpstr>2.所有以-and,-ant,-ent,-ist结尾的阳性名词</vt:lpstr>
      <vt:lpstr>4.职业名称——许多来源于希腊语</vt:lpstr>
      <vt:lpstr>5.其它</vt:lpstr>
      <vt:lpstr>6. 例外：有些名词的单数第二格还额外加上-s</vt:lpstr>
      <vt:lpstr>Vielen Dank für Ihre Aufmerksamkeit!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弱阳变化名词</dc:title>
  <dc:creator>1941355420@qq.com</dc:creator>
  <cp:lastModifiedBy>1941355420@qq.com</cp:lastModifiedBy>
  <cp:revision>6</cp:revision>
  <dcterms:created xsi:type="dcterms:W3CDTF">2024-05-19T14:58:28Z</dcterms:created>
  <dcterms:modified xsi:type="dcterms:W3CDTF">2024-05-29T13:44:08Z</dcterms:modified>
</cp:coreProperties>
</file>