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body>
    <w:p w14:paraId="5374B742" w14:textId="77777777" w:rsidR="00E87805" w:rsidRPr="005C6620" w:rsidRDefault="00E87805" w:rsidP="00E87805">
      <w:pPr>
        <w:jc w:val="center"/>
        <w:rPr>
          <w:rFonts w:ascii="宋体" w:eastAsia="宋体" w:hAnsi="宋体"/>
          <w:b/>
          <w:bCs/>
          <w:sz w:val="28"/>
          <w:szCs w:val="28"/>
        </w:rPr>
      </w:pPr>
      <w:r w:rsidRPr="005C6620">
        <w:rPr>
          <w:rFonts w:ascii="宋体" w:eastAsia="宋体" w:hAnsi="宋体" w:hint="eastAsia"/>
          <w:b/>
          <w:bCs/>
          <w:sz w:val="28"/>
          <w:szCs w:val="28"/>
        </w:rPr>
        <w:t>以时间为顺序探讨不同朝代的文学作品经典化</w:t>
      </w:r>
    </w:p>
    <w:p w14:paraId="1D15ADE0" w14:textId="68F4BCDD" w:rsidR="00E87805" w:rsidRDefault="00E87805" w:rsidP="00C60F79">
      <w:pPr>
        <w:spacing w:line="360" w:lineRule="auto"/>
        <w:ind w:firstLineChars="200" w:firstLine="480"/>
        <w:jc w:val="left"/>
        <w:rPr>
          <w:rFonts w:ascii="宋体" w:eastAsia="宋体" w:hAnsi="宋体"/>
          <w:sz w:val="24"/>
          <w:szCs w:val="24"/>
        </w:rPr>
      </w:pPr>
      <w:r>
        <w:rPr>
          <w:rFonts w:ascii="宋体" w:eastAsia="宋体" w:hAnsi="宋体" w:hint="eastAsia"/>
          <w:sz w:val="24"/>
          <w:szCs w:val="24"/>
        </w:rPr>
        <w:t>随着社会的进一步发展与现代化，人们的生活方式和思想观念也在发生着巨大的变化，文学也不例外</w:t>
      </w:r>
      <w:r>
        <w:rPr>
          <w:rFonts w:ascii="宋体" w:eastAsia="宋体" w:hAnsi="宋体"/>
          <w:sz w:val="24"/>
          <w:szCs w:val="24"/>
        </w:rPr>
        <w:tab/>
      </w:r>
      <w:r>
        <w:rPr>
          <w:rFonts w:ascii="宋体" w:eastAsia="宋体" w:hAnsi="宋体" w:hint="eastAsia"/>
          <w:sz w:val="24"/>
          <w:szCs w:val="24"/>
        </w:rPr>
        <w:t>。因此，</w:t>
      </w:r>
      <w:r>
        <w:rPr>
          <w:rFonts w:ascii="宋体" w:eastAsia="宋体" w:hAnsi="宋体"/>
          <w:sz w:val="24"/>
          <w:szCs w:val="24"/>
        </w:rPr>
        <w:t>“</w:t>
      </w:r>
      <w:r>
        <w:rPr>
          <w:rFonts w:ascii="宋体" w:eastAsia="宋体" w:hAnsi="宋体" w:hint="eastAsia"/>
          <w:sz w:val="24"/>
          <w:szCs w:val="24"/>
        </w:rPr>
        <w:t>经典化</w:t>
      </w:r>
      <w:r>
        <w:rPr>
          <w:rFonts w:ascii="宋体" w:eastAsia="宋体" w:hAnsi="宋体"/>
          <w:sz w:val="24"/>
          <w:szCs w:val="24"/>
        </w:rPr>
        <w:t>”</w:t>
      </w:r>
      <w:r>
        <w:rPr>
          <w:rFonts w:ascii="宋体" w:eastAsia="宋体" w:hAnsi="宋体" w:hint="eastAsia"/>
          <w:sz w:val="24"/>
          <w:szCs w:val="24"/>
        </w:rPr>
        <w:t>再次成为文学界热议的话题，</w:t>
      </w:r>
      <w:r w:rsidR="00C60F79" w:rsidRPr="00C60F79">
        <w:rPr>
          <w:rFonts w:ascii="宋体" w:eastAsia="宋体" w:hAnsi="宋体" w:hint="eastAsia"/>
          <w:sz w:val="24"/>
          <w:szCs w:val="24"/>
        </w:rPr>
        <w:t>该命题本身具有丰富而复杂的内涵与外延，又在历史与文学之间有着交叉和融合，因此可以常说常新。</w:t>
      </w:r>
    </w:p>
    <w:p w14:paraId="582A89DC" w14:textId="77777777" w:rsidR="008450F3" w:rsidRDefault="008450F3" w:rsidP="008450F3">
      <w:pPr>
        <w:spacing w:line="360" w:lineRule="auto"/>
        <w:ind w:firstLineChars="200" w:firstLine="480"/>
        <w:jc w:val="left"/>
        <w:rPr>
          <w:rFonts w:ascii="宋体" w:eastAsia="宋体" w:hAnsi="宋体"/>
          <w:sz w:val="24"/>
          <w:szCs w:val="24"/>
        </w:rPr>
      </w:pPr>
      <w:r>
        <w:rPr>
          <w:rFonts w:ascii="宋体" w:eastAsia="宋体" w:hAnsi="宋体" w:hint="eastAsia"/>
          <w:sz w:val="24"/>
          <w:szCs w:val="24"/>
        </w:rPr>
        <w:t>学者王燕华在其文章中以《诗经》的经典化为例对其进行了分析，运用了</w:t>
      </w:r>
      <w:r w:rsidRPr="009346E2">
        <w:rPr>
          <w:rFonts w:ascii="宋体" w:eastAsia="宋体" w:hAnsi="宋体" w:hint="eastAsia"/>
          <w:sz w:val="24"/>
          <w:szCs w:val="24"/>
        </w:rPr>
        <w:t>安德烈·勒菲弗尔</w:t>
      </w:r>
      <w:r w:rsidRPr="00E94C4A">
        <w:rPr>
          <w:rFonts w:ascii="宋体" w:eastAsia="宋体" w:hAnsi="宋体" w:hint="eastAsia"/>
          <w:sz w:val="24"/>
          <w:szCs w:val="24"/>
        </w:rPr>
        <w:t>控制文学系统的</w:t>
      </w:r>
      <w:r>
        <w:rPr>
          <w:rFonts w:ascii="宋体" w:eastAsia="宋体" w:hAnsi="宋体" w:hint="eastAsia"/>
          <w:sz w:val="24"/>
          <w:szCs w:val="24"/>
        </w:rPr>
        <w:t>理论，认为处于系统内部的</w:t>
      </w:r>
      <w:r w:rsidRPr="00E94C4A">
        <w:rPr>
          <w:rFonts w:ascii="宋体" w:eastAsia="宋体" w:hAnsi="宋体" w:hint="eastAsia"/>
          <w:sz w:val="24"/>
          <w:szCs w:val="24"/>
        </w:rPr>
        <w:t>专业人士和</w:t>
      </w:r>
      <w:r>
        <w:rPr>
          <w:rFonts w:ascii="宋体" w:eastAsia="宋体" w:hAnsi="宋体" w:hint="eastAsia"/>
          <w:sz w:val="24"/>
          <w:szCs w:val="24"/>
        </w:rPr>
        <w:t>外部的</w:t>
      </w:r>
      <w:r w:rsidRPr="00E94C4A">
        <w:rPr>
          <w:rFonts w:ascii="宋体" w:eastAsia="宋体" w:hAnsi="宋体" w:hint="eastAsia"/>
          <w:sz w:val="24"/>
          <w:szCs w:val="24"/>
        </w:rPr>
        <w:t>赞助人为《诗经》在英国的翻译和传播提供了有利的内外部条件，二者合力促成了《诗经》在英国的经典化。</w:t>
      </w:r>
      <w:r>
        <w:rPr>
          <w:rFonts w:ascii="宋体" w:eastAsia="宋体" w:hAnsi="宋体" w:hint="eastAsia"/>
          <w:sz w:val="24"/>
          <w:szCs w:val="24"/>
        </w:rPr>
        <w:t>除此之外，具有</w:t>
      </w:r>
      <w:r w:rsidRPr="00BD7D6D">
        <w:rPr>
          <w:rFonts w:ascii="宋体" w:eastAsia="宋体" w:hAnsi="宋体" w:hint="eastAsia"/>
          <w:sz w:val="24"/>
          <w:szCs w:val="24"/>
        </w:rPr>
        <w:t>影响</w:t>
      </w:r>
      <w:r>
        <w:rPr>
          <w:rFonts w:ascii="宋体" w:eastAsia="宋体" w:hAnsi="宋体" w:hint="eastAsia"/>
          <w:sz w:val="24"/>
          <w:szCs w:val="24"/>
        </w:rPr>
        <w:t>力</w:t>
      </w:r>
      <w:r w:rsidRPr="00BD7D6D">
        <w:rPr>
          <w:rFonts w:ascii="宋体" w:eastAsia="宋体" w:hAnsi="宋体" w:hint="eastAsia"/>
          <w:sz w:val="24"/>
          <w:szCs w:val="24"/>
        </w:rPr>
        <w:t>而又专业的出版社</w:t>
      </w:r>
      <w:r>
        <w:rPr>
          <w:rFonts w:ascii="宋体" w:eastAsia="宋体" w:hAnsi="宋体" w:hint="eastAsia"/>
          <w:sz w:val="24"/>
          <w:szCs w:val="24"/>
        </w:rPr>
        <w:t>也对诗经的经典化做出了巨大贡献，</w:t>
      </w:r>
      <w:r w:rsidRPr="00BD7D6D">
        <w:rPr>
          <w:rFonts w:ascii="宋体" w:eastAsia="宋体" w:hAnsi="宋体" w:hint="eastAsia"/>
          <w:sz w:val="24"/>
          <w:szCs w:val="24"/>
        </w:rPr>
        <w:t>是《诗经》经典化重要的渠道</w:t>
      </w:r>
      <w:r>
        <w:rPr>
          <w:rFonts w:ascii="宋体" w:eastAsia="宋体" w:hAnsi="宋体" w:hint="eastAsia"/>
          <w:sz w:val="24"/>
          <w:szCs w:val="24"/>
        </w:rPr>
        <w:t>，</w:t>
      </w:r>
      <w:r w:rsidRPr="00BD7D6D">
        <w:rPr>
          <w:rFonts w:ascii="宋体" w:eastAsia="宋体" w:hAnsi="宋体" w:hint="eastAsia"/>
          <w:sz w:val="24"/>
          <w:szCs w:val="24"/>
        </w:rPr>
        <w:t>高等院校</w:t>
      </w:r>
      <w:r>
        <w:rPr>
          <w:rFonts w:ascii="宋体" w:eastAsia="宋体" w:hAnsi="宋体" w:hint="eastAsia"/>
          <w:sz w:val="24"/>
          <w:szCs w:val="24"/>
        </w:rPr>
        <w:t>也</w:t>
      </w:r>
      <w:r w:rsidRPr="00BD7D6D">
        <w:rPr>
          <w:rFonts w:ascii="宋体" w:eastAsia="宋体" w:hAnsi="宋体" w:hint="eastAsia"/>
          <w:sz w:val="24"/>
          <w:szCs w:val="24"/>
        </w:rPr>
        <w:t>开设《诗经》课程，</w:t>
      </w:r>
      <w:r>
        <w:rPr>
          <w:rFonts w:ascii="宋体" w:eastAsia="宋体" w:hAnsi="宋体" w:hint="eastAsia"/>
          <w:sz w:val="24"/>
          <w:szCs w:val="24"/>
        </w:rPr>
        <w:t>也为</w:t>
      </w:r>
      <w:r w:rsidRPr="00BD7D6D">
        <w:rPr>
          <w:rFonts w:ascii="宋体" w:eastAsia="宋体" w:hAnsi="宋体" w:hint="eastAsia"/>
          <w:sz w:val="24"/>
          <w:szCs w:val="24"/>
        </w:rPr>
        <w:t>其经典化的</w:t>
      </w:r>
      <w:r>
        <w:rPr>
          <w:rFonts w:ascii="宋体" w:eastAsia="宋体" w:hAnsi="宋体" w:hint="eastAsia"/>
          <w:sz w:val="24"/>
          <w:szCs w:val="24"/>
        </w:rPr>
        <w:t>提供了</w:t>
      </w:r>
      <w:r w:rsidRPr="00BD7D6D">
        <w:rPr>
          <w:rFonts w:ascii="宋体" w:eastAsia="宋体" w:hAnsi="宋体" w:hint="eastAsia"/>
          <w:sz w:val="24"/>
          <w:szCs w:val="24"/>
        </w:rPr>
        <w:t>基本保障和捷径。</w:t>
      </w:r>
    </w:p>
    <w:p w14:paraId="0FFE6984" w14:textId="1A9F54C0" w:rsidR="00C60F79" w:rsidRDefault="00C60F79" w:rsidP="008450F3">
      <w:pPr>
        <w:spacing w:line="360" w:lineRule="auto"/>
        <w:ind w:firstLineChars="200" w:firstLine="480"/>
        <w:jc w:val="left"/>
        <w:rPr>
          <w:rFonts w:ascii="宋体" w:eastAsia="宋体" w:hAnsi="宋体"/>
          <w:sz w:val="24"/>
          <w:szCs w:val="24"/>
        </w:rPr>
      </w:pPr>
      <w:r w:rsidRPr="00C60F79">
        <w:rPr>
          <w:rFonts w:ascii="宋体" w:eastAsia="宋体" w:hAnsi="宋体" w:hint="eastAsia"/>
          <w:sz w:val="24"/>
          <w:szCs w:val="24"/>
        </w:rPr>
        <w:t>沙先一</w:t>
      </w:r>
      <w:r>
        <w:rPr>
          <w:rFonts w:ascii="宋体" w:eastAsia="宋体" w:hAnsi="宋体" w:hint="eastAsia"/>
          <w:sz w:val="24"/>
          <w:szCs w:val="24"/>
        </w:rPr>
        <w:t>、</w:t>
      </w:r>
      <w:r w:rsidRPr="00C60F79">
        <w:rPr>
          <w:rFonts w:ascii="宋体" w:eastAsia="宋体" w:hAnsi="宋体" w:hint="eastAsia"/>
          <w:sz w:val="24"/>
          <w:szCs w:val="24"/>
        </w:rPr>
        <w:t>张宏生</w:t>
      </w:r>
      <w:r>
        <w:rPr>
          <w:rFonts w:ascii="宋体" w:eastAsia="宋体" w:hAnsi="宋体" w:hint="eastAsia"/>
          <w:sz w:val="24"/>
          <w:szCs w:val="24"/>
        </w:rPr>
        <w:t>（2</w:t>
      </w:r>
      <w:r>
        <w:rPr>
          <w:rFonts w:ascii="宋体" w:eastAsia="宋体" w:hAnsi="宋体"/>
          <w:sz w:val="24"/>
          <w:szCs w:val="24"/>
        </w:rPr>
        <w:t>013</w:t>
      </w:r>
      <w:r>
        <w:rPr>
          <w:rFonts w:ascii="宋体" w:eastAsia="宋体" w:hAnsi="宋体" w:hint="eastAsia"/>
          <w:sz w:val="24"/>
          <w:szCs w:val="24"/>
        </w:rPr>
        <w:t>）</w:t>
      </w:r>
      <w:r w:rsidR="00705F67">
        <w:rPr>
          <w:rFonts w:ascii="宋体" w:eastAsia="宋体" w:hAnsi="宋体" w:hint="eastAsia"/>
          <w:sz w:val="24"/>
          <w:szCs w:val="24"/>
        </w:rPr>
        <w:t>曾指出，</w:t>
      </w:r>
      <w:r w:rsidRPr="00C60F79">
        <w:rPr>
          <w:rFonts w:ascii="宋体" w:eastAsia="宋体" w:hAnsi="宋体" w:hint="eastAsia"/>
          <w:sz w:val="24"/>
          <w:szCs w:val="24"/>
        </w:rPr>
        <w:t>文学经典是经得起时间考验并在不断的阅读阐释中体现出新鲜生命力的作品。经典的形成，主要是指作家、作品如何在动态演变过程中获得经典的地位。</w:t>
      </w:r>
      <w:r w:rsidR="0087028C">
        <w:rPr>
          <w:rFonts w:ascii="宋体" w:eastAsia="宋体" w:hAnsi="宋体" w:hint="eastAsia"/>
          <w:sz w:val="24"/>
          <w:szCs w:val="24"/>
        </w:rPr>
        <w:t>该文章主要探讨了清</w:t>
      </w:r>
      <w:r w:rsidR="00427AB3">
        <w:rPr>
          <w:rFonts w:ascii="宋体" w:eastAsia="宋体" w:hAnsi="宋体" w:hint="eastAsia"/>
          <w:sz w:val="24"/>
          <w:szCs w:val="24"/>
        </w:rPr>
        <w:t>词的经典化问题。作者首先指出了</w:t>
      </w:r>
      <w:r w:rsidR="00C27F4B">
        <w:rPr>
          <w:rFonts w:ascii="宋体" w:eastAsia="宋体" w:hAnsi="宋体" w:hint="eastAsia"/>
          <w:sz w:val="24"/>
          <w:szCs w:val="24"/>
        </w:rPr>
        <w:t>清词经典</w:t>
      </w:r>
      <w:r w:rsidR="00283D88">
        <w:rPr>
          <w:rFonts w:ascii="宋体" w:eastAsia="宋体" w:hAnsi="宋体" w:hint="eastAsia"/>
          <w:sz w:val="24"/>
          <w:szCs w:val="24"/>
        </w:rPr>
        <w:t>美质的构成，认为清词在</w:t>
      </w:r>
      <w:r w:rsidR="00E24542">
        <w:rPr>
          <w:rFonts w:ascii="宋体" w:eastAsia="宋体" w:hAnsi="宋体" w:hint="eastAsia"/>
          <w:sz w:val="24"/>
          <w:szCs w:val="24"/>
        </w:rPr>
        <w:t>题材、创作手法和词境</w:t>
      </w:r>
      <w:r w:rsidR="00023288">
        <w:rPr>
          <w:rFonts w:ascii="宋体" w:eastAsia="宋体" w:hAnsi="宋体" w:hint="eastAsia"/>
          <w:sz w:val="24"/>
          <w:szCs w:val="24"/>
        </w:rPr>
        <w:t>上皆有提高因而具有经典化的内涵特征。</w:t>
      </w:r>
      <w:r w:rsidR="00605840">
        <w:rPr>
          <w:rFonts w:ascii="宋体" w:eastAsia="宋体" w:hAnsi="宋体" w:hint="eastAsia"/>
          <w:sz w:val="24"/>
          <w:szCs w:val="24"/>
        </w:rPr>
        <w:t>清人还</w:t>
      </w:r>
      <w:r w:rsidR="00551A50">
        <w:rPr>
          <w:rFonts w:ascii="宋体" w:eastAsia="宋体" w:hAnsi="宋体" w:hint="eastAsia"/>
          <w:sz w:val="24"/>
          <w:szCs w:val="24"/>
        </w:rPr>
        <w:t>具有经典化意识，</w:t>
      </w:r>
      <w:r w:rsidR="00605840">
        <w:rPr>
          <w:rFonts w:ascii="宋体" w:eastAsia="宋体" w:hAnsi="宋体" w:hint="eastAsia"/>
          <w:sz w:val="24"/>
          <w:szCs w:val="24"/>
        </w:rPr>
        <w:t>对自己当代</w:t>
      </w:r>
      <w:r w:rsidR="00F064A9">
        <w:rPr>
          <w:rFonts w:ascii="宋体" w:eastAsia="宋体" w:hAnsi="宋体" w:hint="eastAsia"/>
          <w:sz w:val="24"/>
          <w:szCs w:val="24"/>
        </w:rPr>
        <w:t>、前代的</w:t>
      </w:r>
      <w:r w:rsidR="00551A50">
        <w:rPr>
          <w:rFonts w:ascii="宋体" w:eastAsia="宋体" w:hAnsi="宋体" w:hint="eastAsia"/>
          <w:sz w:val="24"/>
          <w:szCs w:val="24"/>
        </w:rPr>
        <w:t>词进行了经典化，</w:t>
      </w:r>
      <w:r w:rsidR="00F064A9">
        <w:rPr>
          <w:rFonts w:ascii="宋体" w:eastAsia="宋体" w:hAnsi="宋体" w:hint="eastAsia"/>
          <w:sz w:val="24"/>
          <w:szCs w:val="24"/>
        </w:rPr>
        <w:t>还对自己的词经典化。</w:t>
      </w:r>
      <w:r w:rsidR="006012DA">
        <w:rPr>
          <w:rFonts w:ascii="宋体" w:eastAsia="宋体" w:hAnsi="宋体" w:hint="eastAsia"/>
          <w:sz w:val="24"/>
          <w:szCs w:val="24"/>
        </w:rPr>
        <w:t>除此之外，</w:t>
      </w:r>
      <w:r w:rsidR="001425EA">
        <w:rPr>
          <w:rFonts w:ascii="宋体" w:eastAsia="宋体" w:hAnsi="宋体" w:hint="eastAsia"/>
          <w:sz w:val="24"/>
          <w:szCs w:val="24"/>
        </w:rPr>
        <w:t>清词在不同阶段都各有其不同</w:t>
      </w:r>
      <w:r w:rsidR="00312B29">
        <w:rPr>
          <w:rFonts w:ascii="宋体" w:eastAsia="宋体" w:hAnsi="宋体" w:hint="eastAsia"/>
          <w:sz w:val="24"/>
          <w:szCs w:val="24"/>
        </w:rPr>
        <w:t>，编纂者也多为著名词人</w:t>
      </w:r>
      <w:r w:rsidR="009379F1">
        <w:rPr>
          <w:rFonts w:ascii="宋体" w:eastAsia="宋体" w:hAnsi="宋体" w:hint="eastAsia"/>
          <w:sz w:val="24"/>
          <w:szCs w:val="24"/>
        </w:rPr>
        <w:t>且具有连贯性。</w:t>
      </w:r>
      <w:r w:rsidR="000962E5">
        <w:rPr>
          <w:rFonts w:ascii="宋体" w:eastAsia="宋体" w:hAnsi="宋体" w:hint="eastAsia"/>
          <w:sz w:val="24"/>
          <w:szCs w:val="24"/>
        </w:rPr>
        <w:t>最后还说了民国时期以来人们对清词</w:t>
      </w:r>
      <w:r w:rsidR="00674735">
        <w:rPr>
          <w:rFonts w:ascii="宋体" w:eastAsia="宋体" w:hAnsi="宋体" w:hint="eastAsia"/>
          <w:sz w:val="24"/>
          <w:szCs w:val="24"/>
        </w:rPr>
        <w:t>经典的确认、指出了</w:t>
      </w:r>
      <w:r w:rsidR="00C6560C">
        <w:rPr>
          <w:rFonts w:ascii="宋体" w:eastAsia="宋体" w:hAnsi="宋体" w:hint="eastAsia"/>
          <w:sz w:val="24"/>
          <w:szCs w:val="24"/>
        </w:rPr>
        <w:t>清词经典化过程中的问题，比如</w:t>
      </w:r>
      <w:r w:rsidR="00E407F5">
        <w:rPr>
          <w:rFonts w:ascii="宋体" w:eastAsia="宋体" w:hAnsi="宋体" w:hint="eastAsia"/>
          <w:sz w:val="24"/>
          <w:szCs w:val="24"/>
        </w:rPr>
        <w:t>由于清朝的</w:t>
      </w:r>
      <w:r w:rsidR="00A00E5A">
        <w:rPr>
          <w:rFonts w:ascii="宋体" w:eastAsia="宋体" w:hAnsi="宋体" w:hint="eastAsia"/>
          <w:sz w:val="24"/>
          <w:szCs w:val="24"/>
        </w:rPr>
        <w:t>历史渊源不如唐宋时期以及人们厚古薄今的</w:t>
      </w:r>
      <w:r w:rsidR="00C446CE">
        <w:rPr>
          <w:rFonts w:ascii="宋体" w:eastAsia="宋体" w:hAnsi="宋体" w:hint="eastAsia"/>
          <w:sz w:val="24"/>
          <w:szCs w:val="24"/>
        </w:rPr>
        <w:t>文学传统，这些都导致了清词经典化不够充分的局面，但作者同时也指出</w:t>
      </w:r>
      <w:r w:rsidR="00CB30DC">
        <w:rPr>
          <w:rFonts w:ascii="宋体" w:eastAsia="宋体" w:hAnsi="宋体" w:hint="eastAsia"/>
          <w:sz w:val="24"/>
          <w:szCs w:val="24"/>
        </w:rPr>
        <w:t>，目前清词经典化取得的一些进展也</w:t>
      </w:r>
      <w:r w:rsidR="00EE0AA1">
        <w:rPr>
          <w:rFonts w:ascii="宋体" w:eastAsia="宋体" w:hAnsi="宋体" w:hint="eastAsia"/>
          <w:sz w:val="24"/>
          <w:szCs w:val="24"/>
        </w:rPr>
        <w:t>同样不可忽视。</w:t>
      </w:r>
    </w:p>
    <w:p w14:paraId="2F359B48" w14:textId="5829164A" w:rsidR="004866F0" w:rsidRDefault="0020061B" w:rsidP="008450F3">
      <w:pPr>
        <w:spacing w:line="360" w:lineRule="auto"/>
        <w:ind w:firstLineChars="200" w:firstLine="480"/>
        <w:jc w:val="left"/>
        <w:rPr>
          <w:rFonts w:ascii="宋体" w:eastAsia="宋体" w:hAnsi="宋体"/>
          <w:sz w:val="24"/>
          <w:szCs w:val="24"/>
        </w:rPr>
      </w:pPr>
      <w:r>
        <w:rPr>
          <w:rFonts w:ascii="宋体" w:eastAsia="宋体" w:hAnsi="宋体" w:hint="eastAsia"/>
          <w:sz w:val="24"/>
          <w:szCs w:val="24"/>
        </w:rPr>
        <w:t>随着中国国际地位的提高和文学的发展，中国文学也在国际上产生了影响。</w:t>
      </w:r>
      <w:r w:rsidR="006E1AE5">
        <w:rPr>
          <w:rFonts w:ascii="宋体" w:eastAsia="宋体" w:hAnsi="宋体" w:hint="eastAsia"/>
          <w:sz w:val="24"/>
          <w:szCs w:val="24"/>
        </w:rPr>
        <w:t>中国学者厉平在其论文中</w:t>
      </w:r>
      <w:r w:rsidR="006E4F67">
        <w:rPr>
          <w:rFonts w:ascii="宋体" w:eastAsia="宋体" w:hAnsi="宋体" w:hint="eastAsia"/>
          <w:sz w:val="24"/>
          <w:szCs w:val="24"/>
        </w:rPr>
        <w:t>对</w:t>
      </w:r>
      <w:r w:rsidR="00776A81" w:rsidRPr="00776A81">
        <w:rPr>
          <w:rFonts w:ascii="宋体" w:eastAsia="宋体" w:hAnsi="宋体" w:hint="eastAsia"/>
          <w:sz w:val="24"/>
          <w:szCs w:val="24"/>
        </w:rPr>
        <w:t>中国文学在英语世界经典化构建、受制因素与应对措施进行</w:t>
      </w:r>
      <w:r w:rsidR="006E4F67">
        <w:rPr>
          <w:rFonts w:ascii="宋体" w:eastAsia="宋体" w:hAnsi="宋体" w:hint="eastAsia"/>
          <w:sz w:val="24"/>
          <w:szCs w:val="24"/>
        </w:rPr>
        <w:t>了</w:t>
      </w:r>
      <w:r w:rsidR="00776A81" w:rsidRPr="00776A81">
        <w:rPr>
          <w:rFonts w:ascii="宋体" w:eastAsia="宋体" w:hAnsi="宋体" w:hint="eastAsia"/>
          <w:sz w:val="24"/>
          <w:szCs w:val="24"/>
        </w:rPr>
        <w:t>探讨</w:t>
      </w:r>
      <w:r w:rsidR="006E4F67">
        <w:rPr>
          <w:rFonts w:ascii="宋体" w:eastAsia="宋体" w:hAnsi="宋体" w:hint="eastAsia"/>
          <w:sz w:val="24"/>
          <w:szCs w:val="24"/>
        </w:rPr>
        <w:t>。</w:t>
      </w:r>
      <w:r w:rsidR="00EC7E2A">
        <w:rPr>
          <w:rFonts w:ascii="宋体" w:eastAsia="宋体" w:hAnsi="宋体" w:hint="eastAsia"/>
          <w:sz w:val="24"/>
          <w:szCs w:val="24"/>
        </w:rPr>
        <w:t>厉平指出</w:t>
      </w:r>
      <w:r w:rsidR="005C662F">
        <w:rPr>
          <w:rFonts w:ascii="宋体" w:eastAsia="宋体" w:hAnsi="宋体" w:hint="eastAsia"/>
          <w:sz w:val="24"/>
          <w:szCs w:val="24"/>
        </w:rPr>
        <w:t>：“</w:t>
      </w:r>
      <w:r w:rsidR="00597CA7" w:rsidRPr="00597CA7">
        <w:rPr>
          <w:rFonts w:ascii="宋体" w:eastAsia="宋体" w:hAnsi="宋体" w:hint="eastAsia"/>
          <w:sz w:val="24"/>
          <w:szCs w:val="24"/>
        </w:rPr>
        <w:t>经典化</w:t>
      </w:r>
      <w:r w:rsidR="00597CA7" w:rsidRPr="00597CA7">
        <w:rPr>
          <w:rFonts w:ascii="宋体" w:eastAsia="宋体" w:hAnsi="宋体"/>
          <w:sz w:val="24"/>
          <w:szCs w:val="24"/>
        </w:rPr>
        <w:t>(canonization)是指文学作品经读者的反复阅读，批评家和专家学者的长期研究，最终被接受并确认为具有天才性和独创性的经典作品这一过程和方式。</w:t>
      </w:r>
      <w:r w:rsidR="005C662F">
        <w:rPr>
          <w:rFonts w:ascii="宋体" w:eastAsia="宋体" w:hAnsi="宋体" w:hint="eastAsia"/>
          <w:sz w:val="24"/>
          <w:szCs w:val="24"/>
        </w:rPr>
        <w:t>”</w:t>
      </w:r>
      <w:r w:rsidR="00A728CF">
        <w:rPr>
          <w:rFonts w:ascii="宋体" w:eastAsia="宋体" w:hAnsi="宋体"/>
          <w:sz w:val="24"/>
          <w:szCs w:val="24"/>
        </w:rPr>
        <w:t>(2016)</w:t>
      </w:r>
      <w:r w:rsidR="00563E8B">
        <w:rPr>
          <w:rFonts w:ascii="宋体" w:eastAsia="宋体" w:hAnsi="宋体"/>
          <w:sz w:val="24"/>
          <w:szCs w:val="24"/>
        </w:rPr>
        <w:t xml:space="preserve"> </w:t>
      </w:r>
      <w:r w:rsidR="00563E8B">
        <w:rPr>
          <w:rFonts w:ascii="宋体" w:eastAsia="宋体" w:hAnsi="宋体" w:hint="eastAsia"/>
          <w:sz w:val="24"/>
          <w:szCs w:val="24"/>
        </w:rPr>
        <w:t>他</w:t>
      </w:r>
      <w:r w:rsidR="004E5673">
        <w:rPr>
          <w:rFonts w:ascii="宋体" w:eastAsia="宋体" w:hAnsi="宋体" w:hint="eastAsia"/>
          <w:sz w:val="24"/>
          <w:szCs w:val="24"/>
        </w:rPr>
        <w:t>先对</w:t>
      </w:r>
      <w:r w:rsidR="008330F5">
        <w:rPr>
          <w:rFonts w:ascii="宋体" w:eastAsia="宋体" w:hAnsi="宋体" w:hint="eastAsia"/>
          <w:sz w:val="24"/>
          <w:szCs w:val="24"/>
        </w:rPr>
        <w:t>经典和经典化进行了定义，还认为中国文学的经典化</w:t>
      </w:r>
      <w:r w:rsidR="00510714">
        <w:rPr>
          <w:rFonts w:ascii="宋体" w:eastAsia="宋体" w:hAnsi="宋体" w:hint="eastAsia"/>
          <w:sz w:val="24"/>
          <w:szCs w:val="24"/>
        </w:rPr>
        <w:t>路径分为动态和静态路径</w:t>
      </w:r>
      <w:r w:rsidR="008B210D">
        <w:rPr>
          <w:rFonts w:ascii="宋体" w:eastAsia="宋体" w:hAnsi="宋体" w:hint="eastAsia"/>
          <w:sz w:val="24"/>
          <w:szCs w:val="24"/>
        </w:rPr>
        <w:t>。其次还说了经典化的构建条件</w:t>
      </w:r>
      <w:r w:rsidR="0076464A">
        <w:rPr>
          <w:rFonts w:ascii="宋体" w:eastAsia="宋体" w:hAnsi="宋体" w:hint="eastAsia"/>
          <w:sz w:val="24"/>
          <w:szCs w:val="24"/>
        </w:rPr>
        <w:t>以及中国文学在英语世界经典化的内外因素</w:t>
      </w:r>
      <w:r w:rsidR="00CF1A05">
        <w:rPr>
          <w:rFonts w:ascii="宋体" w:eastAsia="宋体" w:hAnsi="宋体" w:hint="eastAsia"/>
          <w:sz w:val="24"/>
          <w:szCs w:val="24"/>
        </w:rPr>
        <w:t>。最后又对中国文学经典</w:t>
      </w:r>
      <w:r w:rsidR="00CF1A05">
        <w:rPr>
          <w:rFonts w:ascii="宋体" w:eastAsia="宋体" w:hAnsi="宋体" w:hint="eastAsia"/>
          <w:sz w:val="24"/>
          <w:szCs w:val="24"/>
        </w:rPr>
        <w:lastRenderedPageBreak/>
        <w:t>化的受制因素进行了讨论</w:t>
      </w:r>
      <w:r w:rsidR="004438E1">
        <w:rPr>
          <w:rFonts w:ascii="宋体" w:eastAsia="宋体" w:hAnsi="宋体" w:hint="eastAsia"/>
          <w:sz w:val="24"/>
          <w:szCs w:val="24"/>
        </w:rPr>
        <w:t>，从文学自身问题以及</w:t>
      </w:r>
      <w:r w:rsidR="00257F0D">
        <w:rPr>
          <w:rFonts w:ascii="宋体" w:eastAsia="宋体" w:hAnsi="宋体" w:hint="eastAsia"/>
          <w:sz w:val="24"/>
          <w:szCs w:val="24"/>
        </w:rPr>
        <w:t>文学翻译中存在的问题进行了分析。</w:t>
      </w:r>
    </w:p>
    <w:p w14:paraId="523F2500" w14:textId="49165607" w:rsidR="00D57041" w:rsidRDefault="00703173" w:rsidP="008450F3">
      <w:pPr>
        <w:spacing w:line="360" w:lineRule="auto"/>
        <w:ind w:firstLineChars="200" w:firstLine="480"/>
        <w:jc w:val="left"/>
        <w:rPr>
          <w:rFonts w:ascii="宋体" w:eastAsia="宋体" w:hAnsi="宋体"/>
          <w:sz w:val="24"/>
          <w:szCs w:val="24"/>
        </w:rPr>
      </w:pPr>
      <w:r>
        <w:rPr>
          <w:rFonts w:ascii="宋体" w:eastAsia="宋体" w:hAnsi="宋体" w:hint="eastAsia"/>
          <w:sz w:val="24"/>
          <w:szCs w:val="24"/>
        </w:rPr>
        <w:t>著名学者</w:t>
      </w:r>
      <w:r w:rsidRPr="00703173">
        <w:rPr>
          <w:rFonts w:ascii="宋体" w:eastAsia="宋体" w:hAnsi="宋体" w:hint="eastAsia"/>
          <w:sz w:val="24"/>
          <w:szCs w:val="24"/>
        </w:rPr>
        <w:t>童庆炳</w:t>
      </w:r>
      <w:r>
        <w:rPr>
          <w:rFonts w:ascii="宋体" w:eastAsia="宋体" w:hAnsi="宋体" w:hint="eastAsia"/>
          <w:sz w:val="24"/>
          <w:szCs w:val="24"/>
        </w:rPr>
        <w:t>以</w:t>
      </w:r>
      <w:r w:rsidR="00152044">
        <w:rPr>
          <w:rFonts w:ascii="宋体" w:eastAsia="宋体" w:hAnsi="宋体" w:hint="eastAsia"/>
          <w:sz w:val="24"/>
          <w:szCs w:val="24"/>
        </w:rPr>
        <w:t>《红楼梦》</w:t>
      </w:r>
      <w:r>
        <w:rPr>
          <w:rFonts w:ascii="宋体" w:eastAsia="宋体" w:hAnsi="宋体" w:hint="eastAsia"/>
          <w:sz w:val="24"/>
          <w:szCs w:val="24"/>
        </w:rPr>
        <w:t>为例</w:t>
      </w:r>
      <w:r w:rsidR="00152044">
        <w:rPr>
          <w:rFonts w:ascii="宋体" w:eastAsia="宋体" w:hAnsi="宋体" w:hint="eastAsia"/>
          <w:sz w:val="24"/>
          <w:szCs w:val="24"/>
        </w:rPr>
        <w:t>，</w:t>
      </w:r>
      <w:r>
        <w:rPr>
          <w:rFonts w:ascii="宋体" w:eastAsia="宋体" w:hAnsi="宋体" w:hint="eastAsia"/>
          <w:sz w:val="24"/>
          <w:szCs w:val="24"/>
        </w:rPr>
        <w:t>探讨了</w:t>
      </w:r>
      <w:r w:rsidR="00152044">
        <w:rPr>
          <w:rFonts w:ascii="宋体" w:eastAsia="宋体" w:hAnsi="宋体" w:hint="eastAsia"/>
          <w:sz w:val="24"/>
          <w:szCs w:val="24"/>
        </w:rPr>
        <w:t>《红楼梦》为什么会成为</w:t>
      </w:r>
      <w:r w:rsidR="00510C28">
        <w:rPr>
          <w:rFonts w:ascii="宋体" w:eastAsia="宋体" w:hAnsi="宋体" w:hint="eastAsia"/>
          <w:sz w:val="24"/>
          <w:szCs w:val="24"/>
        </w:rPr>
        <w:t>经典</w:t>
      </w:r>
    </w:p>
    <w:p w14:paraId="07FD84AB" w14:textId="707E0921" w:rsidR="001D1E15" w:rsidRDefault="001D1E15" w:rsidP="002669C1">
      <w:pPr>
        <w:spacing w:line="360" w:lineRule="auto"/>
        <w:jc w:val="left"/>
        <w:rPr>
          <w:rFonts w:ascii="宋体" w:eastAsia="宋体" w:hAnsi="宋体"/>
          <w:sz w:val="24"/>
          <w:szCs w:val="24"/>
        </w:rPr>
      </w:pPr>
      <w:r>
        <w:rPr>
          <w:rFonts w:ascii="宋体" w:eastAsia="宋体" w:hAnsi="宋体"/>
          <w:sz w:val="24"/>
          <w:szCs w:val="24"/>
        </w:rPr>
        <w:t>“</w:t>
      </w:r>
      <w:r>
        <w:rPr>
          <w:rFonts w:ascii="宋体" w:eastAsia="宋体" w:hAnsi="宋体" w:hint="eastAsia"/>
          <w:sz w:val="24"/>
          <w:szCs w:val="24"/>
        </w:rPr>
        <w:t>常青树</w:t>
      </w:r>
      <w:r w:rsidR="000E18E2">
        <w:rPr>
          <w:rFonts w:ascii="宋体" w:eastAsia="宋体" w:hAnsi="宋体"/>
          <w:sz w:val="24"/>
          <w:szCs w:val="24"/>
        </w:rPr>
        <w:t>”</w:t>
      </w:r>
      <w:r>
        <w:rPr>
          <w:rFonts w:ascii="宋体" w:eastAsia="宋体" w:hAnsi="宋体" w:hint="eastAsia"/>
          <w:sz w:val="24"/>
          <w:szCs w:val="24"/>
        </w:rPr>
        <w:t>的原因</w:t>
      </w:r>
      <w:r w:rsidR="00E971D1">
        <w:rPr>
          <w:rFonts w:ascii="宋体" w:eastAsia="宋体" w:hAnsi="宋体" w:hint="eastAsia"/>
          <w:sz w:val="24"/>
          <w:szCs w:val="24"/>
        </w:rPr>
        <w:t>。</w:t>
      </w:r>
      <w:r w:rsidR="00BC6466" w:rsidRPr="00BC6466">
        <w:rPr>
          <w:rFonts w:ascii="宋体" w:eastAsia="宋体" w:hAnsi="宋体" w:hint="eastAsia"/>
          <w:sz w:val="24"/>
          <w:szCs w:val="24"/>
        </w:rPr>
        <w:t>发现文学经典</w:t>
      </w:r>
      <w:r w:rsidR="00FB5DA7" w:rsidRPr="00FB5DA7">
        <w:rPr>
          <w:rFonts w:ascii="宋体" w:eastAsia="宋体" w:hAnsi="宋体" w:hint="eastAsia"/>
          <w:sz w:val="24"/>
          <w:szCs w:val="24"/>
        </w:rPr>
        <w:t>化有两极</w:t>
      </w:r>
      <w:r w:rsidR="00FB5DA7" w:rsidRPr="00FB5DA7">
        <w:rPr>
          <w:rFonts w:ascii="宋体" w:eastAsia="宋体" w:hAnsi="宋体"/>
          <w:sz w:val="24"/>
          <w:szCs w:val="24"/>
        </w:rPr>
        <w:t>:一极是著作的艺术品质，另一极是文本的接受。只有艺术品质高、意义空间辽阔的作品，具有权威地位参与阅读和评论的作品，实现了两极连接的作品，才可能成为文学经典。</w:t>
      </w:r>
      <w:r w:rsidR="00F7577E">
        <w:rPr>
          <w:rFonts w:ascii="宋体" w:eastAsia="宋体" w:hAnsi="宋体" w:hint="eastAsia"/>
          <w:sz w:val="24"/>
          <w:szCs w:val="24"/>
        </w:rPr>
        <w:t>在第一级上，</w:t>
      </w:r>
      <w:r w:rsidR="00E634E3" w:rsidRPr="00E634E3">
        <w:rPr>
          <w:rFonts w:ascii="宋体" w:eastAsia="宋体" w:hAnsi="宋体" w:hint="eastAsia"/>
          <w:sz w:val="24"/>
          <w:szCs w:val="24"/>
        </w:rPr>
        <w:t>《红楼梦》艺术描写的重大突破。</w:t>
      </w:r>
      <w:r w:rsidR="00B26A8D">
        <w:rPr>
          <w:rFonts w:ascii="宋体" w:eastAsia="宋体" w:hAnsi="宋体" w:hint="eastAsia"/>
          <w:sz w:val="24"/>
          <w:szCs w:val="24"/>
        </w:rPr>
        <w:t>“</w:t>
      </w:r>
      <w:r w:rsidR="007113EE" w:rsidRPr="007113EE">
        <w:rPr>
          <w:rFonts w:ascii="宋体" w:eastAsia="宋体" w:hAnsi="宋体" w:hint="eastAsia"/>
          <w:sz w:val="24"/>
          <w:szCs w:val="24"/>
        </w:rPr>
        <w:t>言情”小说模式的重大突破。典型、意境和意象同时并现。汉语白话的成熟形态</w:t>
      </w:r>
      <w:r w:rsidR="00217396">
        <w:rPr>
          <w:rFonts w:ascii="宋体" w:eastAsia="宋体" w:hAnsi="宋体" w:hint="eastAsia"/>
          <w:sz w:val="24"/>
          <w:szCs w:val="24"/>
        </w:rPr>
        <w:t>在第一级上</w:t>
      </w:r>
      <w:r w:rsidR="00EE44F4">
        <w:rPr>
          <w:rFonts w:ascii="宋体" w:eastAsia="宋体" w:hAnsi="宋体" w:hint="eastAsia"/>
          <w:sz w:val="24"/>
          <w:szCs w:val="24"/>
        </w:rPr>
        <w:t>；在第二极上，</w:t>
      </w:r>
      <w:r w:rsidR="00145ED9">
        <w:rPr>
          <w:rFonts w:ascii="宋体" w:eastAsia="宋体" w:hAnsi="宋体" w:hint="eastAsia"/>
          <w:sz w:val="24"/>
          <w:szCs w:val="24"/>
        </w:rPr>
        <w:t>一部文学作品的经典化还需要广泛的群众基础</w:t>
      </w:r>
      <w:r w:rsidR="00B26A8D">
        <w:rPr>
          <w:rFonts w:ascii="宋体" w:eastAsia="宋体" w:hAnsi="宋体" w:hint="eastAsia"/>
          <w:sz w:val="24"/>
          <w:szCs w:val="24"/>
        </w:rPr>
        <w:t>，所以</w:t>
      </w:r>
      <w:r w:rsidR="00145ED9" w:rsidRPr="00145ED9">
        <w:rPr>
          <w:rFonts w:ascii="宋体" w:eastAsia="宋体" w:hAnsi="宋体" w:hint="eastAsia"/>
          <w:sz w:val="24"/>
          <w:szCs w:val="24"/>
        </w:rPr>
        <w:t>必须经过历代读者的持久的阅读、评论和研究，特别被一些具有权力的人、具有学者资格的人所评论和研究，才能延续它的经典地位。</w:t>
      </w:r>
      <w:r w:rsidR="00B26A8D">
        <w:rPr>
          <w:rFonts w:ascii="宋体" w:eastAsia="宋体" w:hAnsi="宋体" w:hint="eastAsia"/>
          <w:sz w:val="24"/>
          <w:szCs w:val="24"/>
        </w:rPr>
        <w:t>而《红楼梦》恰恰做到</w:t>
      </w:r>
      <w:r w:rsidR="00802232">
        <w:rPr>
          <w:rFonts w:ascii="宋体" w:eastAsia="宋体" w:hAnsi="宋体" w:hint="eastAsia"/>
          <w:sz w:val="24"/>
          <w:szCs w:val="24"/>
        </w:rPr>
        <w:t>了这两极，所以成为了</w:t>
      </w:r>
      <w:r w:rsidR="004562C4">
        <w:rPr>
          <w:rFonts w:ascii="宋体" w:eastAsia="宋体" w:hAnsi="宋体" w:hint="eastAsia"/>
          <w:sz w:val="24"/>
          <w:szCs w:val="24"/>
        </w:rPr>
        <w:t>经典化的“常青树”，一直被后人奉为经典。</w:t>
      </w:r>
    </w:p>
    <w:p w14:paraId="2C877985" w14:textId="541E3733" w:rsidR="004562C4" w:rsidRDefault="004562C4" w:rsidP="002669C1">
      <w:pPr>
        <w:spacing w:line="360" w:lineRule="auto"/>
        <w:jc w:val="left"/>
        <w:rPr>
          <w:rFonts w:ascii="宋体" w:eastAsia="宋体" w:hAnsi="宋体"/>
          <w:sz w:val="24"/>
          <w:szCs w:val="24"/>
        </w:rPr>
      </w:pPr>
      <w:r>
        <w:rPr>
          <w:rFonts w:ascii="宋体" w:eastAsia="宋体" w:hAnsi="宋体" w:hint="eastAsia"/>
          <w:sz w:val="24"/>
          <w:szCs w:val="24"/>
        </w:rPr>
        <w:t xml:space="preserve"> </w:t>
      </w:r>
      <w:r>
        <w:rPr>
          <w:rFonts w:ascii="宋体" w:eastAsia="宋体" w:hAnsi="宋体"/>
          <w:sz w:val="24"/>
          <w:szCs w:val="24"/>
        </w:rPr>
        <w:t xml:space="preserve"> </w:t>
      </w:r>
      <w:r w:rsidR="00C07BCD">
        <w:rPr>
          <w:rFonts w:ascii="宋体" w:eastAsia="宋体" w:hAnsi="宋体" w:hint="eastAsia"/>
          <w:sz w:val="24"/>
          <w:szCs w:val="24"/>
        </w:rPr>
        <w:t>总的来说，各个朝代</w:t>
      </w:r>
      <w:r w:rsidR="00BE291F">
        <w:rPr>
          <w:rFonts w:ascii="宋体" w:eastAsia="宋体" w:hAnsi="宋体" w:hint="eastAsia"/>
          <w:sz w:val="24"/>
          <w:szCs w:val="24"/>
        </w:rPr>
        <w:t>都有其值得经典化的文学作品，</w:t>
      </w:r>
      <w:r w:rsidR="00A95551">
        <w:rPr>
          <w:rFonts w:ascii="宋体" w:eastAsia="宋体" w:hAnsi="宋体" w:hint="eastAsia"/>
          <w:sz w:val="24"/>
          <w:szCs w:val="24"/>
        </w:rPr>
        <w:t>本文章对研究不同朝代</w:t>
      </w:r>
      <w:r w:rsidR="00181093">
        <w:rPr>
          <w:rFonts w:ascii="宋体" w:eastAsia="宋体" w:hAnsi="宋体" w:hint="eastAsia"/>
          <w:sz w:val="24"/>
          <w:szCs w:val="24"/>
        </w:rPr>
        <w:t>文学经典化</w:t>
      </w:r>
      <w:r w:rsidR="00293F9E">
        <w:rPr>
          <w:rFonts w:ascii="宋体" w:eastAsia="宋体" w:hAnsi="宋体" w:hint="eastAsia"/>
          <w:sz w:val="24"/>
          <w:szCs w:val="24"/>
        </w:rPr>
        <w:t>的文章进行了梳理，以弄清其发展脉络。</w:t>
      </w:r>
    </w:p>
    <w:p w14:paraId="4E072DA0" w14:textId="77777777" w:rsidR="00EC4673" w:rsidRDefault="00EC4673" w:rsidP="002669C1">
      <w:pPr>
        <w:spacing w:line="360" w:lineRule="auto"/>
        <w:jc w:val="left"/>
        <w:rPr>
          <w:rFonts w:ascii="宋体" w:eastAsia="宋体" w:hAnsi="宋体"/>
          <w:sz w:val="24"/>
          <w:szCs w:val="24"/>
        </w:rPr>
      </w:pPr>
    </w:p>
    <w:p w14:paraId="0FFF6595" w14:textId="77777777" w:rsidR="00EC4673" w:rsidRDefault="00EC4673" w:rsidP="002669C1">
      <w:pPr>
        <w:spacing w:line="360" w:lineRule="auto"/>
        <w:jc w:val="left"/>
        <w:rPr>
          <w:rFonts w:ascii="宋体" w:eastAsia="宋体" w:hAnsi="宋体"/>
          <w:sz w:val="24"/>
          <w:szCs w:val="24"/>
        </w:rPr>
      </w:pPr>
    </w:p>
    <w:p w14:paraId="208934CC" w14:textId="77777777" w:rsidR="00EC4673" w:rsidRDefault="00EC4673" w:rsidP="002669C1">
      <w:pPr>
        <w:spacing w:line="360" w:lineRule="auto"/>
        <w:jc w:val="left"/>
        <w:rPr>
          <w:rFonts w:ascii="宋体" w:eastAsia="宋体" w:hAnsi="宋体"/>
          <w:sz w:val="24"/>
          <w:szCs w:val="24"/>
        </w:rPr>
      </w:pPr>
    </w:p>
    <w:p w14:paraId="08F23446" w14:textId="77777777" w:rsidR="00EC4673" w:rsidRDefault="00EC4673" w:rsidP="002669C1">
      <w:pPr>
        <w:spacing w:line="360" w:lineRule="auto"/>
        <w:jc w:val="left"/>
        <w:rPr>
          <w:rFonts w:ascii="宋体" w:eastAsia="宋体" w:hAnsi="宋体"/>
          <w:sz w:val="24"/>
          <w:szCs w:val="24"/>
        </w:rPr>
      </w:pPr>
    </w:p>
    <w:p w14:paraId="03CCB6AB" w14:textId="77777777" w:rsidR="00EC4673" w:rsidRDefault="00EC4673" w:rsidP="002669C1">
      <w:pPr>
        <w:spacing w:line="360" w:lineRule="auto"/>
        <w:jc w:val="left"/>
        <w:rPr>
          <w:rFonts w:ascii="宋体" w:eastAsia="宋体" w:hAnsi="宋体"/>
          <w:sz w:val="24"/>
          <w:szCs w:val="24"/>
        </w:rPr>
      </w:pPr>
    </w:p>
    <w:p w14:paraId="0F89571F" w14:textId="77777777" w:rsidR="00EC4673" w:rsidRDefault="00EC4673" w:rsidP="002669C1">
      <w:pPr>
        <w:spacing w:line="360" w:lineRule="auto"/>
        <w:jc w:val="left"/>
        <w:rPr>
          <w:rFonts w:ascii="宋体" w:eastAsia="宋体" w:hAnsi="宋体"/>
          <w:sz w:val="24"/>
          <w:szCs w:val="24"/>
        </w:rPr>
      </w:pPr>
    </w:p>
    <w:p w14:paraId="04A7AA8F" w14:textId="77777777" w:rsidR="00EC4673" w:rsidRDefault="00EC4673" w:rsidP="002669C1">
      <w:pPr>
        <w:spacing w:line="360" w:lineRule="auto"/>
        <w:jc w:val="left"/>
        <w:rPr>
          <w:rFonts w:ascii="宋体" w:eastAsia="宋体" w:hAnsi="宋体"/>
          <w:sz w:val="24"/>
          <w:szCs w:val="24"/>
        </w:rPr>
      </w:pPr>
    </w:p>
    <w:p w14:paraId="4F898782" w14:textId="77777777" w:rsidR="00EC4673" w:rsidRDefault="00EC4673" w:rsidP="002669C1">
      <w:pPr>
        <w:spacing w:line="360" w:lineRule="auto"/>
        <w:jc w:val="left"/>
        <w:rPr>
          <w:rFonts w:ascii="宋体" w:eastAsia="宋体" w:hAnsi="宋体"/>
          <w:sz w:val="24"/>
          <w:szCs w:val="24"/>
        </w:rPr>
      </w:pPr>
    </w:p>
    <w:p w14:paraId="778AF86A" w14:textId="77777777" w:rsidR="00EC4673" w:rsidRDefault="00EC4673" w:rsidP="002669C1">
      <w:pPr>
        <w:spacing w:line="360" w:lineRule="auto"/>
        <w:jc w:val="left"/>
        <w:rPr>
          <w:rFonts w:ascii="宋体" w:eastAsia="宋体" w:hAnsi="宋体"/>
          <w:sz w:val="24"/>
          <w:szCs w:val="24"/>
        </w:rPr>
      </w:pPr>
    </w:p>
    <w:p w14:paraId="38648C86" w14:textId="77777777" w:rsidR="00EC4673" w:rsidRDefault="00EC4673" w:rsidP="002669C1">
      <w:pPr>
        <w:spacing w:line="360" w:lineRule="auto"/>
        <w:jc w:val="left"/>
        <w:rPr>
          <w:rFonts w:ascii="宋体" w:eastAsia="宋体" w:hAnsi="宋体"/>
          <w:sz w:val="24"/>
          <w:szCs w:val="24"/>
        </w:rPr>
      </w:pPr>
    </w:p>
    <w:p w14:paraId="4F7CC4B4" w14:textId="77777777" w:rsidR="00EC4673" w:rsidRDefault="00EC4673" w:rsidP="002669C1">
      <w:pPr>
        <w:spacing w:line="360" w:lineRule="auto"/>
        <w:jc w:val="left"/>
        <w:rPr>
          <w:rFonts w:ascii="宋体" w:eastAsia="宋体" w:hAnsi="宋体"/>
          <w:sz w:val="24"/>
          <w:szCs w:val="24"/>
        </w:rPr>
      </w:pPr>
    </w:p>
    <w:p w14:paraId="24F083F1" w14:textId="77777777" w:rsidR="00EC4673" w:rsidRDefault="00EC4673" w:rsidP="002669C1">
      <w:pPr>
        <w:spacing w:line="360" w:lineRule="auto"/>
        <w:jc w:val="left"/>
        <w:rPr>
          <w:rFonts w:ascii="宋体" w:eastAsia="宋体" w:hAnsi="宋体"/>
          <w:sz w:val="24"/>
          <w:szCs w:val="24"/>
        </w:rPr>
      </w:pPr>
    </w:p>
    <w:p w14:paraId="0C96AC9A" w14:textId="77777777" w:rsidR="00EC4673" w:rsidRDefault="00EC4673" w:rsidP="002669C1">
      <w:pPr>
        <w:spacing w:line="360" w:lineRule="auto"/>
        <w:jc w:val="left"/>
        <w:rPr>
          <w:rFonts w:ascii="宋体" w:eastAsia="宋体" w:hAnsi="宋体"/>
          <w:sz w:val="24"/>
          <w:szCs w:val="24"/>
        </w:rPr>
      </w:pPr>
    </w:p>
    <w:p w14:paraId="3D0B9415" w14:textId="77777777" w:rsidR="00EC4673" w:rsidRDefault="00EC4673" w:rsidP="002669C1">
      <w:pPr>
        <w:spacing w:line="360" w:lineRule="auto"/>
        <w:jc w:val="left"/>
        <w:rPr>
          <w:rFonts w:ascii="宋体" w:eastAsia="宋体" w:hAnsi="宋体"/>
          <w:sz w:val="24"/>
          <w:szCs w:val="24"/>
        </w:rPr>
      </w:pPr>
    </w:p>
    <w:p w14:paraId="3779B4E0" w14:textId="77777777" w:rsidR="00EC4673" w:rsidRDefault="00EC4673" w:rsidP="002669C1">
      <w:pPr>
        <w:spacing w:line="360" w:lineRule="auto"/>
        <w:jc w:val="left"/>
        <w:rPr>
          <w:rFonts w:ascii="宋体" w:eastAsia="宋体" w:hAnsi="宋体"/>
          <w:sz w:val="24"/>
          <w:szCs w:val="24"/>
        </w:rPr>
      </w:pPr>
    </w:p>
    <w:p w14:paraId="41682197" w14:textId="315CB865" w:rsidR="00DE4927" w:rsidRPr="00995F74" w:rsidRDefault="00DE4927" w:rsidP="008B5882">
      <w:pPr>
        <w:spacing w:line="360" w:lineRule="auto"/>
        <w:ind w:firstLineChars="200" w:firstLine="562"/>
        <w:jc w:val="center"/>
        <w:rPr>
          <w:rFonts w:ascii="宋体" w:eastAsia="宋体" w:hAnsi="宋体"/>
          <w:b/>
          <w:bCs/>
          <w:sz w:val="28"/>
          <w:szCs w:val="28"/>
        </w:rPr>
      </w:pPr>
      <w:r w:rsidRPr="00995F74">
        <w:rPr>
          <w:rFonts w:ascii="宋体" w:eastAsia="宋体" w:hAnsi="宋体" w:hint="eastAsia"/>
          <w:b/>
          <w:bCs/>
          <w:sz w:val="28"/>
          <w:szCs w:val="28"/>
        </w:rPr>
        <w:lastRenderedPageBreak/>
        <w:t>参考文献</w:t>
      </w:r>
    </w:p>
    <w:p w14:paraId="618BA9E8" w14:textId="77777777" w:rsidR="00840455" w:rsidRDefault="00840455" w:rsidP="006762A7">
      <w:pPr>
        <w:spacing w:line="360" w:lineRule="auto"/>
        <w:ind w:firstLineChars="200" w:firstLine="480"/>
        <w:jc w:val="left"/>
        <w:rPr>
          <w:rFonts w:ascii="宋体" w:eastAsia="宋体" w:hAnsi="宋体"/>
          <w:sz w:val="24"/>
          <w:szCs w:val="24"/>
        </w:rPr>
      </w:pPr>
      <w:r w:rsidRPr="00202E74">
        <w:rPr>
          <w:rFonts w:ascii="宋体" w:eastAsia="宋体" w:hAnsi="宋体"/>
          <w:sz w:val="24"/>
          <w:szCs w:val="24"/>
        </w:rPr>
        <w:t>[1]厉平.中国文学在英语世界的经典化:构建、受制与应对[J].解放军外国语学院学报,2016,v.39;No.202(01):9-17.</w:t>
      </w:r>
    </w:p>
    <w:p w14:paraId="14742376" w14:textId="408D91A0" w:rsidR="00EC4673" w:rsidRDefault="002B7D44" w:rsidP="006762A7">
      <w:pPr>
        <w:spacing w:line="360" w:lineRule="auto"/>
        <w:ind w:firstLineChars="200" w:firstLine="480"/>
        <w:jc w:val="left"/>
        <w:rPr>
          <w:rFonts w:ascii="宋体" w:eastAsia="宋体" w:hAnsi="宋体"/>
          <w:sz w:val="24"/>
          <w:szCs w:val="24"/>
        </w:rPr>
      </w:pPr>
      <w:r w:rsidRPr="002B7D44">
        <w:rPr>
          <w:rFonts w:ascii="宋体" w:eastAsia="宋体" w:hAnsi="宋体"/>
          <w:sz w:val="24"/>
          <w:szCs w:val="24"/>
        </w:rPr>
        <w:t>[</w:t>
      </w:r>
      <w:r w:rsidR="00024579">
        <w:rPr>
          <w:rFonts w:ascii="宋体" w:eastAsia="宋体" w:hAnsi="宋体"/>
          <w:sz w:val="24"/>
          <w:szCs w:val="24"/>
        </w:rPr>
        <w:t>3</w:t>
      </w:r>
      <w:r w:rsidRPr="002B7D44">
        <w:rPr>
          <w:rFonts w:ascii="宋体" w:eastAsia="宋体" w:hAnsi="宋体"/>
          <w:sz w:val="24"/>
          <w:szCs w:val="24"/>
        </w:rPr>
        <w:t>]沙先一,张宏生.论清词的经典化[J].中国社会科学,2013,No.216(12):96-119+206-207.</w:t>
      </w:r>
    </w:p>
    <w:p w14:paraId="22556563" w14:textId="1A108AE7" w:rsidR="00202E74" w:rsidRDefault="00202E74" w:rsidP="006762A7">
      <w:pPr>
        <w:spacing w:line="360" w:lineRule="auto"/>
        <w:ind w:firstLine="200"/>
        <w:jc w:val="left"/>
        <w:rPr>
          <w:rFonts w:ascii="宋体" w:eastAsia="宋体" w:hAnsi="宋体"/>
          <w:sz w:val="24"/>
          <w:szCs w:val="24"/>
        </w:rPr>
      </w:pPr>
      <w:r w:rsidRPr="00202E74">
        <w:rPr>
          <w:rFonts w:ascii="宋体" w:eastAsia="宋体" w:hAnsi="宋体"/>
          <w:sz w:val="24"/>
          <w:szCs w:val="24"/>
        </w:rPr>
        <w:t>[</w:t>
      </w:r>
      <w:r w:rsidR="00024579">
        <w:rPr>
          <w:rFonts w:ascii="宋体" w:eastAsia="宋体" w:hAnsi="宋体"/>
          <w:sz w:val="24"/>
          <w:szCs w:val="24"/>
        </w:rPr>
        <w:t>4</w:t>
      </w:r>
      <w:r w:rsidRPr="00202E74">
        <w:rPr>
          <w:rFonts w:ascii="宋体" w:eastAsia="宋体" w:hAnsi="宋体"/>
          <w:sz w:val="24"/>
          <w:szCs w:val="24"/>
        </w:rPr>
        <w:t>]童庆炳.《红楼梦》、“红学”与文学经典化问题[J].中国比较文学,2005(04):41-55.</w:t>
      </w:r>
    </w:p>
    <w:p w14:paraId="5DC072D0" w14:textId="77777777" w:rsidR="008B5882" w:rsidRPr="00202E74" w:rsidRDefault="008B5882" w:rsidP="006762A7">
      <w:pPr>
        <w:spacing w:line="360" w:lineRule="auto"/>
        <w:ind w:left="240" w:hangingChars="100" w:hanging="240"/>
        <w:jc w:val="left"/>
        <w:rPr>
          <w:rFonts w:ascii="宋体" w:eastAsia="宋体" w:hAnsi="宋体"/>
          <w:sz w:val="24"/>
          <w:szCs w:val="24"/>
        </w:rPr>
      </w:pPr>
      <w:r w:rsidRPr="00202E74">
        <w:rPr>
          <w:rFonts w:ascii="宋体" w:eastAsia="宋体" w:hAnsi="宋体"/>
          <w:sz w:val="24"/>
          <w:szCs w:val="24"/>
        </w:rPr>
        <w:t>[</w:t>
      </w:r>
      <w:r>
        <w:rPr>
          <w:rFonts w:ascii="宋体" w:eastAsia="宋体" w:hAnsi="宋体"/>
          <w:sz w:val="24"/>
          <w:szCs w:val="24"/>
        </w:rPr>
        <w:t>2</w:t>
      </w:r>
      <w:r w:rsidRPr="00202E74">
        <w:rPr>
          <w:rFonts w:ascii="宋体" w:eastAsia="宋体" w:hAnsi="宋体"/>
          <w:sz w:val="24"/>
          <w:szCs w:val="24"/>
        </w:rPr>
        <w:t>]王燕华.经典的翻译与传播——《诗经》在英国的经典化路径探析[J].上海翻译,2016,No.127(02):78-83+95.</w:t>
      </w:r>
    </w:p>
    <w:p w14:paraId="268F2D0F" w14:textId="77777777" w:rsidR="008B5882" w:rsidRPr="008B5882" w:rsidRDefault="008B5882" w:rsidP="006762A7">
      <w:pPr>
        <w:spacing w:line="360" w:lineRule="auto"/>
        <w:ind w:firstLine="200"/>
        <w:jc w:val="left"/>
        <w:rPr>
          <w:rFonts w:ascii="宋体" w:eastAsia="宋体" w:hAnsi="宋体"/>
          <w:sz w:val="24"/>
          <w:szCs w:val="24"/>
        </w:rPr>
      </w:pPr>
    </w:p>
    <w:p w14:paraId="12C01073" w14:textId="77777777" w:rsidR="00EC4673" w:rsidRDefault="00EC4673" w:rsidP="006762A7">
      <w:pPr>
        <w:spacing w:line="360" w:lineRule="auto"/>
        <w:ind w:firstLine="200"/>
        <w:jc w:val="left"/>
        <w:rPr>
          <w:rFonts w:ascii="宋体" w:eastAsia="宋体" w:hAnsi="宋体"/>
          <w:sz w:val="24"/>
          <w:szCs w:val="24"/>
        </w:rPr>
      </w:pPr>
    </w:p>
    <w:p w14:paraId="5A3DFB98" w14:textId="77777777" w:rsidR="00EC4673" w:rsidRDefault="00EC4673" w:rsidP="002669C1">
      <w:pPr>
        <w:spacing w:line="360" w:lineRule="auto"/>
        <w:jc w:val="left"/>
        <w:rPr>
          <w:rFonts w:ascii="宋体" w:eastAsia="宋体" w:hAnsi="宋体"/>
          <w:sz w:val="24"/>
          <w:szCs w:val="24"/>
        </w:rPr>
      </w:pPr>
    </w:p>
    <w:p w14:paraId="12FFDE28" w14:textId="77777777" w:rsidR="00836C0C" w:rsidRPr="00C60F79" w:rsidRDefault="00836C0C" w:rsidP="00C60F79">
      <w:pPr>
        <w:spacing w:line="360" w:lineRule="auto"/>
        <w:ind w:firstLineChars="200" w:firstLine="480"/>
        <w:jc w:val="left"/>
        <w:rPr>
          <w:rFonts w:ascii="宋体" w:eastAsia="宋体" w:hAnsi="宋体"/>
          <w:sz w:val="24"/>
          <w:szCs w:val="24"/>
        </w:rPr>
      </w:pPr>
    </w:p>
    <w:sectPr w:rsidR="00836C0C" w:rsidRPr="00C60F79">
      <w:pgSz w:w="11906" w:h="16838"/>
      <w:pgMar w:top="1440" w:right="1800" w:bottom="1440" w:left="1800" w:header="851" w:footer="992" w:gutter="0"/>
      <w:cols w:space="425"/>
      <w:docGrid w:type="lines" w:linePitch="312"/>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endnote w:type="separator" w:id="-1">
    <w:p w14:paraId="275EC6BB" w14:textId="77777777" w:rsidR="00DF47D8" w:rsidRDefault="00DF47D8" w:rsidP="00DF47D8">
      <w:r>
        <w:separator/>
      </w:r>
    </w:p>
  </w:endnote>
  <w:endnote w:type="continuationSeparator" w:id="0">
    <w:p w14:paraId="1FA02221" w14:textId="77777777" w:rsidR="00DF47D8" w:rsidRDefault="00DF47D8" w:rsidP="00DF47D8">
      <w:r>
        <w:continuationSeparator/>
      </w: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font w:name="等线">
    <w:altName w:val="DengXian"/>
    <w:panose1 w:val="02010600030101010101"/>
    <w:charset w:val="86"/>
    <w:family w:val="auto"/>
    <w:pitch w:val="variable"/>
    <w:sig w:usb0="A00002BF" w:usb1="38CF7CFA" w:usb2="00000016" w:usb3="00000000" w:csb0="0004000F" w:csb1="00000000"/>
  </w:font>
  <w:font w:name="Times New Roman">
    <w:panose1 w:val="02020603050405020304"/>
    <w:charset w:val="00"/>
    <w:family w:val="roman"/>
    <w:pitch w:val="variable"/>
    <w:sig w:usb0="E0002EFF" w:usb1="C000785B" w:usb2="00000009" w:usb3="00000000" w:csb0="000001FF" w:csb1="00000000"/>
  </w:font>
  <w:font w:name="宋体">
    <w:altName w:val="SimSun"/>
    <w:panose1 w:val="02010600030101010101"/>
    <w:charset w:val="86"/>
    <w:family w:val="auto"/>
    <w:pitch w:val="variable"/>
    <w:sig w:usb0="00000003" w:usb1="288F0000" w:usb2="00000016" w:usb3="00000000" w:csb0="00040001" w:csb1="00000000"/>
  </w:font>
  <w:font w:name="等线 Light">
    <w:panose1 w:val="02010600030101010101"/>
    <w:charset w:val="86"/>
    <w:family w:val="auto"/>
    <w:pitch w:val="variable"/>
    <w:sig w:usb0="A00002BF" w:usb1="38CF7CFA" w:usb2="00000016" w:usb3="00000000" w:csb0="0004000F" w:csb1="00000000"/>
  </w:font>
</w:fonts>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p14">
  <w:footnote w:type="separator" w:id="-1">
    <w:p w14:paraId="09B463DB" w14:textId="77777777" w:rsidR="00DF47D8" w:rsidRDefault="00DF47D8" w:rsidP="00DF47D8">
      <w:r>
        <w:separator/>
      </w:r>
    </w:p>
  </w:footnote>
  <w:footnote w:type="continuationSeparator" w:id="0">
    <w:p w14:paraId="5714BE69" w14:textId="77777777" w:rsidR="00DF47D8" w:rsidRDefault="00DF47D8" w:rsidP="00DF47D8">
      <w:r>
        <w:continuationSeparator/>
      </w:r>
    </w:p>
  </w:footnote>
</w:footnotes>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xmlns:sl="http://schemas.openxmlformats.org/schemaLibrary/2006/main" mc:Ignorable="w14 w15 w16se w16cid w16 w16cex w16sdtdh">
  <w:zoom w:percent="120"/>
  <w:bordersDoNotSurroundHeader/>
  <w:bordersDoNotSurroundFooter/>
  <w:defaultTabStop w:val="420"/>
  <w:drawingGridVerticalSpacing w:val="156"/>
  <w:displayHorizontalDrawingGridEvery w:val="0"/>
  <w:displayVerticalDrawingGridEvery w:val="2"/>
  <w:characterSpacingControl w:val="compressPunctuation"/>
  <w:hdrShapeDefaults>
    <o:shapedefaults v:ext="edit" spidmax="6145"/>
  </w:hdrShapeDefaults>
  <w:footnotePr>
    <w:footnote w:id="-1"/>
    <w:footnote w:id="0"/>
  </w:footnotePr>
  <w:endnotePr>
    <w:endnote w:id="-1"/>
    <w:endnote w:id="0"/>
  </w:endnotePr>
  <w:compat>
    <w:spaceForUL/>
    <w:balanceSingleByteDoubleByteWidth/>
    <w:doNotLeaveBackslashAlone/>
    <w:ulTrailSpace/>
    <w:doNotExpandShiftReturn/>
    <w:adjustLineHeightInTable/>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0"/>
  </w:compat>
  <w:rsids>
    <w:rsidRoot w:val="00E87805"/>
    <w:rsid w:val="00023288"/>
    <w:rsid w:val="00024579"/>
    <w:rsid w:val="000962E5"/>
    <w:rsid w:val="000B7AA7"/>
    <w:rsid w:val="000E18E2"/>
    <w:rsid w:val="001425EA"/>
    <w:rsid w:val="00145ED9"/>
    <w:rsid w:val="00152044"/>
    <w:rsid w:val="0016449E"/>
    <w:rsid w:val="001700CA"/>
    <w:rsid w:val="00171FE6"/>
    <w:rsid w:val="00181093"/>
    <w:rsid w:val="001C407A"/>
    <w:rsid w:val="001D1E15"/>
    <w:rsid w:val="001D534F"/>
    <w:rsid w:val="0020061B"/>
    <w:rsid w:val="00202E74"/>
    <w:rsid w:val="00217396"/>
    <w:rsid w:val="00257F0D"/>
    <w:rsid w:val="002669C1"/>
    <w:rsid w:val="00283D88"/>
    <w:rsid w:val="00293F9E"/>
    <w:rsid w:val="002A622E"/>
    <w:rsid w:val="002B7D44"/>
    <w:rsid w:val="00312B29"/>
    <w:rsid w:val="003471B2"/>
    <w:rsid w:val="00427AB3"/>
    <w:rsid w:val="004438E1"/>
    <w:rsid w:val="004562C4"/>
    <w:rsid w:val="004866F0"/>
    <w:rsid w:val="004E08C6"/>
    <w:rsid w:val="004E5673"/>
    <w:rsid w:val="00510714"/>
    <w:rsid w:val="00510C28"/>
    <w:rsid w:val="005328D8"/>
    <w:rsid w:val="005420BD"/>
    <w:rsid w:val="00551A50"/>
    <w:rsid w:val="00554623"/>
    <w:rsid w:val="00563E8B"/>
    <w:rsid w:val="00597CA7"/>
    <w:rsid w:val="005C6620"/>
    <w:rsid w:val="005C662F"/>
    <w:rsid w:val="006012DA"/>
    <w:rsid w:val="00605840"/>
    <w:rsid w:val="00631BD3"/>
    <w:rsid w:val="006672EE"/>
    <w:rsid w:val="00674735"/>
    <w:rsid w:val="006762A7"/>
    <w:rsid w:val="006E1AE5"/>
    <w:rsid w:val="006E4F67"/>
    <w:rsid w:val="00703173"/>
    <w:rsid w:val="00705F67"/>
    <w:rsid w:val="007113EE"/>
    <w:rsid w:val="007263FF"/>
    <w:rsid w:val="0076464A"/>
    <w:rsid w:val="00776A81"/>
    <w:rsid w:val="00797B0B"/>
    <w:rsid w:val="007C7A6B"/>
    <w:rsid w:val="00802232"/>
    <w:rsid w:val="008063FD"/>
    <w:rsid w:val="008330F5"/>
    <w:rsid w:val="00836C0C"/>
    <w:rsid w:val="00840455"/>
    <w:rsid w:val="008450F3"/>
    <w:rsid w:val="00845A62"/>
    <w:rsid w:val="0087028C"/>
    <w:rsid w:val="008B210D"/>
    <w:rsid w:val="008B5882"/>
    <w:rsid w:val="008C74EA"/>
    <w:rsid w:val="00906969"/>
    <w:rsid w:val="009346E2"/>
    <w:rsid w:val="009379F1"/>
    <w:rsid w:val="00995F74"/>
    <w:rsid w:val="00A00E5A"/>
    <w:rsid w:val="00A728CF"/>
    <w:rsid w:val="00A82506"/>
    <w:rsid w:val="00A95551"/>
    <w:rsid w:val="00AC761B"/>
    <w:rsid w:val="00B26A8D"/>
    <w:rsid w:val="00BC6466"/>
    <w:rsid w:val="00BD7D6D"/>
    <w:rsid w:val="00BE291F"/>
    <w:rsid w:val="00C04CDE"/>
    <w:rsid w:val="00C07BCD"/>
    <w:rsid w:val="00C100A4"/>
    <w:rsid w:val="00C13B72"/>
    <w:rsid w:val="00C15E8F"/>
    <w:rsid w:val="00C2130B"/>
    <w:rsid w:val="00C27F4B"/>
    <w:rsid w:val="00C446CE"/>
    <w:rsid w:val="00C60F79"/>
    <w:rsid w:val="00C6560C"/>
    <w:rsid w:val="00CB30DC"/>
    <w:rsid w:val="00CF0568"/>
    <w:rsid w:val="00CF1A05"/>
    <w:rsid w:val="00D57041"/>
    <w:rsid w:val="00DE4927"/>
    <w:rsid w:val="00DF03F5"/>
    <w:rsid w:val="00DF47D8"/>
    <w:rsid w:val="00E24542"/>
    <w:rsid w:val="00E407F5"/>
    <w:rsid w:val="00E634E3"/>
    <w:rsid w:val="00E87805"/>
    <w:rsid w:val="00E94C4A"/>
    <w:rsid w:val="00E971D1"/>
    <w:rsid w:val="00EB26C3"/>
    <w:rsid w:val="00EC4673"/>
    <w:rsid w:val="00EC7E2A"/>
    <w:rsid w:val="00EE0AA1"/>
    <w:rsid w:val="00EE44F4"/>
    <w:rsid w:val="00F064A9"/>
    <w:rsid w:val="00F17A15"/>
    <w:rsid w:val="00F7577E"/>
    <w:rsid w:val="00FB5DA7"/>
  </w:rsids>
  <m:mathPr>
    <m:mathFont m:val="Cambria Math"/>
    <m:brkBin m:val="before"/>
    <m:brkBinSub m:val="--"/>
    <m:smallFrac m:val="0"/>
    <m:dispDef/>
    <m:lMargin m:val="0"/>
    <m:rMargin m:val="0"/>
    <m:defJc m:val="centerGroup"/>
    <m:wrapIndent m:val="1440"/>
    <m:intLim m:val="subSup"/>
    <m:naryLim m:val="undOvr"/>
  </m:mathPr>
  <w:themeFontLang w:val="en-US" w:eastAsia="zh-CN"/>
  <w:clrSchemeMapping w:bg1="light1" w:t1="dark1" w:bg2="light2" w:t2="dark2" w:accent1="accent1" w:accent2="accent2" w:accent3="accent3" w:accent4="accent4" w:accent5="accent5" w:accent6="accent6" w:hyperlink="hyperlink" w:followedHyperlink="followedHyperlink"/>
  <w:shapeDefaults>
    <o:shapedefaults v:ext="edit" spidmax="6145"/>
    <o:shapelayout v:ext="edit">
      <o:idmap v:ext="edit" data="1"/>
    </o:shapelayout>
  </w:shapeDefaults>
  <w:decimalSymbol w:val="."/>
  <w:listSeparator w:val=","/>
  <w14:docId w14:val="5903AF85"/>
  <w15:chartTrackingRefBased/>
  <w15:docId w15:val="{4E23DED1-1BB7-4204-98A6-4AE0158463B7}"/>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docDefaults>
    <w:rPrDefault>
      <w:rPr>
        <w:rFonts w:asciiTheme="minorHAnsi" w:eastAsiaTheme="minorEastAsia" w:hAnsiTheme="minorHAnsi" w:cstheme="minorBidi"/>
        <w:kern w:val="2"/>
        <w:sz w:val="21"/>
        <w:szCs w:val="22"/>
        <w:lang w:val="en-US" w:eastAsia="zh-CN" w:bidi="ar-SA"/>
      </w:rPr>
    </w:rPrDefault>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a">
    <w:name w:val="Normal"/>
    <w:qFormat/>
    <w:pPr>
      <w:widowControl w:val="0"/>
      <w:jc w:val="both"/>
    </w:pPr>
  </w:style>
  <w:style w:type="character" w:default="1" w:styleId="a0">
    <w:name w:val="Default Paragraph Font"/>
    <w:uiPriority w:val="1"/>
    <w:semiHidden/>
    <w:unhideWhenUsed/>
  </w:style>
  <w:style w:type="table" w:default="1" w:styleId="a1">
    <w:name w:val="Normal Table"/>
    <w:uiPriority w:val="99"/>
    <w:semiHidden/>
    <w:unhideWhenUsed/>
    <w:tblPr>
      <w:tblInd w:w="0" w:type="dxa"/>
      <w:tblCellMar>
        <w:top w:w="0" w:type="dxa"/>
        <w:left w:w="108" w:type="dxa"/>
        <w:bottom w:w="0" w:type="dxa"/>
        <w:right w:w="108" w:type="dxa"/>
      </w:tblCellMar>
    </w:tblPr>
  </w:style>
  <w:style w:type="numbering" w:default="1" w:styleId="a2">
    <w:name w:val="No List"/>
    <w:uiPriority w:val="99"/>
    <w:semiHidden/>
    <w:unhideWhenUsed/>
  </w:style>
  <w:style w:type="paragraph" w:styleId="a3">
    <w:name w:val="header"/>
    <w:basedOn w:val="a"/>
    <w:link w:val="a4"/>
    <w:uiPriority w:val="99"/>
    <w:unhideWhenUsed/>
    <w:rsid w:val="00DF47D8"/>
    <w:pPr>
      <w:pBdr>
        <w:bottom w:val="single" w:sz="6" w:space="1" w:color="auto"/>
      </w:pBdr>
      <w:tabs>
        <w:tab w:val="center" w:pos="4153"/>
        <w:tab w:val="right" w:pos="8306"/>
      </w:tabs>
      <w:snapToGrid w:val="0"/>
      <w:jc w:val="center"/>
    </w:pPr>
    <w:rPr>
      <w:sz w:val="18"/>
      <w:szCs w:val="18"/>
    </w:rPr>
  </w:style>
  <w:style w:type="character" w:customStyle="1" w:styleId="a4">
    <w:name w:val="页眉 字符"/>
    <w:basedOn w:val="a0"/>
    <w:link w:val="a3"/>
    <w:uiPriority w:val="99"/>
    <w:rsid w:val="00DF47D8"/>
    <w:rPr>
      <w:sz w:val="18"/>
      <w:szCs w:val="18"/>
    </w:rPr>
  </w:style>
  <w:style w:type="paragraph" w:styleId="a5">
    <w:name w:val="footer"/>
    <w:basedOn w:val="a"/>
    <w:link w:val="a6"/>
    <w:uiPriority w:val="99"/>
    <w:unhideWhenUsed/>
    <w:rsid w:val="00DF47D8"/>
    <w:pPr>
      <w:tabs>
        <w:tab w:val="center" w:pos="4153"/>
        <w:tab w:val="right" w:pos="8306"/>
      </w:tabs>
      <w:snapToGrid w:val="0"/>
      <w:jc w:val="left"/>
    </w:pPr>
    <w:rPr>
      <w:sz w:val="18"/>
      <w:szCs w:val="18"/>
    </w:rPr>
  </w:style>
  <w:style w:type="character" w:customStyle="1" w:styleId="a6">
    <w:name w:val="页脚 字符"/>
    <w:basedOn w:val="a0"/>
    <w:link w:val="a5"/>
    <w:uiPriority w:val="99"/>
    <w:rsid w:val="00DF47D8"/>
    <w:rPr>
      <w:sz w:val="18"/>
      <w:szCs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dtdh="http://schemas.microsoft.com/office/word/2020/wordml/sdtdatahash" xmlns:w16se="http://schemas.microsoft.com/office/word/2015/wordml/symex" mc:Ignorable="w14 w15 w16se w16cid w16 w16cex w16sdtdh">
  <w:optimizeForBrowser/>
  <w:allowPNG/>
</w:webSettings>
</file>

<file path=word/_rels/document.xml.rels><?xml version="1.0" encoding="UTF-8" standalone="yes"?>
<Relationships xmlns="http://schemas.openxmlformats.org/package/2006/relationships"><Relationship Id="rId3" Type="http://schemas.openxmlformats.org/officeDocument/2006/relationships/webSettings" Target="webSettings.xml"/><Relationship Id="rId7" Type="http://schemas.openxmlformats.org/officeDocument/2006/relationships/theme" Target="theme/theme1.xml"/><Relationship Id="rId2" Type="http://schemas.openxmlformats.org/officeDocument/2006/relationships/settings" Target="settings.xml"/><Relationship Id="rId1" Type="http://schemas.openxmlformats.org/officeDocument/2006/relationships/styles" Target="styles.xml"/><Relationship Id="rId6" Type="http://schemas.openxmlformats.org/officeDocument/2006/relationships/fontTable" Target="fontTable.xml"/><Relationship Id="rId5" Type="http://schemas.openxmlformats.org/officeDocument/2006/relationships/endnotes" Target="endnotes.xml"/><Relationship Id="rId4" Type="http://schemas.openxmlformats.org/officeDocument/2006/relationships/footnotes" Target="footnotes.xml"/></Relationships>
</file>

<file path=word/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Normal</Template>
  <TotalTime>1</TotalTime>
  <Pages>3</Pages>
  <Words>240</Words>
  <Characters>1374</Characters>
  <Application>Microsoft Office Word</Application>
  <DocSecurity>0</DocSecurity>
  <Lines>11</Lines>
  <Paragraphs>3</Paragraphs>
  <ScaleCrop>false</ScaleCrop>
  <Company/>
  <LinksUpToDate>false</LinksUpToDate>
  <CharactersWithSpaces>1611</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庹 树梅</dc:creator>
  <cp:keywords/>
  <dc:description/>
  <cp:lastModifiedBy>庹 树梅</cp:lastModifiedBy>
  <cp:revision>2</cp:revision>
  <dcterms:created xsi:type="dcterms:W3CDTF">2022-03-04T00:42:00Z</dcterms:created>
  <dcterms:modified xsi:type="dcterms:W3CDTF">2022-03-04T00:42:00Z</dcterms:modified>
</cp:coreProperties>
</file>