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1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알 수 없는 사용자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commentAuthors" Target="commentAuthors.xml" /><Relationship Id="rId3" Type="http://schemas.openxmlformats.org/officeDocument/2006/relationships/slide" Target="slides/slide2.xml" /><Relationship Id="rId21" Type="http://schemas.openxmlformats.org/officeDocument/2006/relationships/theme" Target="theme/theme1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viewProps" Target="viewProp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10" Type="http://schemas.openxmlformats.org/officeDocument/2006/relationships/slide" Target="slides/slide9.xml" /><Relationship Id="rId19" Type="http://schemas.openxmlformats.org/officeDocument/2006/relationships/presProps" Target="presProps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tableStyles" Target="tableStyles.xml" 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7-11-19T11:15:56.323" idx="1">
    <p:pos x="10" y="10"/>
    <p:text>柏拉图(约公元前427年-前347年</p:text>
  </p:cm>
  <p:cm authorId="1" dt="2017-11-19T11:17:04.517" idx="2">
    <p:pos x="106" y="106"/>
    <p:text/>
  </p:cm>
</p:cmLst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 /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 /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t>12/4/2017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t>12/4/2017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t>12/4/2017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12/4/2017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t>12/4/2017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t>12/4/2017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t>12/4/2017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t>12/4/2017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t>12/4/2017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t>12/4/2017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t>12/4/2017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t>12/4/2017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1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1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1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1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1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1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1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1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1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 /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 /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 /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 /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 /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2.xml" /><Relationship Id="rId4" Type="http://schemas.openxmlformats.org/officeDocument/2006/relationships/comments" Target="../comments/comment1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C88966-4229-8B4B-B0BC-01135F2FACF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/>
              <a:t>中国文学的起源</a:t>
            </a:r>
          </a:p>
        </p:txBody>
      </p:sp>
    </p:spTree>
    <p:extLst>
      <p:ext uri="{BB962C8B-B14F-4D97-AF65-F5344CB8AC3E}">
        <p14:creationId xmlns:p14="http://schemas.microsoft.com/office/powerpoint/2010/main" val="28829962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50F5562-BB36-1B4F-9CA4-24928EA7A6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3752" y="798283"/>
            <a:ext cx="10058400" cy="54060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o-KR" altLang="en-US" sz="3600"/>
              <a:t>中国的</a:t>
            </a:r>
            <a:r>
              <a:rPr lang="ko-KR" altLang="en-US" sz="3600">
                <a:solidFill>
                  <a:srgbClr val="FF0000"/>
                </a:solidFill>
              </a:rPr>
              <a:t>创世神话</a:t>
            </a:r>
            <a:r>
              <a:rPr lang="ko-KR" altLang="en-US" sz="3600"/>
              <a:t>，</a:t>
            </a:r>
            <a:endParaRPr lang="en-US" altLang="ko-KR" sz="3600"/>
          </a:p>
          <a:p>
            <a:pPr marL="0" indent="0">
              <a:buNone/>
            </a:pPr>
            <a:r>
              <a:rPr lang="ko-KR" altLang="en-US" sz="3600"/>
              <a:t>以盘</a:t>
            </a:r>
            <a:r>
              <a:rPr lang="en-US" altLang="ko-KR" sz="3600"/>
              <a:t>《</a:t>
            </a:r>
            <a:r>
              <a:rPr lang="ko-KR" altLang="en-US" sz="3600"/>
              <a:t>古开天辟地</a:t>
            </a:r>
            <a:r>
              <a:rPr lang="en-US" altLang="ko-KR" sz="3600"/>
              <a:t>》</a:t>
            </a:r>
            <a:r>
              <a:rPr lang="ko-KR" altLang="en-US" sz="3600"/>
              <a:t>最为著名。</a:t>
            </a:r>
          </a:p>
        </p:txBody>
      </p:sp>
      <p:pic>
        <p:nvPicPr>
          <p:cNvPr id="4" name="그림 4">
            <a:extLst>
              <a:ext uri="{FF2B5EF4-FFF2-40B4-BE49-F238E27FC236}">
                <a16:creationId xmlns:a16="http://schemas.microsoft.com/office/drawing/2014/main" id="{DB587F1A-35E7-CA42-A84D-772677F12A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58174" y="725050"/>
            <a:ext cx="4105693" cy="5552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283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EB9833D-A4BB-4C42-BBFE-84EB9D3362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1361" y="768077"/>
            <a:ext cx="10064732" cy="53939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o-KR" altLang="en-US" sz="4000">
                <a:solidFill>
                  <a:srgbClr val="FF0000"/>
                </a:solidFill>
              </a:rPr>
              <a:t>始祖神话</a:t>
            </a:r>
            <a:r>
              <a:rPr lang="ko-KR" altLang="en-US" sz="4000"/>
              <a:t>是关于人类起源</a:t>
            </a:r>
            <a:endParaRPr lang="en-US" altLang="ko-KR" sz="4000"/>
          </a:p>
          <a:p>
            <a:pPr marL="0" indent="0">
              <a:buNone/>
            </a:pPr>
            <a:r>
              <a:rPr lang="ko-KR" altLang="en-US" sz="4000"/>
              <a:t>问题的神话。中国的始祖</a:t>
            </a:r>
            <a:endParaRPr lang="en-US" altLang="ko-KR" sz="4000"/>
          </a:p>
          <a:p>
            <a:pPr marL="0" indent="0">
              <a:buNone/>
            </a:pPr>
            <a:r>
              <a:rPr lang="ko-KR" altLang="en-US" sz="4000"/>
              <a:t>神话是</a:t>
            </a:r>
            <a:r>
              <a:rPr lang="en-US" altLang="ko-KR" sz="4000"/>
              <a:t>《</a:t>
            </a:r>
            <a:r>
              <a:rPr lang="ko-KR" altLang="en-US" sz="4000"/>
              <a:t>女娲抟土造人</a:t>
            </a:r>
            <a:r>
              <a:rPr lang="en-US" altLang="ko-KR" sz="4000"/>
              <a:t>》</a:t>
            </a:r>
            <a:r>
              <a:rPr lang="ko-KR" altLang="en-US" sz="4000"/>
              <a:t>。</a:t>
            </a:r>
          </a:p>
        </p:txBody>
      </p:sp>
      <p:pic>
        <p:nvPicPr>
          <p:cNvPr id="2" name="그림 3">
            <a:extLst>
              <a:ext uri="{FF2B5EF4-FFF2-40B4-BE49-F238E27FC236}">
                <a16:creationId xmlns:a16="http://schemas.microsoft.com/office/drawing/2014/main" id="{81D14E5A-31B2-E74F-BF41-00374284BB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47907" y="768077"/>
            <a:ext cx="4261141" cy="5557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35859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F2FA66D-C56A-E14A-8D78-08C0E30FD0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6001" y="677333"/>
            <a:ext cx="10218057" cy="5357707"/>
          </a:xfrm>
        </p:spPr>
        <p:txBody>
          <a:bodyPr/>
          <a:lstStyle/>
          <a:p>
            <a:pPr marL="0" indent="0">
              <a:buNone/>
            </a:pPr>
            <a:r>
              <a:rPr lang="ko-KR" altLang="en-US" sz="4000"/>
              <a:t>中国</a:t>
            </a:r>
            <a:r>
              <a:rPr lang="ko-KR" altLang="en-US" sz="4000">
                <a:solidFill>
                  <a:srgbClr val="FF0000"/>
                </a:solidFill>
              </a:rPr>
              <a:t>洪水神话</a:t>
            </a:r>
            <a:r>
              <a:rPr lang="ko-KR" altLang="en-US" sz="4000"/>
              <a:t>以</a:t>
            </a:r>
            <a:r>
              <a:rPr lang="en-US" altLang="ko-KR" sz="4000"/>
              <a:t>《</a:t>
            </a:r>
            <a:r>
              <a:rPr lang="ko-KR" altLang="en-US" sz="4000"/>
              <a:t>鲧禹治水</a:t>
            </a:r>
            <a:r>
              <a:rPr lang="en-US" altLang="ko-KR" sz="4000"/>
              <a:t>》</a:t>
            </a:r>
            <a:r>
              <a:rPr lang="ko-KR" altLang="en-US" sz="4000"/>
              <a:t>最为著名</a:t>
            </a:r>
            <a:r>
              <a:rPr lang="ko-KR" altLang="en-US" sz="3600"/>
              <a:t>。</a:t>
            </a:r>
            <a:endParaRPr lang="ko-KR" altLang="en-US"/>
          </a:p>
        </p:txBody>
      </p:sp>
      <p:pic>
        <p:nvPicPr>
          <p:cNvPr id="2" name="그림 3">
            <a:extLst>
              <a:ext uri="{FF2B5EF4-FFF2-40B4-BE49-F238E27FC236}">
                <a16:creationId xmlns:a16="http://schemas.microsoft.com/office/drawing/2014/main" id="{77E798D9-017D-FE4F-BCB4-E3FBEEDA6E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6001" y="2085955"/>
            <a:ext cx="10218057" cy="4107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1722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CA8E2F3-F66B-4548-8466-7ABA234DDE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9904" y="604761"/>
            <a:ext cx="10472057" cy="54060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o-KR" altLang="en-US" sz="3600">
                <a:solidFill>
                  <a:srgbClr val="FF0000"/>
                </a:solidFill>
              </a:rPr>
              <a:t>战争神话</a:t>
            </a:r>
            <a:r>
              <a:rPr lang="ko-KR" altLang="en-US" sz="3600"/>
              <a:t>如</a:t>
            </a:r>
            <a:r>
              <a:rPr lang="en-US" altLang="ko-KR" sz="3600"/>
              <a:t>《</a:t>
            </a:r>
            <a:r>
              <a:rPr lang="ko-KR" altLang="en-US" sz="3600"/>
              <a:t>淮南子</a:t>
            </a:r>
            <a:r>
              <a:rPr lang="en-US" altLang="ko-KR" sz="3600"/>
              <a:t>•</a:t>
            </a:r>
            <a:r>
              <a:rPr lang="ko-KR" altLang="en-US" sz="3600"/>
              <a:t>天文训</a:t>
            </a:r>
            <a:r>
              <a:rPr lang="en-US" altLang="ko-KR" sz="3600"/>
              <a:t>》</a:t>
            </a:r>
            <a:r>
              <a:rPr lang="ko-KR" altLang="en-US" sz="3600"/>
              <a:t>所载共工与颛顼争帝。</a:t>
            </a:r>
          </a:p>
        </p:txBody>
      </p:sp>
      <p:pic>
        <p:nvPicPr>
          <p:cNvPr id="2" name="그림 3">
            <a:extLst>
              <a:ext uri="{FF2B5EF4-FFF2-40B4-BE49-F238E27FC236}">
                <a16:creationId xmlns:a16="http://schemas.microsoft.com/office/drawing/2014/main" id="{B9D6AB82-B134-364F-B33D-7E469CBBA4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58857" y="1765905"/>
            <a:ext cx="4674810" cy="4535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88312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4">
            <a:extLst>
              <a:ext uri="{FF2B5EF4-FFF2-40B4-BE49-F238E27FC236}">
                <a16:creationId xmlns:a16="http://schemas.microsoft.com/office/drawing/2014/main" id="{44329F0B-9CAA-D94A-A85C-7B2F27E922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上古神话的影响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1CCABB8-7E3D-7949-BCE7-C74B3B42F6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sz="2800"/>
              <a:t>•</a:t>
            </a:r>
            <a:r>
              <a:rPr lang="ko-KR" altLang="en-US" sz="2800"/>
              <a:t>为后世文学提供了丰富的素材</a:t>
            </a:r>
            <a:endParaRPr lang="en-US" altLang="ko-KR" sz="2800"/>
          </a:p>
          <a:p>
            <a:pPr marL="0" indent="0">
              <a:buNone/>
            </a:pPr>
            <a:r>
              <a:rPr lang="ko-KR" altLang="en-US"/>
              <a:t> 诗歌</a:t>
            </a:r>
            <a:r>
              <a:rPr lang="en-US" altLang="ko-KR"/>
              <a:t>-</a:t>
            </a:r>
            <a:r>
              <a:rPr lang="ko-KR" altLang="en-US"/>
              <a:t>屈原</a:t>
            </a:r>
            <a:r>
              <a:rPr lang="en-US" altLang="ko-KR"/>
              <a:t>《</a:t>
            </a:r>
            <a:r>
              <a:rPr lang="ko-KR" altLang="en-US"/>
              <a:t>离骚</a:t>
            </a:r>
            <a:r>
              <a:rPr lang="en-US" altLang="ko-KR"/>
              <a:t>》</a:t>
            </a:r>
          </a:p>
          <a:p>
            <a:pPr marL="0" indent="0">
              <a:buNone/>
            </a:pPr>
            <a:r>
              <a:rPr lang="ko-KR" altLang="en-US"/>
              <a:t> 散文</a:t>
            </a:r>
            <a:r>
              <a:rPr lang="en-US" altLang="ko-KR"/>
              <a:t>-</a:t>
            </a:r>
            <a:r>
              <a:rPr lang="ko-KR" altLang="en-US"/>
              <a:t>曹植</a:t>
            </a:r>
            <a:r>
              <a:rPr lang="en-US" altLang="ko-KR"/>
              <a:t>《</a:t>
            </a:r>
            <a:r>
              <a:rPr lang="ko-KR" altLang="en-US"/>
              <a:t>洛神赋</a:t>
            </a:r>
            <a:r>
              <a:rPr lang="en-US" altLang="ko-KR"/>
              <a:t>》</a:t>
            </a:r>
          </a:p>
          <a:p>
            <a:pPr marL="0" indent="0">
              <a:buNone/>
            </a:pPr>
            <a:r>
              <a:rPr lang="ko-KR" altLang="en-US"/>
              <a:t> 小说</a:t>
            </a:r>
            <a:r>
              <a:rPr lang="en-US" altLang="ko-KR"/>
              <a:t>-《</a:t>
            </a:r>
            <a:r>
              <a:rPr lang="ko-KR" altLang="en-US"/>
              <a:t>西游记</a:t>
            </a:r>
            <a:r>
              <a:rPr lang="en-US" altLang="ko-KR"/>
              <a:t>》</a:t>
            </a:r>
            <a:r>
              <a:rPr lang="ko-KR" altLang="en-US"/>
              <a:t>，</a:t>
            </a:r>
            <a:r>
              <a:rPr lang="en-US" altLang="ko-KR"/>
              <a:t>《</a:t>
            </a:r>
            <a:r>
              <a:rPr lang="ko-KR" altLang="en-US"/>
              <a:t>挂神演义</a:t>
            </a:r>
            <a:r>
              <a:rPr lang="en-US" altLang="ko-KR"/>
              <a:t>》</a:t>
            </a:r>
            <a:r>
              <a:rPr lang="ko-KR" altLang="en-US"/>
              <a:t>，柳毅传</a:t>
            </a:r>
            <a:endParaRPr lang="en-US" altLang="ko-KR"/>
          </a:p>
          <a:p>
            <a:pPr marL="0" indent="0">
              <a:buNone/>
            </a:pPr>
            <a:endParaRPr lang="en-US" altLang="ko-KR"/>
          </a:p>
          <a:p>
            <a:pPr marL="0" indent="0">
              <a:buNone/>
            </a:pPr>
            <a:r>
              <a:rPr lang="en-US" altLang="ko-KR" sz="2800"/>
              <a:t>•</a:t>
            </a:r>
            <a:r>
              <a:rPr lang="ko-KR" altLang="en-US" sz="2800"/>
              <a:t>直接影响文学创作的思维方式，表现手法，欣赏效果等。</a:t>
            </a:r>
          </a:p>
        </p:txBody>
      </p:sp>
    </p:spTree>
    <p:extLst>
      <p:ext uri="{BB962C8B-B14F-4D97-AF65-F5344CB8AC3E}">
        <p14:creationId xmlns:p14="http://schemas.microsoft.com/office/powerpoint/2010/main" val="37127753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40EB7B2-7F5B-A54A-BDFB-887F69E550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4096" y="1306285"/>
            <a:ext cx="10872623" cy="54665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o-KR" altLang="en-US" sz="2400"/>
              <a:t>神话是原始先民的一种认知和表达方式，还不能说是自觉的文学创作。但神 话</a:t>
            </a:r>
            <a:endParaRPr lang="en-US" altLang="ko-KR" sz="2400"/>
          </a:p>
          <a:p>
            <a:pPr marL="0" indent="0">
              <a:buNone/>
            </a:pPr>
            <a:r>
              <a:rPr lang="ko-KR" altLang="en-US" sz="2400"/>
              <a:t>又确实在文学宝库中占有一个非常重要的位置，这是因为神话思维中的一些特征</a:t>
            </a:r>
            <a:endParaRPr lang="en-US" altLang="ko-KR" sz="2400"/>
          </a:p>
          <a:p>
            <a:pPr marL="0" indent="0">
              <a:buNone/>
            </a:pPr>
            <a:r>
              <a:rPr lang="ko-KR" altLang="en-US" sz="2400"/>
              <a:t>也同样出现在文学创作和文学欣赏活动中。相比较而言，文学创作中的象征和</a:t>
            </a:r>
            <a:endParaRPr lang="en-US" altLang="ko-KR" sz="2400"/>
          </a:p>
          <a:p>
            <a:pPr marL="0" indent="0">
              <a:buNone/>
            </a:pPr>
            <a:r>
              <a:rPr lang="ko-KR" altLang="en-US" sz="2400"/>
              <a:t> 情感表达更加主观化、个性化，抒发的是作者的主观情怀，而神话的情感和</a:t>
            </a:r>
            <a:endParaRPr lang="en-US" altLang="ko-KR" sz="2400"/>
          </a:p>
          <a:p>
            <a:pPr marL="0" indent="0">
              <a:buNone/>
            </a:pPr>
            <a:r>
              <a:rPr lang="ko-KR" altLang="en-US" sz="2400"/>
              <a:t>象征 植根于集体意识之中，并带有更多的神秘意味。</a:t>
            </a:r>
          </a:p>
        </p:txBody>
      </p:sp>
    </p:spTree>
    <p:extLst>
      <p:ext uri="{BB962C8B-B14F-4D97-AF65-F5344CB8AC3E}">
        <p14:creationId xmlns:p14="http://schemas.microsoft.com/office/powerpoint/2010/main" val="3023131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1535F0B-A73B-3C48-BEB8-22FECCF235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参考目录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9F489C1-097E-BD4A-B063-A5DA8B53D6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sz="2000"/>
              <a:t>•</a:t>
            </a:r>
            <a:r>
              <a:rPr lang="ko-KR" altLang="en-US" sz="2000"/>
              <a:t>百度百科</a:t>
            </a:r>
            <a:endParaRPr lang="en-US" altLang="ko-KR" sz="2000"/>
          </a:p>
          <a:p>
            <a:pPr marL="0" indent="0">
              <a:buNone/>
            </a:pPr>
            <a:endParaRPr lang="en-US" altLang="ko-KR" sz="2000"/>
          </a:p>
          <a:p>
            <a:pPr marL="0" indent="0">
              <a:buNone/>
            </a:pPr>
            <a:r>
              <a:rPr lang="en-US" altLang="ko-KR" sz="2000"/>
              <a:t>•NAVER</a:t>
            </a:r>
          </a:p>
          <a:p>
            <a:pPr marL="0" indent="0">
              <a:buNone/>
            </a:pPr>
            <a:endParaRPr lang="en-US" altLang="ko-KR" sz="2000"/>
          </a:p>
          <a:p>
            <a:pPr marL="0" indent="0">
              <a:buNone/>
            </a:pPr>
            <a:r>
              <a:rPr lang="en-US" altLang="ko-KR" sz="2000"/>
              <a:t>•《</a:t>
            </a:r>
            <a:r>
              <a:rPr lang="ko-KR" altLang="en-US" sz="2000"/>
              <a:t>上古神话的精神探析</a:t>
            </a:r>
            <a:r>
              <a:rPr lang="en-US" altLang="ko-KR" sz="2000"/>
              <a:t>》-</a:t>
            </a:r>
            <a:r>
              <a:rPr lang="ko-KR" altLang="en-US" sz="2000"/>
              <a:t>黄宗广</a:t>
            </a:r>
            <a:endParaRPr lang="en-US" altLang="ko-KR" sz="2000"/>
          </a:p>
          <a:p>
            <a:pPr marL="0" indent="0">
              <a:buNone/>
            </a:pPr>
            <a:endParaRPr lang="en-US" altLang="ko-KR" sz="2000"/>
          </a:p>
          <a:p>
            <a:pPr marL="0" indent="0">
              <a:buNone/>
            </a:pP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053505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EE0E961-8FCA-6540-B790-9E003891D0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1.</a:t>
            </a:r>
            <a:r>
              <a:rPr lang="ko-KR" altLang="en-US"/>
              <a:t>关于文学起源的几种观点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9055CEA-F74C-3C49-8332-5213A0280E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7067" y="2248263"/>
            <a:ext cx="9879390" cy="393192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3600" b="1"/>
              <a:t>•</a:t>
            </a:r>
            <a:r>
              <a:rPr lang="ko-KR" altLang="en-US" sz="3600" b="1"/>
              <a:t>模仿说 </a:t>
            </a:r>
            <a:r>
              <a:rPr lang="en-US" altLang="ko-KR" sz="3600" b="1"/>
              <a:t>(The</a:t>
            </a:r>
            <a:r>
              <a:rPr lang="ko-KR" altLang="en-US" sz="3600" b="1"/>
              <a:t> </a:t>
            </a:r>
            <a:r>
              <a:rPr lang="en-US" altLang="ko-KR" sz="3600" b="1"/>
              <a:t>theory</a:t>
            </a:r>
            <a:r>
              <a:rPr lang="ko-KR" altLang="en-US" sz="3600" b="1"/>
              <a:t> </a:t>
            </a:r>
            <a:r>
              <a:rPr lang="en-US" altLang="ko-KR" sz="3600" b="1"/>
              <a:t>of</a:t>
            </a:r>
            <a:r>
              <a:rPr lang="ko-KR" altLang="en-US" sz="3600" b="1"/>
              <a:t> </a:t>
            </a:r>
            <a:r>
              <a:rPr lang="en-US" altLang="ko-KR" sz="3600" b="1"/>
              <a:t>imitation)</a:t>
            </a:r>
          </a:p>
          <a:p>
            <a:pPr marL="0" indent="0">
              <a:buNone/>
            </a:pPr>
            <a:endParaRPr lang="en-US" altLang="ko-KR" sz="3600" b="1"/>
          </a:p>
          <a:p>
            <a:pPr marL="0" indent="0">
              <a:buNone/>
            </a:pPr>
            <a:r>
              <a:rPr lang="en-US" altLang="ko-KR" sz="3600" b="1"/>
              <a:t>•</a:t>
            </a:r>
            <a:r>
              <a:rPr lang="ko-KR" altLang="en-US" sz="3600" b="1"/>
              <a:t>游戏说 </a:t>
            </a:r>
            <a:r>
              <a:rPr lang="en-US" altLang="ko-KR" sz="3600" b="1"/>
              <a:t>(Language</a:t>
            </a:r>
            <a:r>
              <a:rPr lang="ko-KR" altLang="en-US" sz="3600" b="1"/>
              <a:t> </a:t>
            </a:r>
            <a:r>
              <a:rPr lang="en-US" altLang="ko-KR" sz="3600" b="1"/>
              <a:t>game)</a:t>
            </a:r>
          </a:p>
          <a:p>
            <a:pPr marL="0" indent="0">
              <a:buNone/>
            </a:pPr>
            <a:endParaRPr lang="en-US" altLang="ko-KR" sz="3600" b="1"/>
          </a:p>
          <a:p>
            <a:pPr marL="0" indent="0">
              <a:buNone/>
            </a:pPr>
            <a:r>
              <a:rPr lang="en-US" altLang="ko-KR" sz="3600" b="1"/>
              <a:t>•</a:t>
            </a:r>
            <a:r>
              <a:rPr lang="ko-KR" altLang="en-US" sz="3600" b="1"/>
              <a:t>巫术说 </a:t>
            </a:r>
            <a:r>
              <a:rPr lang="en-US" altLang="ko-KR" sz="3600" b="1"/>
              <a:t>(Theory</a:t>
            </a:r>
            <a:r>
              <a:rPr lang="ko-KR" altLang="en-US" sz="3600" b="1"/>
              <a:t> </a:t>
            </a:r>
            <a:r>
              <a:rPr lang="en-US" altLang="ko-KR" sz="3600" b="1"/>
              <a:t>of</a:t>
            </a:r>
            <a:r>
              <a:rPr lang="ko-KR" altLang="en-US" sz="3600" b="1"/>
              <a:t> </a:t>
            </a:r>
            <a:r>
              <a:rPr lang="en-US" altLang="ko-KR" sz="3600" b="1"/>
              <a:t>witch)</a:t>
            </a:r>
          </a:p>
          <a:p>
            <a:pPr marL="0" indent="0">
              <a:buNone/>
            </a:pPr>
            <a:endParaRPr lang="en-US" altLang="ko-KR" sz="3600" b="1"/>
          </a:p>
          <a:p>
            <a:pPr marL="0" indent="0">
              <a:buNone/>
            </a:pPr>
            <a:r>
              <a:rPr lang="en-US" altLang="ko-KR" sz="3600" b="1"/>
              <a:t>•</a:t>
            </a:r>
            <a:r>
              <a:rPr lang="ko-KR" altLang="en-US" sz="3600" b="1"/>
              <a:t>劳动说 </a:t>
            </a:r>
            <a:r>
              <a:rPr lang="en-US" altLang="ko-KR" sz="3600" b="1"/>
              <a:t>(Labor</a:t>
            </a:r>
            <a:r>
              <a:rPr lang="ko-KR" altLang="en-US" sz="3600" b="1"/>
              <a:t> </a:t>
            </a:r>
            <a:r>
              <a:rPr lang="en-US" altLang="ko-KR" sz="3600" b="1"/>
              <a:t>theory)</a:t>
            </a:r>
            <a:endParaRPr lang="ko-KR" altLang="en-US" sz="3600" b="1"/>
          </a:p>
        </p:txBody>
      </p:sp>
    </p:spTree>
    <p:extLst>
      <p:ext uri="{BB962C8B-B14F-4D97-AF65-F5344CB8AC3E}">
        <p14:creationId xmlns:p14="http://schemas.microsoft.com/office/powerpoint/2010/main" val="26750286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FF0C5FE-9B4D-FF44-BF56-DBCEFC97C5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模仿说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EAF98EA-89B1-CC4B-B09B-B74EC7F62C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ko-KR" altLang="en-US" sz="2800"/>
              <a:t>产生于公元</a:t>
            </a:r>
            <a:r>
              <a:rPr lang="en-US" altLang="ko-KR" sz="2800"/>
              <a:t>5-4</a:t>
            </a:r>
            <a:r>
              <a:rPr lang="ko-KR" altLang="en-US" sz="2800"/>
              <a:t>世纪的古希腊，提出者有柏拉图，亚里士多德等。他们认为文学起源于人对现实世界的模仿。</a:t>
            </a:r>
          </a:p>
        </p:txBody>
      </p:sp>
      <p:pic>
        <p:nvPicPr>
          <p:cNvPr id="4" name="그림 4">
            <a:extLst>
              <a:ext uri="{FF2B5EF4-FFF2-40B4-BE49-F238E27FC236}">
                <a16:creationId xmlns:a16="http://schemas.microsoft.com/office/drawing/2014/main" id="{8AB2C55E-A9FF-1249-A616-176FB232BE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1942" y="3137317"/>
            <a:ext cx="3158974" cy="331087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CCC2B1E-95B2-EE46-8BE3-77726CC80E7A}"/>
              </a:ext>
            </a:extLst>
          </p:cNvPr>
          <p:cNvSpPr txBox="1"/>
          <p:nvPr/>
        </p:nvSpPr>
        <p:spPr>
          <a:xfrm>
            <a:off x="4370916" y="6056950"/>
            <a:ext cx="574281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b="1"/>
              <a:t>&lt;&lt;</a:t>
            </a:r>
            <a:r>
              <a:rPr lang="ko-KR" altLang="en-US"/>
              <a:t>柏拉图</a:t>
            </a:r>
          </a:p>
        </p:txBody>
      </p:sp>
      <p:pic>
        <p:nvPicPr>
          <p:cNvPr id="8" name="그림 8">
            <a:extLst>
              <a:ext uri="{FF2B5EF4-FFF2-40B4-BE49-F238E27FC236}">
                <a16:creationId xmlns:a16="http://schemas.microsoft.com/office/drawing/2014/main" id="{20EC6E4A-1F84-6E40-8BD8-3DFAA18E7E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5560" y="2813090"/>
            <a:ext cx="3009640" cy="3635102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0033C869-A60C-3644-83A6-A5464D53E7A1}"/>
              </a:ext>
            </a:extLst>
          </p:cNvPr>
          <p:cNvSpPr txBox="1"/>
          <p:nvPr/>
        </p:nvSpPr>
        <p:spPr>
          <a:xfrm rot="10800000" flipV="1">
            <a:off x="6434850" y="4792754"/>
            <a:ext cx="230989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/>
              <a:t>亚里士多德</a:t>
            </a:r>
            <a:r>
              <a:rPr lang="en-US" altLang="ko-KR"/>
              <a:t>&gt;&gt;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045236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D79D49F-FFDC-F34E-939F-F756588B8A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游戏说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5684172-CAD5-FD4C-9EE8-B72830B6D8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ko-KR" altLang="en-US" sz="2400"/>
              <a:t>游戏说最早提出者是康德。这里的</a:t>
            </a:r>
            <a:r>
              <a:rPr lang="en-US" altLang="ko-KR" sz="2400"/>
              <a:t>”</a:t>
            </a:r>
            <a:r>
              <a:rPr lang="ko-KR" altLang="en-US" sz="2400"/>
              <a:t>游戏</a:t>
            </a:r>
            <a:r>
              <a:rPr lang="en-US" altLang="ko-KR" sz="2400"/>
              <a:t>”</a:t>
            </a:r>
            <a:r>
              <a:rPr lang="ko-KR" altLang="en-US" sz="2400"/>
              <a:t>不是玩耍，而是一种自由自觉，无功利的活动。他认艺术是”自由的游戏”，本质特征就是无目的合目的性或自由的合目的性。游戏发生说的贡献在于突出了艺术的无功利性，但是把艺术的起源归于游戏又过于简单化。</a:t>
            </a:r>
          </a:p>
        </p:txBody>
      </p:sp>
      <p:pic>
        <p:nvPicPr>
          <p:cNvPr id="6" name="그림 6">
            <a:extLst>
              <a:ext uri="{FF2B5EF4-FFF2-40B4-BE49-F238E27FC236}">
                <a16:creationId xmlns:a16="http://schemas.microsoft.com/office/drawing/2014/main" id="{400A873E-47C1-E146-9463-DAAC84BB74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79808" y="3656842"/>
            <a:ext cx="4172857" cy="262436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9F7413B-C23E-A945-80F8-436EEF33C647}"/>
              </a:ext>
            </a:extLst>
          </p:cNvPr>
          <p:cNvSpPr txBox="1"/>
          <p:nvPr/>
        </p:nvSpPr>
        <p:spPr>
          <a:xfrm>
            <a:off x="5408991" y="5433182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/>
              <a:t>康德</a:t>
            </a:r>
            <a:r>
              <a:rPr lang="en-US" altLang="ko-KR"/>
              <a:t>&gt;&gt;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96656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B66C0A0-1BC9-204E-8478-522E53D8E4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z="4800" b="1"/>
              <a:t>巫术说</a:t>
            </a:r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AB2B69A-D88C-1D4A-83D3-BC4CF67E08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ko-KR" altLang="en-US" sz="2800"/>
              <a:t>产生于十九世纪末至二十世纪初，是英国的人类学家爱德华</a:t>
            </a:r>
            <a:r>
              <a:rPr lang="en-US" altLang="ko-KR" sz="2800"/>
              <a:t>•</a:t>
            </a:r>
            <a:r>
              <a:rPr lang="ko-KR" altLang="en-US" sz="2800"/>
              <a:t>泰勒在其专著</a:t>
            </a:r>
            <a:r>
              <a:rPr lang="en-US" altLang="ko-KR" sz="2800"/>
              <a:t>《</a:t>
            </a:r>
            <a:r>
              <a:rPr lang="ko-KR" altLang="en-US" sz="2800"/>
              <a:t>原始文化</a:t>
            </a:r>
            <a:r>
              <a:rPr lang="en-US" altLang="ko-KR" sz="2800"/>
              <a:t>》</a:t>
            </a:r>
            <a:r>
              <a:rPr lang="ko-KR" altLang="en-US" sz="2800"/>
              <a:t>一书中提出的弗雷泽进一步完善。法国考古学家雷纳克认为文学起源于原始宗教。</a:t>
            </a:r>
          </a:p>
        </p:txBody>
      </p:sp>
    </p:spTree>
    <p:extLst>
      <p:ext uri="{BB962C8B-B14F-4D97-AF65-F5344CB8AC3E}">
        <p14:creationId xmlns:p14="http://schemas.microsoft.com/office/powerpoint/2010/main" val="25596815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D987096-CD58-FD45-A71E-9327845264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劳动说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0A83877-4136-7948-AD1F-BE5E15C8AD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ko-KR" altLang="en-US" sz="2800"/>
              <a:t>文学起源于人类的劳动，这是对文学起源做出的科学观点。</a:t>
            </a:r>
          </a:p>
        </p:txBody>
      </p:sp>
      <p:pic>
        <p:nvPicPr>
          <p:cNvPr id="4" name="그림 4">
            <a:extLst>
              <a:ext uri="{FF2B5EF4-FFF2-40B4-BE49-F238E27FC236}">
                <a16:creationId xmlns:a16="http://schemas.microsoft.com/office/drawing/2014/main" id="{0C70A494-5B12-A247-AD15-06DA307923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2184" y="3035586"/>
            <a:ext cx="5201541" cy="3088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6405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BA8FB45-A438-C245-ABD0-9197481F70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5030" y="547752"/>
            <a:ext cx="10063507" cy="1261601"/>
          </a:xfrm>
        </p:spPr>
        <p:txBody>
          <a:bodyPr/>
          <a:lstStyle/>
          <a:p>
            <a:r>
              <a:rPr lang="en-US" altLang="ko-KR"/>
              <a:t>2.</a:t>
            </a:r>
            <a:r>
              <a:rPr lang="ko-KR" altLang="en-US"/>
              <a:t>上古神话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FA013C9-5A5F-374E-BE76-8CFA73E886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316" y="1809353"/>
            <a:ext cx="10863827" cy="39319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o-KR" altLang="en-US" sz="2800"/>
              <a:t>上古神话是原始先民在社会实践中创造出来的，它的内容涉及自然环境和社会生活的各个方面，既包括世界的起源，又包括人类的命运，努力向人们展示“自然与人类命运的富有教育意义的意象”。上古神话在后世仍然具有文学魅力，同时也启发了后世的文学创作。</a:t>
            </a:r>
          </a:p>
        </p:txBody>
      </p:sp>
    </p:spTree>
    <p:extLst>
      <p:ext uri="{BB962C8B-B14F-4D97-AF65-F5344CB8AC3E}">
        <p14:creationId xmlns:p14="http://schemas.microsoft.com/office/powerpoint/2010/main" val="10611276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87730E5-989F-FF46-9650-1A6EFF10C0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2045" y="1496243"/>
            <a:ext cx="10022956" cy="574880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o-KR" altLang="en-US" sz="2400"/>
              <a:t>上古神话不但是人类祖先留给我们的宝贵的艺术珍品</a:t>
            </a:r>
            <a:r>
              <a:rPr lang="en-US" altLang="ko-KR" sz="2400"/>
              <a:t>,</a:t>
            </a:r>
            <a:r>
              <a:rPr lang="ko-KR" altLang="en-US" sz="2400"/>
              <a:t>也是一笔丰厚的精神</a:t>
            </a:r>
            <a:endParaRPr lang="en-US" altLang="ko-KR" sz="2400"/>
          </a:p>
          <a:p>
            <a:pPr marL="0" indent="0">
              <a:buNone/>
            </a:pPr>
            <a:r>
              <a:rPr lang="ko-KR" altLang="en-US" sz="2400"/>
              <a:t>财富。上古神话体现的是人类超越有限的条件和局限</a:t>
            </a:r>
            <a:r>
              <a:rPr lang="en-US" altLang="ko-KR" sz="2400"/>
              <a:t>,</a:t>
            </a:r>
            <a:r>
              <a:rPr lang="ko-KR" altLang="en-US" sz="2400"/>
              <a:t>向往着无限境界的一</a:t>
            </a:r>
            <a:endParaRPr lang="en-US" altLang="ko-KR" sz="2400"/>
          </a:p>
          <a:p>
            <a:pPr marL="0" indent="0">
              <a:buNone/>
            </a:pPr>
            <a:r>
              <a:rPr lang="ko-KR" altLang="en-US" sz="2400"/>
              <a:t>种追求自由的精神。从上古神话我们可以强烈地感受到人类超越自然力的</a:t>
            </a:r>
            <a:endParaRPr lang="en-US" altLang="ko-KR" sz="2400"/>
          </a:p>
          <a:p>
            <a:pPr marL="0" indent="0">
              <a:buNone/>
            </a:pPr>
            <a:r>
              <a:rPr lang="ko-KR" altLang="en-US" sz="2400"/>
              <a:t>制约和压抑</a:t>
            </a:r>
            <a:r>
              <a:rPr lang="en-US" altLang="ko-KR" sz="2400"/>
              <a:t>,</a:t>
            </a:r>
            <a:r>
              <a:rPr lang="ko-KR" altLang="en-US" sz="2400"/>
              <a:t>去开创自由生存境界的意志理念和精神品格。在上古神话的内</a:t>
            </a:r>
            <a:endParaRPr lang="en-US" altLang="ko-KR" sz="2400"/>
          </a:p>
          <a:p>
            <a:pPr marL="0" indent="0">
              <a:buNone/>
            </a:pPr>
            <a:r>
              <a:rPr lang="ko-KR" altLang="en-US" sz="2400"/>
              <a:t>容上</a:t>
            </a:r>
            <a:r>
              <a:rPr lang="en-US" altLang="ko-KR" sz="2400"/>
              <a:t>,</a:t>
            </a:r>
            <a:r>
              <a:rPr lang="ko-KR" altLang="en-US" sz="2400"/>
              <a:t>强烈地表现出对人的主宰精神的高扬。在其表现形式上</a:t>
            </a:r>
            <a:r>
              <a:rPr lang="en-US" altLang="ko-KR" sz="2400"/>
              <a:t>,</a:t>
            </a:r>
            <a:r>
              <a:rPr lang="ko-KR" altLang="en-US" sz="2400"/>
              <a:t>上古神话往</a:t>
            </a:r>
            <a:endParaRPr lang="en-US" altLang="ko-KR" sz="2400"/>
          </a:p>
          <a:p>
            <a:pPr marL="0" indent="0">
              <a:buNone/>
            </a:pPr>
            <a:r>
              <a:rPr lang="ko-KR" altLang="en-US" sz="2400"/>
              <a:t>往以怪诞的形象来表现和寄托超越自然力的压制、向往自由的意愿。</a:t>
            </a:r>
          </a:p>
        </p:txBody>
      </p:sp>
    </p:spTree>
    <p:extLst>
      <p:ext uri="{BB962C8B-B14F-4D97-AF65-F5344CB8AC3E}">
        <p14:creationId xmlns:p14="http://schemas.microsoft.com/office/powerpoint/2010/main" val="29322041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FD6BEA9-B71A-F34E-879B-F901231790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神话的类型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1DB37F9-0031-D248-9511-8DE5A264BD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2014194"/>
            <a:ext cx="9537284" cy="348838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3200"/>
              <a:t>•</a:t>
            </a:r>
            <a:r>
              <a:rPr lang="ko-KR" altLang="en-US" sz="3200"/>
              <a:t>创世神话</a:t>
            </a:r>
            <a:endParaRPr lang="en-US" altLang="ko-KR" sz="3200"/>
          </a:p>
          <a:p>
            <a:pPr marL="0" indent="0">
              <a:buNone/>
            </a:pPr>
            <a:r>
              <a:rPr lang="en-US" altLang="ko-KR" sz="3200"/>
              <a:t>•</a:t>
            </a:r>
            <a:r>
              <a:rPr lang="ko-KR" altLang="en-US" sz="3200"/>
              <a:t>始祖神话</a:t>
            </a:r>
            <a:endParaRPr lang="en-US" altLang="ko-KR" sz="3200"/>
          </a:p>
          <a:p>
            <a:pPr marL="0" indent="0">
              <a:buNone/>
            </a:pPr>
            <a:r>
              <a:rPr lang="en-US" altLang="ko-KR" sz="3200"/>
              <a:t>•</a:t>
            </a:r>
            <a:r>
              <a:rPr lang="ko-KR" altLang="en-US" sz="3200"/>
              <a:t>发明创造神话</a:t>
            </a:r>
            <a:endParaRPr lang="en-US" altLang="ko-KR" sz="3200"/>
          </a:p>
          <a:p>
            <a:pPr marL="0" indent="0">
              <a:buNone/>
            </a:pPr>
            <a:r>
              <a:rPr lang="en-US" altLang="ko-KR" sz="3200"/>
              <a:t>•</a:t>
            </a:r>
            <a:r>
              <a:rPr lang="ko-KR" altLang="en-US" sz="3200"/>
              <a:t>射日神话</a:t>
            </a:r>
            <a:endParaRPr lang="en-US" altLang="ko-KR" sz="3200"/>
          </a:p>
          <a:p>
            <a:pPr marL="0" indent="0">
              <a:buNone/>
            </a:pPr>
            <a:r>
              <a:rPr lang="en-US" altLang="ko-KR" sz="3200"/>
              <a:t>•</a:t>
            </a:r>
            <a:r>
              <a:rPr lang="ko-KR" altLang="en-US" sz="3200"/>
              <a:t>洪水神话</a:t>
            </a:r>
            <a:endParaRPr lang="en-US" altLang="ko-KR" sz="3200"/>
          </a:p>
          <a:p>
            <a:pPr marL="0" indent="0">
              <a:buNone/>
            </a:pPr>
            <a:r>
              <a:rPr lang="en-US" altLang="ko-KR" sz="3200"/>
              <a:t>•</a:t>
            </a:r>
            <a:r>
              <a:rPr lang="ko-KR" altLang="en-US" sz="3200"/>
              <a:t>战争神话</a:t>
            </a:r>
          </a:p>
        </p:txBody>
      </p:sp>
      <p:pic>
        <p:nvPicPr>
          <p:cNvPr id="4" name="그림 4">
            <a:extLst>
              <a:ext uri="{FF2B5EF4-FFF2-40B4-BE49-F238E27FC236}">
                <a16:creationId xmlns:a16="http://schemas.microsoft.com/office/drawing/2014/main" id="{9601881D-1E65-B744-9EA1-99B0F21D14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0216" y="1776504"/>
            <a:ext cx="6114426" cy="3963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12390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비누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와이드스크린</PresentationFormat>
  <Slides>16</Slides>
  <Notes>0</Notes>
  <HiddenSlides>0</HiddenSlide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16</vt:i4>
      </vt:variant>
    </vt:vector>
  </HeadingPairs>
  <TitlesOfParts>
    <vt:vector size="17" baseType="lpstr">
      <vt:lpstr>비누</vt:lpstr>
      <vt:lpstr>中国文学的起源</vt:lpstr>
      <vt:lpstr>1.关于文学起源的几种观点</vt:lpstr>
      <vt:lpstr>模仿说</vt:lpstr>
      <vt:lpstr>游戏说</vt:lpstr>
      <vt:lpstr>巫术说</vt:lpstr>
      <vt:lpstr>劳动说</vt:lpstr>
      <vt:lpstr>2.上古神话</vt:lpstr>
      <vt:lpstr>PowerPoint 프레젠테이션</vt:lpstr>
      <vt:lpstr>神话的类型</vt:lpstr>
      <vt:lpstr>PowerPoint 프레젠테이션</vt:lpstr>
      <vt:lpstr>PowerPoint 프레젠테이션</vt:lpstr>
      <vt:lpstr>PowerPoint 프레젠테이션</vt:lpstr>
      <vt:lpstr>PowerPoint 프레젠테이션</vt:lpstr>
      <vt:lpstr>上古神话的影响</vt:lpstr>
      <vt:lpstr>PowerPoint 프레젠테이션</vt:lpstr>
      <vt:lpstr>参考目录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中国文学的起源</dc:title>
  <cp:revision>10</cp:revision>
  <dcterms:modified xsi:type="dcterms:W3CDTF">2017-12-04T08:00:45Z</dcterms:modified>
</cp:coreProperties>
</file>