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14"/>
  </p:notesMasterIdLst>
  <p:sldIdLst>
    <p:sldId id="256" r:id="rId2"/>
    <p:sldId id="490" r:id="rId3"/>
    <p:sldId id="532" r:id="rId4"/>
    <p:sldId id="528" r:id="rId5"/>
    <p:sldId id="529" r:id="rId6"/>
    <p:sldId id="530" r:id="rId7"/>
    <p:sldId id="533" r:id="rId8"/>
    <p:sldId id="531" r:id="rId9"/>
    <p:sldId id="527" r:id="rId10"/>
    <p:sldId id="487" r:id="rId11"/>
    <p:sldId id="443" r:id="rId12"/>
    <p:sldId id="403"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42"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28.02.2022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28.02.2022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28.02.2022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28.02.2022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28.02.2022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28.02.2022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28.02.2022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28.02.2022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28.02.2022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28.02.2022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28.02.2022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28.02.2022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28.02.2022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jx.org/..." TargetMode="External"/><Relationship Id="rId2" Type="http://schemas.openxmlformats.org/officeDocument/2006/relationships/hyperlink" Target="https://wiki.ruhr-uni-bochum.de/uvu/index.php?title=Foundations_of_Chinese_Cultures_2022&amp;action=edit&amp;section=9" TargetMode="External"/><Relationship Id="rId1" Type="http://schemas.openxmlformats.org/officeDocument/2006/relationships/slideLayout" Target="../slideLayouts/slideLayout2.xml"/><Relationship Id="rId5" Type="http://schemas.openxmlformats.org/officeDocument/2006/relationships/hyperlink" Target="https://wiki.ruhr-uni-bochum.de/uvu/index.php?title=Special:Upload&amp;wpDestFile=Four_Most_Handsome_Men.pptx" TargetMode="External"/><Relationship Id="rId4" Type="http://schemas.openxmlformats.org/officeDocument/2006/relationships/hyperlink" Target="https://wiki.ruhr-uni-bochum.de/uvu/index.php?title=Foundations_of_Chinese_Cultures_2022&amp;action=edit&amp;section=1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jx.org/..." TargetMode="External"/><Relationship Id="rId2" Type="http://schemas.openxmlformats.org/officeDocument/2006/relationships/hyperlink" Target="https://wiki.ruhr-uni-bochum.de/uvu/index.php?title=Foundations_of_Chinese_Cultures_2022&amp;action=edit&amp;section=9" TargetMode="External"/><Relationship Id="rId1" Type="http://schemas.openxmlformats.org/officeDocument/2006/relationships/slideLayout" Target="../slideLayouts/slideLayout2.xml"/><Relationship Id="rId5" Type="http://schemas.openxmlformats.org/officeDocument/2006/relationships/hyperlink" Target="https://wiki.ruhr-uni-bochum.de/uvu/index.php?title=Special:Upload&amp;wpDestFile=Four_Most_Handsome_Men.pptx" TargetMode="External"/><Relationship Id="rId4" Type="http://schemas.openxmlformats.org/officeDocument/2006/relationships/hyperlink" Target="https://wiki.ruhr-uni-bochum.de/uvu/index.php?title=Foundations_of_Chinese_Cultures_2022&amp;action=edit&amp;section=1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中国文化基础</a:t>
            </a:r>
            <a:br>
              <a:rPr lang="de-DE" altLang="zh-CN" sz="59500" b="1" dirty="0">
                <a:latin typeface="KaiTi" panose="02010609060101010101" pitchFamily="49" charset="-122"/>
                <a:ea typeface="KaiTi" panose="02010609060101010101" pitchFamily="49" charset="-122"/>
              </a:rPr>
            </a:br>
            <a:r>
              <a:rPr lang="de-DE" altLang="zh-CN" sz="4800" b="1" i="1" dirty="0" err="1"/>
              <a:t>Foundation</a:t>
            </a:r>
            <a:r>
              <a:rPr lang="de-DE" altLang="zh-CN" sz="4800" b="1" i="1" dirty="0"/>
              <a:t> </a:t>
            </a:r>
            <a:r>
              <a:rPr lang="de-DE" altLang="zh-CN" sz="4800" b="1" i="1" dirty="0" err="1"/>
              <a:t>of</a:t>
            </a:r>
            <a:r>
              <a:rPr lang="de-DE" altLang="zh-CN" sz="4800" b="1" i="1" dirty="0"/>
              <a:t> Chinese Cultures</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21</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周一第七和第八节课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605</a:t>
            </a:r>
            <a:r>
              <a:rPr lang="zh-CN" altLang="de-DE" sz="2400" b="0" i="0" dirty="0">
                <a:solidFill>
                  <a:srgbClr val="000000"/>
                </a:solidFill>
                <a:effectLst/>
                <a:latin typeface="Arial" panose="020B0604020202020204" pitchFamily="34" charset="0"/>
              </a:rPr>
              <a:t>机房</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第二周</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2022</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年</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2</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月</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28</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日。助教：</a:t>
            </a:r>
            <a:r>
              <a:rPr lang="de-DE" sz="2400" b="0" i="0" dirty="0">
                <a:solidFill>
                  <a:srgbClr val="000000"/>
                </a:solidFill>
                <a:effectLst/>
                <a:latin typeface="Arial" panose="020B0604020202020204" pitchFamily="34" charset="0"/>
              </a:rPr>
              <a:t>Deng Lulu </a:t>
            </a:r>
            <a:r>
              <a:rPr lang="zh-CN" altLang="de-DE" sz="2400" b="0" i="0" dirty="0">
                <a:solidFill>
                  <a:srgbClr val="000000"/>
                </a:solidFill>
                <a:effectLst/>
                <a:latin typeface="Arial" panose="020B0604020202020204" pitchFamily="34" charset="0"/>
              </a:rPr>
              <a:t>邓鲁露</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a:t>Please</a:t>
            </a:r>
            <a:r>
              <a:rPr lang="de-DE" dirty="0"/>
              <a:t> </a:t>
            </a:r>
            <a:r>
              <a:rPr lang="de-DE" dirty="0" err="1"/>
              <a:t>prepare</a:t>
            </a:r>
            <a:r>
              <a:rPr lang="de-DE" dirty="0"/>
              <a:t> all </a:t>
            </a:r>
            <a:r>
              <a:rPr lang="de-DE" dirty="0" err="1"/>
              <a:t>texts</a:t>
            </a:r>
            <a:r>
              <a:rPr lang="de-DE" dirty="0"/>
              <a:t> </a:t>
            </a:r>
            <a:r>
              <a:rPr lang="de-DE" dirty="0" err="1"/>
              <a:t>of</a:t>
            </a:r>
            <a:r>
              <a:rPr lang="de-DE" dirty="0"/>
              <a:t> Session 2</a:t>
            </a:r>
          </a:p>
          <a:p>
            <a:r>
              <a:rPr lang="de-DE" dirty="0"/>
              <a:t>Take </a:t>
            </a:r>
            <a:r>
              <a:rPr lang="de-DE" dirty="0" err="1"/>
              <a:t>the</a:t>
            </a:r>
            <a:r>
              <a:rPr lang="de-DE" dirty="0"/>
              <a:t> </a:t>
            </a:r>
            <a:r>
              <a:rPr lang="de-DE" dirty="0" err="1"/>
              <a:t>quizzes</a:t>
            </a:r>
            <a:endParaRPr lang="de-DE" dirty="0"/>
          </a:p>
          <a:p>
            <a:r>
              <a:rPr lang="de-DE" dirty="0" err="1"/>
              <a:t>Translate</a:t>
            </a:r>
            <a:r>
              <a:rPr lang="de-DE" dirty="0"/>
              <a:t> </a:t>
            </a:r>
            <a:r>
              <a:rPr lang="de-DE" dirty="0" err="1"/>
              <a:t>your</a:t>
            </a:r>
            <a:r>
              <a:rPr lang="de-DE" dirty="0"/>
              <a:t> </a:t>
            </a:r>
            <a:r>
              <a:rPr lang="de-DE" dirty="0" err="1"/>
              <a:t>part</a:t>
            </a:r>
            <a:r>
              <a:rPr lang="de-DE" dirty="0"/>
              <a:t> </a:t>
            </a:r>
            <a:r>
              <a:rPr lang="de-DE" dirty="0" err="1"/>
              <a:t>of</a:t>
            </a:r>
            <a:r>
              <a:rPr lang="de-DE" dirty="0"/>
              <a:t> HLM</a:t>
            </a:r>
          </a:p>
          <a:p>
            <a:r>
              <a:rPr lang="de-DE" dirty="0" err="1"/>
              <a:t>Correct</a:t>
            </a:r>
            <a:r>
              <a:rPr lang="de-DE" dirty="0"/>
              <a:t> a </a:t>
            </a:r>
            <a:r>
              <a:rPr lang="de-DE" dirty="0" err="1"/>
              <a:t>fellow</a:t>
            </a:r>
            <a:r>
              <a:rPr lang="de-DE" dirty="0"/>
              <a:t> </a:t>
            </a:r>
            <a:r>
              <a:rPr lang="de-DE" dirty="0" err="1"/>
              <a:t>student‘s</a:t>
            </a:r>
            <a:r>
              <a:rPr lang="de-DE" dirty="0"/>
              <a:t> </a:t>
            </a:r>
            <a:r>
              <a:rPr lang="de-DE" dirty="0" err="1"/>
              <a:t>translation</a:t>
            </a:r>
            <a:endParaRPr lang="de-DE" dirty="0"/>
          </a:p>
        </p:txBody>
      </p:sp>
    </p:spTree>
    <p:extLst>
      <p:ext uri="{BB962C8B-B14F-4D97-AF65-F5344CB8AC3E}">
        <p14:creationId xmlns:p14="http://schemas.microsoft.com/office/powerpoint/2010/main" val="130702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a:latin typeface="Arial" panose="020B0604020202020204" pitchFamily="34" charset="0"/>
                <a:ea typeface="楷体" panose="02010609060101010101" pitchFamily="49" charset="-122"/>
                <a:cs typeface="Arial" panose="020B0604020202020204" pitchFamily="34" charset="0"/>
              </a:rPr>
              <a:t>309</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a:bodyPr>
          <a:lstStyle/>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Topics</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marL="0" indent="0" algn="l">
              <a:buNone/>
            </a:pP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Talented</a:t>
            </a:r>
            <a:r>
              <a:rPr lang="de-DE" sz="1600" b="0" i="0" dirty="0">
                <a:solidFill>
                  <a:srgbClr val="000000"/>
                </a:solidFill>
                <a:effectLst/>
                <a:latin typeface="Arial" panose="020B0604020202020204" pitchFamily="34" charset="0"/>
              </a:rPr>
              <a:t> Women[</a:t>
            </a:r>
            <a:r>
              <a:rPr lang="de-DE" sz="1600" b="0" i="0" u="none" strike="noStrike" dirty="0" err="1">
                <a:solidFill>
                  <a:srgbClr val="002BB8"/>
                </a:solidFill>
                <a:effectLst/>
                <a:latin typeface="Arial" panose="020B0604020202020204" pitchFamily="34" charset="0"/>
                <a:hlinkClick r:id="rId2" tooltip="Edit section: Four Talented Women"/>
              </a:rPr>
              <a:t>edit</a:t>
            </a:r>
            <a:r>
              <a:rPr lang="de-DE" sz="1600" b="0" i="0" dirty="0">
                <a:solidFill>
                  <a:srgbClr val="000000"/>
                </a:solidFill>
                <a:effectLst/>
                <a:latin typeface="Arial" panose="020B0604020202020204" pitchFamily="34" charset="0"/>
              </a:rPr>
              <a:t>]</a:t>
            </a:r>
          </a:p>
          <a:p>
            <a:pPr algn="l"/>
            <a:r>
              <a:rPr lang="de-DE" sz="1600" b="0" i="0" dirty="0">
                <a:solidFill>
                  <a:srgbClr val="000000"/>
                </a:solidFill>
                <a:effectLst/>
                <a:latin typeface="Arial" panose="020B0604020202020204" pitchFamily="34" charset="0"/>
              </a:rPr>
              <a:t>1.teacher </a:t>
            </a:r>
            <a:r>
              <a:rPr lang="de-DE" sz="1600" b="0" i="0" dirty="0" err="1">
                <a:solidFill>
                  <a:srgbClr val="000000"/>
                </a:solidFill>
                <a:effectLst/>
                <a:latin typeface="Arial" panose="020B0604020202020204" pitchFamily="34" charset="0"/>
              </a:rPr>
              <a:t>presentation</a:t>
            </a:r>
            <a:r>
              <a:rPr lang="de-DE" sz="1600" b="0" i="0" dirty="0">
                <a:solidFill>
                  <a:srgbClr val="000000"/>
                </a:solidFill>
                <a:effectLst/>
                <a:latin typeface="Arial" panose="020B0604020202020204" pitchFamily="34" charset="0"/>
              </a:rPr>
              <a:t> on The </a:t>
            </a: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Talented</a:t>
            </a:r>
            <a:r>
              <a:rPr lang="de-DE" sz="1600" b="0" i="0" dirty="0">
                <a:solidFill>
                  <a:srgbClr val="000000"/>
                </a:solidFill>
                <a:effectLst/>
                <a:latin typeface="Arial" panose="020B0604020202020204" pitchFamily="34" charset="0"/>
              </a:rPr>
              <a:t> Women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Ancient</a:t>
            </a:r>
            <a:r>
              <a:rPr lang="de-DE" sz="1600" b="0" i="0" dirty="0">
                <a:solidFill>
                  <a:srgbClr val="000000"/>
                </a:solidFill>
                <a:effectLst/>
                <a:latin typeface="Arial" panose="020B0604020202020204" pitchFamily="34" charset="0"/>
              </a:rPr>
              <a:t> China</a:t>
            </a:r>
          </a:p>
          <a:p>
            <a:pPr algn="l"/>
            <a:r>
              <a:rPr lang="de-DE" sz="1600" b="0" i="0" dirty="0">
                <a:solidFill>
                  <a:srgbClr val="000000"/>
                </a:solidFill>
                <a:effectLst/>
                <a:latin typeface="Arial" panose="020B0604020202020204" pitchFamily="34" charset="0"/>
              </a:rPr>
              <a:t>Education: Historical </a:t>
            </a:r>
            <a:r>
              <a:rPr lang="de-DE" sz="1600" b="0" i="0" dirty="0" err="1">
                <a:solidFill>
                  <a:srgbClr val="000000"/>
                </a:solidFill>
                <a:effectLst/>
                <a:latin typeface="Arial" panose="020B0604020202020204" pitchFamily="34" charset="0"/>
              </a:rPr>
              <a:t>Figures</a:t>
            </a:r>
            <a:endParaRPr lang="de-DE" sz="1600" b="0" i="0" dirty="0">
              <a:solidFill>
                <a:srgbClr val="000000"/>
              </a:solidFill>
              <a:effectLst/>
              <a:latin typeface="Arial" panose="020B0604020202020204" pitchFamily="34" charset="0"/>
            </a:endParaRPr>
          </a:p>
          <a:p>
            <a:pPr algn="l"/>
            <a:r>
              <a:rPr lang="de-DE" sz="1600" b="0" i="0" dirty="0">
                <a:solidFill>
                  <a:srgbClr val="000000"/>
                </a:solidFill>
                <a:effectLst/>
                <a:latin typeface="Arial" panose="020B0604020202020204" pitchFamily="34" charset="0"/>
              </a:rPr>
              <a:t>Here </a:t>
            </a:r>
            <a:r>
              <a:rPr lang="de-DE" sz="1600" b="0" i="0" dirty="0" err="1">
                <a:solidFill>
                  <a:srgbClr val="000000"/>
                </a:solidFill>
                <a:effectLst/>
                <a:latin typeface="Arial" panose="020B0604020202020204" pitchFamily="34" charset="0"/>
              </a:rPr>
              <a:t>is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link </a:t>
            </a:r>
            <a:r>
              <a:rPr lang="de-DE" sz="1600" b="0" i="0" dirty="0" err="1">
                <a:solidFill>
                  <a:srgbClr val="000000"/>
                </a:solidFill>
                <a:effectLst/>
                <a:latin typeface="Arial" panose="020B0604020202020204" pitchFamily="34" charset="0"/>
              </a:rPr>
              <a:t>to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quiz</a:t>
            </a:r>
            <a:r>
              <a:rPr lang="de-DE" sz="1600" b="0" i="0" dirty="0">
                <a:solidFill>
                  <a:srgbClr val="000000"/>
                </a:solidFill>
                <a:effectLst/>
                <a:latin typeface="Arial" panose="020B0604020202020204" pitchFamily="34" charset="0"/>
              </a:rPr>
              <a:t> on </a:t>
            </a:r>
            <a:r>
              <a:rPr lang="de-DE" sz="1600" b="0" i="0" dirty="0" err="1">
                <a:solidFill>
                  <a:srgbClr val="000000"/>
                </a:solidFill>
                <a:effectLst/>
                <a:latin typeface="Arial" panose="020B0604020202020204" pitchFamily="34" charset="0"/>
              </a:rPr>
              <a:t>this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topic</a:t>
            </a:r>
            <a:r>
              <a:rPr lang="de-DE" sz="1600" b="0" i="0" dirty="0">
                <a:solidFill>
                  <a:srgbClr val="000000"/>
                </a:solidFill>
                <a:effectLst/>
                <a:latin typeface="Arial" panose="020B0604020202020204" pitchFamily="34" charset="0"/>
              </a:rPr>
              <a:t>: </a:t>
            </a:r>
            <a:r>
              <a:rPr lang="de-DE" sz="1600" b="0" i="0" u="none" strike="noStrike" dirty="0">
                <a:solidFill>
                  <a:srgbClr val="3366BB"/>
                </a:solidFill>
                <a:effectLst/>
                <a:latin typeface="Arial" panose="020B0604020202020204" pitchFamily="34" charset="0"/>
                <a:hlinkClick r:id="rId3"/>
              </a:rPr>
              <a:t>[1]</a:t>
            </a:r>
            <a:endParaRPr lang="de-DE" sz="1600" b="0" i="0" dirty="0">
              <a:solidFill>
                <a:srgbClr val="000000"/>
              </a:solidFill>
              <a:effectLst/>
              <a:latin typeface="Arial" panose="020B0604020202020204" pitchFamily="34" charset="0"/>
            </a:endParaRPr>
          </a:p>
          <a:p>
            <a:pPr marL="0" indent="0" algn="l">
              <a:buNone/>
            </a:pPr>
            <a:endParaRPr lang="de-DE" sz="1600" b="0" i="0" dirty="0">
              <a:solidFill>
                <a:srgbClr val="000000"/>
              </a:solidFill>
              <a:effectLst/>
              <a:latin typeface="Arial" panose="020B0604020202020204" pitchFamily="34" charset="0"/>
            </a:endParaRPr>
          </a:p>
          <a:p>
            <a:pPr marL="0" indent="0" algn="l">
              <a:buNone/>
            </a:pP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Handsome</a:t>
            </a:r>
            <a:r>
              <a:rPr lang="de-DE" sz="1600" b="0" i="0" dirty="0">
                <a:solidFill>
                  <a:srgbClr val="000000"/>
                </a:solidFill>
                <a:effectLst/>
                <a:latin typeface="Arial" panose="020B0604020202020204" pitchFamily="34" charset="0"/>
              </a:rPr>
              <a:t> Men[</a:t>
            </a:r>
            <a:r>
              <a:rPr lang="de-DE" sz="1600" b="0" i="0" u="none" strike="noStrike" dirty="0" err="1">
                <a:solidFill>
                  <a:srgbClr val="002BB8"/>
                </a:solidFill>
                <a:effectLst/>
                <a:latin typeface="Arial" panose="020B0604020202020204" pitchFamily="34" charset="0"/>
                <a:hlinkClick r:id="rId4" tooltip="Edit section: Four Handsome Men"/>
              </a:rPr>
              <a:t>edit</a:t>
            </a:r>
            <a:r>
              <a:rPr lang="de-DE" sz="1600" b="0" i="0" dirty="0">
                <a:solidFill>
                  <a:srgbClr val="000000"/>
                </a:solidFill>
                <a:effectLst/>
                <a:latin typeface="Arial" panose="020B0604020202020204" pitchFamily="34" charset="0"/>
              </a:rPr>
              <a:t>]</a:t>
            </a:r>
          </a:p>
          <a:p>
            <a:pPr algn="l"/>
            <a:r>
              <a:rPr lang="de-DE" sz="1600" b="0" i="0" dirty="0">
                <a:solidFill>
                  <a:srgbClr val="000000"/>
                </a:solidFill>
                <a:effectLst/>
                <a:latin typeface="Arial" panose="020B0604020202020204" pitchFamily="34" charset="0"/>
              </a:rPr>
              <a:t>2.student </a:t>
            </a:r>
            <a:r>
              <a:rPr lang="de-DE" sz="1600" b="0" i="0" dirty="0" err="1">
                <a:solidFill>
                  <a:srgbClr val="000000"/>
                </a:solidFill>
                <a:effectLst/>
                <a:latin typeface="Arial" panose="020B0604020202020204" pitchFamily="34" charset="0"/>
              </a:rPr>
              <a:t>presentation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by</a:t>
            </a:r>
            <a:r>
              <a:rPr lang="de-DE" sz="1600" b="0" i="0" dirty="0">
                <a:solidFill>
                  <a:srgbClr val="000000"/>
                </a:solidFill>
                <a:effectLst/>
                <a:latin typeface="Arial" panose="020B0604020202020204" pitchFamily="34" charset="0"/>
              </a:rPr>
              <a:t> Chen Kun </a:t>
            </a:r>
            <a:r>
              <a:rPr lang="zh-CN" altLang="de-DE" sz="1600" b="0" i="0" dirty="0">
                <a:solidFill>
                  <a:srgbClr val="000000"/>
                </a:solidFill>
                <a:effectLst/>
                <a:latin typeface="Arial" panose="020B0604020202020204" pitchFamily="34" charset="0"/>
              </a:rPr>
              <a:t>陈锟 </a:t>
            </a:r>
            <a:r>
              <a:rPr lang="de-DE" sz="1600" b="0" i="0" dirty="0">
                <a:solidFill>
                  <a:srgbClr val="000000"/>
                </a:solidFill>
                <a:effectLst/>
                <a:latin typeface="Arial" panose="020B0604020202020204" pitchFamily="34" charset="0"/>
              </a:rPr>
              <a:t>on The </a:t>
            </a: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Most </a:t>
            </a:r>
            <a:r>
              <a:rPr lang="de-DE" sz="1600" b="0" i="0" dirty="0" err="1">
                <a:solidFill>
                  <a:srgbClr val="000000"/>
                </a:solidFill>
                <a:effectLst/>
                <a:latin typeface="Arial" panose="020B0604020202020204" pitchFamily="34" charset="0"/>
              </a:rPr>
              <a:t>Handsome</a:t>
            </a:r>
            <a:r>
              <a:rPr lang="de-DE" sz="1600" b="0" i="0" dirty="0">
                <a:solidFill>
                  <a:srgbClr val="000000"/>
                </a:solidFill>
                <a:effectLst/>
                <a:latin typeface="Arial" panose="020B0604020202020204" pitchFamily="34" charset="0"/>
              </a:rPr>
              <a:t> Men in </a:t>
            </a:r>
            <a:r>
              <a:rPr lang="de-DE" sz="1600" b="0" i="0" dirty="0" err="1">
                <a:solidFill>
                  <a:srgbClr val="000000"/>
                </a:solidFill>
                <a:effectLst/>
                <a:latin typeface="Arial" panose="020B0604020202020204" pitchFamily="34" charset="0"/>
              </a:rPr>
              <a:t>Ancient</a:t>
            </a:r>
            <a:r>
              <a:rPr lang="de-DE" sz="1600" b="0" i="0" dirty="0">
                <a:solidFill>
                  <a:srgbClr val="000000"/>
                </a:solidFill>
                <a:effectLst/>
                <a:latin typeface="Arial" panose="020B0604020202020204" pitchFamily="34" charset="0"/>
              </a:rPr>
              <a:t> China</a:t>
            </a:r>
          </a:p>
          <a:p>
            <a:pPr algn="l"/>
            <a:r>
              <a:rPr lang="de-DE" sz="1600" b="0" i="0" u="none" strike="noStrike" dirty="0">
                <a:solidFill>
                  <a:srgbClr val="CC2200"/>
                </a:solidFill>
                <a:effectLst/>
                <a:latin typeface="Arial" panose="020B0604020202020204" pitchFamily="34" charset="0"/>
                <a:hlinkClick r:id="rId5" tooltip="Four Most Handsome Men.pptx"/>
              </a:rPr>
              <a:t>This </a:t>
            </a:r>
            <a:r>
              <a:rPr lang="de-DE" sz="1600" b="0" i="0" u="none" strike="noStrike" dirty="0" err="1">
                <a:solidFill>
                  <a:srgbClr val="CC2200"/>
                </a:solidFill>
                <a:effectLst/>
                <a:latin typeface="Arial" panose="020B0604020202020204" pitchFamily="34" charset="0"/>
                <a:hlinkClick r:id="rId5" tooltip="Four Most Handsome Men.pptx"/>
              </a:rPr>
              <a:t>is</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the</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ppt</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by</a:t>
            </a:r>
            <a:r>
              <a:rPr lang="de-DE" sz="1600" b="0" i="0" u="none" strike="noStrike" dirty="0">
                <a:solidFill>
                  <a:srgbClr val="CC2200"/>
                </a:solidFill>
                <a:effectLst/>
                <a:latin typeface="Arial" panose="020B0604020202020204" pitchFamily="34" charset="0"/>
                <a:hlinkClick r:id="rId5" tooltip="Four Most Handsome Men.pptx"/>
              </a:rPr>
              <a:t> Chen Kun on </a:t>
            </a:r>
            <a:r>
              <a:rPr lang="de-DE" sz="1600" b="0" i="0" u="none" strike="noStrike" dirty="0" err="1">
                <a:solidFill>
                  <a:srgbClr val="CC2200"/>
                </a:solidFill>
                <a:effectLst/>
                <a:latin typeface="Arial" panose="020B0604020202020204" pitchFamily="34" charset="0"/>
                <a:hlinkClick r:id="rId5" tooltip="Four Most Handsome Men.pptx"/>
              </a:rPr>
              <a:t>the</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four</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most</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handsome</a:t>
            </a:r>
            <a:r>
              <a:rPr lang="de-DE" sz="1600" b="0" i="0" u="none" strike="noStrike" dirty="0">
                <a:solidFill>
                  <a:srgbClr val="CC2200"/>
                </a:solidFill>
                <a:effectLst/>
                <a:latin typeface="Arial" panose="020B0604020202020204" pitchFamily="34" charset="0"/>
                <a:hlinkClick r:id="rId5" tooltip="Four Most Handsome Men.pptx"/>
              </a:rPr>
              <a:t> </a:t>
            </a:r>
            <a:r>
              <a:rPr lang="de-DE" sz="1600" b="0" i="0" u="none" strike="noStrike" dirty="0" err="1">
                <a:solidFill>
                  <a:srgbClr val="CC2200"/>
                </a:solidFill>
                <a:effectLst/>
                <a:latin typeface="Arial" panose="020B0604020202020204" pitchFamily="34" charset="0"/>
                <a:hlinkClick r:id="rId5" tooltip="Four Most Handsome Men.pptx"/>
              </a:rPr>
              <a:t>men</a:t>
            </a:r>
            <a:r>
              <a:rPr lang="de-DE" sz="1600" b="0" i="0" u="none" strike="noStrike" dirty="0">
                <a:solidFill>
                  <a:srgbClr val="CC2200"/>
                </a:solidFill>
                <a:effectLst/>
                <a:latin typeface="Arial" panose="020B0604020202020204" pitchFamily="34" charset="0"/>
                <a:hlinkClick r:id="rId5" tooltip="Four Most Handsome Men.pptx"/>
              </a:rPr>
              <a:t>.</a:t>
            </a:r>
            <a:endParaRPr lang="de-DE" sz="1600" b="0" i="0" dirty="0">
              <a:solidFill>
                <a:srgbClr val="000000"/>
              </a:solidFill>
              <a:effectLst/>
              <a:latin typeface="Arial" panose="020B0604020202020204" pitchFamily="34" charset="0"/>
            </a:endParaRPr>
          </a:p>
          <a:p>
            <a:pPr algn="l"/>
            <a:r>
              <a:rPr lang="de-DE" sz="1600" b="0" i="0" dirty="0">
                <a:solidFill>
                  <a:srgbClr val="000000"/>
                </a:solidFill>
                <a:effectLst/>
                <a:latin typeface="Arial" panose="020B0604020202020204" pitchFamily="34" charset="0"/>
              </a:rPr>
              <a:t>Here </a:t>
            </a:r>
            <a:r>
              <a:rPr lang="de-DE" sz="1600" b="0" i="0" dirty="0" err="1">
                <a:solidFill>
                  <a:srgbClr val="000000"/>
                </a:solidFill>
                <a:effectLst/>
                <a:latin typeface="Arial" panose="020B0604020202020204" pitchFamily="34" charset="0"/>
              </a:rPr>
              <a:t>is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link </a:t>
            </a:r>
            <a:r>
              <a:rPr lang="de-DE" sz="1600" b="0" i="0" dirty="0" err="1">
                <a:solidFill>
                  <a:srgbClr val="000000"/>
                </a:solidFill>
                <a:effectLst/>
                <a:latin typeface="Arial" panose="020B0604020202020204" pitchFamily="34" charset="0"/>
              </a:rPr>
              <a:t>to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quiz</a:t>
            </a:r>
            <a:r>
              <a:rPr lang="de-DE" sz="1600" b="0" i="0" dirty="0">
                <a:solidFill>
                  <a:srgbClr val="000000"/>
                </a:solidFill>
                <a:effectLst/>
                <a:latin typeface="Arial" panose="020B0604020202020204" pitchFamily="34" charset="0"/>
              </a:rPr>
              <a:t> on </a:t>
            </a:r>
            <a:r>
              <a:rPr lang="de-DE" sz="1600" b="0" i="0" dirty="0" err="1">
                <a:solidFill>
                  <a:srgbClr val="000000"/>
                </a:solidFill>
                <a:effectLst/>
                <a:latin typeface="Arial" panose="020B0604020202020204" pitchFamily="34" charset="0"/>
              </a:rPr>
              <a:t>this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topic</a:t>
            </a:r>
            <a:r>
              <a:rPr lang="de-DE" sz="1600" b="0" i="0" dirty="0">
                <a:solidFill>
                  <a:srgbClr val="000000"/>
                </a:solidFill>
                <a:effectLst/>
                <a:latin typeface="Arial" panose="020B0604020202020204" pitchFamily="34" charset="0"/>
              </a:rPr>
              <a:t>: </a:t>
            </a:r>
            <a:r>
              <a:rPr lang="de-DE" sz="1600" b="0" i="0" u="none" strike="noStrike" dirty="0">
                <a:solidFill>
                  <a:srgbClr val="3366BB"/>
                </a:solidFill>
                <a:effectLst/>
                <a:latin typeface="Arial" panose="020B0604020202020204" pitchFamily="34" charset="0"/>
                <a:hlinkClick r:id="rId3"/>
              </a:rPr>
              <a:t>[2]</a:t>
            </a:r>
            <a:endParaRPr lang="de-DE" sz="1600" b="0" i="0" dirty="0">
              <a:solidFill>
                <a:srgbClr val="000000"/>
              </a:solidFill>
              <a:effectLst/>
              <a:latin typeface="Arial" panose="020B0604020202020204" pitchFamily="34" charset="0"/>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Check on Homework</a:t>
            </a: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How to use the wiki.</a:t>
            </a: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lang="de-DE" altLang="zh-CN" dirty="0">
                <a:solidFill>
                  <a:srgbClr val="0E5772"/>
                </a:solidFill>
                <a:latin typeface="Arial" panose="020B0604020202020204" pitchFamily="34" charset="0"/>
                <a:cs typeface="Arial" panose="020B0604020202020204" pitchFamily="34" charset="0"/>
              </a:rPr>
              <a:t>: </a:t>
            </a:r>
            <a:r>
              <a:rPr lang="de-DE" altLang="zh-CN" sz="4000" dirty="0">
                <a:solidFill>
                  <a:srgbClr val="0E5772"/>
                </a:solidFill>
                <a:latin typeface="Arial" panose="020B0604020202020204" pitchFamily="34" charset="0"/>
                <a:cs typeface="Arial" panose="020B0604020202020204" pitchFamily="34" charset="0"/>
              </a:rPr>
              <a:t>4 </a:t>
            </a:r>
            <a:r>
              <a:rPr lang="de-DE" altLang="zh-CN" sz="4000" dirty="0" err="1">
                <a:solidFill>
                  <a:srgbClr val="0E5772"/>
                </a:solidFill>
                <a:latin typeface="Arial" panose="020B0604020202020204" pitchFamily="34" charset="0"/>
                <a:cs typeface="Arial" panose="020B0604020202020204" pitchFamily="34" charset="0"/>
              </a:rPr>
              <a:t>Talented</a:t>
            </a:r>
            <a:r>
              <a:rPr lang="de-DE" altLang="zh-CN" sz="4000" dirty="0">
                <a:solidFill>
                  <a:srgbClr val="0E5772"/>
                </a:solidFill>
                <a:latin typeface="Arial" panose="020B0604020202020204" pitchFamily="34" charset="0"/>
                <a:cs typeface="Arial" panose="020B0604020202020204" pitchFamily="34" charset="0"/>
              </a:rPr>
              <a:t> </a:t>
            </a:r>
            <a:br>
              <a:rPr lang="de-DE" altLang="zh-CN" sz="4000" dirty="0">
                <a:solidFill>
                  <a:srgbClr val="0E5772"/>
                </a:solidFill>
                <a:latin typeface="Arial" panose="020B0604020202020204" pitchFamily="34" charset="0"/>
                <a:cs typeface="Arial" panose="020B0604020202020204" pitchFamily="34" charset="0"/>
              </a:rPr>
            </a:br>
            <a:r>
              <a:rPr lang="de-DE" altLang="zh-CN" sz="4000" dirty="0">
                <a:solidFill>
                  <a:srgbClr val="0E5772"/>
                </a:solidFill>
                <a:latin typeface="Arial" panose="020B0604020202020204" pitchFamily="34" charset="0"/>
                <a:cs typeface="Arial" panose="020B0604020202020204" pitchFamily="34" charset="0"/>
              </a:rPr>
              <a:t>Women</a:t>
            </a:r>
            <a:r>
              <a:rPr lang="zh-CN" sz="4000" b="1" kern="100" dirty="0">
                <a:effectLst/>
                <a:latin typeface="Times New Roman" panose="02020603050405020304" pitchFamily="18" charset="0"/>
                <a:ea typeface="KaiTi" panose="02010609060101010101" pitchFamily="49" charset="-122"/>
              </a:rPr>
              <a:t>中国古代四大才女</a:t>
            </a:r>
            <a:endParaRPr kumimoji="1" lang="zh-CN" altLang="en-US" dirty="0">
              <a:cs typeface="Arial" panose="020B0604020202020204" pitchFamily="34" charset="0"/>
            </a:endParaRPr>
          </a:p>
        </p:txBody>
      </p:sp>
      <p:pic>
        <p:nvPicPr>
          <p:cNvPr id="6" name="Grafik 5">
            <a:extLst>
              <a:ext uri="{FF2B5EF4-FFF2-40B4-BE49-F238E27FC236}">
                <a16:creationId xmlns:a16="http://schemas.microsoft.com/office/drawing/2014/main" id="{1F989FC9-A08D-4872-A6DB-F690EF9A7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808"/>
            <a:ext cx="9166805" cy="5157192"/>
          </a:xfrm>
          <a:prstGeom prst="rect">
            <a:avLst/>
          </a:prstGeom>
        </p:spPr>
      </p:pic>
    </p:spTree>
    <p:extLst>
      <p:ext uri="{BB962C8B-B14F-4D97-AF65-F5344CB8AC3E}">
        <p14:creationId xmlns:p14="http://schemas.microsoft.com/office/powerpoint/2010/main" val="219935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lang="de-DE" altLang="zh-CN" dirty="0">
                <a:solidFill>
                  <a:srgbClr val="0E5772"/>
                </a:solidFill>
                <a:latin typeface="Arial" panose="020B0604020202020204" pitchFamily="34" charset="0"/>
                <a:cs typeface="Arial" panose="020B0604020202020204" pitchFamily="34" charset="0"/>
              </a:rPr>
              <a:t>: </a:t>
            </a:r>
            <a:r>
              <a:rPr lang="de-DE" altLang="zh-CN" sz="4000" dirty="0">
                <a:solidFill>
                  <a:srgbClr val="0E5772"/>
                </a:solidFill>
                <a:latin typeface="Arial" panose="020B0604020202020204" pitchFamily="34" charset="0"/>
                <a:cs typeface="Arial" panose="020B0604020202020204" pitchFamily="34" charset="0"/>
              </a:rPr>
              <a:t>4 </a:t>
            </a:r>
            <a:r>
              <a:rPr lang="de-DE" altLang="zh-CN" sz="4000" dirty="0" err="1">
                <a:solidFill>
                  <a:srgbClr val="0E5772"/>
                </a:solidFill>
                <a:latin typeface="Arial" panose="020B0604020202020204" pitchFamily="34" charset="0"/>
                <a:cs typeface="Arial" panose="020B0604020202020204" pitchFamily="34" charset="0"/>
              </a:rPr>
              <a:t>Talented</a:t>
            </a:r>
            <a:r>
              <a:rPr lang="de-DE" altLang="zh-CN" sz="4000" dirty="0">
                <a:solidFill>
                  <a:srgbClr val="0E5772"/>
                </a:solidFill>
                <a:latin typeface="Arial" panose="020B0604020202020204" pitchFamily="34" charset="0"/>
                <a:cs typeface="Arial" panose="020B0604020202020204" pitchFamily="34" charset="0"/>
              </a:rPr>
              <a:t> </a:t>
            </a:r>
            <a:br>
              <a:rPr lang="de-DE" altLang="zh-CN" sz="4000" dirty="0">
                <a:solidFill>
                  <a:srgbClr val="0E5772"/>
                </a:solidFill>
                <a:latin typeface="Arial" panose="020B0604020202020204" pitchFamily="34" charset="0"/>
                <a:cs typeface="Arial" panose="020B0604020202020204" pitchFamily="34" charset="0"/>
              </a:rPr>
            </a:br>
            <a:r>
              <a:rPr lang="de-DE" altLang="zh-CN" sz="4000" dirty="0">
                <a:solidFill>
                  <a:srgbClr val="0E5772"/>
                </a:solidFill>
                <a:latin typeface="Arial" panose="020B0604020202020204" pitchFamily="34" charset="0"/>
                <a:cs typeface="Arial" panose="020B0604020202020204" pitchFamily="34" charset="0"/>
              </a:rPr>
              <a:t>Women</a:t>
            </a:r>
            <a:r>
              <a:rPr lang="zh-CN" sz="4000" b="1" kern="100" dirty="0">
                <a:effectLst/>
                <a:latin typeface="Times New Roman" panose="02020603050405020304" pitchFamily="18" charset="0"/>
                <a:ea typeface="KaiTi" panose="02010609060101010101" pitchFamily="49" charset="-122"/>
              </a:rPr>
              <a:t>中国古代四大才女</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628800"/>
            <a:ext cx="8229600" cy="5040560"/>
          </a:xfrm>
        </p:spPr>
        <p:txBody>
          <a:bodyPr>
            <a:normAutofit fontScale="77500" lnSpcReduction="20000"/>
          </a:bodyPr>
          <a:lstStyle/>
          <a:p>
            <a:pPr marL="0" indent="0" algn="just">
              <a:spcAft>
                <a:spcPts val="300"/>
              </a:spcAft>
              <a:buNone/>
            </a:pPr>
            <a:r>
              <a:rPr lang="en-US" sz="1800" b="1" kern="100" dirty="0">
                <a:effectLst/>
                <a:latin typeface="Times New Roman" panose="02020603050405020304" pitchFamily="18" charset="0"/>
                <a:ea typeface="KaiTi" panose="02010609060101010101" pitchFamily="49" charset="-122"/>
              </a:rPr>
              <a:t>Cai </a:t>
            </a:r>
            <a:r>
              <a:rPr lang="en-US" sz="1800" b="1" kern="100" dirty="0" err="1">
                <a:effectLst/>
                <a:latin typeface="Times New Roman" panose="02020603050405020304" pitchFamily="18" charset="0"/>
                <a:ea typeface="KaiTi" panose="02010609060101010101" pitchFamily="49" charset="-122"/>
              </a:rPr>
              <a:t>Wenji</a:t>
            </a:r>
            <a:r>
              <a:rPr lang="en-US" sz="1800" b="1" kern="100" dirty="0">
                <a:effectLst/>
                <a:latin typeface="Times New Roman" panose="02020603050405020304" pitchFamily="18" charset="0"/>
                <a:ea typeface="KaiTi" panose="02010609060101010101" pitchFamily="49" charset="-122"/>
              </a:rPr>
              <a:t> </a:t>
            </a:r>
            <a:r>
              <a:rPr lang="zh-CN" sz="1800" b="1" kern="100" dirty="0">
                <a:effectLst/>
                <a:latin typeface="Times New Roman" panose="02020603050405020304" pitchFamily="18" charset="0"/>
                <a:ea typeface="KaiTi" panose="02010609060101010101" pitchFamily="49" charset="-122"/>
              </a:rPr>
              <a:t>蔡文姬</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Cai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also known as Cai Yan, was a female writer in the Eastern Han Dynasty. As the daughter of the great writer Cai Yong, Cai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had received good education since childhood and got high attainments in terms of calligraphy, music and literature. Although her works are not in plenty, she is recognized as a talented woman in the late Eastern Han Dynasty. Her father, Cai Yong, was a master of calligraphy, and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passed it on from her father. Unfortunately, only one piece of calligraphy written by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has been kept so far, and it only has 14 characters, which is a great loss in the history of Chinese calligraphy. (Wu </a:t>
            </a:r>
            <a:r>
              <a:rPr lang="en-US" sz="1800" kern="100" dirty="0" err="1">
                <a:effectLst/>
                <a:latin typeface="Times New Roman" panose="02020603050405020304" pitchFamily="18" charset="0"/>
                <a:ea typeface="KaiTi" panose="02010609060101010101" pitchFamily="49" charset="-122"/>
              </a:rPr>
              <a:t>Chanshen</a:t>
            </a:r>
            <a:r>
              <a:rPr lang="en-US" sz="1800" kern="100" dirty="0">
                <a:effectLst/>
                <a:latin typeface="Times New Roman" panose="02020603050405020304" pitchFamily="18" charset="0"/>
                <a:ea typeface="KaiTi" panose="02010609060101010101" pitchFamily="49" charset="-122"/>
              </a:rPr>
              <a:t>, 2011, 45)</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About </a:t>
            </a:r>
            <a:r>
              <a:rPr lang="en-US" sz="1800" kern="100" dirty="0" err="1">
                <a:effectLst/>
                <a:latin typeface="Times New Roman" panose="02020603050405020304" pitchFamily="18" charset="0"/>
                <a:ea typeface="KaiTi" panose="02010609060101010101" pitchFamily="49" charset="-122"/>
              </a:rPr>
              <a:t>Wenji’s</a:t>
            </a:r>
            <a:r>
              <a:rPr lang="en-US" sz="1800" kern="100" dirty="0">
                <a:effectLst/>
                <a:latin typeface="Times New Roman" panose="02020603050405020304" pitchFamily="18" charset="0"/>
                <a:ea typeface="KaiTi" panose="02010609060101010101" pitchFamily="49" charset="-122"/>
              </a:rPr>
              <a:t> gift in </a:t>
            </a:r>
            <a:r>
              <a:rPr lang="en-US" sz="1800" kern="100" dirty="0" err="1">
                <a:effectLst/>
                <a:latin typeface="Times New Roman" panose="02020603050405020304" pitchFamily="18" charset="0"/>
                <a:ea typeface="KaiTi" panose="02010609060101010101" pitchFamily="49" charset="-122"/>
              </a:rPr>
              <a:t>Guqin</a:t>
            </a:r>
            <a:r>
              <a:rPr lang="en-US" sz="1800" kern="100" dirty="0">
                <a:effectLst/>
                <a:latin typeface="Times New Roman" panose="02020603050405020304" pitchFamily="18" charset="0"/>
                <a:ea typeface="KaiTi" panose="02010609060101010101" pitchFamily="49" charset="-122"/>
              </a:rPr>
              <a:t>, Fan Ye described her in </a:t>
            </a:r>
            <a:r>
              <a:rPr lang="en-US" sz="1800" i="1" kern="100" dirty="0">
                <a:effectLst/>
                <a:latin typeface="Times New Roman" panose="02020603050405020304" pitchFamily="18" charset="0"/>
                <a:ea typeface="KaiTi" panose="02010609060101010101" pitchFamily="49" charset="-122"/>
              </a:rPr>
              <a:t>The History of the Later Han Dynasty</a:t>
            </a:r>
            <a:r>
              <a:rPr lang="en-US" sz="1800" kern="100" dirty="0">
                <a:effectLst/>
                <a:latin typeface="Times New Roman" panose="02020603050405020304" pitchFamily="18" charset="0"/>
                <a:ea typeface="KaiTi" panose="02010609060101010101" pitchFamily="49" charset="-122"/>
              </a:rPr>
              <a:t> as "knowledgeable, talented , and excellent in melody. " </a:t>
            </a:r>
            <a:r>
              <a:rPr lang="en-US" sz="1800" i="1" kern="100" dirty="0">
                <a:effectLst/>
                <a:latin typeface="Times New Roman" panose="02020603050405020304" pitchFamily="18" charset="0"/>
                <a:ea typeface="KaiTi" panose="02010609060101010101" pitchFamily="49" charset="-122"/>
              </a:rPr>
              <a:t>The Three Character Classic</a:t>
            </a:r>
            <a:r>
              <a:rPr lang="en-US" sz="1800" kern="100" dirty="0">
                <a:effectLst/>
                <a:latin typeface="Times New Roman" panose="02020603050405020304" pitchFamily="18" charset="0"/>
                <a:ea typeface="KaiTi" panose="02010609060101010101" pitchFamily="49" charset="-122"/>
              </a:rPr>
              <a:t> directly mentioned: "Cai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is adept in distinguishing the sound of different qin. " It is said that </a:t>
            </a:r>
            <a:r>
              <a:rPr lang="en-US" sz="1800" i="1" kern="100" dirty="0">
                <a:effectLst/>
                <a:latin typeface="Times New Roman" panose="02020603050405020304" pitchFamily="18" charset="0"/>
                <a:ea typeface="KaiTi" panose="02010609060101010101" pitchFamily="49" charset="-122"/>
              </a:rPr>
              <a:t>Eighteen Songs of a Nomad Flute Song</a:t>
            </a:r>
            <a:r>
              <a:rPr lang="en-US" sz="1800" kern="100" dirty="0">
                <a:effectLst/>
                <a:latin typeface="Times New Roman" panose="02020603050405020304" pitchFamily="18" charset="0"/>
                <a:ea typeface="KaiTi" panose="02010609060101010101" pitchFamily="49" charset="-122"/>
              </a:rPr>
              <a:t> was written by her. This famous Chinese </a:t>
            </a:r>
            <a:r>
              <a:rPr lang="en-US" sz="1800" kern="100" dirty="0" err="1">
                <a:effectLst/>
                <a:latin typeface="Times New Roman" panose="02020603050405020304" pitchFamily="18" charset="0"/>
                <a:ea typeface="KaiTi" panose="02010609060101010101" pitchFamily="49" charset="-122"/>
              </a:rPr>
              <a:t>guqin</a:t>
            </a:r>
            <a:r>
              <a:rPr lang="en-US" sz="1800" kern="100" dirty="0">
                <a:effectLst/>
                <a:latin typeface="Times New Roman" panose="02020603050405020304" pitchFamily="18" charset="0"/>
                <a:ea typeface="KaiTi" panose="02010609060101010101" pitchFamily="49" charset="-122"/>
              </a:rPr>
              <a:t> song is one of the ten famous ancient Chinese songs. " </a:t>
            </a:r>
            <a:r>
              <a:rPr lang="en-US" sz="1800" i="1" kern="100" dirty="0">
                <a:effectLst/>
                <a:latin typeface="Times New Roman" panose="02020603050405020304" pitchFamily="18" charset="0"/>
                <a:ea typeface="KaiTi" panose="02010609060101010101" pitchFamily="49" charset="-122"/>
              </a:rPr>
              <a:t>Eighteen Songs of a Nomad Flute Song</a:t>
            </a:r>
            <a:r>
              <a:rPr lang="en-US" sz="1800" kern="100" dirty="0">
                <a:effectLst/>
                <a:latin typeface="Times New Roman" panose="02020603050405020304" pitchFamily="18" charset="0"/>
                <a:ea typeface="KaiTi" panose="02010609060101010101" pitchFamily="49" charset="-122"/>
              </a:rPr>
              <a:t> " includes 18 chapters and 1, 297 words in total, reflecting the theme of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returns to Han". </a:t>
            </a:r>
            <a:r>
              <a:rPr lang="en-US" sz="1800" i="1" kern="100" dirty="0">
                <a:effectLst/>
                <a:latin typeface="Times New Roman" panose="02020603050405020304" pitchFamily="18" charset="0"/>
                <a:ea typeface="KaiTi" panose="02010609060101010101" pitchFamily="49" charset="-122"/>
              </a:rPr>
              <a:t>Eighteen Songs of a Nomad Flute Song</a:t>
            </a:r>
            <a:r>
              <a:rPr lang="en-US" sz="1800" kern="100" dirty="0">
                <a:effectLst/>
                <a:latin typeface="Times New Roman" panose="02020603050405020304" pitchFamily="18" charset="0"/>
                <a:ea typeface="KaiTi" panose="02010609060101010101" pitchFamily="49" charset="-122"/>
              </a:rPr>
              <a:t> tells the story of Cai </a:t>
            </a:r>
            <a:r>
              <a:rPr lang="en-US" sz="1800" kern="100" dirty="0" err="1">
                <a:effectLst/>
                <a:latin typeface="Times New Roman" panose="02020603050405020304" pitchFamily="18" charset="0"/>
                <a:ea typeface="KaiTi" panose="02010609060101010101" pitchFamily="49" charset="-122"/>
              </a:rPr>
              <a:t>Wenji's</a:t>
            </a:r>
            <a:r>
              <a:rPr lang="en-US" sz="1800" kern="100" dirty="0">
                <a:effectLst/>
                <a:latin typeface="Times New Roman" panose="02020603050405020304" pitchFamily="18" charset="0"/>
                <a:ea typeface="KaiTi" panose="02010609060101010101" pitchFamily="49" charset="-122"/>
              </a:rPr>
              <a:t> sufferings in her whole life in a touching tone. It reflects the deep disaster brought by the war, and expresses the strong feeling of missing the motherland and the countryside and of the unbearable family separation. (Wu </a:t>
            </a:r>
            <a:r>
              <a:rPr lang="en-US" sz="1800" kern="100" dirty="0" err="1">
                <a:effectLst/>
                <a:latin typeface="Times New Roman" panose="02020603050405020304" pitchFamily="18" charset="0"/>
                <a:ea typeface="KaiTi" panose="02010609060101010101" pitchFamily="49" charset="-122"/>
              </a:rPr>
              <a:t>Chanshen</a:t>
            </a:r>
            <a:r>
              <a:rPr lang="en-US" sz="1800" kern="100" dirty="0">
                <a:effectLst/>
                <a:latin typeface="Times New Roman" panose="02020603050405020304" pitchFamily="18" charset="0"/>
                <a:ea typeface="KaiTi" panose="02010609060101010101" pitchFamily="49" charset="-122"/>
              </a:rPr>
              <a:t>, 2011, 48)</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br>
              <a:rPr lang="en-US" sz="1800" kern="100" dirty="0">
                <a:effectLst/>
                <a:latin typeface="Times New Roman" panose="02020603050405020304" pitchFamily="18" charset="0"/>
                <a:ea typeface="KaiTi" panose="02010609060101010101" pitchFamily="49" charset="-122"/>
              </a:rPr>
            </a:br>
            <a:r>
              <a:rPr lang="en-US" sz="1800" kern="100" dirty="0">
                <a:effectLst/>
                <a:latin typeface="Times New Roman" panose="02020603050405020304" pitchFamily="18" charset="0"/>
                <a:ea typeface="KaiTi" panose="02010609060101010101" pitchFamily="49" charset="-122"/>
              </a:rPr>
              <a:t>After Cai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returned to the Han Dynasty, she wrote two </a:t>
            </a:r>
            <a:r>
              <a:rPr lang="en-US" sz="1800" i="1" kern="100" dirty="0">
                <a:effectLst/>
                <a:latin typeface="Times New Roman" panose="02020603050405020304" pitchFamily="18" charset="0"/>
                <a:ea typeface="KaiTi" panose="02010609060101010101" pitchFamily="49" charset="-122"/>
              </a:rPr>
              <a:t>Indignant Poems</a:t>
            </a:r>
            <a:r>
              <a:rPr lang="en-US" sz="1800" kern="100" dirty="0">
                <a:effectLst/>
                <a:latin typeface="Times New Roman" panose="02020603050405020304" pitchFamily="18" charset="0"/>
                <a:ea typeface="KaiTi" panose="02010609060101010101" pitchFamily="49" charset="-122"/>
              </a:rPr>
              <a:t>, one of which was five-character verse and another was Sao Style. The poem of five-character verse, which focuses on "sadness and disharmony", is a narrative poem based on feelings and facts, it is the first autobiographical narrative poem in the history of Chinese poetry. </a:t>
            </a:r>
            <a:r>
              <a:rPr lang="en-US" sz="1800" i="1" kern="100" dirty="0">
                <a:effectLst/>
                <a:latin typeface="Times New Roman" panose="02020603050405020304" pitchFamily="18" charset="0"/>
                <a:ea typeface="KaiTi" panose="02010609060101010101" pitchFamily="49" charset="-122"/>
              </a:rPr>
              <a:t>Indignant Poems</a:t>
            </a:r>
            <a:r>
              <a:rPr lang="en-US" sz="1800" kern="100" dirty="0">
                <a:effectLst/>
                <a:latin typeface="Times New Roman" panose="02020603050405020304" pitchFamily="18" charset="0"/>
                <a:ea typeface="KaiTi" panose="02010609060101010101" pitchFamily="49" charset="-122"/>
              </a:rPr>
              <a:t> with Sao style emphasizes on expressing emotions, descriptions of diversified natural landscapes express </a:t>
            </a:r>
            <a:r>
              <a:rPr lang="en-US" sz="1800" kern="100" dirty="0" err="1">
                <a:effectLst/>
                <a:latin typeface="Times New Roman" panose="02020603050405020304" pitchFamily="18" charset="0"/>
                <a:ea typeface="KaiTi" panose="02010609060101010101" pitchFamily="49" charset="-122"/>
              </a:rPr>
              <a:t>Wenji's</a:t>
            </a:r>
            <a:r>
              <a:rPr lang="en-US" sz="1800" kern="100" dirty="0">
                <a:effectLst/>
                <a:latin typeface="Times New Roman" panose="02020603050405020304" pitchFamily="18" charset="0"/>
                <a:ea typeface="KaiTi" panose="02010609060101010101" pitchFamily="49" charset="-122"/>
              </a:rPr>
              <a:t> sadness of leaving her hometown. In these depiction of scenery and people, </a:t>
            </a:r>
            <a:r>
              <a:rPr lang="en-US" sz="1800" kern="100" dirty="0" err="1">
                <a:effectLst/>
                <a:latin typeface="Times New Roman" panose="02020603050405020304" pitchFamily="18" charset="0"/>
                <a:ea typeface="KaiTi" panose="02010609060101010101" pitchFamily="49" charset="-122"/>
              </a:rPr>
              <a:t>Wenji</a:t>
            </a:r>
            <a:r>
              <a:rPr lang="en-US" sz="1800" kern="100" dirty="0">
                <a:effectLst/>
                <a:latin typeface="Times New Roman" panose="02020603050405020304" pitchFamily="18" charset="0"/>
                <a:ea typeface="KaiTi" panose="02010609060101010101" pitchFamily="49" charset="-122"/>
              </a:rPr>
              <a:t> has enlarged the difference between them and her hometown, so as to describe her grief and anger. (Wu </a:t>
            </a:r>
            <a:r>
              <a:rPr lang="en-US" sz="1800" kern="100" dirty="0" err="1">
                <a:effectLst/>
                <a:latin typeface="Times New Roman" panose="02020603050405020304" pitchFamily="18" charset="0"/>
                <a:ea typeface="KaiTi" panose="02010609060101010101" pitchFamily="49" charset="-122"/>
              </a:rPr>
              <a:t>Chanshen</a:t>
            </a:r>
            <a:r>
              <a:rPr lang="en-US" sz="1800" kern="100" dirty="0">
                <a:effectLst/>
                <a:latin typeface="Times New Roman" panose="02020603050405020304" pitchFamily="18" charset="0"/>
                <a:ea typeface="KaiTi" panose="02010609060101010101" pitchFamily="49" charset="-122"/>
              </a:rPr>
              <a:t>, 2011, 84)</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br>
              <a:rPr lang="en-US" sz="1800" kern="100" dirty="0">
                <a:effectLst/>
                <a:latin typeface="Times New Roman" panose="02020603050405020304" pitchFamily="18" charset="0"/>
                <a:ea typeface="KaiTi" panose="02010609060101010101" pitchFamily="49" charset="-122"/>
              </a:rPr>
            </a:br>
            <a:r>
              <a:rPr lang="en-US" sz="1800" kern="100" dirty="0">
                <a:effectLst/>
                <a:latin typeface="Times New Roman" panose="02020603050405020304" pitchFamily="18" charset="0"/>
                <a:ea typeface="KaiTi" panose="02010609060101010101" pitchFamily="49" charset="-122"/>
              </a:rPr>
              <a:t>Her life, immersed in the chaotic life, suffering all the trick of fates. She never gave in, even when the chaos caused by war crushed her dignity and pride. Her life force like a weed , and it is this tenacity that makes her become a miracle in troubled times. </a:t>
            </a:r>
            <a:endParaRPr lang="de-DE" sz="1800" kern="100" dirty="0">
              <a:effectLst/>
              <a:latin typeface="Times New Roman" panose="02020603050405020304" pitchFamily="18" charset="0"/>
              <a:ea typeface="SimSun" panose="02010600030101010101" pitchFamily="2" charset="-122"/>
            </a:endParaRPr>
          </a:p>
        </p:txBody>
      </p:sp>
      <p:pic>
        <p:nvPicPr>
          <p:cNvPr id="3" name="Grafik 2">
            <a:extLst>
              <a:ext uri="{FF2B5EF4-FFF2-40B4-BE49-F238E27FC236}">
                <a16:creationId xmlns:a16="http://schemas.microsoft.com/office/drawing/2014/main" id="{09E02DFE-3BCD-4317-909D-D985D0190B49}"/>
              </a:ext>
            </a:extLst>
          </p:cNvPr>
          <p:cNvPicPr>
            <a:picLocks noChangeAspect="1"/>
          </p:cNvPicPr>
          <p:nvPr/>
        </p:nvPicPr>
        <p:blipFill rotWithShape="1">
          <a:blip r:embed="rId2">
            <a:extLst>
              <a:ext uri="{28A0092B-C50C-407E-A947-70E740481C1C}">
                <a14:useLocalDpi xmlns:a14="http://schemas.microsoft.com/office/drawing/2010/main" val="0"/>
              </a:ext>
            </a:extLst>
          </a:blip>
          <a:srcRect l="34084" t="35300" r="52894" b="54200"/>
          <a:stretch/>
        </p:blipFill>
        <p:spPr>
          <a:xfrm>
            <a:off x="-18295" y="-1"/>
            <a:ext cx="1349935" cy="1499925"/>
          </a:xfrm>
          <a:prstGeom prst="rect">
            <a:avLst/>
          </a:prstGeom>
        </p:spPr>
      </p:pic>
    </p:spTree>
    <p:extLst>
      <p:ext uri="{BB962C8B-B14F-4D97-AF65-F5344CB8AC3E}">
        <p14:creationId xmlns:p14="http://schemas.microsoft.com/office/powerpoint/2010/main" val="112063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lang="de-DE" altLang="zh-CN" dirty="0">
                <a:solidFill>
                  <a:srgbClr val="0E5772"/>
                </a:solidFill>
                <a:latin typeface="Arial" panose="020B0604020202020204" pitchFamily="34" charset="0"/>
                <a:cs typeface="Arial" panose="020B0604020202020204" pitchFamily="34" charset="0"/>
              </a:rPr>
              <a:t>: </a:t>
            </a:r>
            <a:br>
              <a:rPr lang="de-DE" altLang="zh-CN" dirty="0">
                <a:solidFill>
                  <a:srgbClr val="0E5772"/>
                </a:solidFill>
                <a:latin typeface="Arial" panose="020B0604020202020204" pitchFamily="34" charset="0"/>
                <a:cs typeface="Arial" panose="020B0604020202020204" pitchFamily="34" charset="0"/>
              </a:rPr>
            </a:br>
            <a:r>
              <a:rPr lang="de-DE" altLang="zh-CN" dirty="0">
                <a:solidFill>
                  <a:srgbClr val="0E5772"/>
                </a:solidFill>
                <a:latin typeface="Arial" panose="020B0604020202020204" pitchFamily="34" charset="0"/>
                <a:cs typeface="Arial" panose="020B0604020202020204" pitchFamily="34" charset="0"/>
              </a:rPr>
              <a:t>4 </a:t>
            </a:r>
            <a:r>
              <a:rPr lang="de-DE" altLang="zh-CN" dirty="0" err="1">
                <a:solidFill>
                  <a:srgbClr val="0E5772"/>
                </a:solidFill>
                <a:latin typeface="Arial" panose="020B0604020202020204" pitchFamily="34" charset="0"/>
                <a:cs typeface="Arial" panose="020B0604020202020204" pitchFamily="34" charset="0"/>
              </a:rPr>
              <a:t>Talented</a:t>
            </a:r>
            <a:r>
              <a:rPr lang="de-DE" altLang="zh-CN" dirty="0">
                <a:solidFill>
                  <a:srgbClr val="0E5772"/>
                </a:solidFill>
                <a:latin typeface="Arial" panose="020B0604020202020204" pitchFamily="34" charset="0"/>
                <a:cs typeface="Arial" panose="020B0604020202020204" pitchFamily="34" charset="0"/>
              </a:rPr>
              <a:t> Women</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700808"/>
            <a:ext cx="8629650" cy="4968552"/>
          </a:xfrm>
        </p:spPr>
        <p:txBody>
          <a:bodyPr>
            <a:normAutofit fontScale="85000" lnSpcReduction="20000"/>
          </a:bodyPr>
          <a:lstStyle/>
          <a:p>
            <a:pPr marL="0" indent="0" algn="just">
              <a:spcAft>
                <a:spcPts val="300"/>
              </a:spcAft>
              <a:buNone/>
            </a:pPr>
            <a:r>
              <a:rPr lang="en-US" sz="1800" b="1" kern="100" dirty="0" err="1">
                <a:effectLst/>
                <a:latin typeface="Times New Roman" panose="02020603050405020304" pitchFamily="18" charset="0"/>
                <a:ea typeface="KaiTi" panose="02010609060101010101" pitchFamily="49" charset="-122"/>
              </a:rPr>
              <a:t>Zhuo</a:t>
            </a:r>
            <a:r>
              <a:rPr lang="en-US" sz="1800" b="1" kern="100" dirty="0">
                <a:effectLst/>
                <a:latin typeface="Times New Roman" panose="02020603050405020304" pitchFamily="18" charset="0"/>
                <a:ea typeface="KaiTi" panose="02010609060101010101" pitchFamily="49" charset="-122"/>
              </a:rPr>
              <a:t> Wenjun </a:t>
            </a:r>
            <a:r>
              <a:rPr lang="zh-CN" sz="1800" b="1" kern="100" dirty="0">
                <a:effectLst/>
                <a:latin typeface="Times New Roman" panose="02020603050405020304" pitchFamily="18" charset="0"/>
                <a:ea typeface="KaiTi" panose="02010609060101010101" pitchFamily="49" charset="-122"/>
              </a:rPr>
              <a:t>卓文君</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err="1">
                <a:effectLst/>
                <a:latin typeface="Times New Roman" panose="02020603050405020304" pitchFamily="18" charset="0"/>
                <a:ea typeface="KaiTi" panose="02010609060101010101" pitchFamily="49" charset="-122"/>
              </a:rPr>
              <a:t>Zhuo</a:t>
            </a:r>
            <a:r>
              <a:rPr lang="en-US" sz="1800" kern="100" dirty="0">
                <a:effectLst/>
                <a:latin typeface="Times New Roman" panose="02020603050405020304" pitchFamily="18" charset="0"/>
                <a:ea typeface="KaiTi" panose="02010609060101010101" pitchFamily="49" charset="-122"/>
              </a:rPr>
              <a:t> Wenjun was born beautiful, gifted and clever as well as adept at poetry and lyrics. The talented but poor </a:t>
            </a:r>
            <a:r>
              <a:rPr lang="en-US" sz="1800" kern="100" dirty="0" err="1">
                <a:effectLst/>
                <a:latin typeface="Times New Roman" panose="02020603050405020304" pitchFamily="18" charset="0"/>
                <a:ea typeface="KaiTi" panose="02010609060101010101" pitchFamily="49" charset="-122"/>
              </a:rPr>
              <a:t>Sima</a:t>
            </a:r>
            <a:r>
              <a:rPr lang="en-US" sz="1800" kern="100" dirty="0">
                <a:effectLst/>
                <a:latin typeface="Times New Roman" panose="02020603050405020304" pitchFamily="18" charset="0"/>
                <a:ea typeface="KaiTi" panose="02010609060101010101" pitchFamily="49" charset="-122"/>
              </a:rPr>
              <a:t> </a:t>
            </a:r>
            <a:r>
              <a:rPr lang="en-US" sz="1800" kern="100" dirty="0" err="1">
                <a:effectLst/>
                <a:latin typeface="Times New Roman" panose="02020603050405020304" pitchFamily="18" charset="0"/>
                <a:ea typeface="KaiTi" panose="02010609060101010101" pitchFamily="49" charset="-122"/>
              </a:rPr>
              <a:t>Xiangru</a:t>
            </a:r>
            <a:r>
              <a:rPr lang="en-US" sz="1800" kern="100" dirty="0">
                <a:effectLst/>
                <a:latin typeface="Times New Roman" panose="02020603050405020304" pitchFamily="18" charset="0"/>
                <a:ea typeface="KaiTi" panose="02010609060101010101" pitchFamily="49" charset="-122"/>
              </a:rPr>
              <a:t> and </a:t>
            </a:r>
            <a:r>
              <a:rPr lang="en-US" sz="1800" kern="100" dirty="0" err="1">
                <a:effectLst/>
                <a:latin typeface="Times New Roman" panose="02020603050405020304" pitchFamily="18" charset="0"/>
                <a:ea typeface="KaiTi" panose="02010609060101010101" pitchFamily="49" charset="-122"/>
              </a:rPr>
              <a:t>Zhuo</a:t>
            </a:r>
            <a:r>
              <a:rPr lang="en-US" sz="1800" kern="100" dirty="0">
                <a:effectLst/>
                <a:latin typeface="Times New Roman" panose="02020603050405020304" pitchFamily="18" charset="0"/>
                <a:ea typeface="KaiTi" panose="02010609060101010101" pitchFamily="49" charset="-122"/>
              </a:rPr>
              <a:t> Wenjun fell in love at first sight. Wenjun broke through the secular concept, regardless of family's obstruction, leaving behind the life of luxury and pursuing love resolutely. </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With the support of </a:t>
            </a:r>
            <a:r>
              <a:rPr lang="en-US" sz="1800" kern="100" dirty="0" err="1">
                <a:effectLst/>
                <a:latin typeface="Times New Roman" panose="02020603050405020304" pitchFamily="18" charset="0"/>
                <a:ea typeface="KaiTi" panose="02010609060101010101" pitchFamily="49" charset="-122"/>
              </a:rPr>
              <a:t>Zhuo</a:t>
            </a:r>
            <a:r>
              <a:rPr lang="en-US" sz="1800" kern="100" dirty="0">
                <a:effectLst/>
                <a:latin typeface="Times New Roman" panose="02020603050405020304" pitchFamily="18" charset="0"/>
                <a:ea typeface="KaiTi" panose="02010609060101010101" pitchFamily="49" charset="-122"/>
              </a:rPr>
              <a:t> Wenjun, </a:t>
            </a:r>
            <a:r>
              <a:rPr lang="en-US" sz="1800" kern="100" dirty="0" err="1">
                <a:effectLst/>
                <a:latin typeface="Times New Roman" panose="02020603050405020304" pitchFamily="18" charset="0"/>
                <a:ea typeface="KaiTi" panose="02010609060101010101" pitchFamily="49" charset="-122"/>
              </a:rPr>
              <a:t>Sima</a:t>
            </a:r>
            <a:r>
              <a:rPr lang="en-US" sz="1800" kern="100" dirty="0">
                <a:effectLst/>
                <a:latin typeface="Times New Roman" panose="02020603050405020304" pitchFamily="18" charset="0"/>
                <a:ea typeface="KaiTi" panose="02010609060101010101" pitchFamily="49" charset="-122"/>
              </a:rPr>
              <a:t> </a:t>
            </a:r>
            <a:r>
              <a:rPr lang="en-US" sz="1800" kern="100" dirty="0" err="1">
                <a:effectLst/>
                <a:latin typeface="Times New Roman" panose="02020603050405020304" pitchFamily="18" charset="0"/>
                <a:ea typeface="KaiTi" panose="02010609060101010101" pitchFamily="49" charset="-122"/>
              </a:rPr>
              <a:t>Xiangru</a:t>
            </a:r>
            <a:r>
              <a:rPr lang="en-US" sz="1800" kern="100" dirty="0">
                <a:effectLst/>
                <a:latin typeface="Times New Roman" panose="02020603050405020304" pitchFamily="18" charset="0"/>
                <a:ea typeface="KaiTi" panose="02010609060101010101" pitchFamily="49" charset="-122"/>
              </a:rPr>
              <a:t> was able to make his way to the top, but he shifted his love to another person and had the intention of taking a concubine. In ancient China, a husband can legally marry many wife. Instead of being submissive like a cowardly woman, or being hurt and losing her mind, she wrote poetry to warn her husband and to redeem his love. Her Poem of </a:t>
            </a:r>
            <a:r>
              <a:rPr lang="en-US" sz="1800" i="1" kern="100" dirty="0">
                <a:effectLst/>
                <a:latin typeface="Times New Roman" panose="02020603050405020304" pitchFamily="18" charset="0"/>
                <a:ea typeface="KaiTi" panose="02010609060101010101" pitchFamily="49" charset="-122"/>
              </a:rPr>
              <a:t>Discontent and Letter of Farewell</a:t>
            </a:r>
            <a:r>
              <a:rPr lang="en-US" sz="1800" kern="100" dirty="0">
                <a:effectLst/>
                <a:latin typeface="Times New Roman" panose="02020603050405020304" pitchFamily="18" charset="0"/>
                <a:ea typeface="KaiTi" panose="02010609060101010101" pitchFamily="49" charset="-122"/>
              </a:rPr>
              <a:t> persuaded her husband to change his mind. After reading, her husband retrieved his original intention. </a:t>
            </a:r>
            <a:r>
              <a:rPr lang="en-US" sz="1800" kern="100" dirty="0" err="1">
                <a:effectLst/>
                <a:latin typeface="Times New Roman" panose="02020603050405020304" pitchFamily="18" charset="0"/>
                <a:ea typeface="KaiTi" panose="02010609060101010101" pitchFamily="49" charset="-122"/>
              </a:rPr>
              <a:t>Zhuo</a:t>
            </a:r>
            <a:r>
              <a:rPr lang="en-US" sz="1800" kern="100" dirty="0">
                <a:effectLst/>
                <a:latin typeface="Times New Roman" panose="02020603050405020304" pitchFamily="18" charset="0"/>
                <a:ea typeface="KaiTi" panose="02010609060101010101" pitchFamily="49" charset="-122"/>
              </a:rPr>
              <a:t> Wenjun's bold pursuit of love was a deviant act in feudal society(Lin Jing, 2016:41). </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In addition, </a:t>
            </a:r>
            <a:r>
              <a:rPr lang="en-US" sz="1800" kern="100" dirty="0" err="1">
                <a:effectLst/>
                <a:latin typeface="Times New Roman" panose="02020603050405020304" pitchFamily="18" charset="0"/>
                <a:ea typeface="KaiTi" panose="02010609060101010101" pitchFamily="49" charset="-122"/>
              </a:rPr>
              <a:t>Zhuo</a:t>
            </a:r>
            <a:r>
              <a:rPr lang="en-US" sz="1800" kern="100" dirty="0">
                <a:effectLst/>
                <a:latin typeface="Times New Roman" panose="02020603050405020304" pitchFamily="18" charset="0"/>
                <a:ea typeface="KaiTi" panose="02010609060101010101" pitchFamily="49" charset="-122"/>
              </a:rPr>
              <a:t> Wenjun's experience set an example of free love for later generations. Her poem of </a:t>
            </a:r>
            <a:r>
              <a:rPr lang="en-US" sz="1800" i="1" kern="100" dirty="0">
                <a:effectLst/>
                <a:latin typeface="Times New Roman" panose="02020603050405020304" pitchFamily="18" charset="0"/>
                <a:ea typeface="KaiTi" panose="02010609060101010101" pitchFamily="49" charset="-122"/>
              </a:rPr>
              <a:t>Bai </a:t>
            </a:r>
            <a:r>
              <a:rPr lang="en-US" sz="1800" i="1" kern="100" dirty="0" err="1">
                <a:effectLst/>
                <a:latin typeface="Times New Roman" panose="02020603050405020304" pitchFamily="18" charset="0"/>
                <a:ea typeface="KaiTi" panose="02010609060101010101" pitchFamily="49" charset="-122"/>
              </a:rPr>
              <a:t>Tou</a:t>
            </a:r>
            <a:r>
              <a:rPr lang="en-US" sz="1800" i="1" kern="100" dirty="0">
                <a:effectLst/>
                <a:latin typeface="Times New Roman" panose="02020603050405020304" pitchFamily="18" charset="0"/>
                <a:ea typeface="KaiTi" panose="02010609060101010101" pitchFamily="49" charset="-122"/>
              </a:rPr>
              <a:t> Yin</a:t>
            </a:r>
            <a:r>
              <a:rPr lang="en-US" sz="1800" kern="100" dirty="0">
                <a:effectLst/>
                <a:latin typeface="Times New Roman" panose="02020603050405020304" pitchFamily="18" charset="0"/>
                <a:ea typeface="KaiTi" panose="02010609060101010101" pitchFamily="49" charset="-122"/>
              </a:rPr>
              <a:t> is called a classic of love poetry. </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The following is the original poem:</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白头吟</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皑如山上雪</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皎如云间月。</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闻君有两意</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故来相决绝。</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今日斗酒会</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明旦沟水头</a:t>
            </a:r>
            <a:r>
              <a:rPr lang="en-US" sz="1800" kern="100" dirty="0">
                <a:effectLst/>
                <a:latin typeface="Times New Roman" panose="02020603050405020304" pitchFamily="18" charset="0"/>
                <a:ea typeface="KaiTi" panose="02010609060101010101" pitchFamily="49" charset="-122"/>
              </a:rPr>
              <a:t>;</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躞蹀御沟上</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沟水东西流。</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愿得一心人</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白头不相离。</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竹竿何袅袅</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鱼尾何簁簁。</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zh-CN" sz="1800" kern="100" dirty="0">
                <a:effectLst/>
                <a:latin typeface="Times New Roman" panose="02020603050405020304" pitchFamily="18" charset="0"/>
                <a:ea typeface="KaiTi" panose="02010609060101010101" pitchFamily="49" charset="-122"/>
              </a:rPr>
              <a:t>男儿重意气</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何用钱刀为？</a:t>
            </a:r>
            <a:endParaRPr lang="de-DE" sz="1800" kern="100" dirty="0">
              <a:effectLst/>
              <a:latin typeface="Times New Roman" panose="02020603050405020304" pitchFamily="18" charset="0"/>
              <a:ea typeface="SimSun" panose="02010600030101010101" pitchFamily="2" charset="-122"/>
            </a:endParaRPr>
          </a:p>
        </p:txBody>
      </p:sp>
      <p:sp>
        <p:nvSpPr>
          <p:cNvPr id="2" name="Textfeld 1">
            <a:extLst>
              <a:ext uri="{FF2B5EF4-FFF2-40B4-BE49-F238E27FC236}">
                <a16:creationId xmlns:a16="http://schemas.microsoft.com/office/drawing/2014/main" id="{E26B7931-894E-46EB-BBBC-F939D8F532F1}"/>
              </a:ext>
            </a:extLst>
          </p:cNvPr>
          <p:cNvSpPr txBox="1"/>
          <p:nvPr/>
        </p:nvSpPr>
        <p:spPr>
          <a:xfrm>
            <a:off x="3451831" y="4126140"/>
            <a:ext cx="2808312" cy="2469907"/>
          </a:xfrm>
          <a:prstGeom prst="rect">
            <a:avLst/>
          </a:prstGeom>
          <a:noFill/>
        </p:spPr>
        <p:txBody>
          <a:bodyPr wrap="square" rtlCol="0">
            <a:spAutoFit/>
          </a:bodyPr>
          <a:lstStyle/>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The translated version by Xu </a:t>
            </a:r>
            <a:r>
              <a:rPr lang="en-US" sz="1200" kern="100" dirty="0" err="1">
                <a:effectLst/>
                <a:latin typeface="Times New Roman" panose="02020603050405020304" pitchFamily="18" charset="0"/>
                <a:ea typeface="KaiTi" panose="02010609060101010101" pitchFamily="49" charset="-122"/>
              </a:rPr>
              <a:t>Yuanchong</a:t>
            </a:r>
            <a:r>
              <a:rPr lang="en-US" sz="1200" kern="100" dirty="0">
                <a:effectLst/>
                <a:latin typeface="Times New Roman" panose="02020603050405020304" pitchFamily="18" charset="0"/>
                <a:ea typeface="KaiTi" panose="02010609060101010101" pitchFamily="49" charset="-122"/>
              </a:rPr>
              <a:t> is as follows:</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Bai </a:t>
            </a:r>
            <a:r>
              <a:rPr lang="en-US" sz="1200" kern="100" dirty="0" err="1">
                <a:effectLst/>
                <a:latin typeface="Times New Roman" panose="02020603050405020304" pitchFamily="18" charset="0"/>
                <a:ea typeface="KaiTi" panose="02010609060101010101" pitchFamily="49" charset="-122"/>
              </a:rPr>
              <a:t>Tou</a:t>
            </a:r>
            <a:r>
              <a:rPr lang="en-US" sz="1200" kern="100" dirty="0">
                <a:effectLst/>
                <a:latin typeface="Times New Roman" panose="02020603050405020304" pitchFamily="18" charset="0"/>
                <a:ea typeface="KaiTi" panose="02010609060101010101" pitchFamily="49" charset="-122"/>
              </a:rPr>
              <a:t> Yin</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Our love like snow on mountains proud,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Was bright like the </a:t>
            </a:r>
            <a:r>
              <a:rPr lang="en-US" sz="1200" kern="100" dirty="0" err="1">
                <a:effectLst/>
                <a:latin typeface="Times New Roman" panose="02020603050405020304" pitchFamily="18" charset="0"/>
                <a:ea typeface="KaiTi" panose="02010609060101010101" pitchFamily="49" charset="-122"/>
              </a:rPr>
              <a:t>moonmid</a:t>
            </a:r>
            <a:r>
              <a:rPr lang="en-US" sz="1200" kern="100" dirty="0">
                <a:effectLst/>
                <a:latin typeface="Times New Roman" panose="02020603050405020304" pitchFamily="18" charset="0"/>
                <a:ea typeface="KaiTi" panose="02010609060101010101" pitchFamily="49" charset="-122"/>
              </a:rPr>
              <a:t> the cloud.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I’m told you’ll leave the old for new;</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I come to say goodbye to you.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We drink a cup of wine today;</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Tomorrow we’ll go each our way.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By royal moat we’ll walk and go,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Like waters which east or west flow. </a:t>
            </a:r>
            <a:endParaRPr lang="de-DE" sz="1200" kern="100" dirty="0">
              <a:effectLst/>
              <a:latin typeface="Times New Roman" panose="02020603050405020304" pitchFamily="18" charset="0"/>
              <a:ea typeface="SimSun" panose="02010600030101010101" pitchFamily="2" charset="-122"/>
            </a:endParaRPr>
          </a:p>
        </p:txBody>
      </p:sp>
      <p:sp>
        <p:nvSpPr>
          <p:cNvPr id="5" name="Textfeld 4">
            <a:extLst>
              <a:ext uri="{FF2B5EF4-FFF2-40B4-BE49-F238E27FC236}">
                <a16:creationId xmlns:a16="http://schemas.microsoft.com/office/drawing/2014/main" id="{07740F1F-B550-4054-BE56-50A952EB0F29}"/>
              </a:ext>
            </a:extLst>
          </p:cNvPr>
          <p:cNvSpPr txBox="1"/>
          <p:nvPr/>
        </p:nvSpPr>
        <p:spPr>
          <a:xfrm>
            <a:off x="6341794" y="4725144"/>
            <a:ext cx="2808312" cy="2062103"/>
          </a:xfrm>
          <a:prstGeom prst="rect">
            <a:avLst/>
          </a:prstGeom>
          <a:noFill/>
        </p:spPr>
        <p:txBody>
          <a:bodyPr wrap="square" rtlCol="0">
            <a:spAutoFit/>
          </a:bodyPr>
          <a:lstStyle/>
          <a:p>
            <a:pPr algn="just">
              <a:spcAft>
                <a:spcPts val="300"/>
              </a:spcAft>
            </a:pPr>
            <a:r>
              <a:rPr lang="en-US" sz="1200" kern="100" dirty="0">
                <a:effectLst/>
                <a:latin typeface="Times New Roman" panose="02020603050405020304" pitchFamily="18" charset="0"/>
                <a:ea typeface="KaiTi" panose="02010609060101010101" pitchFamily="49" charset="-122"/>
              </a:rPr>
              <a:t>Why should I fell so sad and drear,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And like a bride shed tear on tear?</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If I’d wed one with single heart,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Even white-haired, we would not part.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Long, long may be your fishing lines,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You cannot catch fishtail while shines.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If your love were constant and true, </a:t>
            </a:r>
            <a:endParaRPr lang="de-DE" sz="12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Why so much money to go through? </a:t>
            </a:r>
          </a:p>
          <a:p>
            <a:pPr marL="0" indent="0" algn="just">
              <a:spcAft>
                <a:spcPts val="300"/>
              </a:spcAft>
              <a:buNone/>
            </a:pPr>
            <a:r>
              <a:rPr lang="en-US" sz="1200" kern="100" dirty="0">
                <a:effectLst/>
                <a:latin typeface="Times New Roman" panose="02020603050405020304" pitchFamily="18" charset="0"/>
                <a:ea typeface="KaiTi" panose="02010609060101010101" pitchFamily="49" charset="-122"/>
              </a:rPr>
              <a:t>(Xu </a:t>
            </a:r>
            <a:r>
              <a:rPr lang="en-US" sz="1200" kern="100" dirty="0" err="1">
                <a:effectLst/>
                <a:latin typeface="Times New Roman" panose="02020603050405020304" pitchFamily="18" charset="0"/>
                <a:ea typeface="KaiTi" panose="02010609060101010101" pitchFamily="49" charset="-122"/>
              </a:rPr>
              <a:t>Yuanchong</a:t>
            </a:r>
            <a:r>
              <a:rPr lang="en-US" sz="1200" kern="100" dirty="0">
                <a:effectLst/>
                <a:latin typeface="Times New Roman" panose="02020603050405020304" pitchFamily="18" charset="0"/>
                <a:ea typeface="KaiTi" panose="02010609060101010101" pitchFamily="49" charset="-122"/>
              </a:rPr>
              <a:t>, 2012:17)</a:t>
            </a:r>
            <a:endParaRPr lang="de-DE" sz="1200" kern="100" dirty="0">
              <a:effectLst/>
              <a:latin typeface="Times New Roman" panose="02020603050405020304" pitchFamily="18" charset="0"/>
              <a:ea typeface="SimSun" panose="02010600030101010101" pitchFamily="2" charset="-122"/>
            </a:endParaRPr>
          </a:p>
        </p:txBody>
      </p:sp>
      <p:pic>
        <p:nvPicPr>
          <p:cNvPr id="4" name="Grafik 3">
            <a:extLst>
              <a:ext uri="{FF2B5EF4-FFF2-40B4-BE49-F238E27FC236}">
                <a16:creationId xmlns:a16="http://schemas.microsoft.com/office/drawing/2014/main" id="{FC582880-D44A-4070-8CA3-8F33910B3AEE}"/>
              </a:ext>
            </a:extLst>
          </p:cNvPr>
          <p:cNvPicPr>
            <a:picLocks noChangeAspect="1"/>
          </p:cNvPicPr>
          <p:nvPr/>
        </p:nvPicPr>
        <p:blipFill rotWithShape="1">
          <a:blip r:embed="rId2"/>
          <a:srcRect l="61813" t="41600" r="29525" b="37401"/>
          <a:stretch/>
        </p:blipFill>
        <p:spPr>
          <a:xfrm>
            <a:off x="0" y="-8532"/>
            <a:ext cx="1253516" cy="1709340"/>
          </a:xfrm>
          <a:prstGeom prst="rect">
            <a:avLst/>
          </a:prstGeom>
        </p:spPr>
      </p:pic>
    </p:spTree>
    <p:extLst>
      <p:ext uri="{BB962C8B-B14F-4D97-AF65-F5344CB8AC3E}">
        <p14:creationId xmlns:p14="http://schemas.microsoft.com/office/powerpoint/2010/main" val="55076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lang="de-DE" altLang="zh-CN" dirty="0">
                <a:solidFill>
                  <a:srgbClr val="0E5772"/>
                </a:solidFill>
                <a:latin typeface="Arial" panose="020B0604020202020204" pitchFamily="34" charset="0"/>
                <a:cs typeface="Arial" panose="020B0604020202020204" pitchFamily="34" charset="0"/>
              </a:rPr>
              <a:t>: </a:t>
            </a:r>
            <a:br>
              <a:rPr lang="de-DE" altLang="zh-CN" dirty="0">
                <a:solidFill>
                  <a:srgbClr val="0E5772"/>
                </a:solidFill>
                <a:latin typeface="Arial" panose="020B0604020202020204" pitchFamily="34" charset="0"/>
                <a:cs typeface="Arial" panose="020B0604020202020204" pitchFamily="34" charset="0"/>
              </a:rPr>
            </a:br>
            <a:r>
              <a:rPr lang="de-DE" altLang="zh-CN" dirty="0">
                <a:solidFill>
                  <a:srgbClr val="0E5772"/>
                </a:solidFill>
                <a:latin typeface="Arial" panose="020B0604020202020204" pitchFamily="34" charset="0"/>
                <a:cs typeface="Arial" panose="020B0604020202020204" pitchFamily="34" charset="0"/>
              </a:rPr>
              <a:t>4 </a:t>
            </a:r>
            <a:r>
              <a:rPr lang="de-DE" altLang="zh-CN" dirty="0" err="1">
                <a:solidFill>
                  <a:srgbClr val="0E5772"/>
                </a:solidFill>
                <a:latin typeface="Arial" panose="020B0604020202020204" pitchFamily="34" charset="0"/>
                <a:cs typeface="Arial" panose="020B0604020202020204" pitchFamily="34" charset="0"/>
              </a:rPr>
              <a:t>Talented</a:t>
            </a:r>
            <a:r>
              <a:rPr lang="de-DE" altLang="zh-CN" dirty="0">
                <a:solidFill>
                  <a:srgbClr val="0E5772"/>
                </a:solidFill>
                <a:latin typeface="Arial" panose="020B0604020202020204" pitchFamily="34" charset="0"/>
                <a:cs typeface="Arial" panose="020B0604020202020204" pitchFamily="34" charset="0"/>
              </a:rPr>
              <a:t> Women</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417638"/>
            <a:ext cx="8229600" cy="5440362"/>
          </a:xfrm>
        </p:spPr>
        <p:txBody>
          <a:bodyPr>
            <a:noAutofit/>
          </a:bodyPr>
          <a:lstStyle/>
          <a:p>
            <a:pPr marL="0" indent="0" algn="just">
              <a:spcAft>
                <a:spcPts val="300"/>
              </a:spcAft>
              <a:buNone/>
            </a:pPr>
            <a:r>
              <a:rPr lang="en-US" sz="1600" b="1" kern="100" dirty="0">
                <a:effectLst/>
                <a:latin typeface="Times New Roman" panose="02020603050405020304" pitchFamily="18" charset="0"/>
                <a:ea typeface="KaiTi" panose="02010609060101010101" pitchFamily="49" charset="-122"/>
              </a:rPr>
              <a:t>                 Li </a:t>
            </a:r>
            <a:r>
              <a:rPr lang="en-US" sz="1600" b="1" kern="100" dirty="0" err="1">
                <a:effectLst/>
                <a:latin typeface="Times New Roman" panose="02020603050405020304" pitchFamily="18" charset="0"/>
                <a:ea typeface="KaiTi" panose="02010609060101010101" pitchFamily="49" charset="-122"/>
              </a:rPr>
              <a:t>Qingzhao</a:t>
            </a:r>
            <a:r>
              <a:rPr lang="en-US" sz="1600" b="1" kern="100" dirty="0">
                <a:effectLst/>
                <a:latin typeface="Times New Roman" panose="02020603050405020304" pitchFamily="18" charset="0"/>
                <a:ea typeface="KaiTi" panose="02010609060101010101" pitchFamily="49" charset="-122"/>
              </a:rPr>
              <a:t> </a:t>
            </a:r>
            <a:r>
              <a:rPr lang="zh-CN" sz="1600" b="1" kern="100" dirty="0">
                <a:effectLst/>
                <a:latin typeface="Times New Roman" panose="02020603050405020304" pitchFamily="18" charset="0"/>
                <a:ea typeface="KaiTi" panose="02010609060101010101" pitchFamily="49" charset="-122"/>
              </a:rPr>
              <a:t>李清照</a:t>
            </a:r>
            <a:endParaRPr lang="de-DE" sz="16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600" kern="100" dirty="0">
                <a:effectLst/>
                <a:latin typeface="Times New Roman" panose="02020603050405020304" pitchFamily="18" charset="0"/>
                <a:ea typeface="KaiTi" panose="02010609060101010101" pitchFamily="49" charset="-122"/>
              </a:rPr>
              <a:t>Li </a:t>
            </a:r>
            <a:r>
              <a:rPr lang="en-US" sz="1600" kern="100" dirty="0" err="1">
                <a:effectLst/>
                <a:latin typeface="Times New Roman" panose="02020603050405020304" pitchFamily="18" charset="0"/>
                <a:ea typeface="KaiTi" panose="02010609060101010101" pitchFamily="49" charset="-122"/>
              </a:rPr>
              <a:t>Qingzhao</a:t>
            </a:r>
            <a:r>
              <a:rPr lang="en-US" sz="1600" kern="100" dirty="0">
                <a:effectLst/>
                <a:latin typeface="Times New Roman" panose="02020603050405020304" pitchFamily="18" charset="0"/>
                <a:ea typeface="KaiTi" panose="02010609060101010101" pitchFamily="49" charset="-122"/>
              </a:rPr>
              <a:t>, also known as Yi An </a:t>
            </a:r>
            <a:r>
              <a:rPr lang="en-US" sz="1600" kern="100" dirty="0" err="1">
                <a:effectLst/>
                <a:latin typeface="Times New Roman" panose="02020603050405020304" pitchFamily="18" charset="0"/>
                <a:ea typeface="KaiTi" panose="02010609060101010101" pitchFamily="49" charset="-122"/>
              </a:rPr>
              <a:t>Jushi</a:t>
            </a:r>
            <a:r>
              <a:rPr lang="en-US" sz="1600" kern="100" dirty="0">
                <a:effectLst/>
                <a:latin typeface="Times New Roman" panose="02020603050405020304" pitchFamily="18" charset="0"/>
                <a:ea typeface="KaiTi" panose="02010609060101010101" pitchFamily="49" charset="-122"/>
              </a:rPr>
              <a:t>, was a female lyricist in Song dynasty as well as representative of graceful and restrained song lyrics. She was considered "the first talented woman through the ages". Her father, Li </a:t>
            </a:r>
            <a:r>
              <a:rPr lang="en-US" sz="1600" kern="100" dirty="0" err="1">
                <a:effectLst/>
                <a:latin typeface="Times New Roman" panose="02020603050405020304" pitchFamily="18" charset="0"/>
                <a:ea typeface="KaiTi" panose="02010609060101010101" pitchFamily="49" charset="-122"/>
              </a:rPr>
              <a:t>Gefei</a:t>
            </a:r>
            <a:r>
              <a:rPr lang="en-US" sz="1600" kern="100" dirty="0">
                <a:effectLst/>
                <a:latin typeface="Times New Roman" panose="02020603050405020304" pitchFamily="18" charset="0"/>
                <a:ea typeface="KaiTi" panose="02010609060101010101" pitchFamily="49" charset="-122"/>
              </a:rPr>
              <a:t> collected numerous books, which laid her literary foundation when she was young. After marrying, she and her husband, Zhao </a:t>
            </a:r>
            <a:r>
              <a:rPr lang="en-US" sz="1600" kern="100" dirty="0" err="1">
                <a:effectLst/>
                <a:latin typeface="Times New Roman" panose="02020603050405020304" pitchFamily="18" charset="0"/>
                <a:ea typeface="KaiTi" panose="02010609060101010101" pitchFamily="49" charset="-122"/>
              </a:rPr>
              <a:t>Mingcheng</a:t>
            </a:r>
            <a:r>
              <a:rPr lang="en-US" sz="1600" kern="100" dirty="0">
                <a:effectLst/>
                <a:latin typeface="Times New Roman" panose="02020603050405020304" pitchFamily="18" charset="0"/>
                <a:ea typeface="KaiTi" panose="02010609060101010101" pitchFamily="49" charset="-122"/>
              </a:rPr>
              <a:t>, devoted to collecting and arranging calligraphy, painting, gold and stones. When the </a:t>
            </a:r>
            <a:r>
              <a:rPr lang="en-US" sz="1600" kern="100" dirty="0" err="1">
                <a:effectLst/>
                <a:latin typeface="Times New Roman" panose="02020603050405020304" pitchFamily="18" charset="0"/>
                <a:ea typeface="KaiTi" panose="02010609060101010101" pitchFamily="49" charset="-122"/>
              </a:rPr>
              <a:t>Jin</a:t>
            </a:r>
            <a:r>
              <a:rPr lang="en-US" sz="1600" kern="100" dirty="0">
                <a:effectLst/>
                <a:latin typeface="Times New Roman" panose="02020603050405020304" pitchFamily="18" charset="0"/>
                <a:ea typeface="KaiTi" panose="02010609060101010101" pitchFamily="49" charset="-122"/>
              </a:rPr>
              <a:t> soldiers entered the Central Plains, she fled to the south with loneliness. In the early part of his works, she mostly wrote about his leisurely life, but in the later part, she mostly lamented his life and became sentimental. </a:t>
            </a:r>
            <a:r>
              <a:rPr lang="en-US" sz="1600" i="1" kern="100" dirty="0">
                <a:effectLst/>
                <a:latin typeface="Times New Roman" panose="02020603050405020304" pitchFamily="18" charset="0"/>
                <a:ea typeface="KaiTi" panose="02010609060101010101" pitchFamily="49" charset="-122"/>
              </a:rPr>
              <a:t>Yi An </a:t>
            </a:r>
            <a:r>
              <a:rPr lang="en-US" sz="1600" i="1" kern="100" dirty="0" err="1">
                <a:effectLst/>
                <a:latin typeface="Times New Roman" panose="02020603050405020304" pitchFamily="18" charset="0"/>
                <a:ea typeface="KaiTi" panose="02010609060101010101" pitchFamily="49" charset="-122"/>
              </a:rPr>
              <a:t>Jushi</a:t>
            </a:r>
            <a:r>
              <a:rPr lang="en-US" sz="1600" i="1" kern="100" dirty="0">
                <a:effectLst/>
                <a:latin typeface="Times New Roman" panose="02020603050405020304" pitchFamily="18" charset="0"/>
                <a:ea typeface="KaiTi" panose="02010609060101010101" pitchFamily="49" charset="-122"/>
              </a:rPr>
              <a:t> Anthology</a:t>
            </a:r>
            <a:r>
              <a:rPr lang="en-US" sz="1600" kern="100" dirty="0">
                <a:effectLst/>
                <a:latin typeface="Times New Roman" panose="02020603050405020304" pitchFamily="18" charset="0"/>
                <a:ea typeface="KaiTi" panose="02010609060101010101" pitchFamily="49" charset="-122"/>
              </a:rPr>
              <a:t> and </a:t>
            </a:r>
            <a:r>
              <a:rPr lang="en-US" sz="1600" i="1" kern="100" dirty="0">
                <a:effectLst/>
                <a:latin typeface="Times New Roman" panose="02020603050405020304" pitchFamily="18" charset="0"/>
                <a:ea typeface="KaiTi" panose="02010609060101010101" pitchFamily="49" charset="-122"/>
              </a:rPr>
              <a:t>Yi An Lyrics</a:t>
            </a:r>
            <a:r>
              <a:rPr lang="en-US" sz="1600" kern="100" dirty="0">
                <a:effectLst/>
                <a:latin typeface="Times New Roman" panose="02020603050405020304" pitchFamily="18" charset="0"/>
                <a:ea typeface="KaiTi" panose="02010609060101010101" pitchFamily="49" charset="-122"/>
              </a:rPr>
              <a:t> have been idle, thus, later people compile her text into </a:t>
            </a:r>
            <a:r>
              <a:rPr lang="en-US" sz="1600" i="1" kern="100" dirty="0" err="1">
                <a:effectLst/>
                <a:latin typeface="Times New Roman" panose="02020603050405020304" pitchFamily="18" charset="0"/>
                <a:ea typeface="KaiTi" panose="02010609060101010101" pitchFamily="49" charset="-122"/>
              </a:rPr>
              <a:t>Shuyu</a:t>
            </a:r>
            <a:r>
              <a:rPr lang="en-US" sz="1600" i="1" kern="100" dirty="0">
                <a:effectLst/>
                <a:latin typeface="Times New Roman" panose="02020603050405020304" pitchFamily="18" charset="0"/>
                <a:ea typeface="KaiTi" panose="02010609060101010101" pitchFamily="49" charset="-122"/>
              </a:rPr>
              <a:t> Lyrics</a:t>
            </a:r>
            <a:r>
              <a:rPr lang="en-US" sz="1600" kern="100" dirty="0">
                <a:effectLst/>
                <a:latin typeface="Times New Roman" panose="02020603050405020304" pitchFamily="18" charset="0"/>
                <a:ea typeface="KaiTi" panose="02010609060101010101" pitchFamily="49" charset="-122"/>
              </a:rPr>
              <a:t>. Her lyrics emphasize the concordance, advocating elegance, opposed to the method of making words for poetry. Her poem, not many of which have survived, is partly sentimental, and partly generous, but different from the style of its lyrics. (Song </a:t>
            </a:r>
            <a:r>
              <a:rPr lang="en-US" sz="1600" kern="100" dirty="0" err="1">
                <a:effectLst/>
                <a:latin typeface="Times New Roman" panose="02020603050405020304" pitchFamily="18" charset="0"/>
                <a:ea typeface="KaiTi" panose="02010609060101010101" pitchFamily="49" charset="-122"/>
              </a:rPr>
              <a:t>Shidao</a:t>
            </a:r>
            <a:r>
              <a:rPr lang="en-US" sz="1600" kern="100" dirty="0">
                <a:effectLst/>
                <a:latin typeface="Times New Roman" panose="02020603050405020304" pitchFamily="18" charset="0"/>
                <a:ea typeface="KaiTi" panose="02010609060101010101" pitchFamily="49" charset="-122"/>
              </a:rPr>
              <a:t>, 2011, 18</a:t>
            </a:r>
            <a:r>
              <a:rPr lang="zh-CN" sz="1600" kern="100" dirty="0">
                <a:effectLst/>
                <a:latin typeface="Times New Roman" panose="02020603050405020304" pitchFamily="18" charset="0"/>
                <a:ea typeface="KaiTi" panose="02010609060101010101" pitchFamily="49" charset="-122"/>
              </a:rPr>
              <a:t>）</a:t>
            </a:r>
            <a:endParaRPr lang="de-DE" sz="1600" kern="100" dirty="0">
              <a:effectLst/>
              <a:latin typeface="Times New Roman" panose="02020603050405020304" pitchFamily="18" charset="0"/>
              <a:ea typeface="SimSun" panose="02010600030101010101" pitchFamily="2" charset="-122"/>
            </a:endParaRPr>
          </a:p>
          <a:p>
            <a:pPr marL="0" indent="0">
              <a:spcAft>
                <a:spcPts val="300"/>
              </a:spcAft>
              <a:buNone/>
            </a:pPr>
            <a:r>
              <a:rPr lang="en-US" sz="1600" kern="100" dirty="0">
                <a:effectLst/>
                <a:latin typeface="Times New Roman" panose="02020603050405020304" pitchFamily="18" charset="0"/>
                <a:ea typeface="KaiTi" panose="02010609060101010101" pitchFamily="49" charset="-122"/>
              </a:rPr>
              <a:t>As a female writer in the history of ancient Chinese literature, Li </a:t>
            </a:r>
            <a:r>
              <a:rPr lang="en-US" sz="1600" kern="100" dirty="0" err="1">
                <a:effectLst/>
                <a:latin typeface="Times New Roman" panose="02020603050405020304" pitchFamily="18" charset="0"/>
                <a:ea typeface="KaiTi" panose="02010609060101010101" pitchFamily="49" charset="-122"/>
              </a:rPr>
              <a:t>Qingzhao's</a:t>
            </a:r>
            <a:r>
              <a:rPr lang="en-US" sz="1600" kern="100" dirty="0">
                <a:effectLst/>
                <a:latin typeface="Times New Roman" panose="02020603050405020304" pitchFamily="18" charset="0"/>
                <a:ea typeface="KaiTi" panose="02010609060101010101" pitchFamily="49" charset="-122"/>
              </a:rPr>
              <a:t> patriotic thought embodied in his works has positive </a:t>
            </a:r>
            <a:br>
              <a:rPr lang="en-US" sz="1600" kern="100" dirty="0">
                <a:effectLst/>
                <a:latin typeface="Times New Roman" panose="02020603050405020304" pitchFamily="18" charset="0"/>
                <a:ea typeface="KaiTi" panose="02010609060101010101" pitchFamily="49" charset="-122"/>
              </a:rPr>
            </a:br>
            <a:r>
              <a:rPr lang="en-US" sz="1600" kern="100" dirty="0">
                <a:effectLst/>
                <a:latin typeface="Times New Roman" panose="02020603050405020304" pitchFamily="18" charset="0"/>
                <a:ea typeface="KaiTi" panose="02010609060101010101" pitchFamily="49" charset="-122"/>
              </a:rPr>
              <a:t>social significance. From the historical perspective, Li </a:t>
            </a:r>
            <a:r>
              <a:rPr lang="en-US" sz="1600" kern="100" dirty="0" err="1">
                <a:effectLst/>
                <a:latin typeface="Times New Roman" panose="02020603050405020304" pitchFamily="18" charset="0"/>
                <a:ea typeface="KaiTi" panose="02010609060101010101" pitchFamily="49" charset="-122"/>
              </a:rPr>
              <a:t>Qingzhao's</a:t>
            </a:r>
            <a:r>
              <a:rPr lang="en-US" sz="1600" kern="100" dirty="0">
                <a:effectLst/>
                <a:latin typeface="Times New Roman" panose="02020603050405020304" pitchFamily="18" charset="0"/>
                <a:ea typeface="KaiTi" panose="02010609060101010101" pitchFamily="49" charset="-122"/>
              </a:rPr>
              <a:t> patriotic thought represents the ancient Chinese women’s </a:t>
            </a:r>
            <a:br>
              <a:rPr lang="en-US" sz="1600" kern="100" dirty="0">
                <a:effectLst/>
                <a:latin typeface="Times New Roman" panose="02020603050405020304" pitchFamily="18" charset="0"/>
                <a:ea typeface="KaiTi" panose="02010609060101010101" pitchFamily="49" charset="-122"/>
              </a:rPr>
            </a:br>
            <a:r>
              <a:rPr lang="en-US" sz="1600" kern="100" dirty="0">
                <a:effectLst/>
                <a:latin typeface="Times New Roman" panose="02020603050405020304" pitchFamily="18" charset="0"/>
                <a:ea typeface="KaiTi" panose="02010609060101010101" pitchFamily="49" charset="-122"/>
              </a:rPr>
              <a:t>pursuit of equality between men and women, concern for state affairs and love for the motherland, so that later generations </a:t>
            </a:r>
            <a:br>
              <a:rPr lang="en-US" sz="1600" kern="100" dirty="0">
                <a:effectLst/>
                <a:latin typeface="Times New Roman" panose="02020603050405020304" pitchFamily="18" charset="0"/>
                <a:ea typeface="KaiTi" panose="02010609060101010101" pitchFamily="49" charset="-122"/>
              </a:rPr>
            </a:br>
            <a:r>
              <a:rPr lang="en-US" sz="1600" kern="100" dirty="0">
                <a:effectLst/>
                <a:latin typeface="Times New Roman" panose="02020603050405020304" pitchFamily="18" charset="0"/>
                <a:ea typeface="KaiTi" panose="02010609060101010101" pitchFamily="49" charset="-122"/>
              </a:rPr>
              <a:t>can get to know the emotional world of ancient Chinese women. From a realistic perspective, Li </a:t>
            </a:r>
            <a:r>
              <a:rPr lang="en-US" sz="1600" kern="100" dirty="0" err="1">
                <a:effectLst/>
                <a:latin typeface="Times New Roman" panose="02020603050405020304" pitchFamily="18" charset="0"/>
                <a:ea typeface="KaiTi" panose="02010609060101010101" pitchFamily="49" charset="-122"/>
              </a:rPr>
              <a:t>Qingzhao's</a:t>
            </a:r>
            <a:r>
              <a:rPr lang="en-US" sz="1600" kern="100" dirty="0">
                <a:effectLst/>
                <a:latin typeface="Times New Roman" panose="02020603050405020304" pitchFamily="18" charset="0"/>
                <a:ea typeface="KaiTi" panose="02010609060101010101" pitchFamily="49" charset="-122"/>
              </a:rPr>
              <a:t> patriotic thoughts </a:t>
            </a:r>
            <a:br>
              <a:rPr lang="en-US" sz="1600" kern="100" dirty="0">
                <a:effectLst/>
                <a:latin typeface="Times New Roman" panose="02020603050405020304" pitchFamily="18" charset="0"/>
                <a:ea typeface="KaiTi" panose="02010609060101010101" pitchFamily="49" charset="-122"/>
              </a:rPr>
            </a:br>
            <a:r>
              <a:rPr lang="en-US" sz="1600" kern="100" dirty="0">
                <a:effectLst/>
                <a:latin typeface="Times New Roman" panose="02020603050405020304" pitchFamily="18" charset="0"/>
                <a:ea typeface="KaiTi" panose="02010609060101010101" pitchFamily="49" charset="-122"/>
              </a:rPr>
              <a:t>can make people feel the important role of women in national unity and social progress. </a:t>
            </a:r>
            <a:endParaRPr lang="de-DE" sz="1600" kern="100" dirty="0">
              <a:effectLst/>
              <a:latin typeface="Times New Roman" panose="02020603050405020304" pitchFamily="18" charset="0"/>
              <a:ea typeface="SimSun" panose="02010600030101010101" pitchFamily="2" charset="-122"/>
            </a:endParaRPr>
          </a:p>
        </p:txBody>
      </p:sp>
      <p:pic>
        <p:nvPicPr>
          <p:cNvPr id="3" name="Grafik 2">
            <a:extLst>
              <a:ext uri="{FF2B5EF4-FFF2-40B4-BE49-F238E27FC236}">
                <a16:creationId xmlns:a16="http://schemas.microsoft.com/office/drawing/2014/main" id="{A09152B3-AC7B-4661-953F-D2EF03E0C52F}"/>
              </a:ext>
            </a:extLst>
          </p:cNvPr>
          <p:cNvPicPr>
            <a:picLocks noChangeAspect="1"/>
          </p:cNvPicPr>
          <p:nvPr/>
        </p:nvPicPr>
        <p:blipFill rotWithShape="1">
          <a:blip r:embed="rId2">
            <a:extLst>
              <a:ext uri="{28A0092B-C50C-407E-A947-70E740481C1C}">
                <a14:useLocalDpi xmlns:a14="http://schemas.microsoft.com/office/drawing/2010/main" val="0"/>
              </a:ext>
            </a:extLst>
          </a:blip>
          <a:srcRect l="28348" t="8833" r="53609" b="31288"/>
          <a:stretch/>
        </p:blipFill>
        <p:spPr>
          <a:xfrm>
            <a:off x="0" y="-1"/>
            <a:ext cx="1063006" cy="1700809"/>
          </a:xfrm>
          <a:prstGeom prst="rect">
            <a:avLst/>
          </a:prstGeom>
        </p:spPr>
      </p:pic>
    </p:spTree>
    <p:extLst>
      <p:ext uri="{BB962C8B-B14F-4D97-AF65-F5344CB8AC3E}">
        <p14:creationId xmlns:p14="http://schemas.microsoft.com/office/powerpoint/2010/main" val="229080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lang="de-DE" altLang="zh-CN" dirty="0">
                <a:solidFill>
                  <a:srgbClr val="0E5772"/>
                </a:solidFill>
                <a:latin typeface="Arial" panose="020B0604020202020204" pitchFamily="34" charset="0"/>
                <a:cs typeface="Arial" panose="020B0604020202020204" pitchFamily="34" charset="0"/>
              </a:rPr>
              <a:t>: </a:t>
            </a:r>
            <a:br>
              <a:rPr lang="de-DE" altLang="zh-CN" dirty="0">
                <a:solidFill>
                  <a:srgbClr val="0E5772"/>
                </a:solidFill>
                <a:latin typeface="Arial" panose="020B0604020202020204" pitchFamily="34" charset="0"/>
                <a:cs typeface="Arial" panose="020B0604020202020204" pitchFamily="34" charset="0"/>
              </a:rPr>
            </a:br>
            <a:r>
              <a:rPr lang="de-DE" altLang="zh-CN" dirty="0">
                <a:solidFill>
                  <a:srgbClr val="0E5772"/>
                </a:solidFill>
                <a:latin typeface="Arial" panose="020B0604020202020204" pitchFamily="34" charset="0"/>
                <a:cs typeface="Arial" panose="020B0604020202020204" pitchFamily="34" charset="0"/>
              </a:rPr>
              <a:t>4 </a:t>
            </a:r>
            <a:r>
              <a:rPr lang="de-DE" altLang="zh-CN" dirty="0" err="1">
                <a:solidFill>
                  <a:srgbClr val="0E5772"/>
                </a:solidFill>
                <a:latin typeface="Arial" panose="020B0604020202020204" pitchFamily="34" charset="0"/>
                <a:cs typeface="Arial" panose="020B0604020202020204" pitchFamily="34" charset="0"/>
              </a:rPr>
              <a:t>Talented</a:t>
            </a:r>
            <a:r>
              <a:rPr lang="de-DE" altLang="zh-CN" dirty="0">
                <a:solidFill>
                  <a:srgbClr val="0E5772"/>
                </a:solidFill>
                <a:latin typeface="Arial" panose="020B0604020202020204" pitchFamily="34" charset="0"/>
                <a:cs typeface="Arial" panose="020B0604020202020204" pitchFamily="34" charset="0"/>
              </a:rPr>
              <a:t> Women</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692276"/>
            <a:ext cx="8229600" cy="5165724"/>
          </a:xfrm>
        </p:spPr>
        <p:txBody>
          <a:bodyPr>
            <a:normAutofit/>
          </a:bodyPr>
          <a:lstStyle/>
          <a:p>
            <a:pPr marL="0" indent="0" algn="just">
              <a:spcAft>
                <a:spcPts val="300"/>
              </a:spcAft>
              <a:buNone/>
            </a:pPr>
            <a:r>
              <a:rPr lang="en-US" sz="1600" b="1" kern="100" dirty="0">
                <a:effectLst/>
                <a:latin typeface="Times New Roman" panose="02020603050405020304" pitchFamily="18" charset="0"/>
                <a:ea typeface="KaiTi" panose="02010609060101010101" pitchFamily="49" charset="-122"/>
              </a:rPr>
              <a:t>Ban Zhao </a:t>
            </a:r>
            <a:r>
              <a:rPr lang="zh-CN" sz="1600" b="1" kern="100" dirty="0">
                <a:effectLst/>
                <a:latin typeface="Times New Roman" panose="02020603050405020304" pitchFamily="18" charset="0"/>
                <a:ea typeface="KaiTi" panose="02010609060101010101" pitchFamily="49" charset="-122"/>
              </a:rPr>
              <a:t>班昭</a:t>
            </a:r>
            <a:endParaRPr lang="de-DE" sz="1600" kern="100" dirty="0">
              <a:effectLst/>
              <a:latin typeface="Times New Roman" panose="02020603050405020304" pitchFamily="18" charset="0"/>
              <a:ea typeface="SimSun" panose="02010600030101010101" pitchFamily="2" charset="-122"/>
            </a:endParaRPr>
          </a:p>
          <a:p>
            <a:pPr marL="0" indent="0">
              <a:spcAft>
                <a:spcPts val="300"/>
              </a:spcAft>
              <a:buNone/>
            </a:pPr>
            <a:r>
              <a:rPr lang="en-US" sz="1600" kern="100" dirty="0">
                <a:effectLst/>
                <a:latin typeface="Times New Roman" panose="02020603050405020304" pitchFamily="18" charset="0"/>
                <a:ea typeface="KaiTi" panose="02010609060101010101" pitchFamily="49" charset="-122"/>
              </a:rPr>
              <a:t>Ban Zhao is a brilliant woman of great learning and virtue, she is a historian, a writer </a:t>
            </a:r>
            <a:br>
              <a:rPr lang="en-US" sz="1600" kern="100" dirty="0">
                <a:effectLst/>
                <a:latin typeface="Times New Roman" panose="02020603050405020304" pitchFamily="18" charset="0"/>
                <a:ea typeface="KaiTi" panose="02010609060101010101" pitchFamily="49" charset="-122"/>
              </a:rPr>
            </a:br>
            <a:r>
              <a:rPr lang="en-US" sz="1600" kern="100" dirty="0">
                <a:effectLst/>
                <a:latin typeface="Times New Roman" panose="02020603050405020304" pitchFamily="18" charset="0"/>
                <a:ea typeface="KaiTi" panose="02010609060101010101" pitchFamily="49" charset="-122"/>
              </a:rPr>
              <a:t>and a politician. Ban Zhao's achievements are highlighted in her research in history, continuing to complete the compilation of the Book of Han after the death of his father, Ban Biao, and his brother, Ban Gu. </a:t>
            </a:r>
            <a:r>
              <a:rPr lang="en-US" sz="1600" i="1" kern="100" dirty="0">
                <a:effectLst/>
                <a:latin typeface="Times New Roman" panose="02020603050405020304" pitchFamily="18" charset="0"/>
                <a:ea typeface="KaiTi" panose="02010609060101010101" pitchFamily="49" charset="-122"/>
              </a:rPr>
              <a:t>The Book of Han</a:t>
            </a:r>
            <a:r>
              <a:rPr lang="en-US" sz="1600" kern="100" dirty="0">
                <a:effectLst/>
                <a:latin typeface="Times New Roman" panose="02020603050405020304" pitchFamily="18" charset="0"/>
                <a:ea typeface="KaiTi" panose="02010609060101010101" pitchFamily="49" charset="-122"/>
              </a:rPr>
              <a:t> is a historical masterpiece, enjoying a high reputation of the first chronicle of China's dynastic history (</a:t>
            </a:r>
            <a:r>
              <a:rPr lang="en-US" sz="1600" kern="100" dirty="0" err="1">
                <a:effectLst/>
                <a:latin typeface="Times New Roman" panose="02020603050405020304" pitchFamily="18" charset="0"/>
                <a:ea typeface="KaiTi" panose="02010609060101010101" pitchFamily="49" charset="-122"/>
              </a:rPr>
              <a:t>Jin</a:t>
            </a:r>
            <a:r>
              <a:rPr lang="en-US" sz="1600" kern="100" dirty="0">
                <a:effectLst/>
                <a:latin typeface="Times New Roman" panose="02020603050405020304" pitchFamily="18" charset="0"/>
                <a:ea typeface="KaiTi" panose="02010609060101010101" pitchFamily="49" charset="-122"/>
              </a:rPr>
              <a:t> Lulu, 2009:122). </a:t>
            </a:r>
            <a:endParaRPr lang="de-DE" sz="16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600" kern="100" dirty="0">
                <a:effectLst/>
                <a:latin typeface="Times New Roman" panose="02020603050405020304" pitchFamily="18" charset="0"/>
                <a:ea typeface="KaiTi" panose="02010609060101010101" pitchFamily="49" charset="-122"/>
              </a:rPr>
              <a:t>Ban Zhao came from a Confucian family, and his father, Ban Biao, was a well-known scholar at that time. Influenced by his father, Ban Zhao was very knowledgeable and talented. At the age of fourteen, Ban Zhao married Cao </a:t>
            </a:r>
            <a:r>
              <a:rPr lang="en-US" sz="1600" kern="100" dirty="0" err="1">
                <a:effectLst/>
                <a:latin typeface="Times New Roman" panose="02020603050405020304" pitchFamily="18" charset="0"/>
                <a:ea typeface="KaiTi" panose="02010609060101010101" pitchFamily="49" charset="-122"/>
              </a:rPr>
              <a:t>Shishu</a:t>
            </a:r>
            <a:r>
              <a:rPr lang="en-US" sz="1600" kern="100" dirty="0">
                <a:effectLst/>
                <a:latin typeface="Times New Roman" panose="02020603050405020304" pitchFamily="18" charset="0"/>
                <a:ea typeface="KaiTi" panose="02010609060101010101" pitchFamily="49" charset="-122"/>
              </a:rPr>
              <a:t>. After her husband died in his early years, Ban </a:t>
            </a:r>
            <a:r>
              <a:rPr lang="en-US" sz="1600" kern="100" dirty="0" err="1">
                <a:effectLst/>
                <a:latin typeface="Times New Roman" panose="02020603050405020304" pitchFamily="18" charset="0"/>
                <a:ea typeface="KaiTi" panose="02010609060101010101" pitchFamily="49" charset="-122"/>
              </a:rPr>
              <a:t>Zhaog</a:t>
            </a:r>
            <a:r>
              <a:rPr lang="en-US" sz="1600" kern="100" dirty="0">
                <a:effectLst/>
                <a:latin typeface="Times New Roman" panose="02020603050405020304" pitchFamily="18" charset="0"/>
                <a:ea typeface="KaiTi" panose="02010609060101010101" pitchFamily="49" charset="-122"/>
              </a:rPr>
              <a:t> obeyed the rules of women, behaved in with etiquette, and had very good conduct. Compared with </a:t>
            </a:r>
            <a:r>
              <a:rPr lang="en-US" sz="1600" kern="100" dirty="0" err="1">
                <a:effectLst/>
                <a:latin typeface="Times New Roman" panose="02020603050405020304" pitchFamily="18" charset="0"/>
                <a:ea typeface="KaiTi" panose="02010609060101010101" pitchFamily="49" charset="-122"/>
              </a:rPr>
              <a:t>Zhuo</a:t>
            </a:r>
            <a:r>
              <a:rPr lang="en-US" sz="1600" kern="100" dirty="0">
                <a:effectLst/>
                <a:latin typeface="Times New Roman" panose="02020603050405020304" pitchFamily="18" charset="0"/>
                <a:ea typeface="KaiTi" panose="02010609060101010101" pitchFamily="49" charset="-122"/>
              </a:rPr>
              <a:t> Wenjun, Ban Zhao's view of love is full of bondage without personal freedom (</a:t>
            </a:r>
            <a:r>
              <a:rPr lang="en-US" sz="1600" kern="100" dirty="0" err="1">
                <a:effectLst/>
                <a:latin typeface="Times New Roman" panose="02020603050405020304" pitchFamily="18" charset="0"/>
                <a:ea typeface="KaiTi" panose="02010609060101010101" pitchFamily="49" charset="-122"/>
              </a:rPr>
              <a:t>Jin</a:t>
            </a:r>
            <a:r>
              <a:rPr lang="en-US" sz="1600" kern="100" dirty="0">
                <a:effectLst/>
                <a:latin typeface="Times New Roman" panose="02020603050405020304" pitchFamily="18" charset="0"/>
                <a:ea typeface="KaiTi" panose="02010609060101010101" pitchFamily="49" charset="-122"/>
              </a:rPr>
              <a:t> Lulu, 2009:105). </a:t>
            </a:r>
            <a:endParaRPr lang="de-DE" sz="16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600" kern="100" dirty="0">
                <a:effectLst/>
                <a:latin typeface="Times New Roman" panose="02020603050405020304" pitchFamily="18" charset="0"/>
                <a:ea typeface="KaiTi" panose="02010609060101010101" pitchFamily="49" charset="-122"/>
              </a:rPr>
              <a:t>In her later years, Ban Zhao suffered from illness. When her daughters were just about to get married, Ban Zhao was worried that they would humiliate the clansman if they did not know women's etiquette. so she composed seven chapters of </a:t>
            </a:r>
            <a:r>
              <a:rPr lang="en-US" sz="1600" i="1" kern="100" dirty="0">
                <a:effectLst/>
                <a:latin typeface="Times New Roman" panose="02020603050405020304" pitchFamily="18" charset="0"/>
                <a:ea typeface="KaiTi" panose="02010609060101010101" pitchFamily="49" charset="-122"/>
              </a:rPr>
              <a:t>The Commandments for Women</a:t>
            </a:r>
            <a:r>
              <a:rPr lang="en-US" sz="1600" kern="100" dirty="0">
                <a:effectLst/>
                <a:latin typeface="Times New Roman" panose="02020603050405020304" pitchFamily="18" charset="0"/>
                <a:ea typeface="KaiTi" panose="02010609060101010101" pitchFamily="49" charset="-122"/>
              </a:rPr>
              <a:t> in her spare time, which, then, spread widely among the people. The concepts advocated by Ban Zhao in the book became the code of conduct for ancient Chinese women. This book confined women's thoughts and freedoms, but it also served as a guide for women's behavior at the time.</a:t>
            </a:r>
            <a:endParaRPr lang="zh-CN" altLang="en-GB" sz="2000" b="1"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CD106537-2E7E-4FAE-AC0D-35EFFD1D64A7}"/>
              </a:ext>
            </a:extLst>
          </p:cNvPr>
          <p:cNvPicPr>
            <a:picLocks noChangeAspect="1"/>
          </p:cNvPicPr>
          <p:nvPr/>
        </p:nvPicPr>
        <p:blipFill rotWithShape="1">
          <a:blip r:embed="rId2">
            <a:extLst>
              <a:ext uri="{28A0092B-C50C-407E-A947-70E740481C1C}">
                <a14:useLocalDpi xmlns:a14="http://schemas.microsoft.com/office/drawing/2010/main" val="0"/>
              </a:ext>
            </a:extLst>
          </a:blip>
          <a:srcRect l="15350" t="5900" r="37400" b="41601"/>
          <a:stretch/>
        </p:blipFill>
        <p:spPr>
          <a:xfrm>
            <a:off x="7812360" y="0"/>
            <a:ext cx="1331640" cy="2219400"/>
          </a:xfrm>
          <a:prstGeom prst="rect">
            <a:avLst/>
          </a:prstGeom>
        </p:spPr>
      </p:pic>
    </p:spTree>
    <p:extLst>
      <p:ext uri="{BB962C8B-B14F-4D97-AF65-F5344CB8AC3E}">
        <p14:creationId xmlns:p14="http://schemas.microsoft.com/office/powerpoint/2010/main" val="409071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lang="de-DE" altLang="zh-CN" dirty="0">
                <a:solidFill>
                  <a:srgbClr val="0E5772"/>
                </a:solidFill>
                <a:latin typeface="Arial" panose="020B0604020202020204" pitchFamily="34" charset="0"/>
                <a:cs typeface="Arial" panose="020B0604020202020204" pitchFamily="34" charset="0"/>
              </a:rPr>
              <a:t>: </a:t>
            </a:r>
            <a:br>
              <a:rPr lang="de-DE" altLang="zh-CN" dirty="0">
                <a:solidFill>
                  <a:srgbClr val="0E5772"/>
                </a:solidFill>
                <a:latin typeface="Arial" panose="020B0604020202020204" pitchFamily="34" charset="0"/>
                <a:cs typeface="Arial" panose="020B0604020202020204" pitchFamily="34" charset="0"/>
              </a:rPr>
            </a:br>
            <a:r>
              <a:rPr lang="de-DE" altLang="zh-CN" dirty="0">
                <a:solidFill>
                  <a:srgbClr val="0E5772"/>
                </a:solidFill>
                <a:latin typeface="Arial" panose="020B0604020202020204" pitchFamily="34" charset="0"/>
                <a:cs typeface="Arial" panose="020B0604020202020204" pitchFamily="34" charset="0"/>
              </a:rPr>
              <a:t>4 </a:t>
            </a:r>
            <a:r>
              <a:rPr lang="de-DE" altLang="zh-CN" dirty="0" err="1">
                <a:solidFill>
                  <a:srgbClr val="0E5772"/>
                </a:solidFill>
                <a:latin typeface="Arial" panose="020B0604020202020204" pitchFamily="34" charset="0"/>
                <a:cs typeface="Arial" panose="020B0604020202020204" pitchFamily="34" charset="0"/>
              </a:rPr>
              <a:t>Talented</a:t>
            </a:r>
            <a:r>
              <a:rPr lang="de-DE" altLang="zh-CN" dirty="0">
                <a:solidFill>
                  <a:srgbClr val="0E5772"/>
                </a:solidFill>
                <a:latin typeface="Arial" panose="020B0604020202020204" pitchFamily="34" charset="0"/>
                <a:cs typeface="Arial" panose="020B0604020202020204" pitchFamily="34" charset="0"/>
              </a:rPr>
              <a:t> Women</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683568" y="1700808"/>
            <a:ext cx="3538736" cy="5438095"/>
          </a:xfrm>
        </p:spPr>
        <p:txBody>
          <a:bodyPr>
            <a:normAutofit fontScale="62500" lnSpcReduction="20000"/>
          </a:bodyPr>
          <a:lstStyle/>
          <a:p>
            <a:pPr marL="0" indent="0" algn="just">
              <a:spcAft>
                <a:spcPts val="300"/>
              </a:spcAft>
              <a:buNone/>
            </a:pPr>
            <a:r>
              <a:rPr lang="en-US" sz="1800" b="1" kern="100" dirty="0">
                <a:effectLst/>
                <a:latin typeface="Times New Roman" panose="02020603050405020304" pitchFamily="18" charset="0"/>
                <a:ea typeface="KaiTi" panose="02010609060101010101" pitchFamily="49" charset="-122"/>
              </a:rPr>
              <a:t>Terms and Expressions</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Cai </a:t>
            </a:r>
            <a:r>
              <a:rPr lang="en-US" sz="1800" kern="100" dirty="0" err="1">
                <a:effectLst/>
                <a:latin typeface="Times New Roman" panose="02020603050405020304" pitchFamily="18" charset="0"/>
                <a:ea typeface="KaiTi" panose="02010609060101010101" pitchFamily="49" charset="-122"/>
              </a:rPr>
              <a:t>Wenj</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蔡文姬</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Cai Yong </a:t>
            </a:r>
            <a:r>
              <a:rPr lang="zh-CN" sz="1800" kern="100" dirty="0">
                <a:effectLst/>
                <a:latin typeface="Times New Roman" panose="02020603050405020304" pitchFamily="18" charset="0"/>
                <a:ea typeface="KaiTi" panose="02010609060101010101" pitchFamily="49" charset="-122"/>
              </a:rPr>
              <a:t>蔡邕</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Fan Ye </a:t>
            </a:r>
            <a:r>
              <a:rPr lang="zh-CN" sz="1800" kern="100" dirty="0">
                <a:effectLst/>
                <a:latin typeface="Times New Roman" panose="02020603050405020304" pitchFamily="18" charset="0"/>
                <a:ea typeface="KaiTi" panose="02010609060101010101" pitchFamily="49" charset="-122"/>
              </a:rPr>
              <a:t>范晔</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The History of the Later Han Dynasty</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《后汉书》</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Three Character Classic</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《三字经》</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Eighteen Songs of a Nomad Flute Song</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《胡笳十八拍》</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Indignant Poems</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《悲愤诗》</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five-character verse</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五言体</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Sao style </a:t>
            </a:r>
            <a:r>
              <a:rPr lang="zh-CN" sz="1800" kern="100" dirty="0">
                <a:effectLst/>
                <a:latin typeface="Times New Roman" panose="02020603050405020304" pitchFamily="18" charset="0"/>
                <a:ea typeface="KaiTi" panose="02010609060101010101" pitchFamily="49" charset="-122"/>
              </a:rPr>
              <a:t>骚体</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autobiographical narrative poem </a:t>
            </a:r>
            <a:r>
              <a:rPr lang="zh-CN" sz="1800" kern="100" dirty="0">
                <a:effectLst/>
                <a:latin typeface="Times New Roman" panose="02020603050405020304" pitchFamily="18" charset="0"/>
                <a:ea typeface="KaiTi" panose="02010609060101010101" pitchFamily="49" charset="-122"/>
              </a:rPr>
              <a:t>自传体长篇叙事诗</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effectLst/>
                <a:latin typeface="Times New Roman" panose="02020603050405020304" pitchFamily="18" charset="0"/>
                <a:ea typeface="KaiTi" panose="02010609060101010101" pitchFamily="49" charset="-122"/>
              </a:rPr>
              <a:t>Li </a:t>
            </a:r>
            <a:r>
              <a:rPr lang="en-US" sz="1800" kern="100" dirty="0" err="1">
                <a:effectLst/>
                <a:latin typeface="Times New Roman" panose="02020603050405020304" pitchFamily="18" charset="0"/>
                <a:ea typeface="KaiTi" panose="02010609060101010101" pitchFamily="49" charset="-122"/>
              </a:rPr>
              <a:t>Qingzhao</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李清照</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Yi An </a:t>
            </a:r>
            <a:r>
              <a:rPr lang="en-US" sz="1800" i="1" kern="100" dirty="0" err="1">
                <a:effectLst/>
                <a:latin typeface="Times New Roman" panose="02020603050405020304" pitchFamily="18" charset="0"/>
                <a:ea typeface="KaiTi" panose="02010609060101010101" pitchFamily="49" charset="-122"/>
              </a:rPr>
              <a:t>Jushi</a:t>
            </a:r>
            <a:r>
              <a:rPr lang="en-US" sz="1800" i="1" kern="100" dirty="0">
                <a:effectLst/>
                <a:latin typeface="Times New Roman" panose="02020603050405020304" pitchFamily="18" charset="0"/>
                <a:ea typeface="KaiTi" panose="02010609060101010101" pitchFamily="49" charset="-122"/>
              </a:rPr>
              <a:t> Anthology</a:t>
            </a:r>
            <a:r>
              <a:rPr lang="zh-CN" sz="1800" kern="100" dirty="0">
                <a:effectLst/>
                <a:latin typeface="Times New Roman" panose="02020603050405020304" pitchFamily="18" charset="0"/>
                <a:ea typeface="KaiTi" panose="02010609060101010101" pitchFamily="49" charset="-122"/>
              </a:rPr>
              <a:t>《易安居士文集》</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Yi An Lyrics</a:t>
            </a:r>
            <a:r>
              <a:rPr lang="zh-CN" sz="1800" kern="100" dirty="0">
                <a:effectLst/>
                <a:latin typeface="Times New Roman" panose="02020603050405020304" pitchFamily="18" charset="0"/>
                <a:ea typeface="KaiTi" panose="02010609060101010101" pitchFamily="49" charset="-122"/>
              </a:rPr>
              <a:t>《易安词》</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err="1">
                <a:effectLst/>
                <a:latin typeface="Times New Roman" panose="02020603050405020304" pitchFamily="18" charset="0"/>
                <a:ea typeface="KaiTi" panose="02010609060101010101" pitchFamily="49" charset="-122"/>
              </a:rPr>
              <a:t>Shuyu</a:t>
            </a:r>
            <a:r>
              <a:rPr lang="en-US" sz="1800" i="1" kern="100" dirty="0">
                <a:effectLst/>
                <a:latin typeface="Times New Roman" panose="02020603050405020304" pitchFamily="18" charset="0"/>
                <a:ea typeface="KaiTi" panose="02010609060101010101" pitchFamily="49" charset="-122"/>
              </a:rPr>
              <a:t> Lyrics</a:t>
            </a:r>
            <a:r>
              <a:rPr lang="zh-CN" sz="1800" kern="100" dirty="0">
                <a:effectLst/>
                <a:latin typeface="Times New Roman" panose="02020603050405020304" pitchFamily="18" charset="0"/>
                <a:ea typeface="KaiTi" panose="02010609060101010101" pitchFamily="49" charset="-122"/>
              </a:rPr>
              <a:t>《漱玉词》</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err="1">
                <a:effectLst/>
                <a:latin typeface="Times New Roman" panose="02020603050405020304" pitchFamily="18" charset="0"/>
                <a:ea typeface="KaiTi" panose="02010609060101010101" pitchFamily="49" charset="-122"/>
              </a:rPr>
              <a:t>Zhuo</a:t>
            </a:r>
            <a:r>
              <a:rPr lang="en-US" sz="1800" kern="100" dirty="0">
                <a:effectLst/>
                <a:latin typeface="Times New Roman" panose="02020603050405020304" pitchFamily="18" charset="0"/>
                <a:ea typeface="KaiTi" panose="02010609060101010101" pitchFamily="49" charset="-122"/>
              </a:rPr>
              <a:t> Wenjun </a:t>
            </a:r>
            <a:r>
              <a:rPr lang="zh-CN" sz="1800" kern="100" dirty="0">
                <a:effectLst/>
                <a:latin typeface="Times New Roman" panose="02020603050405020304" pitchFamily="18" charset="0"/>
                <a:ea typeface="KaiTi" panose="02010609060101010101" pitchFamily="49" charset="-122"/>
              </a:rPr>
              <a:t>卓文君</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Poem of Discontent</a:t>
            </a:r>
            <a:r>
              <a:rPr lang="zh-CN" sz="1800" kern="100" dirty="0">
                <a:effectLst/>
                <a:latin typeface="Times New Roman" panose="02020603050405020304" pitchFamily="18" charset="0"/>
                <a:ea typeface="KaiTi" panose="02010609060101010101" pitchFamily="49" charset="-122"/>
              </a:rPr>
              <a:t>《怨郎诗》</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Letter of Farewell</a:t>
            </a:r>
            <a:r>
              <a:rPr lang="zh-CN" sz="1800" kern="100" dirty="0">
                <a:effectLst/>
                <a:latin typeface="Times New Roman" panose="02020603050405020304" pitchFamily="18" charset="0"/>
                <a:ea typeface="KaiTi" panose="02010609060101010101" pitchFamily="49" charset="-122"/>
              </a:rPr>
              <a:t>《诀别书》</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Bai </a:t>
            </a:r>
            <a:r>
              <a:rPr lang="en-US" sz="1800" i="1" kern="100" dirty="0" err="1">
                <a:effectLst/>
                <a:latin typeface="Times New Roman" panose="02020603050405020304" pitchFamily="18" charset="0"/>
                <a:ea typeface="KaiTi" panose="02010609060101010101" pitchFamily="49" charset="-122"/>
              </a:rPr>
              <a:t>Tou</a:t>
            </a:r>
            <a:r>
              <a:rPr lang="en-US" sz="1800" i="1" kern="100" dirty="0">
                <a:effectLst/>
                <a:latin typeface="Times New Roman" panose="02020603050405020304" pitchFamily="18" charset="0"/>
                <a:ea typeface="KaiTi" panose="02010609060101010101" pitchFamily="49" charset="-122"/>
              </a:rPr>
              <a:t> Yin</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《白头吟》</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The Book of Han</a:t>
            </a:r>
            <a:r>
              <a:rPr lang="en-US" sz="1800" kern="100" dirty="0">
                <a:effectLst/>
                <a:latin typeface="Times New Roman" panose="02020603050405020304" pitchFamily="18" charset="0"/>
                <a:ea typeface="KaiTi" panose="02010609060101010101" pitchFamily="49" charset="-122"/>
              </a:rPr>
              <a:t> </a:t>
            </a:r>
            <a:r>
              <a:rPr lang="zh-CN" sz="1800" kern="100" dirty="0">
                <a:effectLst/>
                <a:latin typeface="Times New Roman" panose="02020603050405020304" pitchFamily="18" charset="0"/>
                <a:ea typeface="KaiTi" panose="02010609060101010101" pitchFamily="49" charset="-122"/>
              </a:rPr>
              <a:t>《汉书》</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i="1" kern="100" dirty="0">
                <a:effectLst/>
                <a:latin typeface="Times New Roman" panose="02020603050405020304" pitchFamily="18" charset="0"/>
                <a:ea typeface="KaiTi" panose="02010609060101010101" pitchFamily="49" charset="-122"/>
              </a:rPr>
              <a:t>The Commandments for Women</a:t>
            </a:r>
            <a:r>
              <a:rPr lang="zh-CN" sz="1800" kern="100" dirty="0">
                <a:effectLst/>
                <a:latin typeface="Times New Roman" panose="02020603050405020304" pitchFamily="18" charset="0"/>
                <a:ea typeface="KaiTi" panose="02010609060101010101" pitchFamily="49" charset="-122"/>
              </a:rPr>
              <a:t>《女诫》</a:t>
            </a:r>
            <a:endParaRPr lang="de-DE" sz="1800" kern="100" dirty="0">
              <a:effectLst/>
              <a:latin typeface="Times New Roman" panose="02020603050405020304" pitchFamily="18" charset="0"/>
              <a:ea typeface="SimSun" panose="02010600030101010101" pitchFamily="2" charset="-122"/>
            </a:endParaRPr>
          </a:p>
          <a:p>
            <a:pPr marL="0" indent="0" algn="just">
              <a:spcAft>
                <a:spcPts val="300"/>
              </a:spcAft>
              <a:buNone/>
            </a:pPr>
            <a:r>
              <a:rPr lang="en-US" sz="1800" b="1" kern="100" dirty="0">
                <a:effectLst/>
                <a:latin typeface="Times New Roman" panose="02020603050405020304" pitchFamily="18" charset="0"/>
                <a:ea typeface="KaiTi" panose="02010609060101010101" pitchFamily="49" charset="-122"/>
              </a:rPr>
              <a:t> </a:t>
            </a:r>
            <a:endParaRPr lang="zh-CN" altLang="en-GB" sz="2200" b="1" dirty="0">
              <a:latin typeface="Arial" panose="020B0604020202020204" pitchFamily="34" charset="0"/>
              <a:cs typeface="Arial" panose="020B0604020202020204" pitchFamily="34" charset="0"/>
            </a:endParaRPr>
          </a:p>
        </p:txBody>
      </p:sp>
      <p:sp>
        <p:nvSpPr>
          <p:cNvPr id="4" name="内容占位符 2">
            <a:extLst>
              <a:ext uri="{FF2B5EF4-FFF2-40B4-BE49-F238E27FC236}">
                <a16:creationId xmlns:a16="http://schemas.microsoft.com/office/drawing/2014/main" id="{AA52E009-A24D-4CAD-8566-DD64D5CB3CA2}"/>
              </a:ext>
            </a:extLst>
          </p:cNvPr>
          <p:cNvSpPr txBox="1">
            <a:spLocks/>
          </p:cNvSpPr>
          <p:nvPr/>
        </p:nvSpPr>
        <p:spPr>
          <a:xfrm>
            <a:off x="4283968" y="1696298"/>
            <a:ext cx="4416687" cy="543809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300"/>
              </a:spcAft>
              <a:buNone/>
            </a:pPr>
            <a:r>
              <a:rPr lang="en-US" sz="1800" b="1" kern="100" dirty="0">
                <a:latin typeface="Times New Roman" panose="02020603050405020304" pitchFamily="18" charset="0"/>
                <a:ea typeface="KaiTi" panose="02010609060101010101" pitchFamily="49" charset="-122"/>
              </a:rPr>
              <a:t>References</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[1]</a:t>
            </a:r>
            <a:r>
              <a:rPr lang="zh-CN" sz="1800" kern="100" dirty="0">
                <a:latin typeface="Times New Roman" panose="02020603050405020304" pitchFamily="18" charset="0"/>
                <a:ea typeface="KaiTi" panose="02010609060101010101" pitchFamily="49" charset="-122"/>
              </a:rPr>
              <a:t>金璐璐</a:t>
            </a:r>
            <a:r>
              <a:rPr lang="en-US" sz="1800" kern="100" dirty="0">
                <a:latin typeface="Times New Roman" panose="02020603050405020304" pitchFamily="18" charset="0"/>
                <a:ea typeface="KaiTi" panose="02010609060101010101" pitchFamily="49" charset="-122"/>
              </a:rPr>
              <a:t>. </a:t>
            </a:r>
            <a:r>
              <a:rPr lang="zh-CN" sz="1800" kern="100" dirty="0">
                <a:latin typeface="Times New Roman" panose="02020603050405020304" pitchFamily="18" charset="0"/>
                <a:ea typeface="KaiTi" panose="02010609060101010101" pitchFamily="49" charset="-122"/>
              </a:rPr>
              <a:t>班昭及其著述研究</a:t>
            </a:r>
            <a:r>
              <a:rPr lang="en-US" sz="1800" kern="100" dirty="0">
                <a:latin typeface="Times New Roman" panose="02020603050405020304" pitchFamily="18" charset="0"/>
                <a:ea typeface="KaiTi" panose="02010609060101010101" pitchFamily="49" charset="-122"/>
              </a:rPr>
              <a:t>[D]. </a:t>
            </a:r>
            <a:r>
              <a:rPr lang="zh-CN" sz="1800" kern="100" dirty="0">
                <a:latin typeface="Times New Roman" panose="02020603050405020304" pitchFamily="18" charset="0"/>
                <a:ea typeface="KaiTi" panose="02010609060101010101" pitchFamily="49" charset="-122"/>
              </a:rPr>
              <a:t>首都师范大学</a:t>
            </a:r>
            <a:r>
              <a:rPr lang="en-US" sz="1800" kern="100" dirty="0">
                <a:latin typeface="Times New Roman" panose="02020603050405020304" pitchFamily="18" charset="0"/>
                <a:ea typeface="KaiTi" panose="02010609060101010101" pitchFamily="49" charset="-122"/>
              </a:rPr>
              <a:t>. 2009</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[2]</a:t>
            </a:r>
            <a:r>
              <a:rPr lang="zh-CN" sz="1800" kern="100" dirty="0">
                <a:latin typeface="Times New Roman" panose="02020603050405020304" pitchFamily="18" charset="0"/>
                <a:ea typeface="KaiTi" panose="02010609060101010101" pitchFamily="49" charset="-122"/>
              </a:rPr>
              <a:t>林菁</a:t>
            </a:r>
            <a:r>
              <a:rPr lang="en-US" sz="1800" kern="100" dirty="0">
                <a:latin typeface="Times New Roman" panose="02020603050405020304" pitchFamily="18" charset="0"/>
                <a:ea typeface="KaiTi" panose="02010609060101010101" pitchFamily="49" charset="-122"/>
              </a:rPr>
              <a:t>. </a:t>
            </a:r>
            <a:r>
              <a:rPr lang="zh-CN" sz="1800" kern="100" dirty="0">
                <a:latin typeface="Times New Roman" panose="02020603050405020304" pitchFamily="18" charset="0"/>
                <a:ea typeface="KaiTi" panose="02010609060101010101" pitchFamily="49" charset="-122"/>
              </a:rPr>
              <a:t>最是人间留不住</a:t>
            </a:r>
            <a:r>
              <a:rPr lang="en-US" sz="1800" kern="100" dirty="0">
                <a:latin typeface="Times New Roman" panose="02020603050405020304" pitchFamily="18" charset="0"/>
                <a:ea typeface="KaiTi" panose="02010609060101010101" pitchFamily="49" charset="-122"/>
              </a:rPr>
              <a:t>[M]. </a:t>
            </a:r>
            <a:r>
              <a:rPr lang="zh-CN" sz="1800" kern="100" dirty="0">
                <a:latin typeface="Times New Roman" panose="02020603050405020304" pitchFamily="18" charset="0"/>
                <a:ea typeface="KaiTi" panose="02010609060101010101" pitchFamily="49" charset="-122"/>
              </a:rPr>
              <a:t>北京：民主与建设出版社</a:t>
            </a:r>
            <a:r>
              <a:rPr lang="en-US" sz="1800" kern="100" dirty="0">
                <a:latin typeface="Times New Roman" panose="02020603050405020304" pitchFamily="18" charset="0"/>
                <a:ea typeface="KaiTi" panose="02010609060101010101" pitchFamily="49" charset="-122"/>
              </a:rPr>
              <a:t>, 2016</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[3]</a:t>
            </a:r>
            <a:r>
              <a:rPr lang="zh-CN" sz="1800" kern="100" dirty="0">
                <a:latin typeface="Times New Roman" panose="02020603050405020304" pitchFamily="18" charset="0"/>
                <a:ea typeface="KaiTi" panose="02010609060101010101" pitchFamily="49" charset="-122"/>
              </a:rPr>
              <a:t>宋师道</a:t>
            </a:r>
            <a:r>
              <a:rPr lang="en-US" sz="1800" kern="100" dirty="0">
                <a:latin typeface="Times New Roman" panose="02020603050405020304" pitchFamily="18" charset="0"/>
                <a:ea typeface="KaiTi" panose="02010609060101010101" pitchFamily="49" charset="-122"/>
              </a:rPr>
              <a:t>. </a:t>
            </a:r>
            <a:r>
              <a:rPr lang="zh-CN" sz="1800" kern="100" dirty="0">
                <a:latin typeface="Times New Roman" panose="02020603050405020304" pitchFamily="18" charset="0"/>
                <a:ea typeface="KaiTi" panose="02010609060101010101" pitchFamily="49" charset="-122"/>
              </a:rPr>
              <a:t>四大才女之李清照传</a:t>
            </a:r>
            <a:r>
              <a:rPr lang="en-US" sz="1800" kern="100" dirty="0">
                <a:latin typeface="Times New Roman" panose="02020603050405020304" pitchFamily="18" charset="0"/>
                <a:ea typeface="KaiTi" panose="02010609060101010101" pitchFamily="49" charset="-122"/>
              </a:rPr>
              <a:t>[M]. </a:t>
            </a:r>
            <a:r>
              <a:rPr lang="zh-CN" sz="1800" kern="100" dirty="0">
                <a:latin typeface="Times New Roman" panose="02020603050405020304" pitchFamily="18" charset="0"/>
                <a:ea typeface="KaiTi" panose="02010609060101010101" pitchFamily="49" charset="-122"/>
              </a:rPr>
              <a:t>北京：中国华侨出版社</a:t>
            </a:r>
            <a:r>
              <a:rPr lang="en-US" sz="1800" kern="100" dirty="0">
                <a:latin typeface="Times New Roman" panose="02020603050405020304" pitchFamily="18" charset="0"/>
                <a:ea typeface="KaiTi" panose="02010609060101010101" pitchFamily="49" charset="-122"/>
              </a:rPr>
              <a:t>, 2011</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[4]</a:t>
            </a:r>
            <a:r>
              <a:rPr lang="zh-CN" sz="1800" kern="100" dirty="0">
                <a:latin typeface="Times New Roman" panose="02020603050405020304" pitchFamily="18" charset="0"/>
                <a:ea typeface="KaiTi" panose="02010609060101010101" pitchFamily="49" charset="-122"/>
              </a:rPr>
              <a:t>武昌盛</a:t>
            </a:r>
            <a:r>
              <a:rPr lang="en-US" sz="1800" kern="100" dirty="0">
                <a:latin typeface="Times New Roman" panose="02020603050405020304" pitchFamily="18" charset="0"/>
                <a:ea typeface="KaiTi" panose="02010609060101010101" pitchFamily="49" charset="-122"/>
              </a:rPr>
              <a:t>. </a:t>
            </a:r>
            <a:r>
              <a:rPr lang="zh-CN" sz="1800" kern="100" dirty="0">
                <a:latin typeface="Times New Roman" panose="02020603050405020304" pitchFamily="18" charset="0"/>
                <a:ea typeface="KaiTi" panose="02010609060101010101" pitchFamily="49" charset="-122"/>
              </a:rPr>
              <a:t>四大才女之蔡文姬传</a:t>
            </a:r>
            <a:r>
              <a:rPr lang="en-US" sz="1800" kern="100" dirty="0">
                <a:latin typeface="Times New Roman" panose="02020603050405020304" pitchFamily="18" charset="0"/>
                <a:ea typeface="KaiTi" panose="02010609060101010101" pitchFamily="49" charset="-122"/>
              </a:rPr>
              <a:t>[M]. </a:t>
            </a:r>
            <a:r>
              <a:rPr lang="zh-CN" sz="1800" kern="100" dirty="0">
                <a:latin typeface="Times New Roman" panose="02020603050405020304" pitchFamily="18" charset="0"/>
                <a:ea typeface="KaiTi" panose="02010609060101010101" pitchFamily="49" charset="-122"/>
              </a:rPr>
              <a:t>北京：中国华侨出版社</a:t>
            </a:r>
            <a:r>
              <a:rPr lang="en-US" sz="1800" kern="100" dirty="0">
                <a:latin typeface="Times New Roman" panose="02020603050405020304" pitchFamily="18" charset="0"/>
                <a:ea typeface="KaiTi" panose="02010609060101010101" pitchFamily="49" charset="-122"/>
              </a:rPr>
              <a:t>, 2011</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[5]</a:t>
            </a:r>
            <a:r>
              <a:rPr lang="zh-CN" sz="1800" kern="100" dirty="0">
                <a:latin typeface="Times New Roman" panose="02020603050405020304" pitchFamily="18" charset="0"/>
                <a:ea typeface="KaiTi" panose="02010609060101010101" pitchFamily="49" charset="-122"/>
              </a:rPr>
              <a:t>许渊冲</a:t>
            </a:r>
            <a:r>
              <a:rPr lang="en-US" sz="1800" kern="100" dirty="0">
                <a:latin typeface="Times New Roman" panose="02020603050405020304" pitchFamily="18" charset="0"/>
                <a:ea typeface="KaiTi" panose="02010609060101010101" pitchFamily="49" charset="-122"/>
              </a:rPr>
              <a:t>. </a:t>
            </a:r>
            <a:r>
              <a:rPr lang="zh-CN" sz="1800" kern="100" dirty="0">
                <a:latin typeface="Times New Roman" panose="02020603050405020304" pitchFamily="18" charset="0"/>
                <a:ea typeface="KaiTi" panose="02010609060101010101" pitchFamily="49" charset="-122"/>
              </a:rPr>
              <a:t>许渊冲经典英译汉魏六朝诗</a:t>
            </a:r>
            <a:r>
              <a:rPr lang="en-US" sz="1800" kern="100" dirty="0">
                <a:latin typeface="Times New Roman" panose="02020603050405020304" pitchFamily="18" charset="0"/>
                <a:ea typeface="KaiTi" panose="02010609060101010101" pitchFamily="49" charset="-122"/>
              </a:rPr>
              <a:t>[M]. </a:t>
            </a:r>
            <a:r>
              <a:rPr lang="zh-CN" sz="1800" kern="100" dirty="0">
                <a:latin typeface="Times New Roman" panose="02020603050405020304" pitchFamily="18" charset="0"/>
                <a:ea typeface="KaiTi" panose="02010609060101010101" pitchFamily="49" charset="-122"/>
              </a:rPr>
              <a:t>北京：海豚出版社</a:t>
            </a:r>
            <a:r>
              <a:rPr lang="en-US" sz="1800" kern="100" dirty="0">
                <a:latin typeface="Times New Roman" panose="02020603050405020304" pitchFamily="18" charset="0"/>
                <a:ea typeface="KaiTi" panose="02010609060101010101" pitchFamily="49" charset="-122"/>
              </a:rPr>
              <a:t>, 2017:17</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[6]</a:t>
            </a:r>
            <a:r>
              <a:rPr lang="zh-CN" sz="1800" kern="100" dirty="0">
                <a:latin typeface="Times New Roman" panose="02020603050405020304" pitchFamily="18" charset="0"/>
                <a:ea typeface="KaiTi" panose="02010609060101010101" pitchFamily="49" charset="-122"/>
              </a:rPr>
              <a:t>赵明哲</a:t>
            </a:r>
            <a:r>
              <a:rPr lang="en-US" sz="1800" kern="100" dirty="0">
                <a:latin typeface="Times New Roman" panose="02020603050405020304" pitchFamily="18" charset="0"/>
                <a:ea typeface="KaiTi" panose="02010609060101010101" pitchFamily="49" charset="-122"/>
              </a:rPr>
              <a:t>. </a:t>
            </a:r>
            <a:r>
              <a:rPr lang="zh-CN" sz="1800" kern="100" dirty="0">
                <a:latin typeface="Times New Roman" panose="02020603050405020304" pitchFamily="18" charset="0"/>
                <a:ea typeface="KaiTi" panose="02010609060101010101" pitchFamily="49" charset="-122"/>
              </a:rPr>
              <a:t>四大才女之卓文君传</a:t>
            </a:r>
            <a:r>
              <a:rPr lang="en-US" sz="1800" kern="100" dirty="0">
                <a:latin typeface="Times New Roman" panose="02020603050405020304" pitchFamily="18" charset="0"/>
                <a:ea typeface="KaiTi" panose="02010609060101010101" pitchFamily="49" charset="-122"/>
              </a:rPr>
              <a:t>[M]. </a:t>
            </a:r>
            <a:r>
              <a:rPr lang="zh-CN" sz="1800" kern="100" dirty="0">
                <a:latin typeface="Times New Roman" panose="02020603050405020304" pitchFamily="18" charset="0"/>
                <a:ea typeface="KaiTi" panose="02010609060101010101" pitchFamily="49" charset="-122"/>
              </a:rPr>
              <a:t>北京：中国华侨出版社</a:t>
            </a:r>
            <a:r>
              <a:rPr lang="en-US" sz="1800" kern="100" dirty="0">
                <a:latin typeface="Times New Roman" panose="02020603050405020304" pitchFamily="18" charset="0"/>
                <a:ea typeface="KaiTi" panose="02010609060101010101" pitchFamily="49" charset="-122"/>
              </a:rPr>
              <a:t>, 2011</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b="1" kern="100" dirty="0">
                <a:latin typeface="Times New Roman" panose="02020603050405020304" pitchFamily="18" charset="0"/>
                <a:ea typeface="KaiTi" panose="02010609060101010101" pitchFamily="49" charset="-122"/>
              </a:rPr>
              <a:t> </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b="1" kern="100" dirty="0">
                <a:latin typeface="Times New Roman" panose="02020603050405020304" pitchFamily="18" charset="0"/>
                <a:ea typeface="KaiTi" panose="02010609060101010101" pitchFamily="49" charset="-122"/>
              </a:rPr>
              <a:t>Questions</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1. Who are the four talented women of ancient China?</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2. Do you know any representative works written by Cai </a:t>
            </a:r>
            <a:r>
              <a:rPr lang="en-US" sz="1800" kern="100" dirty="0" err="1">
                <a:latin typeface="Times New Roman" panose="02020603050405020304" pitchFamily="18" charset="0"/>
                <a:ea typeface="KaiTi" panose="02010609060101010101" pitchFamily="49" charset="-122"/>
              </a:rPr>
              <a:t>Wenji</a:t>
            </a:r>
            <a:r>
              <a:rPr lang="en-US" sz="1800" kern="100" dirty="0">
                <a:latin typeface="Times New Roman" panose="02020603050405020304" pitchFamily="18" charset="0"/>
                <a:ea typeface="KaiTi" panose="02010609060101010101" pitchFamily="49" charset="-122"/>
              </a:rPr>
              <a:t>?</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3. Who is </a:t>
            </a:r>
            <a:r>
              <a:rPr lang="en-US" sz="1800" kern="100" dirty="0" err="1">
                <a:latin typeface="Times New Roman" panose="02020603050405020304" pitchFamily="18" charset="0"/>
                <a:ea typeface="KaiTi" panose="02010609060101010101" pitchFamily="49" charset="-122"/>
              </a:rPr>
              <a:t>Zhuo</a:t>
            </a:r>
            <a:r>
              <a:rPr lang="en-US" sz="1800" kern="100" dirty="0">
                <a:latin typeface="Times New Roman" panose="02020603050405020304" pitchFamily="18" charset="0"/>
                <a:ea typeface="KaiTi" panose="02010609060101010101" pitchFamily="49" charset="-122"/>
              </a:rPr>
              <a:t> Wenjun's husband?</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4. What did </a:t>
            </a:r>
            <a:r>
              <a:rPr lang="en-US" sz="1800" kern="100" dirty="0" err="1">
                <a:latin typeface="Times New Roman" panose="02020603050405020304" pitchFamily="18" charset="0"/>
                <a:ea typeface="KaiTi" panose="02010609060101010101" pitchFamily="49" charset="-122"/>
              </a:rPr>
              <a:t>ZhuoWenjun</a:t>
            </a:r>
            <a:r>
              <a:rPr lang="en-US" sz="1800" kern="100" dirty="0">
                <a:latin typeface="Times New Roman" panose="02020603050405020304" pitchFamily="18" charset="0"/>
                <a:ea typeface="KaiTi" panose="02010609060101010101" pitchFamily="49" charset="-122"/>
              </a:rPr>
              <a:t> do to save her marriage?</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5. Who is considered "the first talented woman through the ages"?</a:t>
            </a:r>
            <a:endParaRPr lang="de-DE" sz="1800" kern="100" dirty="0">
              <a:latin typeface="Times New Roman" panose="02020603050405020304" pitchFamily="18" charset="0"/>
              <a:ea typeface="SimSun" panose="02010600030101010101" pitchFamily="2" charset="-122"/>
            </a:endParaRPr>
          </a:p>
          <a:p>
            <a:pPr marL="0" indent="0" algn="just">
              <a:spcAft>
                <a:spcPts val="300"/>
              </a:spcAft>
              <a:buNone/>
            </a:pPr>
            <a:r>
              <a:rPr lang="en-US" sz="1800" kern="100" dirty="0">
                <a:latin typeface="Times New Roman" panose="02020603050405020304" pitchFamily="18" charset="0"/>
                <a:ea typeface="KaiTi" panose="02010609060101010101" pitchFamily="49" charset="-122"/>
              </a:rPr>
              <a:t>6. Who is the writer of </a:t>
            </a:r>
            <a:r>
              <a:rPr lang="en-US" sz="1800" i="1" kern="100" dirty="0">
                <a:latin typeface="Times New Roman" panose="02020603050405020304" pitchFamily="18" charset="0"/>
                <a:ea typeface="KaiTi" panose="02010609060101010101" pitchFamily="49" charset="-122"/>
              </a:rPr>
              <a:t>The Commandments for Women</a:t>
            </a:r>
            <a:r>
              <a:rPr lang="en-US" sz="1800" kern="100" dirty="0">
                <a:latin typeface="Times New Roman" panose="02020603050405020304" pitchFamily="18" charset="0"/>
                <a:ea typeface="KaiTi" panose="02010609060101010101" pitchFamily="49" charset="-122"/>
              </a:rPr>
              <a:t>?</a:t>
            </a:r>
            <a:endParaRPr lang="de-DE" sz="1800" kern="100" dirty="0">
              <a:latin typeface="Times New Roman" panose="02020603050405020304" pitchFamily="18" charset="0"/>
              <a:ea typeface="SimSun" panose="02010600030101010101" pitchFamily="2" charset="-122"/>
            </a:endParaRPr>
          </a:p>
          <a:p>
            <a:pPr marL="0" indent="0">
              <a:buNone/>
            </a:pPr>
            <a:r>
              <a:rPr lang="en-US" sz="1800" kern="100" dirty="0">
                <a:latin typeface="Times New Roman" panose="02020603050405020304" pitchFamily="18" charset="0"/>
                <a:ea typeface="KaiTi" panose="02010609060101010101" pitchFamily="49" charset="-122"/>
              </a:rPr>
              <a:t>7. What are the influences about </a:t>
            </a:r>
            <a:r>
              <a:rPr lang="en-US" sz="1800" i="1" kern="100" dirty="0">
                <a:latin typeface="Times New Roman" panose="02020603050405020304" pitchFamily="18" charset="0"/>
                <a:ea typeface="KaiTi" panose="02010609060101010101" pitchFamily="49" charset="-122"/>
              </a:rPr>
              <a:t>The Commandments for Women</a:t>
            </a:r>
            <a:r>
              <a:rPr lang="en-US" sz="1800" kern="100" dirty="0">
                <a:latin typeface="Times New Roman" panose="02020603050405020304" pitchFamily="18" charset="0"/>
                <a:ea typeface="KaiTi" panose="02010609060101010101" pitchFamily="49" charset="-122"/>
              </a:rPr>
              <a:t>?</a:t>
            </a:r>
          </a:p>
          <a:p>
            <a:pPr marL="0" indent="0">
              <a:buNone/>
            </a:pPr>
            <a:endParaRPr lang="en-US" sz="1800" kern="100" dirty="0">
              <a:solidFill>
                <a:srgbClr val="000000"/>
              </a:solidFill>
              <a:latin typeface="Times New Roman" panose="02020603050405020304" pitchFamily="18" charset="0"/>
              <a:ea typeface="KaiTi" panose="02010609060101010101" pitchFamily="49" charset="-122"/>
            </a:endParaRPr>
          </a:p>
          <a:p>
            <a:pPr marL="0" indent="0">
              <a:buNone/>
            </a:pPr>
            <a:r>
              <a:rPr lang="de-DE" sz="1400" dirty="0" err="1">
                <a:solidFill>
                  <a:srgbClr val="000000"/>
                </a:solidFill>
                <a:latin typeface="Arial" panose="020B0604020202020204" pitchFamily="34" charset="0"/>
              </a:rPr>
              <a:t>Four</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Talented</a:t>
            </a:r>
            <a:r>
              <a:rPr lang="de-DE" sz="1400" dirty="0">
                <a:solidFill>
                  <a:srgbClr val="000000"/>
                </a:solidFill>
                <a:latin typeface="Arial" panose="020B0604020202020204" pitchFamily="34" charset="0"/>
              </a:rPr>
              <a:t> Women[</a:t>
            </a:r>
            <a:r>
              <a:rPr lang="de-DE" sz="1400" dirty="0" err="1">
                <a:solidFill>
                  <a:srgbClr val="002BB8"/>
                </a:solidFill>
                <a:latin typeface="Arial" panose="020B0604020202020204" pitchFamily="34" charset="0"/>
                <a:hlinkClick r:id="rId2" tooltip="Edit section: Four Talented Women"/>
              </a:rPr>
              <a:t>edit</a:t>
            </a:r>
            <a:r>
              <a:rPr lang="de-DE" sz="1400" dirty="0">
                <a:solidFill>
                  <a:srgbClr val="000000"/>
                </a:solidFill>
                <a:latin typeface="Arial" panose="020B0604020202020204" pitchFamily="34" charset="0"/>
              </a:rPr>
              <a:t>]</a:t>
            </a:r>
          </a:p>
          <a:p>
            <a:pPr marL="0" indent="0">
              <a:buNone/>
            </a:pPr>
            <a:r>
              <a:rPr lang="de-DE" sz="1400" dirty="0">
                <a:solidFill>
                  <a:srgbClr val="000000"/>
                </a:solidFill>
                <a:latin typeface="Arial" panose="020B0604020202020204" pitchFamily="34" charset="0"/>
              </a:rPr>
              <a:t>1.teacher </a:t>
            </a:r>
            <a:r>
              <a:rPr lang="de-DE" sz="1400" dirty="0" err="1">
                <a:solidFill>
                  <a:srgbClr val="000000"/>
                </a:solidFill>
                <a:latin typeface="Arial" panose="020B0604020202020204" pitchFamily="34" charset="0"/>
              </a:rPr>
              <a:t>presentation</a:t>
            </a:r>
            <a:r>
              <a:rPr lang="de-DE" sz="1400" dirty="0">
                <a:solidFill>
                  <a:srgbClr val="000000"/>
                </a:solidFill>
                <a:latin typeface="Arial" panose="020B0604020202020204" pitchFamily="34" charset="0"/>
              </a:rPr>
              <a:t> on The </a:t>
            </a:r>
            <a:r>
              <a:rPr lang="de-DE" sz="1400" dirty="0" err="1">
                <a:solidFill>
                  <a:srgbClr val="000000"/>
                </a:solidFill>
                <a:latin typeface="Arial" panose="020B0604020202020204" pitchFamily="34" charset="0"/>
              </a:rPr>
              <a:t>Four</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Talented</a:t>
            </a:r>
            <a:r>
              <a:rPr lang="de-DE" sz="1400" dirty="0">
                <a:solidFill>
                  <a:srgbClr val="000000"/>
                </a:solidFill>
                <a:latin typeface="Arial" panose="020B0604020202020204" pitchFamily="34" charset="0"/>
              </a:rPr>
              <a:t> Women </a:t>
            </a:r>
            <a:r>
              <a:rPr lang="de-DE" sz="1400" dirty="0" err="1">
                <a:solidFill>
                  <a:srgbClr val="000000"/>
                </a:solidFill>
                <a:latin typeface="Arial" panose="020B0604020202020204" pitchFamily="34" charset="0"/>
              </a:rPr>
              <a:t>of</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Ancient</a:t>
            </a:r>
            <a:r>
              <a:rPr lang="de-DE" sz="1400" dirty="0">
                <a:solidFill>
                  <a:srgbClr val="000000"/>
                </a:solidFill>
                <a:latin typeface="Arial" panose="020B0604020202020204" pitchFamily="34" charset="0"/>
              </a:rPr>
              <a:t> China</a:t>
            </a:r>
          </a:p>
          <a:p>
            <a:pPr marL="0" indent="0">
              <a:buNone/>
            </a:pPr>
            <a:r>
              <a:rPr lang="de-DE" sz="1400" dirty="0">
                <a:solidFill>
                  <a:srgbClr val="000000"/>
                </a:solidFill>
                <a:latin typeface="Arial" panose="020B0604020202020204" pitchFamily="34" charset="0"/>
              </a:rPr>
              <a:t>Education: Historical </a:t>
            </a:r>
            <a:r>
              <a:rPr lang="de-DE" sz="1400" dirty="0" err="1">
                <a:solidFill>
                  <a:srgbClr val="000000"/>
                </a:solidFill>
                <a:latin typeface="Arial" panose="020B0604020202020204" pitchFamily="34" charset="0"/>
              </a:rPr>
              <a:t>Figures</a:t>
            </a:r>
            <a:endParaRPr lang="de-DE" sz="1400" dirty="0">
              <a:solidFill>
                <a:srgbClr val="000000"/>
              </a:solidFill>
              <a:latin typeface="Arial" panose="020B0604020202020204" pitchFamily="34" charset="0"/>
            </a:endParaRPr>
          </a:p>
          <a:p>
            <a:pPr marL="0" indent="0">
              <a:buNone/>
            </a:pPr>
            <a:r>
              <a:rPr lang="de-DE" sz="1400" dirty="0">
                <a:solidFill>
                  <a:srgbClr val="000000"/>
                </a:solidFill>
                <a:latin typeface="Arial" panose="020B0604020202020204" pitchFamily="34" charset="0"/>
              </a:rPr>
              <a:t>Here </a:t>
            </a:r>
            <a:r>
              <a:rPr lang="de-DE" sz="1400" dirty="0" err="1">
                <a:solidFill>
                  <a:srgbClr val="000000"/>
                </a:solidFill>
                <a:latin typeface="Arial" panose="020B0604020202020204" pitchFamily="34" charset="0"/>
              </a:rPr>
              <a:t>is</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the</a:t>
            </a:r>
            <a:r>
              <a:rPr lang="de-DE" sz="1400" dirty="0">
                <a:solidFill>
                  <a:srgbClr val="000000"/>
                </a:solidFill>
                <a:latin typeface="Arial" panose="020B0604020202020204" pitchFamily="34" charset="0"/>
              </a:rPr>
              <a:t> link </a:t>
            </a:r>
            <a:r>
              <a:rPr lang="de-DE" sz="1400" dirty="0" err="1">
                <a:solidFill>
                  <a:srgbClr val="000000"/>
                </a:solidFill>
                <a:latin typeface="Arial" panose="020B0604020202020204" pitchFamily="34" charset="0"/>
              </a:rPr>
              <a:t>to</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the</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quiz</a:t>
            </a:r>
            <a:r>
              <a:rPr lang="de-DE" sz="1400" dirty="0">
                <a:solidFill>
                  <a:srgbClr val="000000"/>
                </a:solidFill>
                <a:latin typeface="Arial" panose="020B0604020202020204" pitchFamily="34" charset="0"/>
              </a:rPr>
              <a:t> on </a:t>
            </a:r>
            <a:r>
              <a:rPr lang="de-DE" sz="1400" dirty="0" err="1">
                <a:solidFill>
                  <a:srgbClr val="000000"/>
                </a:solidFill>
                <a:latin typeface="Arial" panose="020B0604020202020204" pitchFamily="34" charset="0"/>
              </a:rPr>
              <a:t>this</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topic</a:t>
            </a:r>
            <a:r>
              <a:rPr lang="de-DE" sz="1400" dirty="0">
                <a:solidFill>
                  <a:srgbClr val="000000"/>
                </a:solidFill>
                <a:latin typeface="Arial" panose="020B0604020202020204" pitchFamily="34" charset="0"/>
              </a:rPr>
              <a:t>: </a:t>
            </a:r>
            <a:r>
              <a:rPr lang="de-DE" sz="1400" dirty="0">
                <a:solidFill>
                  <a:srgbClr val="3366BB"/>
                </a:solidFill>
                <a:latin typeface="Arial" panose="020B0604020202020204" pitchFamily="34" charset="0"/>
                <a:hlinkClick r:id="rId3"/>
              </a:rPr>
              <a:t>[1]</a:t>
            </a:r>
            <a:endParaRPr lang="de-DE" sz="1400" dirty="0">
              <a:solidFill>
                <a:srgbClr val="000000"/>
              </a:solidFill>
              <a:latin typeface="Arial" panose="020B0604020202020204" pitchFamily="34" charset="0"/>
            </a:endParaRPr>
          </a:p>
          <a:p>
            <a:pPr marL="0" indent="0">
              <a:buNone/>
            </a:pPr>
            <a:endParaRPr lang="de-DE" sz="1400" dirty="0">
              <a:solidFill>
                <a:srgbClr val="000000"/>
              </a:solidFill>
              <a:latin typeface="Arial" panose="020B0604020202020204" pitchFamily="34" charset="0"/>
            </a:endParaRPr>
          </a:p>
          <a:p>
            <a:pPr marL="0" indent="0">
              <a:buNone/>
            </a:pPr>
            <a:r>
              <a:rPr lang="de-DE" sz="1400" dirty="0" err="1">
                <a:solidFill>
                  <a:srgbClr val="000000"/>
                </a:solidFill>
                <a:latin typeface="Arial" panose="020B0604020202020204" pitchFamily="34" charset="0"/>
              </a:rPr>
              <a:t>Four</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Handsome</a:t>
            </a:r>
            <a:r>
              <a:rPr lang="de-DE" sz="1400" dirty="0">
                <a:solidFill>
                  <a:srgbClr val="000000"/>
                </a:solidFill>
                <a:latin typeface="Arial" panose="020B0604020202020204" pitchFamily="34" charset="0"/>
              </a:rPr>
              <a:t> Men[</a:t>
            </a:r>
            <a:r>
              <a:rPr lang="de-DE" sz="1400" dirty="0" err="1">
                <a:solidFill>
                  <a:srgbClr val="002BB8"/>
                </a:solidFill>
                <a:latin typeface="Arial" panose="020B0604020202020204" pitchFamily="34" charset="0"/>
                <a:hlinkClick r:id="rId4" tooltip="Edit section: Four Handsome Men"/>
              </a:rPr>
              <a:t>edit</a:t>
            </a:r>
            <a:r>
              <a:rPr lang="de-DE" sz="1400" dirty="0">
                <a:solidFill>
                  <a:srgbClr val="000000"/>
                </a:solidFill>
                <a:latin typeface="Arial" panose="020B0604020202020204" pitchFamily="34" charset="0"/>
              </a:rPr>
              <a:t>]</a:t>
            </a:r>
          </a:p>
          <a:p>
            <a:pPr marL="0" indent="0">
              <a:buNone/>
            </a:pPr>
            <a:r>
              <a:rPr lang="de-DE" sz="1400" dirty="0">
                <a:solidFill>
                  <a:srgbClr val="000000"/>
                </a:solidFill>
                <a:latin typeface="Arial" panose="020B0604020202020204" pitchFamily="34" charset="0"/>
              </a:rPr>
              <a:t>2.student </a:t>
            </a:r>
            <a:r>
              <a:rPr lang="de-DE" sz="1400" dirty="0" err="1">
                <a:solidFill>
                  <a:srgbClr val="000000"/>
                </a:solidFill>
                <a:latin typeface="Arial" panose="020B0604020202020204" pitchFamily="34" charset="0"/>
              </a:rPr>
              <a:t>presentation</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by</a:t>
            </a:r>
            <a:r>
              <a:rPr lang="de-DE" sz="1400" dirty="0">
                <a:solidFill>
                  <a:srgbClr val="000000"/>
                </a:solidFill>
                <a:latin typeface="Arial" panose="020B0604020202020204" pitchFamily="34" charset="0"/>
              </a:rPr>
              <a:t> Chen Kun </a:t>
            </a:r>
            <a:r>
              <a:rPr lang="zh-CN" altLang="de-DE" sz="1400" dirty="0">
                <a:solidFill>
                  <a:srgbClr val="000000"/>
                </a:solidFill>
                <a:latin typeface="Arial" panose="020B0604020202020204" pitchFamily="34" charset="0"/>
              </a:rPr>
              <a:t>陈锟 </a:t>
            </a:r>
            <a:r>
              <a:rPr lang="de-DE" sz="1400" dirty="0">
                <a:solidFill>
                  <a:srgbClr val="000000"/>
                </a:solidFill>
                <a:latin typeface="Arial" panose="020B0604020202020204" pitchFamily="34" charset="0"/>
              </a:rPr>
              <a:t>on The </a:t>
            </a:r>
            <a:r>
              <a:rPr lang="de-DE" sz="1400" dirty="0" err="1">
                <a:solidFill>
                  <a:srgbClr val="000000"/>
                </a:solidFill>
                <a:latin typeface="Arial" panose="020B0604020202020204" pitchFamily="34" charset="0"/>
              </a:rPr>
              <a:t>Four</a:t>
            </a:r>
            <a:r>
              <a:rPr lang="de-DE" sz="1400" dirty="0">
                <a:solidFill>
                  <a:srgbClr val="000000"/>
                </a:solidFill>
                <a:latin typeface="Arial" panose="020B0604020202020204" pitchFamily="34" charset="0"/>
              </a:rPr>
              <a:t> Most </a:t>
            </a:r>
            <a:r>
              <a:rPr lang="de-DE" sz="1400" dirty="0" err="1">
                <a:solidFill>
                  <a:srgbClr val="000000"/>
                </a:solidFill>
                <a:latin typeface="Arial" panose="020B0604020202020204" pitchFamily="34" charset="0"/>
              </a:rPr>
              <a:t>Handsome</a:t>
            </a:r>
            <a:r>
              <a:rPr lang="de-DE" sz="1400" dirty="0">
                <a:solidFill>
                  <a:srgbClr val="000000"/>
                </a:solidFill>
                <a:latin typeface="Arial" panose="020B0604020202020204" pitchFamily="34" charset="0"/>
              </a:rPr>
              <a:t> Men in </a:t>
            </a:r>
            <a:r>
              <a:rPr lang="de-DE" sz="1400" dirty="0" err="1">
                <a:solidFill>
                  <a:srgbClr val="000000"/>
                </a:solidFill>
                <a:latin typeface="Arial" panose="020B0604020202020204" pitchFamily="34" charset="0"/>
              </a:rPr>
              <a:t>Ancient</a:t>
            </a:r>
            <a:r>
              <a:rPr lang="de-DE" sz="1400" dirty="0">
                <a:solidFill>
                  <a:srgbClr val="000000"/>
                </a:solidFill>
                <a:latin typeface="Arial" panose="020B0604020202020204" pitchFamily="34" charset="0"/>
              </a:rPr>
              <a:t> China</a:t>
            </a:r>
          </a:p>
          <a:p>
            <a:pPr marL="0" indent="0">
              <a:buNone/>
            </a:pPr>
            <a:r>
              <a:rPr lang="de-DE" sz="1400" dirty="0">
                <a:solidFill>
                  <a:srgbClr val="CC2200"/>
                </a:solidFill>
                <a:latin typeface="Arial" panose="020B0604020202020204" pitchFamily="34" charset="0"/>
                <a:hlinkClick r:id="rId5" tooltip="Four Most Handsome Men.pptx"/>
              </a:rPr>
              <a:t>This </a:t>
            </a:r>
            <a:r>
              <a:rPr lang="de-DE" sz="1400" dirty="0" err="1">
                <a:solidFill>
                  <a:srgbClr val="CC2200"/>
                </a:solidFill>
                <a:latin typeface="Arial" panose="020B0604020202020204" pitchFamily="34" charset="0"/>
                <a:hlinkClick r:id="rId5" tooltip="Four Most Handsome Men.pptx"/>
              </a:rPr>
              <a:t>is</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the</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ppt</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by</a:t>
            </a:r>
            <a:r>
              <a:rPr lang="de-DE" sz="1400" dirty="0">
                <a:solidFill>
                  <a:srgbClr val="CC2200"/>
                </a:solidFill>
                <a:latin typeface="Arial" panose="020B0604020202020204" pitchFamily="34" charset="0"/>
                <a:hlinkClick r:id="rId5" tooltip="Four Most Handsome Men.pptx"/>
              </a:rPr>
              <a:t> Chen Kun on </a:t>
            </a:r>
            <a:r>
              <a:rPr lang="de-DE" sz="1400" dirty="0" err="1">
                <a:solidFill>
                  <a:srgbClr val="CC2200"/>
                </a:solidFill>
                <a:latin typeface="Arial" panose="020B0604020202020204" pitchFamily="34" charset="0"/>
                <a:hlinkClick r:id="rId5" tooltip="Four Most Handsome Men.pptx"/>
              </a:rPr>
              <a:t>the</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four</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most</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handsome</a:t>
            </a:r>
            <a:r>
              <a:rPr lang="de-DE" sz="1400" dirty="0">
                <a:solidFill>
                  <a:srgbClr val="CC2200"/>
                </a:solidFill>
                <a:latin typeface="Arial" panose="020B0604020202020204" pitchFamily="34" charset="0"/>
                <a:hlinkClick r:id="rId5" tooltip="Four Most Handsome Men.pptx"/>
              </a:rPr>
              <a:t> </a:t>
            </a:r>
            <a:r>
              <a:rPr lang="de-DE" sz="1400" dirty="0" err="1">
                <a:solidFill>
                  <a:srgbClr val="CC2200"/>
                </a:solidFill>
                <a:latin typeface="Arial" panose="020B0604020202020204" pitchFamily="34" charset="0"/>
                <a:hlinkClick r:id="rId5" tooltip="Four Most Handsome Men.pptx"/>
              </a:rPr>
              <a:t>men</a:t>
            </a:r>
            <a:r>
              <a:rPr lang="de-DE" sz="1400" dirty="0">
                <a:solidFill>
                  <a:srgbClr val="CC2200"/>
                </a:solidFill>
                <a:latin typeface="Arial" panose="020B0604020202020204" pitchFamily="34" charset="0"/>
                <a:hlinkClick r:id="rId5" tooltip="Four Most Handsome Men.pptx"/>
              </a:rPr>
              <a:t>.</a:t>
            </a:r>
            <a:endParaRPr lang="de-DE" sz="1400" dirty="0">
              <a:solidFill>
                <a:srgbClr val="000000"/>
              </a:solidFill>
              <a:latin typeface="Arial" panose="020B0604020202020204" pitchFamily="34" charset="0"/>
            </a:endParaRPr>
          </a:p>
          <a:p>
            <a:pPr marL="0" indent="0">
              <a:buNone/>
            </a:pPr>
            <a:r>
              <a:rPr lang="de-DE" sz="1400" dirty="0">
                <a:solidFill>
                  <a:srgbClr val="000000"/>
                </a:solidFill>
                <a:latin typeface="Arial" panose="020B0604020202020204" pitchFamily="34" charset="0"/>
              </a:rPr>
              <a:t>Here </a:t>
            </a:r>
            <a:r>
              <a:rPr lang="de-DE" sz="1400" dirty="0" err="1">
                <a:solidFill>
                  <a:srgbClr val="000000"/>
                </a:solidFill>
                <a:latin typeface="Arial" panose="020B0604020202020204" pitchFamily="34" charset="0"/>
              </a:rPr>
              <a:t>is</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the</a:t>
            </a:r>
            <a:r>
              <a:rPr lang="de-DE" sz="1400" dirty="0">
                <a:solidFill>
                  <a:srgbClr val="000000"/>
                </a:solidFill>
                <a:latin typeface="Arial" panose="020B0604020202020204" pitchFamily="34" charset="0"/>
              </a:rPr>
              <a:t> link </a:t>
            </a:r>
            <a:r>
              <a:rPr lang="de-DE" sz="1400" dirty="0" err="1">
                <a:solidFill>
                  <a:srgbClr val="000000"/>
                </a:solidFill>
                <a:latin typeface="Arial" panose="020B0604020202020204" pitchFamily="34" charset="0"/>
              </a:rPr>
              <a:t>to</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the</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quiz</a:t>
            </a:r>
            <a:r>
              <a:rPr lang="de-DE" sz="1400" dirty="0">
                <a:solidFill>
                  <a:srgbClr val="000000"/>
                </a:solidFill>
                <a:latin typeface="Arial" panose="020B0604020202020204" pitchFamily="34" charset="0"/>
              </a:rPr>
              <a:t> on </a:t>
            </a:r>
            <a:r>
              <a:rPr lang="de-DE" sz="1400" dirty="0" err="1">
                <a:solidFill>
                  <a:srgbClr val="000000"/>
                </a:solidFill>
                <a:latin typeface="Arial" panose="020B0604020202020204" pitchFamily="34" charset="0"/>
              </a:rPr>
              <a:t>this</a:t>
            </a:r>
            <a:r>
              <a:rPr lang="de-DE" sz="1400" dirty="0">
                <a:solidFill>
                  <a:srgbClr val="000000"/>
                </a:solidFill>
                <a:latin typeface="Arial" panose="020B0604020202020204" pitchFamily="34" charset="0"/>
              </a:rPr>
              <a:t> </a:t>
            </a:r>
            <a:r>
              <a:rPr lang="de-DE" sz="1400" dirty="0" err="1">
                <a:solidFill>
                  <a:srgbClr val="000000"/>
                </a:solidFill>
                <a:latin typeface="Arial" panose="020B0604020202020204" pitchFamily="34" charset="0"/>
              </a:rPr>
              <a:t>topic</a:t>
            </a:r>
            <a:r>
              <a:rPr lang="de-DE" sz="1400" dirty="0">
                <a:solidFill>
                  <a:srgbClr val="000000"/>
                </a:solidFill>
                <a:latin typeface="Arial" panose="020B0604020202020204" pitchFamily="34" charset="0"/>
              </a:rPr>
              <a:t>: </a:t>
            </a:r>
            <a:r>
              <a:rPr lang="de-DE" sz="1400" dirty="0">
                <a:solidFill>
                  <a:srgbClr val="3366BB"/>
                </a:solidFill>
                <a:latin typeface="Arial" panose="020B0604020202020204" pitchFamily="34" charset="0"/>
                <a:hlinkClick r:id="rId3"/>
              </a:rPr>
              <a:t>[2]</a:t>
            </a:r>
            <a:endParaRPr lang="de-DE" sz="1400" dirty="0">
              <a:solidFill>
                <a:srgbClr val="000000"/>
              </a:solidFill>
              <a:latin typeface="Arial" panose="020B0604020202020204" pitchFamily="34" charset="0"/>
            </a:endParaRPr>
          </a:p>
          <a:p>
            <a:pPr marL="0" indent="0">
              <a:buNone/>
            </a:pPr>
            <a:endParaRPr lang="en-US" altLang="zh-CN" sz="2200" b="1" dirty="0">
              <a:latin typeface="Arial" panose="020B0604020202020204" pitchFamily="34" charset="0"/>
              <a:cs typeface="Arial" panose="020B0604020202020204" pitchFamily="34" charset="0"/>
              <a:sym typeface="+mn-ea"/>
            </a:endParaRPr>
          </a:p>
          <a:p>
            <a:pPr marL="0" indent="0">
              <a:buNone/>
            </a:pPr>
            <a:endParaRPr lang="en-US" altLang="zh-CN" sz="2200" b="1" dirty="0">
              <a:latin typeface="Arial" panose="020B0604020202020204" pitchFamily="34" charset="0"/>
              <a:cs typeface="Arial" panose="020B0604020202020204" pitchFamily="34" charset="0"/>
              <a:sym typeface="+mn-ea"/>
            </a:endParaRPr>
          </a:p>
          <a:p>
            <a:pPr marL="0" inden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01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7632848" cy="4882554"/>
          </a:xfrm>
        </p:spPr>
        <p:txBody>
          <a:bodyPr>
            <a:normAutofit fontScale="90000" lnSpcReduction="10000"/>
          </a:bodyPr>
          <a:lstStyle/>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 2.21 Organizational </a:t>
            </a:r>
            <a:r>
              <a:rPr lang="de-DE" sz="2000" dirty="0" err="1">
                <a:latin typeface="Calibri" panose="020F0502020204030204" pitchFamily="34" charset="0"/>
                <a:ea typeface="SimSun" panose="02010600030101010101" pitchFamily="2" charset="-122"/>
                <a:cs typeface="Calibri" panose="020F0502020204030204" pitchFamily="34" charset="0"/>
              </a:rPr>
              <a:t>things</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2 2.28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3 3.7</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4 3.14</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5 3.21</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6 3.28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7 4.4</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8 4.11</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9 4.18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10 4.25</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11 5.2</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12 5.9</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13 5.16</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14 5.23</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15 5.30</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16 6.6</a:t>
            </a:r>
          </a:p>
        </p:txBody>
      </p:sp>
      <p:sp>
        <p:nvSpPr>
          <p:cNvPr id="3" name="Textfeld 2">
            <a:extLst>
              <a:ext uri="{FF2B5EF4-FFF2-40B4-BE49-F238E27FC236}">
                <a16:creationId xmlns:a16="http://schemas.microsoft.com/office/drawing/2014/main" id="{C0FF34F4-B801-4569-8C1A-31BA9EB38CC2}"/>
              </a:ext>
            </a:extLst>
          </p:cNvPr>
          <p:cNvSpPr txBox="1"/>
          <p:nvPr/>
        </p:nvSpPr>
        <p:spPr>
          <a:xfrm>
            <a:off x="1547664" y="1700808"/>
            <a:ext cx="7056784" cy="4985980"/>
          </a:xfrm>
          <a:prstGeom prst="rect">
            <a:avLst/>
          </a:prstGeom>
          <a:noFill/>
        </p:spPr>
        <p:txBody>
          <a:bodyPr wrap="square" rtlCol="0">
            <a:spAutoFit/>
          </a:bodyPr>
          <a:lstStyle/>
          <a:p>
            <a:pPr algn="l"/>
            <a:r>
              <a:rPr lang="de-DE" sz="1000" b="0" i="0" dirty="0">
                <a:solidFill>
                  <a:srgbClr val="000000"/>
                </a:solidFill>
                <a:effectLst/>
                <a:latin typeface="Arial" panose="020B0604020202020204" pitchFamily="34" charset="0"/>
              </a:rPr>
              <a:t>2 1 </a:t>
            </a:r>
            <a:r>
              <a:rPr lang="de-DE" sz="1000" b="0" i="0" dirty="0" err="1">
                <a:solidFill>
                  <a:srgbClr val="000000"/>
                </a:solidFill>
                <a:effectLst/>
                <a:latin typeface="Arial" panose="020B0604020202020204" pitchFamily="34" charset="0"/>
              </a:rPr>
              <a:t>Aesthetic</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ideals</a:t>
            </a:r>
            <a:r>
              <a:rPr lang="de-DE" sz="1000" b="0" i="0" dirty="0">
                <a:solidFill>
                  <a:srgbClr val="000000"/>
                </a:solidFill>
                <a:effectLst/>
                <a:latin typeface="Arial" panose="020B0604020202020204" pitchFamily="34" charset="0"/>
              </a:rPr>
              <a:t> and social </a:t>
            </a:r>
            <a:r>
              <a:rPr lang="de-DE" sz="1000" b="0" i="0" dirty="0" err="1">
                <a:solidFill>
                  <a:srgbClr val="000000"/>
                </a:solidFill>
                <a:effectLst/>
                <a:latin typeface="Arial" panose="020B0604020202020204" pitchFamily="34" charset="0"/>
              </a:rPr>
              <a:t>customs</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Four</a:t>
            </a:r>
            <a:r>
              <a:rPr lang="de-DE" sz="1000" b="0" i="0" dirty="0">
                <a:solidFill>
                  <a:srgbClr val="000000"/>
                </a:solidFill>
                <a:effectLst/>
                <a:latin typeface="Arial" panose="020B0604020202020204" pitchFamily="34" charset="0"/>
              </a:rPr>
              <a:t> Most </a:t>
            </a:r>
            <a:r>
              <a:rPr lang="de-DE" sz="1000" b="0" i="0" dirty="0" err="1">
                <a:solidFill>
                  <a:srgbClr val="000000"/>
                </a:solidFill>
                <a:effectLst/>
                <a:latin typeface="Arial" panose="020B0604020202020204" pitchFamily="34" charset="0"/>
              </a:rPr>
              <a:t>Handsome</a:t>
            </a:r>
            <a:r>
              <a:rPr lang="de-DE" sz="1000" b="0" i="0" dirty="0">
                <a:solidFill>
                  <a:srgbClr val="000000"/>
                </a:solidFill>
                <a:effectLst/>
                <a:latin typeface="Arial" panose="020B0604020202020204" pitchFamily="34" charset="0"/>
              </a:rPr>
              <a:t> Men in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China 78%</a:t>
            </a:r>
            <a:r>
              <a:rPr lang="zh-CN" altLang="de-DE" sz="1000" b="0" i="0" dirty="0">
                <a:solidFill>
                  <a:srgbClr val="000000"/>
                </a:solidFill>
                <a:effectLst/>
                <a:latin typeface="Arial" panose="020B0604020202020204" pitchFamily="34" charset="0"/>
              </a:rPr>
              <a:t>陈锟</a:t>
            </a:r>
          </a:p>
          <a:p>
            <a:pPr algn="l"/>
            <a:r>
              <a:rPr lang="de-DE" altLang="zh-CN" sz="1000" b="0" i="0" dirty="0">
                <a:solidFill>
                  <a:srgbClr val="000000"/>
                </a:solidFill>
                <a:effectLst/>
                <a:latin typeface="Arial" panose="020B0604020202020204" pitchFamily="34" charset="0"/>
              </a:rPr>
              <a:t>2 8 </a:t>
            </a:r>
            <a:r>
              <a:rPr lang="de-DE" sz="1000" b="0" i="0" dirty="0">
                <a:solidFill>
                  <a:srgbClr val="000000"/>
                </a:solidFill>
                <a:effectLst/>
                <a:latin typeface="Arial" panose="020B0604020202020204" pitchFamily="34" charset="0"/>
              </a:rPr>
              <a:t>Education: Historical </a:t>
            </a:r>
            <a:r>
              <a:rPr lang="de-DE" sz="1000" b="0" i="0" dirty="0" err="1">
                <a:solidFill>
                  <a:srgbClr val="000000"/>
                </a:solidFill>
                <a:effectLst/>
                <a:latin typeface="Arial" panose="020B0604020202020204" pitchFamily="34" charset="0"/>
              </a:rPr>
              <a:t>Figures</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Four</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Talented</a:t>
            </a:r>
            <a:r>
              <a:rPr lang="de-DE" sz="1000" b="0" i="0" dirty="0">
                <a:solidFill>
                  <a:srgbClr val="000000"/>
                </a:solidFill>
                <a:effectLst/>
                <a:latin typeface="Arial" panose="020B0604020202020204" pitchFamily="34" charset="0"/>
              </a:rPr>
              <a:t> Women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China 64%</a:t>
            </a:r>
          </a:p>
          <a:p>
            <a:pPr algn="l"/>
            <a:r>
              <a:rPr lang="de-DE" sz="1000" b="0" i="0" dirty="0">
                <a:solidFill>
                  <a:srgbClr val="000000"/>
                </a:solidFill>
                <a:effectLst/>
                <a:latin typeface="Arial" panose="020B0604020202020204" pitchFamily="34" charset="0"/>
              </a:rPr>
              <a:t>3 10 Architecture: Fengshui in Chinese Architecture 61%</a:t>
            </a:r>
            <a:r>
              <a:rPr lang="zh-CN" altLang="de-DE" sz="1000" b="0" i="0" dirty="0">
                <a:solidFill>
                  <a:srgbClr val="000000"/>
                </a:solidFill>
                <a:effectLst/>
                <a:latin typeface="Arial" panose="020B0604020202020204" pitchFamily="34" charset="0"/>
              </a:rPr>
              <a:t>陈诚</a:t>
            </a:r>
          </a:p>
          <a:p>
            <a:pPr algn="l"/>
            <a:r>
              <a:rPr lang="de-DE" altLang="zh-CN" sz="1000" b="0" i="0" dirty="0">
                <a:solidFill>
                  <a:srgbClr val="000000"/>
                </a:solidFill>
                <a:effectLst/>
                <a:latin typeface="Arial" panose="020B0604020202020204" pitchFamily="34" charset="0"/>
              </a:rPr>
              <a:t>3 19 </a:t>
            </a:r>
            <a:r>
              <a:rPr lang="de-DE" sz="1000" b="0" i="0" dirty="0">
                <a:solidFill>
                  <a:srgbClr val="000000"/>
                </a:solidFill>
                <a:effectLst/>
                <a:latin typeface="Arial" panose="020B0604020202020204" pitchFamily="34" charset="0"/>
              </a:rPr>
              <a:t>Architecture: The </a:t>
            </a:r>
            <a:r>
              <a:rPr lang="de-DE" sz="1000" b="0" i="0" dirty="0" err="1">
                <a:solidFill>
                  <a:srgbClr val="000000"/>
                </a:solidFill>
                <a:effectLst/>
                <a:latin typeface="Arial" panose="020B0604020202020204" pitchFamily="34" charset="0"/>
              </a:rPr>
              <a:t>Forbidden</a:t>
            </a:r>
            <a:r>
              <a:rPr lang="de-DE" sz="1000" b="0" i="0" dirty="0">
                <a:solidFill>
                  <a:srgbClr val="000000"/>
                </a:solidFill>
                <a:effectLst/>
                <a:latin typeface="Arial" panose="020B0604020202020204" pitchFamily="34" charset="0"/>
              </a:rPr>
              <a:t> City 55%</a:t>
            </a:r>
            <a:r>
              <a:rPr lang="zh-CN" altLang="de-DE" sz="1000" b="0" i="0" dirty="0">
                <a:solidFill>
                  <a:srgbClr val="000000"/>
                </a:solidFill>
                <a:effectLst/>
                <a:latin typeface="Arial" panose="020B0604020202020204" pitchFamily="34" charset="0"/>
              </a:rPr>
              <a:t>禹紫琪</a:t>
            </a:r>
          </a:p>
          <a:p>
            <a:pPr algn="l"/>
            <a:r>
              <a:rPr lang="de-DE" altLang="zh-CN" sz="1000" b="0" i="0" dirty="0">
                <a:solidFill>
                  <a:srgbClr val="000000"/>
                </a:solidFill>
                <a:effectLst/>
                <a:latin typeface="Arial" panose="020B0604020202020204" pitchFamily="34" charset="0"/>
              </a:rPr>
              <a:t>4 27 </a:t>
            </a:r>
            <a:r>
              <a:rPr lang="de-DE" sz="1000" b="0" i="0" dirty="0" err="1">
                <a:solidFill>
                  <a:srgbClr val="000000"/>
                </a:solidFill>
                <a:effectLst/>
                <a:latin typeface="Arial" panose="020B0604020202020204" pitchFamily="34" charset="0"/>
              </a:rPr>
              <a:t>Mythology</a:t>
            </a:r>
            <a:r>
              <a:rPr lang="de-DE" sz="1000" b="0" i="0" dirty="0">
                <a:solidFill>
                  <a:srgbClr val="000000"/>
                </a:solidFill>
                <a:effectLst/>
                <a:latin typeface="Arial" panose="020B0604020202020204" pitchFamily="34" charset="0"/>
              </a:rPr>
              <a:t>: Gods and </a:t>
            </a:r>
            <a:r>
              <a:rPr lang="de-DE" sz="1000" b="0" i="0" dirty="0" err="1">
                <a:solidFill>
                  <a:srgbClr val="000000"/>
                </a:solidFill>
                <a:effectLst/>
                <a:latin typeface="Arial" panose="020B0604020202020204" pitchFamily="34" charset="0"/>
              </a:rPr>
              <a:t>Immortals</a:t>
            </a:r>
            <a:r>
              <a:rPr lang="de-DE" sz="1000" b="0" i="0" dirty="0">
                <a:solidFill>
                  <a:srgbClr val="000000"/>
                </a:solidFill>
                <a:effectLst/>
                <a:latin typeface="Arial" panose="020B0604020202020204" pitchFamily="34" charset="0"/>
              </a:rPr>
              <a:t> 51%</a:t>
            </a:r>
            <a:r>
              <a:rPr lang="zh-CN" altLang="de-DE" sz="1000" b="0" i="0" dirty="0">
                <a:solidFill>
                  <a:srgbClr val="000000"/>
                </a:solidFill>
                <a:effectLst/>
                <a:latin typeface="Arial" panose="020B0604020202020204" pitchFamily="34" charset="0"/>
              </a:rPr>
              <a:t>袁灵</a:t>
            </a:r>
          </a:p>
          <a:p>
            <a:pPr algn="l"/>
            <a:r>
              <a:rPr lang="de-DE" altLang="zh-CN" sz="1000" b="0" i="0" dirty="0">
                <a:solidFill>
                  <a:srgbClr val="000000"/>
                </a:solidFill>
                <a:effectLst/>
                <a:latin typeface="Arial" panose="020B0604020202020204" pitchFamily="34" charset="0"/>
              </a:rPr>
              <a:t>4 30 </a:t>
            </a:r>
            <a:r>
              <a:rPr lang="de-DE" sz="1000" b="0" i="0" dirty="0" err="1">
                <a:solidFill>
                  <a:srgbClr val="000000"/>
                </a:solidFill>
                <a:effectLst/>
                <a:latin typeface="Arial" panose="020B0604020202020204" pitchFamily="34" charset="0"/>
              </a:rPr>
              <a:t>Literature</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literature</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Mythology</a:t>
            </a:r>
            <a:r>
              <a:rPr lang="de-DE" sz="1000" b="0" i="0" dirty="0">
                <a:solidFill>
                  <a:srgbClr val="000000"/>
                </a:solidFill>
                <a:effectLst/>
                <a:latin typeface="Arial" panose="020B0604020202020204" pitchFamily="34" charset="0"/>
              </a:rPr>
              <a:t> 50%</a:t>
            </a:r>
            <a:r>
              <a:rPr lang="zh-CN" altLang="de-DE" sz="1000" b="0" i="0" dirty="0">
                <a:solidFill>
                  <a:srgbClr val="000000"/>
                </a:solidFill>
                <a:effectLst/>
                <a:latin typeface="Arial" panose="020B0604020202020204" pitchFamily="34" charset="0"/>
              </a:rPr>
              <a:t>李婉莹</a:t>
            </a:r>
          </a:p>
          <a:p>
            <a:pPr algn="l"/>
            <a:r>
              <a:rPr lang="de-DE" altLang="zh-CN" sz="1000" b="0" i="0" dirty="0">
                <a:solidFill>
                  <a:srgbClr val="000000"/>
                </a:solidFill>
                <a:effectLst/>
                <a:latin typeface="Arial" panose="020B0604020202020204" pitchFamily="34" charset="0"/>
              </a:rPr>
              <a:t>5 2 </a:t>
            </a:r>
            <a:r>
              <a:rPr lang="de-DE" sz="1000" b="0" i="0" dirty="0">
                <a:solidFill>
                  <a:srgbClr val="000000"/>
                </a:solidFill>
                <a:effectLst/>
                <a:latin typeface="Arial" panose="020B0604020202020204" pitchFamily="34" charset="0"/>
              </a:rPr>
              <a:t>Silk and </a:t>
            </a:r>
            <a:r>
              <a:rPr lang="de-DE" sz="1000" b="0" i="0" dirty="0" err="1">
                <a:solidFill>
                  <a:srgbClr val="000000"/>
                </a:solidFill>
                <a:effectLst/>
                <a:latin typeface="Arial" panose="020B0604020202020204" pitchFamily="34" charset="0"/>
              </a:rPr>
              <a:t>porcelain</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Celadon</a:t>
            </a:r>
            <a:r>
              <a:rPr lang="de-DE" sz="1000" b="0" i="0" dirty="0">
                <a:solidFill>
                  <a:srgbClr val="000000"/>
                </a:solidFill>
                <a:effectLst/>
                <a:latin typeface="Arial" panose="020B0604020202020204" pitchFamily="34" charset="0"/>
              </a:rPr>
              <a:t> and </a:t>
            </a:r>
            <a:r>
              <a:rPr lang="de-DE" sz="1000" b="0" i="0" dirty="0" err="1">
                <a:solidFill>
                  <a:srgbClr val="000000"/>
                </a:solidFill>
                <a:effectLst/>
                <a:latin typeface="Arial" panose="020B0604020202020204" pitchFamily="34" charset="0"/>
              </a:rPr>
              <a:t>Celadon</a:t>
            </a:r>
            <a:r>
              <a:rPr lang="de-DE" sz="1000" b="0" i="0" dirty="0">
                <a:solidFill>
                  <a:srgbClr val="000000"/>
                </a:solidFill>
                <a:effectLst/>
                <a:latin typeface="Arial" panose="020B0604020202020204" pitchFamily="34" charset="0"/>
              </a:rPr>
              <a:t> Song 《</a:t>
            </a:r>
            <a:r>
              <a:rPr lang="zh-CN" altLang="de-DE" sz="1000" b="0" i="0" dirty="0">
                <a:solidFill>
                  <a:srgbClr val="000000"/>
                </a:solidFill>
                <a:effectLst/>
                <a:latin typeface="Arial" panose="020B0604020202020204" pitchFamily="34" charset="0"/>
              </a:rPr>
              <a:t>青花瓷</a:t>
            </a:r>
            <a:r>
              <a:rPr lang="de-DE" altLang="zh-CN" sz="1000" b="0" i="0" dirty="0">
                <a:solidFill>
                  <a:srgbClr val="000000"/>
                </a:solidFill>
                <a:effectLst/>
                <a:latin typeface="Arial" panose="020B0604020202020204" pitchFamily="34" charset="0"/>
              </a:rPr>
              <a:t>》</a:t>
            </a:r>
            <a:r>
              <a:rPr lang="zh-CN" altLang="de-DE" sz="1000" b="0" i="0" dirty="0">
                <a:solidFill>
                  <a:srgbClr val="000000"/>
                </a:solidFill>
                <a:effectLst/>
                <a:latin typeface="Arial" panose="020B0604020202020204" pitchFamily="34" charset="0"/>
              </a:rPr>
              <a:t>歌词 </a:t>
            </a:r>
            <a:r>
              <a:rPr lang="de-DE" altLang="zh-CN" sz="1000" b="0" i="0" dirty="0">
                <a:solidFill>
                  <a:srgbClr val="000000"/>
                </a:solidFill>
                <a:effectLst/>
                <a:latin typeface="Arial" panose="020B0604020202020204" pitchFamily="34" charset="0"/>
              </a:rPr>
              <a:t>72%</a:t>
            </a:r>
            <a:r>
              <a:rPr lang="zh-CN" altLang="de-DE" sz="1000" b="0" i="0" dirty="0">
                <a:solidFill>
                  <a:srgbClr val="000000"/>
                </a:solidFill>
                <a:effectLst/>
                <a:latin typeface="Arial" panose="020B0604020202020204" pitchFamily="34" charset="0"/>
              </a:rPr>
              <a:t>喻锦博</a:t>
            </a:r>
          </a:p>
          <a:p>
            <a:pPr algn="l"/>
            <a:r>
              <a:rPr lang="de-DE" altLang="zh-CN" sz="1000" b="0" i="0" dirty="0">
                <a:solidFill>
                  <a:srgbClr val="000000"/>
                </a:solidFill>
                <a:effectLst/>
                <a:latin typeface="Arial" panose="020B0604020202020204" pitchFamily="34" charset="0"/>
              </a:rPr>
              <a:t>5 11 </a:t>
            </a:r>
            <a:r>
              <a:rPr lang="de-DE" sz="1000" b="0" i="0" dirty="0">
                <a:solidFill>
                  <a:srgbClr val="000000"/>
                </a:solidFill>
                <a:effectLst/>
                <a:latin typeface="Arial" panose="020B0604020202020204" pitchFamily="34" charset="0"/>
              </a:rPr>
              <a:t>Science and Technology: </a:t>
            </a:r>
            <a:r>
              <a:rPr lang="de-DE" sz="1000" b="0" i="0" dirty="0" err="1">
                <a:solidFill>
                  <a:srgbClr val="000000"/>
                </a:solidFill>
                <a:effectLst/>
                <a:latin typeface="Arial" panose="020B0604020202020204" pitchFamily="34" charset="0"/>
              </a:rPr>
              <a:t>Douyin</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Tik</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Tok</a:t>
            </a:r>
            <a:r>
              <a:rPr lang="de-DE" sz="1000" b="0" i="0" dirty="0">
                <a:solidFill>
                  <a:srgbClr val="000000"/>
                </a:solidFill>
                <a:effectLst/>
                <a:latin typeface="Arial" panose="020B0604020202020204" pitchFamily="34" charset="0"/>
              </a:rPr>
              <a:t>) 61%</a:t>
            </a:r>
            <a:r>
              <a:rPr lang="zh-CN" altLang="de-DE" sz="1000" b="0" i="0" dirty="0">
                <a:solidFill>
                  <a:srgbClr val="000000"/>
                </a:solidFill>
                <a:effectLst/>
                <a:latin typeface="Arial" panose="020B0604020202020204" pitchFamily="34" charset="0"/>
              </a:rPr>
              <a:t>欧欣榆</a:t>
            </a:r>
          </a:p>
          <a:p>
            <a:pPr algn="l"/>
            <a:r>
              <a:rPr lang="de-DE" altLang="zh-CN" sz="1000" b="0" i="0" dirty="0">
                <a:solidFill>
                  <a:srgbClr val="000000"/>
                </a:solidFill>
                <a:effectLst/>
                <a:latin typeface="Arial" panose="020B0604020202020204" pitchFamily="34" charset="0"/>
              </a:rPr>
              <a:t>6 23 </a:t>
            </a:r>
            <a:r>
              <a:rPr lang="de-DE" sz="1000" b="0" i="0" dirty="0" err="1">
                <a:solidFill>
                  <a:srgbClr val="000000"/>
                </a:solidFill>
                <a:effectLst/>
                <a:latin typeface="Arial" panose="020B0604020202020204" pitchFamily="34" charset="0"/>
              </a:rPr>
              <a:t>Beverages</a:t>
            </a:r>
            <a:r>
              <a:rPr lang="de-DE" sz="1000" b="0" i="0" dirty="0">
                <a:solidFill>
                  <a:srgbClr val="000000"/>
                </a:solidFill>
                <a:effectLst/>
                <a:latin typeface="Arial" panose="020B0604020202020204" pitchFamily="34" charset="0"/>
              </a:rPr>
              <a:t>: Tea 53% </a:t>
            </a:r>
            <a:r>
              <a:rPr lang="zh-CN" altLang="de-DE" sz="1000" b="0" i="0" dirty="0">
                <a:solidFill>
                  <a:srgbClr val="000000"/>
                </a:solidFill>
                <a:effectLst/>
                <a:latin typeface="Arial" panose="020B0604020202020204" pitchFamily="34" charset="0"/>
              </a:rPr>
              <a:t>李思文</a:t>
            </a:r>
          </a:p>
          <a:p>
            <a:pPr algn="l"/>
            <a:r>
              <a:rPr lang="de-DE" altLang="zh-CN" sz="1000" b="0" i="0" dirty="0">
                <a:solidFill>
                  <a:srgbClr val="000000"/>
                </a:solidFill>
                <a:effectLst/>
                <a:latin typeface="Arial" panose="020B0604020202020204" pitchFamily="34" charset="0"/>
              </a:rPr>
              <a:t>6 12 </a:t>
            </a:r>
            <a:r>
              <a:rPr lang="de-DE" sz="1000" b="0" i="0" dirty="0" err="1">
                <a:solidFill>
                  <a:srgbClr val="000000"/>
                </a:solidFill>
                <a:effectLst/>
                <a:latin typeface="Arial" panose="020B0604020202020204" pitchFamily="34" charset="0"/>
              </a:rPr>
              <a:t>Beverages</a:t>
            </a:r>
            <a:r>
              <a:rPr lang="de-DE" sz="1000" b="0" i="0" dirty="0">
                <a:solidFill>
                  <a:srgbClr val="000000"/>
                </a:solidFill>
                <a:effectLst/>
                <a:latin typeface="Arial" panose="020B0604020202020204" pitchFamily="34" charset="0"/>
              </a:rPr>
              <a:t>: Milk Tea 60%</a:t>
            </a:r>
            <a:r>
              <a:rPr lang="zh-CN" altLang="de-DE" sz="1000" b="0" i="0" dirty="0">
                <a:solidFill>
                  <a:srgbClr val="000000"/>
                </a:solidFill>
                <a:effectLst/>
                <a:latin typeface="Arial" panose="020B0604020202020204" pitchFamily="34" charset="0"/>
              </a:rPr>
              <a:t>由馨凝</a:t>
            </a:r>
          </a:p>
          <a:p>
            <a:pPr algn="l"/>
            <a:r>
              <a:rPr lang="de-DE" altLang="zh-CN" sz="1000" b="0" i="0" dirty="0">
                <a:solidFill>
                  <a:srgbClr val="000000"/>
                </a:solidFill>
                <a:effectLst/>
                <a:latin typeface="Arial" panose="020B0604020202020204" pitchFamily="34" charset="0"/>
              </a:rPr>
              <a:t>7 6 </a:t>
            </a:r>
            <a:r>
              <a:rPr lang="de-DE" sz="1000" b="0" i="0" dirty="0">
                <a:solidFill>
                  <a:srgbClr val="000000"/>
                </a:solidFill>
                <a:effectLst/>
                <a:latin typeface="Arial" panose="020B0604020202020204" pitchFamily="34" charset="0"/>
              </a:rPr>
              <a:t>Traditional Cuisine: </a:t>
            </a:r>
            <a:r>
              <a:rPr lang="de-DE" sz="1000" b="0" i="0" dirty="0" err="1">
                <a:solidFill>
                  <a:srgbClr val="000000"/>
                </a:solidFill>
                <a:effectLst/>
                <a:latin typeface="Arial" panose="020B0604020202020204" pitchFamily="34" charset="0"/>
              </a:rPr>
              <a:t>Hotpot</a:t>
            </a:r>
            <a:r>
              <a:rPr lang="de-DE" sz="1000" b="0" i="0" dirty="0">
                <a:solidFill>
                  <a:srgbClr val="000000"/>
                </a:solidFill>
                <a:effectLst/>
                <a:latin typeface="Arial" panose="020B0604020202020204" pitchFamily="34" charset="0"/>
              </a:rPr>
              <a:t> 66%</a:t>
            </a:r>
            <a:r>
              <a:rPr lang="zh-CN" altLang="de-DE" sz="1000" b="0" i="0" dirty="0">
                <a:solidFill>
                  <a:srgbClr val="000000"/>
                </a:solidFill>
                <a:effectLst/>
                <a:latin typeface="Arial" panose="020B0604020202020204" pitchFamily="34" charset="0"/>
              </a:rPr>
              <a:t>陈心怡</a:t>
            </a:r>
          </a:p>
          <a:p>
            <a:pPr algn="l"/>
            <a:r>
              <a:rPr lang="de-DE" altLang="zh-CN" sz="1000" b="0" i="0" dirty="0">
                <a:solidFill>
                  <a:srgbClr val="000000"/>
                </a:solidFill>
                <a:effectLst/>
                <a:latin typeface="Arial" panose="020B0604020202020204" pitchFamily="34" charset="0"/>
              </a:rPr>
              <a:t>7 24 </a:t>
            </a:r>
            <a:r>
              <a:rPr lang="de-DE" sz="1000" b="0" i="0" dirty="0">
                <a:solidFill>
                  <a:srgbClr val="000000"/>
                </a:solidFill>
                <a:effectLst/>
                <a:latin typeface="Arial" panose="020B0604020202020204" pitchFamily="34" charset="0"/>
              </a:rPr>
              <a:t>Traditional Cuisine: Breakfast Culture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Wuhan 53%</a:t>
            </a:r>
            <a:r>
              <a:rPr lang="zh-CN" altLang="de-DE" sz="1000" b="0" i="0" dirty="0">
                <a:solidFill>
                  <a:srgbClr val="000000"/>
                </a:solidFill>
                <a:effectLst/>
                <a:latin typeface="Arial" panose="020B0604020202020204" pitchFamily="34" charset="0"/>
              </a:rPr>
              <a:t>魏静婷</a:t>
            </a:r>
          </a:p>
          <a:p>
            <a:pPr algn="l"/>
            <a:r>
              <a:rPr lang="de-DE" altLang="zh-CN" sz="1000" b="0" i="0" dirty="0">
                <a:solidFill>
                  <a:srgbClr val="000000"/>
                </a:solidFill>
                <a:effectLst/>
                <a:latin typeface="Arial" panose="020B0604020202020204" pitchFamily="34" charset="0"/>
              </a:rPr>
              <a:t>8 4 </a:t>
            </a:r>
            <a:r>
              <a:rPr lang="de-DE" sz="1000" b="0" i="0" dirty="0" err="1">
                <a:solidFill>
                  <a:srgbClr val="000000"/>
                </a:solidFill>
                <a:effectLst/>
                <a:latin typeface="Arial" panose="020B0604020202020204" pitchFamily="34" charset="0"/>
              </a:rPr>
              <a:t>Literature</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literature</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Classical</a:t>
            </a:r>
            <a:r>
              <a:rPr lang="de-DE" sz="1000" b="0" i="0" dirty="0">
                <a:solidFill>
                  <a:srgbClr val="000000"/>
                </a:solidFill>
                <a:effectLst/>
                <a:latin typeface="Arial" panose="020B0604020202020204" pitchFamily="34" charset="0"/>
              </a:rPr>
              <a:t> Fairy Tales 68% </a:t>
            </a:r>
            <a:r>
              <a:rPr lang="zh-CN" altLang="de-DE" sz="1000" b="0" i="0" dirty="0">
                <a:solidFill>
                  <a:srgbClr val="000000"/>
                </a:solidFill>
                <a:effectLst/>
                <a:latin typeface="Arial" panose="020B0604020202020204" pitchFamily="34" charset="0"/>
              </a:rPr>
              <a:t>邓鲁露</a:t>
            </a:r>
          </a:p>
          <a:p>
            <a:pPr algn="l"/>
            <a:r>
              <a:rPr lang="de-DE" altLang="zh-CN" sz="1000" b="0" i="0" dirty="0">
                <a:solidFill>
                  <a:srgbClr val="000000"/>
                </a:solidFill>
                <a:effectLst/>
                <a:latin typeface="Arial" panose="020B0604020202020204" pitchFamily="34" charset="0"/>
              </a:rPr>
              <a:t>8 20 </a:t>
            </a:r>
            <a:r>
              <a:rPr lang="de-DE" sz="1000" b="0" i="0" dirty="0">
                <a:solidFill>
                  <a:srgbClr val="000000"/>
                </a:solidFill>
                <a:effectLst/>
                <a:latin typeface="Arial" panose="020B0604020202020204" pitchFamily="34" charset="0"/>
              </a:rPr>
              <a:t>Chinese Movies 55% </a:t>
            </a:r>
            <a:r>
              <a:rPr lang="zh-CN" altLang="de-DE" sz="1000" b="0" i="0" dirty="0">
                <a:solidFill>
                  <a:srgbClr val="000000"/>
                </a:solidFill>
                <a:effectLst/>
                <a:latin typeface="Arial" panose="020B0604020202020204" pitchFamily="34" charset="0"/>
              </a:rPr>
              <a:t>马菲菲</a:t>
            </a:r>
          </a:p>
          <a:p>
            <a:pPr algn="l"/>
            <a:r>
              <a:rPr lang="de-DE" altLang="zh-CN" sz="1000" b="0" i="0" dirty="0">
                <a:solidFill>
                  <a:srgbClr val="000000"/>
                </a:solidFill>
                <a:effectLst/>
                <a:latin typeface="Arial" panose="020B0604020202020204" pitchFamily="34" charset="0"/>
              </a:rPr>
              <a:t>8 21 </a:t>
            </a:r>
            <a:r>
              <a:rPr lang="de-DE" sz="1000" b="0" i="0" dirty="0">
                <a:solidFill>
                  <a:srgbClr val="000000"/>
                </a:solidFill>
                <a:effectLst/>
                <a:latin typeface="Arial" panose="020B0604020202020204" pitchFamily="34" charset="0"/>
              </a:rPr>
              <a:t>Stage </a:t>
            </a:r>
            <a:r>
              <a:rPr lang="de-DE" sz="1000" b="0" i="0" dirty="0" err="1">
                <a:solidFill>
                  <a:srgbClr val="000000"/>
                </a:solidFill>
                <a:effectLst/>
                <a:latin typeface="Arial" panose="020B0604020202020204" pitchFamily="34" charset="0"/>
              </a:rPr>
              <a:t>entertainment</a:t>
            </a:r>
            <a:r>
              <a:rPr lang="de-DE" sz="1000" b="0" i="0" dirty="0">
                <a:solidFill>
                  <a:srgbClr val="000000"/>
                </a:solidFill>
                <a:effectLst/>
                <a:latin typeface="Arial" panose="020B0604020202020204" pitchFamily="34" charset="0"/>
              </a:rPr>
              <a:t>: Crosstalk </a:t>
            </a:r>
            <a:r>
              <a:rPr lang="zh-CN" altLang="de-DE" sz="1000" b="0" i="0" dirty="0">
                <a:solidFill>
                  <a:srgbClr val="000000"/>
                </a:solidFill>
                <a:effectLst/>
                <a:latin typeface="Arial" panose="020B0604020202020204" pitchFamily="34" charset="0"/>
              </a:rPr>
              <a:t>相声 </a:t>
            </a:r>
            <a:r>
              <a:rPr lang="de-DE" altLang="zh-CN" sz="1000" b="0" i="0" dirty="0">
                <a:solidFill>
                  <a:srgbClr val="000000"/>
                </a:solidFill>
                <a:effectLst/>
                <a:latin typeface="Arial" panose="020B0604020202020204" pitchFamily="34" charset="0"/>
              </a:rPr>
              <a:t>54% </a:t>
            </a:r>
            <a:r>
              <a:rPr lang="zh-CN" altLang="de-DE" sz="1000" b="0" i="0" dirty="0">
                <a:solidFill>
                  <a:srgbClr val="000000"/>
                </a:solidFill>
                <a:effectLst/>
                <a:latin typeface="Arial" panose="020B0604020202020204" pitchFamily="34" charset="0"/>
              </a:rPr>
              <a:t>周思睿</a:t>
            </a:r>
          </a:p>
          <a:p>
            <a:pPr algn="l"/>
            <a:r>
              <a:rPr lang="de-DE" altLang="zh-CN" sz="1000" b="0" i="0" dirty="0">
                <a:solidFill>
                  <a:srgbClr val="000000"/>
                </a:solidFill>
                <a:effectLst/>
                <a:latin typeface="Arial" panose="020B0604020202020204" pitchFamily="34" charset="0"/>
              </a:rPr>
              <a:t>9 7 </a:t>
            </a:r>
            <a:r>
              <a:rPr lang="de-DE" sz="1000" b="0" i="0" dirty="0" err="1">
                <a:solidFill>
                  <a:srgbClr val="000000"/>
                </a:solidFill>
                <a:effectLst/>
                <a:latin typeface="Arial" panose="020B0604020202020204" pitchFamily="34" charset="0"/>
              </a:rPr>
              <a:t>Clothing</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Clothing</a:t>
            </a:r>
            <a:r>
              <a:rPr lang="de-DE" sz="1000" b="0" i="0" dirty="0">
                <a:solidFill>
                  <a:srgbClr val="000000"/>
                </a:solidFill>
                <a:effectLst/>
                <a:latin typeface="Arial" panose="020B0604020202020204" pitchFamily="34" charset="0"/>
              </a:rPr>
              <a:t> 64% </a:t>
            </a:r>
            <a:r>
              <a:rPr lang="zh-CN" altLang="de-DE" sz="1000" b="0" i="0" dirty="0">
                <a:solidFill>
                  <a:srgbClr val="000000"/>
                </a:solidFill>
                <a:effectLst/>
                <a:latin typeface="Arial" panose="020B0604020202020204" pitchFamily="34" charset="0"/>
              </a:rPr>
              <a:t>刘倩仪</a:t>
            </a:r>
          </a:p>
          <a:p>
            <a:pPr algn="l"/>
            <a:r>
              <a:rPr lang="de-DE" altLang="zh-CN" sz="1000" b="0" i="0" dirty="0">
                <a:solidFill>
                  <a:srgbClr val="000000"/>
                </a:solidFill>
                <a:effectLst/>
                <a:latin typeface="Arial" panose="020B0604020202020204" pitchFamily="34" charset="0"/>
              </a:rPr>
              <a:t>9 14 </a:t>
            </a:r>
            <a:r>
              <a:rPr lang="de-DE" sz="1000" b="0" i="0" dirty="0" err="1">
                <a:solidFill>
                  <a:srgbClr val="000000"/>
                </a:solidFill>
                <a:effectLst/>
                <a:latin typeface="Arial" panose="020B0604020202020204" pitchFamily="34" charset="0"/>
              </a:rPr>
              <a:t>Facial</a:t>
            </a:r>
            <a:r>
              <a:rPr lang="de-DE" sz="1000" b="0" i="0" dirty="0">
                <a:solidFill>
                  <a:srgbClr val="000000"/>
                </a:solidFill>
                <a:effectLst/>
                <a:latin typeface="Arial" panose="020B0604020202020204" pitchFamily="34" charset="0"/>
              </a:rPr>
              <a:t> Make-up 58% </a:t>
            </a:r>
            <a:r>
              <a:rPr lang="zh-CN" altLang="de-DE" sz="1000" b="0" i="0" dirty="0">
                <a:solidFill>
                  <a:srgbClr val="000000"/>
                </a:solidFill>
                <a:effectLst/>
                <a:latin typeface="Arial" panose="020B0604020202020204" pitchFamily="34" charset="0"/>
              </a:rPr>
              <a:t>邹享睿</a:t>
            </a:r>
          </a:p>
          <a:p>
            <a:pPr algn="l"/>
            <a:r>
              <a:rPr lang="de-DE" altLang="zh-CN" sz="1000" b="0" i="0" dirty="0">
                <a:solidFill>
                  <a:srgbClr val="000000"/>
                </a:solidFill>
                <a:effectLst/>
                <a:latin typeface="Arial" panose="020B0604020202020204" pitchFamily="34" charset="0"/>
              </a:rPr>
              <a:t>10 9 </a:t>
            </a:r>
            <a:r>
              <a:rPr lang="de-DE" sz="1000" b="0" i="0" dirty="0">
                <a:solidFill>
                  <a:srgbClr val="000000"/>
                </a:solidFill>
                <a:effectLst/>
                <a:latin typeface="Arial" panose="020B0604020202020204" pitchFamily="34" charset="0"/>
              </a:rPr>
              <a:t>Games: </a:t>
            </a:r>
            <a:r>
              <a:rPr lang="de-DE" sz="1000" b="0" i="0" dirty="0" err="1">
                <a:solidFill>
                  <a:srgbClr val="000000"/>
                </a:solidFill>
                <a:effectLst/>
                <a:latin typeface="Arial" panose="020B0604020202020204" pitchFamily="34" charset="0"/>
              </a:rPr>
              <a:t>Mahjong</a:t>
            </a:r>
            <a:r>
              <a:rPr lang="de-DE" sz="1000" b="0" i="0" dirty="0">
                <a:solidFill>
                  <a:srgbClr val="000000"/>
                </a:solidFill>
                <a:effectLst/>
                <a:latin typeface="Arial" panose="020B0604020202020204" pitchFamily="34" charset="0"/>
              </a:rPr>
              <a:t>: An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card</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play</a:t>
            </a:r>
            <a:r>
              <a:rPr lang="de-DE" sz="1000" b="0" i="0" dirty="0">
                <a:solidFill>
                  <a:srgbClr val="000000"/>
                </a:solidFill>
                <a:effectLst/>
                <a:latin typeface="Arial" panose="020B0604020202020204" pitchFamily="34" charset="0"/>
              </a:rPr>
              <a:t> 62% </a:t>
            </a:r>
            <a:r>
              <a:rPr lang="zh-CN" altLang="de-DE" sz="1000" b="0" i="0" dirty="0">
                <a:solidFill>
                  <a:srgbClr val="000000"/>
                </a:solidFill>
                <a:effectLst/>
                <a:latin typeface="Arial" panose="020B0604020202020204" pitchFamily="34" charset="0"/>
              </a:rPr>
              <a:t>李琳玉</a:t>
            </a:r>
          </a:p>
          <a:p>
            <a:pPr algn="l"/>
            <a:r>
              <a:rPr lang="de-DE" altLang="zh-CN" sz="1000" b="0" i="0" dirty="0">
                <a:solidFill>
                  <a:srgbClr val="000000"/>
                </a:solidFill>
                <a:effectLst/>
                <a:latin typeface="Arial" panose="020B0604020202020204" pitchFamily="34" charset="0"/>
              </a:rPr>
              <a:t>10 29 </a:t>
            </a:r>
            <a:r>
              <a:rPr lang="de-DE" sz="1000" b="0" i="0" dirty="0">
                <a:solidFill>
                  <a:srgbClr val="000000"/>
                </a:solidFill>
                <a:effectLst/>
                <a:latin typeface="Arial" panose="020B0604020202020204" pitchFamily="34" charset="0"/>
              </a:rPr>
              <a:t>Games: Kite Flying 51% </a:t>
            </a:r>
            <a:r>
              <a:rPr lang="zh-CN" altLang="de-DE" sz="1000" b="0" i="0" dirty="0">
                <a:solidFill>
                  <a:srgbClr val="000000"/>
                </a:solidFill>
                <a:effectLst/>
                <a:latin typeface="Arial" panose="020B0604020202020204" pitchFamily="34" charset="0"/>
              </a:rPr>
              <a:t>韩静茹</a:t>
            </a:r>
          </a:p>
          <a:p>
            <a:pPr algn="l"/>
            <a:r>
              <a:rPr lang="de-DE" altLang="zh-CN" sz="1000" b="0" i="0" dirty="0">
                <a:solidFill>
                  <a:srgbClr val="000000"/>
                </a:solidFill>
                <a:effectLst/>
                <a:latin typeface="Arial" panose="020B0604020202020204" pitchFamily="34" charset="0"/>
              </a:rPr>
              <a:t>11 28 </a:t>
            </a:r>
            <a:r>
              <a:rPr lang="de-DE" sz="1000" b="0" i="0" dirty="0" err="1">
                <a:solidFill>
                  <a:srgbClr val="000000"/>
                </a:solidFill>
                <a:effectLst/>
                <a:latin typeface="Arial" panose="020B0604020202020204" pitchFamily="34" charset="0"/>
              </a:rPr>
              <a:t>Social</a:t>
            </a:r>
            <a:r>
              <a:rPr lang="de-DE" sz="1000" b="0" i="0" dirty="0">
                <a:solidFill>
                  <a:srgbClr val="000000"/>
                </a:solidFill>
                <a:effectLst/>
                <a:latin typeface="Arial" panose="020B0604020202020204" pitchFamily="34" charset="0"/>
              </a:rPr>
              <a:t>: Round Table Culture 51% </a:t>
            </a:r>
            <a:r>
              <a:rPr lang="zh-CN" altLang="de-DE" sz="1000" b="0" i="0" dirty="0">
                <a:solidFill>
                  <a:srgbClr val="000000"/>
                </a:solidFill>
                <a:effectLst/>
                <a:latin typeface="Arial" panose="020B0604020202020204" pitchFamily="34" charset="0"/>
              </a:rPr>
              <a:t>陈天钰</a:t>
            </a:r>
          </a:p>
          <a:p>
            <a:pPr algn="l"/>
            <a:r>
              <a:rPr lang="de-DE" altLang="zh-CN" sz="1000" b="0" i="0" dirty="0">
                <a:solidFill>
                  <a:srgbClr val="000000"/>
                </a:solidFill>
                <a:effectLst/>
                <a:latin typeface="Arial" panose="020B0604020202020204" pitchFamily="34" charset="0"/>
              </a:rPr>
              <a:t>11 5 </a:t>
            </a:r>
            <a:r>
              <a:rPr lang="de-DE" sz="1000" b="0" i="0" dirty="0" err="1">
                <a:solidFill>
                  <a:srgbClr val="000000"/>
                </a:solidFill>
                <a:effectLst/>
                <a:latin typeface="Arial" panose="020B0604020202020204" pitchFamily="34" charset="0"/>
              </a:rPr>
              <a:t>Beverages</a:t>
            </a:r>
            <a:r>
              <a:rPr lang="de-DE" sz="1000" b="0" i="0" dirty="0">
                <a:solidFill>
                  <a:srgbClr val="000000"/>
                </a:solidFill>
                <a:effectLst/>
                <a:latin typeface="Arial" panose="020B0604020202020204" pitchFamily="34" charset="0"/>
              </a:rPr>
              <a:t>: The Liquor Culture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China 66% </a:t>
            </a:r>
            <a:r>
              <a:rPr lang="zh-CN" altLang="de-DE" sz="1000" b="0" i="0" dirty="0">
                <a:solidFill>
                  <a:srgbClr val="000000"/>
                </a:solidFill>
                <a:effectLst/>
                <a:latin typeface="Arial" panose="020B0604020202020204" pitchFamily="34" charset="0"/>
              </a:rPr>
              <a:t>燕妮</a:t>
            </a:r>
          </a:p>
          <a:p>
            <a:pPr algn="l"/>
            <a:r>
              <a:rPr lang="de-DE" altLang="zh-CN" sz="1000" b="0" i="0" dirty="0">
                <a:solidFill>
                  <a:srgbClr val="000000"/>
                </a:solidFill>
                <a:effectLst/>
                <a:latin typeface="Arial" panose="020B0604020202020204" pitchFamily="34" charset="0"/>
              </a:rPr>
              <a:t>12 22 </a:t>
            </a:r>
            <a:r>
              <a:rPr lang="de-DE" sz="1000" b="0" i="0" dirty="0">
                <a:solidFill>
                  <a:srgbClr val="000000"/>
                </a:solidFill>
                <a:effectLst/>
                <a:latin typeface="Arial" panose="020B0604020202020204" pitchFamily="34" charset="0"/>
              </a:rPr>
              <a:t>National Symbols: National </a:t>
            </a:r>
            <a:r>
              <a:rPr lang="de-DE" sz="1000" b="0" i="0" dirty="0" err="1">
                <a:solidFill>
                  <a:srgbClr val="000000"/>
                </a:solidFill>
                <a:effectLst/>
                <a:latin typeface="Arial" panose="020B0604020202020204" pitchFamily="34" charset="0"/>
              </a:rPr>
              <a:t>Flag</a:t>
            </a:r>
            <a:r>
              <a:rPr lang="de-DE" sz="1000" b="0" i="0" dirty="0">
                <a:solidFill>
                  <a:srgbClr val="000000"/>
                </a:solidFill>
                <a:effectLst/>
                <a:latin typeface="Arial" panose="020B0604020202020204" pitchFamily="34" charset="0"/>
              </a:rPr>
              <a:t> 54% </a:t>
            </a:r>
            <a:r>
              <a:rPr lang="zh-CN" altLang="de-DE" sz="1000" b="0" i="0" dirty="0">
                <a:solidFill>
                  <a:srgbClr val="000000"/>
                </a:solidFill>
                <a:effectLst/>
                <a:latin typeface="Arial" panose="020B0604020202020204" pitchFamily="34" charset="0"/>
              </a:rPr>
              <a:t>邓蕊欣</a:t>
            </a:r>
          </a:p>
          <a:p>
            <a:pPr algn="l"/>
            <a:r>
              <a:rPr lang="de-DE" altLang="zh-CN" sz="1000" b="0" i="0" dirty="0">
                <a:solidFill>
                  <a:srgbClr val="000000"/>
                </a:solidFill>
                <a:effectLst/>
                <a:latin typeface="Arial" panose="020B0604020202020204" pitchFamily="34" charset="0"/>
              </a:rPr>
              <a:t>12 25 </a:t>
            </a:r>
            <a:r>
              <a:rPr lang="de-DE" sz="1000" b="0" i="0" dirty="0">
                <a:solidFill>
                  <a:srgbClr val="000000"/>
                </a:solidFill>
                <a:effectLst/>
                <a:latin typeface="Arial" panose="020B0604020202020204" pitchFamily="34" charset="0"/>
              </a:rPr>
              <a:t>Chinese </a:t>
            </a:r>
            <a:r>
              <a:rPr lang="de-DE" sz="1000" b="0" i="0" dirty="0" err="1">
                <a:solidFill>
                  <a:srgbClr val="000000"/>
                </a:solidFill>
                <a:effectLst/>
                <a:latin typeface="Arial" panose="020B0604020202020204" pitchFamily="34" charset="0"/>
              </a:rPr>
              <a:t>cultural</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influence</a:t>
            </a:r>
            <a:r>
              <a:rPr lang="de-DE" sz="1000" b="0" i="0" dirty="0">
                <a:solidFill>
                  <a:srgbClr val="000000"/>
                </a:solidFill>
                <a:effectLst/>
                <a:latin typeface="Arial" panose="020B0604020202020204" pitchFamily="34" charset="0"/>
              </a:rPr>
              <a:t> on </a:t>
            </a:r>
            <a:r>
              <a:rPr lang="de-DE" sz="1000" b="0" i="0" dirty="0" err="1">
                <a:solidFill>
                  <a:srgbClr val="000000"/>
                </a:solidFill>
                <a:effectLst/>
                <a:latin typeface="Arial" panose="020B0604020202020204" pitchFamily="34" charset="0"/>
              </a:rPr>
              <a:t>other</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cultures</a:t>
            </a:r>
            <a:r>
              <a:rPr lang="de-DE" sz="1000" b="0" i="0" dirty="0">
                <a:solidFill>
                  <a:srgbClr val="000000"/>
                </a:solidFill>
                <a:effectLst/>
                <a:latin typeface="Arial" panose="020B0604020202020204" pitchFamily="34" charset="0"/>
              </a:rPr>
              <a:t> / Culture Export / Softpower 53%</a:t>
            </a:r>
            <a:r>
              <a:rPr lang="zh-CN" altLang="de-DE" sz="1000" b="0" i="0" dirty="0">
                <a:solidFill>
                  <a:srgbClr val="000000"/>
                </a:solidFill>
                <a:effectLst/>
                <a:latin typeface="Arial" panose="020B0604020202020204" pitchFamily="34" charset="0"/>
              </a:rPr>
              <a:t>徐致远</a:t>
            </a:r>
          </a:p>
          <a:p>
            <a:pPr algn="l"/>
            <a:r>
              <a:rPr lang="de-DE" altLang="zh-CN" sz="1000" b="0" i="0" dirty="0">
                <a:solidFill>
                  <a:srgbClr val="000000"/>
                </a:solidFill>
                <a:effectLst/>
                <a:latin typeface="Arial" panose="020B0604020202020204" pitchFamily="34" charset="0"/>
              </a:rPr>
              <a:t>13 16 </a:t>
            </a:r>
            <a:r>
              <a:rPr lang="de-DE" sz="1000" b="0" i="0" dirty="0" err="1">
                <a:solidFill>
                  <a:srgbClr val="000000"/>
                </a:solidFill>
                <a:effectLst/>
                <a:latin typeface="Arial" panose="020B0604020202020204" pitchFamily="34" charset="0"/>
              </a:rPr>
              <a:t>Aesthetic</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ideals</a:t>
            </a:r>
            <a:r>
              <a:rPr lang="de-DE" sz="1000" b="0" i="0" dirty="0">
                <a:solidFill>
                  <a:srgbClr val="000000"/>
                </a:solidFill>
                <a:effectLst/>
                <a:latin typeface="Arial" panose="020B0604020202020204" pitchFamily="34" charset="0"/>
              </a:rPr>
              <a:t> and social </a:t>
            </a:r>
            <a:r>
              <a:rPr lang="de-DE" sz="1000" b="0" i="0" dirty="0" err="1">
                <a:solidFill>
                  <a:srgbClr val="000000"/>
                </a:solidFill>
                <a:effectLst/>
                <a:latin typeface="Arial" panose="020B0604020202020204" pitchFamily="34" charset="0"/>
              </a:rPr>
              <a:t>customs</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Marriage</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Customs</a:t>
            </a:r>
            <a:r>
              <a:rPr lang="de-DE" sz="1000" b="0" i="0" dirty="0">
                <a:solidFill>
                  <a:srgbClr val="000000"/>
                </a:solidFill>
                <a:effectLst/>
                <a:latin typeface="Arial" panose="020B0604020202020204" pitchFamily="34" charset="0"/>
              </a:rPr>
              <a:t> 57% </a:t>
            </a:r>
            <a:r>
              <a:rPr lang="zh-CN" altLang="de-DE" sz="1000" b="0" i="0" dirty="0">
                <a:solidFill>
                  <a:srgbClr val="000000"/>
                </a:solidFill>
                <a:effectLst/>
                <a:latin typeface="Arial" panose="020B0604020202020204" pitchFamily="34" charset="0"/>
              </a:rPr>
              <a:t>刘可仪</a:t>
            </a:r>
          </a:p>
          <a:p>
            <a:pPr algn="l"/>
            <a:r>
              <a:rPr lang="de-DE" altLang="zh-CN" sz="1000" b="0" i="0" dirty="0">
                <a:solidFill>
                  <a:srgbClr val="000000"/>
                </a:solidFill>
                <a:effectLst/>
                <a:latin typeface="Arial" panose="020B0604020202020204" pitchFamily="34" charset="0"/>
              </a:rPr>
              <a:t>13 18 </a:t>
            </a:r>
            <a:r>
              <a:rPr lang="de-DE" sz="1000" b="0" i="0" dirty="0">
                <a:solidFill>
                  <a:srgbClr val="000000"/>
                </a:solidFill>
                <a:effectLst/>
                <a:latin typeface="Arial" panose="020B0604020202020204" pitchFamily="34" charset="0"/>
              </a:rPr>
              <a:t>Money </a:t>
            </a:r>
            <a:r>
              <a:rPr lang="de-DE" sz="1000" b="0" i="0" dirty="0" err="1">
                <a:solidFill>
                  <a:srgbClr val="000000"/>
                </a:solidFill>
                <a:effectLst/>
                <a:latin typeface="Arial" panose="020B0604020202020204" pitchFamily="34" charset="0"/>
              </a:rPr>
              <a:t>culture</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tradition</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Red</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Envelope</a:t>
            </a:r>
            <a:r>
              <a:rPr lang="de-DE" sz="1000" b="0" i="0" dirty="0">
                <a:solidFill>
                  <a:srgbClr val="000000"/>
                </a:solidFill>
                <a:effectLst/>
                <a:latin typeface="Arial" panose="020B0604020202020204" pitchFamily="34" charset="0"/>
              </a:rPr>
              <a:t> and Lucky Money 56%</a:t>
            </a:r>
            <a:r>
              <a:rPr lang="zh-CN" altLang="de-DE" sz="1000" b="0" i="0" dirty="0">
                <a:solidFill>
                  <a:srgbClr val="000000"/>
                </a:solidFill>
                <a:effectLst/>
                <a:latin typeface="Arial" panose="020B0604020202020204" pitchFamily="34" charset="0"/>
              </a:rPr>
              <a:t>杨磊</a:t>
            </a:r>
          </a:p>
          <a:p>
            <a:pPr algn="l"/>
            <a:r>
              <a:rPr lang="de-DE" altLang="zh-CN" sz="1000" b="0" i="0" dirty="0">
                <a:solidFill>
                  <a:srgbClr val="000000"/>
                </a:solidFill>
                <a:effectLst/>
                <a:latin typeface="Arial" panose="020B0604020202020204" pitchFamily="34" charset="0"/>
              </a:rPr>
              <a:t>14 3 </a:t>
            </a:r>
            <a:r>
              <a:rPr lang="de-DE" sz="1000" b="0" i="0" dirty="0">
                <a:solidFill>
                  <a:srgbClr val="000000"/>
                </a:solidFill>
                <a:effectLst/>
                <a:latin typeface="Arial" panose="020B0604020202020204" pitchFamily="34" charset="0"/>
              </a:rPr>
              <a:t>Animals: Panda 70% </a:t>
            </a:r>
            <a:r>
              <a:rPr lang="zh-CN" altLang="de-DE" sz="1000" b="0" i="0" dirty="0">
                <a:solidFill>
                  <a:srgbClr val="000000"/>
                </a:solidFill>
                <a:effectLst/>
                <a:latin typeface="Arial" panose="020B0604020202020204" pitchFamily="34" charset="0"/>
              </a:rPr>
              <a:t>刘亦欣</a:t>
            </a:r>
          </a:p>
          <a:p>
            <a:pPr algn="l"/>
            <a:r>
              <a:rPr lang="de-DE" altLang="zh-CN" sz="1000" b="0" i="0" dirty="0">
                <a:solidFill>
                  <a:srgbClr val="000000"/>
                </a:solidFill>
                <a:effectLst/>
                <a:latin typeface="Arial" panose="020B0604020202020204" pitchFamily="34" charset="0"/>
              </a:rPr>
              <a:t>14 17 </a:t>
            </a:r>
            <a:r>
              <a:rPr lang="de-DE" sz="1000" b="0" i="0" dirty="0" err="1">
                <a:solidFill>
                  <a:srgbClr val="000000"/>
                </a:solidFill>
                <a:effectLst/>
                <a:latin typeface="Arial" panose="020B0604020202020204" pitchFamily="34" charset="0"/>
              </a:rPr>
              <a:t>Astrology</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Twelve</a:t>
            </a:r>
            <a:r>
              <a:rPr lang="de-DE" sz="1000" b="0" i="0" dirty="0">
                <a:solidFill>
                  <a:srgbClr val="000000"/>
                </a:solidFill>
                <a:effectLst/>
                <a:latin typeface="Arial" panose="020B0604020202020204" pitchFamily="34" charset="0"/>
              </a:rPr>
              <a:t> Animals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the</a:t>
            </a:r>
            <a:r>
              <a:rPr lang="de-DE" sz="1000" b="0" i="0" dirty="0">
                <a:solidFill>
                  <a:srgbClr val="000000"/>
                </a:solidFill>
                <a:effectLst/>
                <a:latin typeface="Arial" panose="020B0604020202020204" pitchFamily="34" charset="0"/>
              </a:rPr>
              <a:t> Chinese Zodiac 56% </a:t>
            </a:r>
            <a:r>
              <a:rPr lang="zh-CN" altLang="de-DE" sz="1000" b="0" i="0" dirty="0">
                <a:solidFill>
                  <a:srgbClr val="000000"/>
                </a:solidFill>
                <a:effectLst/>
                <a:latin typeface="Arial" panose="020B0604020202020204" pitchFamily="34" charset="0"/>
              </a:rPr>
              <a:t>汪柔</a:t>
            </a:r>
          </a:p>
          <a:p>
            <a:pPr algn="l"/>
            <a:r>
              <a:rPr lang="de-DE" altLang="zh-CN" sz="1000" b="0" i="0" dirty="0">
                <a:solidFill>
                  <a:srgbClr val="000000"/>
                </a:solidFill>
                <a:effectLst/>
                <a:latin typeface="Arial" panose="020B0604020202020204" pitchFamily="34" charset="0"/>
              </a:rPr>
              <a:t>14 26 </a:t>
            </a:r>
            <a:r>
              <a:rPr lang="de-DE" sz="1000" b="0" i="0" dirty="0" err="1">
                <a:solidFill>
                  <a:srgbClr val="000000"/>
                </a:solidFill>
                <a:effectLst/>
                <a:latin typeface="Arial" panose="020B0604020202020204" pitchFamily="34" charset="0"/>
              </a:rPr>
              <a:t>Astrology</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Calendar</a:t>
            </a:r>
            <a:r>
              <a:rPr lang="de-DE" sz="1000" b="0" i="0" dirty="0">
                <a:solidFill>
                  <a:srgbClr val="000000"/>
                </a:solidFill>
                <a:effectLst/>
                <a:latin typeface="Arial" panose="020B0604020202020204" pitchFamily="34" charset="0"/>
              </a:rPr>
              <a:t>, The 24 Solar Terms 52%</a:t>
            </a:r>
            <a:r>
              <a:rPr lang="zh-CN" altLang="de-DE" sz="1000" b="0" i="0" dirty="0">
                <a:solidFill>
                  <a:srgbClr val="000000"/>
                </a:solidFill>
                <a:effectLst/>
                <a:latin typeface="Arial" panose="020B0604020202020204" pitchFamily="34" charset="0"/>
              </a:rPr>
              <a:t>何明慧</a:t>
            </a:r>
          </a:p>
          <a:p>
            <a:pPr algn="l"/>
            <a:r>
              <a:rPr lang="de-DE" altLang="zh-CN" sz="1000" b="0" i="0" dirty="0">
                <a:solidFill>
                  <a:srgbClr val="000000"/>
                </a:solidFill>
                <a:effectLst/>
                <a:latin typeface="Arial" panose="020B0604020202020204" pitchFamily="34" charset="0"/>
              </a:rPr>
              <a:t>15 13 </a:t>
            </a:r>
            <a:r>
              <a:rPr lang="de-DE" sz="1000" b="0" i="0" dirty="0">
                <a:solidFill>
                  <a:srgbClr val="000000"/>
                </a:solidFill>
                <a:effectLst/>
                <a:latin typeface="Arial" panose="020B0604020202020204" pitchFamily="34" charset="0"/>
              </a:rPr>
              <a:t>Fine Arts: Painting 60%</a:t>
            </a:r>
            <a:r>
              <a:rPr lang="zh-CN" altLang="de-DE" sz="1000" b="0" i="0" dirty="0">
                <a:solidFill>
                  <a:srgbClr val="000000"/>
                </a:solidFill>
                <a:effectLst/>
                <a:latin typeface="Arial" panose="020B0604020202020204" pitchFamily="34" charset="0"/>
              </a:rPr>
              <a:t>郭子瑞</a:t>
            </a:r>
          </a:p>
          <a:p>
            <a:pPr algn="l"/>
            <a:r>
              <a:rPr lang="de-DE" altLang="zh-CN" sz="1000" b="0" i="0" dirty="0">
                <a:solidFill>
                  <a:srgbClr val="000000"/>
                </a:solidFill>
                <a:effectLst/>
                <a:latin typeface="Arial" panose="020B0604020202020204" pitchFamily="34" charset="0"/>
              </a:rPr>
              <a:t>15 15 </a:t>
            </a:r>
            <a:r>
              <a:rPr lang="de-DE" sz="1000" b="0" i="0" dirty="0">
                <a:solidFill>
                  <a:srgbClr val="000000"/>
                </a:solidFill>
                <a:effectLst/>
                <a:latin typeface="Arial" panose="020B0604020202020204" pitchFamily="34" charset="0"/>
              </a:rPr>
              <a:t>Gender: Wu </a:t>
            </a:r>
            <a:r>
              <a:rPr lang="de-DE" sz="1000" b="0" i="0" dirty="0" err="1">
                <a:solidFill>
                  <a:srgbClr val="000000"/>
                </a:solidFill>
                <a:effectLst/>
                <a:latin typeface="Arial" panose="020B0604020202020204" pitchFamily="34" charset="0"/>
              </a:rPr>
              <a:t>Zetian</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Only</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Female</a:t>
            </a:r>
            <a:r>
              <a:rPr lang="de-DE" sz="1000" b="0" i="0" dirty="0">
                <a:solidFill>
                  <a:srgbClr val="000000"/>
                </a:solidFill>
                <a:effectLst/>
                <a:latin typeface="Arial" panose="020B0604020202020204" pitchFamily="34" charset="0"/>
              </a:rPr>
              <a:t> Emperor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Imperial China 58%</a:t>
            </a:r>
            <a:r>
              <a:rPr lang="zh-CN" altLang="de-DE" sz="1000" b="0" i="0" dirty="0">
                <a:solidFill>
                  <a:srgbClr val="000000"/>
                </a:solidFill>
                <a:effectLst/>
                <a:latin typeface="Arial" panose="020B0604020202020204" pitchFamily="34" charset="0"/>
              </a:rPr>
              <a:t>雷珩</a:t>
            </a:r>
          </a:p>
          <a:p>
            <a:endParaRPr lang="de-DE" dirty="0"/>
          </a:p>
        </p:txBody>
      </p:sp>
    </p:spTree>
    <p:extLst>
      <p:ext uri="{BB962C8B-B14F-4D97-AF65-F5344CB8AC3E}">
        <p14:creationId xmlns:p14="http://schemas.microsoft.com/office/powerpoint/2010/main" val="2623590032"/>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2947</Words>
  <Application>Microsoft Office PowerPoint</Application>
  <PresentationFormat>Bildschirmpräsentation (4:3)</PresentationFormat>
  <Paragraphs>181</Paragraphs>
  <Slides>12</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楷体</vt:lpstr>
      <vt:lpstr>楷体</vt:lpstr>
      <vt:lpstr>Arial</vt:lpstr>
      <vt:lpstr>Calibri</vt:lpstr>
      <vt:lpstr>Corbel</vt:lpstr>
      <vt:lpstr>Garamond</vt:lpstr>
      <vt:lpstr>Times New Roman</vt:lpstr>
      <vt:lpstr>Larissa-Design</vt:lpstr>
      <vt:lpstr>中国文化基础 Foundation of Chinese Cultures for Bachelor Students of Translation Studies</vt:lpstr>
      <vt:lpstr>Session 2 第二周 </vt:lpstr>
      <vt:lpstr>Session 2 第二周: 4 Talented  Women中国古代四大才女</vt:lpstr>
      <vt:lpstr>Session 2 第二周: 4 Talented  Women中国古代四大才女</vt:lpstr>
      <vt:lpstr>Session 2 第二周:  4 Talented Women</vt:lpstr>
      <vt:lpstr>Session 2 第二周:  4 Talented Women</vt:lpstr>
      <vt:lpstr>Session 2 第二周:  4 Talented Women</vt:lpstr>
      <vt:lpstr>Session 2 第二周:  4 Talented Women</vt:lpstr>
      <vt:lpstr>Schedule 学期题目</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742</cp:revision>
  <dcterms:created xsi:type="dcterms:W3CDTF">2010-06-18T15:32:00Z</dcterms:created>
  <dcterms:modified xsi:type="dcterms:W3CDTF">2022-02-28T05:49:37Z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