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5C913-61A2-B147-AE21-B8F3670FD6BF}" v="1094" dt="2024-01-31T22:37:12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4"/>
    <p:restoredTop sz="95794"/>
  </p:normalViewPr>
  <p:slideViewPr>
    <p:cSldViewPr snapToGrid="0">
      <p:cViewPr varScale="1">
        <p:scale>
          <a:sx n="113" d="100"/>
          <a:sy n="113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ti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atsmandarin.com/chinese-slang/essential-phrases-for-wechat-conversations/" TargetMode="External"/><Relationship Id="rId3" Type="http://schemas.openxmlformats.org/officeDocument/2006/relationships/hyperlink" Target="https://zh.wikihow.com/%E5%87%86%E5%A4%87%E5%B9%B6%E5%81%9A%E6%BC%94%E8%AE%B2" TargetMode="External"/><Relationship Id="rId7" Type="http://schemas.openxmlformats.org/officeDocument/2006/relationships/hyperlink" Target="https://jingyan.baidu.com/article/b7001fe17d4cac0e7282dde5.html" TargetMode="External"/><Relationship Id="rId2" Type="http://schemas.openxmlformats.org/officeDocument/2006/relationships/hyperlink" Target="https://zhuanlan.zhihu.com/p/1499446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how.com/&#20889;&#19968;&#23553;&#27491;&#24335;&#30340;&#37038;&#20214;" TargetMode="External"/><Relationship Id="rId5" Type="http://schemas.openxmlformats.org/officeDocument/2006/relationships/hyperlink" Target="https://sparkmailapp.com/zh/chinese-format-email-template" TargetMode="External"/><Relationship Id="rId4" Type="http://schemas.openxmlformats.org/officeDocument/2006/relationships/hyperlink" Target="https://www.sohu.com/a/363641661_120270974" TargetMode="External"/><Relationship Id="rId9" Type="http://schemas.openxmlformats.org/officeDocument/2006/relationships/hyperlink" Target="https://www.sohu.com/a/51728656_349192#google_vignet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CBAC9-55A6-54C2-3BD3-10B19B336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732" y="1788454"/>
            <a:ext cx="8935655" cy="2098226"/>
          </a:xfrm>
        </p:spPr>
        <p:txBody>
          <a:bodyPr/>
          <a:lstStyle/>
          <a:p>
            <a:r>
              <a:rPr lang="zh-CN" altLang="en-US" sz="6800" dirty="0">
                <a:latin typeface="+mj-ea"/>
              </a:rPr>
              <a:t>演讲、电子邮件、微信</a:t>
            </a:r>
            <a:endParaRPr lang="pl-PL" sz="6800" dirty="0">
              <a:latin typeface="+mj-ea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ACA5C-9484-6566-0C07-E0D9220C5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219" y="5194771"/>
            <a:ext cx="4496398" cy="430526"/>
          </a:xfrm>
        </p:spPr>
        <p:txBody>
          <a:bodyPr>
            <a:normAutofit lnSpcReduction="10000"/>
          </a:bodyPr>
          <a:lstStyle/>
          <a:p>
            <a:r>
              <a:rPr lang="pl-PL" dirty="0" err="1"/>
              <a:t>泊语丰</a:t>
            </a:r>
            <a:r>
              <a:rPr lang="en-US" dirty="0"/>
              <a:t> </a:t>
            </a:r>
            <a:r>
              <a:rPr lang="en-US" altLang="zh-CN" dirty="0" err="1"/>
              <a:t>Martyna</a:t>
            </a:r>
            <a:r>
              <a:rPr lang="en-US" altLang="zh-CN" dirty="0"/>
              <a:t> </a:t>
            </a:r>
            <a:r>
              <a:rPr lang="en-US" altLang="zh-CN" dirty="0" err="1"/>
              <a:t>Bojarczuk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05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CDB2C-73DD-F07C-4AE7-8862508E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0" y="2950097"/>
            <a:ext cx="6188529" cy="957805"/>
          </a:xfrm>
        </p:spPr>
        <p:txBody>
          <a:bodyPr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</a:t>
            </a:r>
            <a:endParaRPr lang="pl-PL" dirty="0"/>
          </a:p>
        </p:txBody>
      </p:sp>
      <p:pic>
        <p:nvPicPr>
          <p:cNvPr id="5" name="Symbol zastępczy zawartości 4" descr="Obraz zawierający clipart, ilustracja, kreskówka, sztuka&#10;&#10;Opis wygenerowany automatycznie">
            <a:extLst>
              <a:ext uri="{FF2B5EF4-FFF2-40B4-BE49-F238E27FC236}">
                <a16:creationId xmlns:a16="http://schemas.microsoft.com/office/drawing/2014/main" id="{D0928D49-ABCC-A0DD-B6EA-330C35E38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67" r="93333">
                        <a14:foregroundMark x1="7500" y1="44167" x2="6944" y2="38056"/>
                        <a14:foregroundMark x1="89444" y1="47778" x2="93333" y2="59167"/>
                        <a14:foregroundMark x1="93333" y1="59167" x2="90556" y2="69444"/>
                        <a14:foregroundMark x1="57500" y1="55833" x2="57500" y2="54444"/>
                        <a14:foregroundMark x1="75000" y1="54722" x2="76944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757" y="1428749"/>
            <a:ext cx="4000500" cy="4000500"/>
          </a:xfrm>
        </p:spPr>
      </p:pic>
    </p:spTree>
    <p:extLst>
      <p:ext uri="{BB962C8B-B14F-4D97-AF65-F5344CB8AC3E}">
        <p14:creationId xmlns:p14="http://schemas.microsoft.com/office/powerpoint/2010/main" val="100300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86BEE-2DF0-C222-FA70-BF3F8FF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55431"/>
          </a:xfrm>
        </p:spPr>
        <p:txBody>
          <a:bodyPr anchor="ctr"/>
          <a:lstStyle/>
          <a:p>
            <a:pPr algn="ctr"/>
            <a:r>
              <a:rPr lang="pl-PL" dirty="0" err="1"/>
              <a:t>怎么用微信聊天</a:t>
            </a:r>
            <a:r>
              <a:rPr lang="zh-CN" altLang="en-US" dirty="0"/>
              <a:t>？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B256BA-A3C1-CBE7-8B5A-A85585F97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3969"/>
            <a:ext cx="9601200" cy="40034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你好</a:t>
            </a:r>
            <a:r>
              <a:rPr lang="pl-PL" altLang="zh-CN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 (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您好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）、嗨、哈喽 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你在干嘛？、干嘛？（中国人一般不会立刻切入正题）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</a:rPr>
              <a:t>表情符号</a:t>
            </a:r>
            <a:endParaRPr lang="en-US" altLang="zh-CN" sz="24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7" name="Obraz 6" descr="Obraz zawierający uśmieszek, emotikona, żółty, uśmiech&#10;&#10;Opis wygenerowany automatycznie">
            <a:extLst>
              <a:ext uri="{FF2B5EF4-FFF2-40B4-BE49-F238E27FC236}">
                <a16:creationId xmlns:a16="http://schemas.microsoft.com/office/drawing/2014/main" id="{6BC2174A-265C-76A8-DE08-8BD63628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3268133"/>
            <a:ext cx="5162550" cy="3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, emotikona, Czcionka&#10;&#10;Opis wygenerowany automatycznie">
            <a:extLst>
              <a:ext uri="{FF2B5EF4-FFF2-40B4-BE49-F238E27FC236}">
                <a16:creationId xmlns:a16="http://schemas.microsoft.com/office/drawing/2014/main" id="{AE54F593-AD85-FF74-99EB-1F67B2F5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889000"/>
            <a:ext cx="5080000" cy="508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95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kreskówka, plakat&#10;&#10;Opis wygenerowany automatycznie">
            <a:extLst>
              <a:ext uri="{FF2B5EF4-FFF2-40B4-BE49-F238E27FC236}">
                <a16:creationId xmlns:a16="http://schemas.microsoft.com/office/drawing/2014/main" id="{E4F65B22-4A68-8803-510B-F8C6B9535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871" y="821871"/>
            <a:ext cx="5214257" cy="52142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10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A2E79-E043-4C08-12A8-6304EA95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5813"/>
          </a:xfrm>
        </p:spPr>
        <p:txBody>
          <a:bodyPr/>
          <a:lstStyle/>
          <a:p>
            <a:pPr algn="ctr"/>
            <a:r>
              <a:rPr lang="pl-PL" dirty="0" err="1"/>
              <a:t>网聊经常用的语气词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4BB640-0D33-428E-31DF-76829BCC5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088" y="1471613"/>
            <a:ext cx="2471737" cy="51292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嗯嗯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（知道了）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哈哈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（大笑）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嘿嘿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奸笑</a:t>
            </a:r>
            <a:r>
              <a:rPr lang="zh-CN" altLang="en-US" b="1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呵呵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傻笑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好吧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（行，可以）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哦哦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（我理解）</a:t>
            </a:r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卧槽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b="0" i="0" u="none" strike="noStrike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愤怒、惊叹、轻蔑、惊吓、疑惑</a:t>
            </a:r>
            <a:r>
              <a:rPr lang="zh-CN" altLang="en-US" b="0" i="0" u="none" strike="noStrike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EED525-2145-CFB3-A56D-F740F01BBA9F}"/>
              </a:ext>
            </a:extLst>
          </p:cNvPr>
          <p:cNvSpPr txBox="1"/>
          <p:nvPr/>
        </p:nvSpPr>
        <p:spPr>
          <a:xfrm>
            <a:off x="7355680" y="1365756"/>
            <a:ext cx="3617120" cy="4921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没得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sz="2000" b="0" i="0" u="none" strike="noStrike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没有、无</a:t>
            </a:r>
            <a:r>
              <a:rPr lang="zh-CN" altLang="en-US" sz="2000" b="0" i="0" u="none" strike="noStrike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呃呃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</a:t>
            </a:r>
            <a:r>
              <a:rPr lang="zh-TW" altLang="en-US" sz="2000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笑声</a:t>
            </a:r>
            <a:r>
              <a:rPr lang="zh-CN" altLang="en-US" sz="2000" b="0" i="0" u="none" strike="noStrike" dirty="0">
                <a:solidFill>
                  <a:srgbClr val="333333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，无语，害羞）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嗯呢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（是，我同意）</a:t>
            </a:r>
            <a:endParaRPr lang="en-US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么么哒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（亲亲）</a:t>
            </a:r>
            <a:endParaRPr lang="en-US" altLang="zh-CN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嘻嘻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（高兴，愉快的心情，以你聊天很开心）</a:t>
            </a:r>
            <a:endParaRPr lang="pl-PL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pl-PL" sz="2000" dirty="0" err="1">
                <a:latin typeface="PingFang TC" panose="020B0400000000000000" pitchFamily="34" charset="-120"/>
                <a:ea typeface="PingFang TC" panose="020B0400000000000000" pitchFamily="34" charset="-120"/>
              </a:rPr>
              <a:t>恩恩</a:t>
            </a:r>
            <a:r>
              <a:rPr lang="zh-CN" altLang="en-US" sz="2000" dirty="0">
                <a:latin typeface="PingFang TC" panose="020B0400000000000000" pitchFamily="34" charset="-120"/>
                <a:ea typeface="PingFang TC" panose="020B0400000000000000" pitchFamily="34" charset="-120"/>
              </a:rPr>
              <a:t> （是的，好的）</a:t>
            </a:r>
            <a:endParaRPr lang="en-US" altLang="zh-CN" sz="20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20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8835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A8B15-31CB-B93A-ABDB-5CE4F04B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0040"/>
            <a:ext cx="9601200" cy="838200"/>
          </a:xfrm>
        </p:spPr>
        <p:txBody>
          <a:bodyPr anchor="ctr"/>
          <a:lstStyle/>
          <a:p>
            <a:pPr algn="ctr"/>
            <a:r>
              <a:rPr lang="pl-PL" dirty="0" err="1"/>
              <a:t>表情包</a:t>
            </a:r>
            <a:endParaRPr lang="pl-PL" dirty="0"/>
          </a:p>
        </p:txBody>
      </p:sp>
      <p:pic>
        <p:nvPicPr>
          <p:cNvPr id="5" name="Obraz 4" descr="Obraz zawierający Ludzka twarz, małe dziecko, tekst, dziecko&#10;&#10;Opis wygenerowany automatycznie">
            <a:extLst>
              <a:ext uri="{FF2B5EF4-FFF2-40B4-BE49-F238E27FC236}">
                <a16:creationId xmlns:a16="http://schemas.microsoft.com/office/drawing/2014/main" id="{E716853F-60F3-8B79-1925-B8031E4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9420"/>
            <a:ext cx="2574800" cy="2581835"/>
          </a:xfrm>
          <a:prstGeom prst="rect">
            <a:avLst/>
          </a:prstGeom>
        </p:spPr>
      </p:pic>
      <p:pic>
        <p:nvPicPr>
          <p:cNvPr id="7" name="Obraz 6" descr="Obraz zawierający osoba, Akcesoria modowe, Ludzka twarz, w pomieszczeniu&#10;&#10;Opis wygenerowany automatycznie">
            <a:extLst>
              <a:ext uri="{FF2B5EF4-FFF2-40B4-BE49-F238E27FC236}">
                <a16:creationId xmlns:a16="http://schemas.microsoft.com/office/drawing/2014/main" id="{2332C531-3DEC-B057-35ED-598FF23A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060" y="1012917"/>
            <a:ext cx="2262677" cy="2273300"/>
          </a:xfrm>
          <a:prstGeom prst="rect">
            <a:avLst/>
          </a:prstGeom>
        </p:spPr>
      </p:pic>
      <p:pic>
        <p:nvPicPr>
          <p:cNvPr id="9" name="Obraz 8" descr="Obraz zawierający Małe i średnie samochody, w pomieszczeniu, Kotowate, stół&#10;&#10;Opis wygenerowany automatycznie">
            <a:extLst>
              <a:ext uri="{FF2B5EF4-FFF2-40B4-BE49-F238E27FC236}">
                <a16:creationId xmlns:a16="http://schemas.microsoft.com/office/drawing/2014/main" id="{E7B9A8B1-21B0-1FF3-4D65-120BFCEBB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63" y="4360770"/>
            <a:ext cx="2273300" cy="2273300"/>
          </a:xfrm>
          <a:prstGeom prst="rect">
            <a:avLst/>
          </a:prstGeom>
        </p:spPr>
      </p:pic>
      <p:pic>
        <p:nvPicPr>
          <p:cNvPr id="11" name="Obraz 10" descr="Obraz zawierający osoba, Ludzka twarz, uśmiech, małe dziecko&#10;&#10;Opis wygenerowany automatycznie">
            <a:extLst>
              <a:ext uri="{FF2B5EF4-FFF2-40B4-BE49-F238E27FC236}">
                <a16:creationId xmlns:a16="http://schemas.microsoft.com/office/drawing/2014/main" id="{8FE6E891-8A4B-A9CF-CB99-1E2BF5FF3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431" y="2465295"/>
            <a:ext cx="1707776" cy="1707776"/>
          </a:xfrm>
          <a:prstGeom prst="rect">
            <a:avLst/>
          </a:prstGeom>
        </p:spPr>
      </p:pic>
      <p:pic>
        <p:nvPicPr>
          <p:cNvPr id="13" name="Obraz 12" descr="Obraz zawierający pies, zwierzę domowe, Rasa psa, szczeniak&#10;&#10;Opis wygenerowany automatycznie">
            <a:extLst>
              <a:ext uri="{FF2B5EF4-FFF2-40B4-BE49-F238E27FC236}">
                <a16:creationId xmlns:a16="http://schemas.microsoft.com/office/drawing/2014/main" id="{8EBF17F2-E150-1D0D-9433-FFCD80000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898" y="3875903"/>
            <a:ext cx="2387600" cy="2273300"/>
          </a:xfrm>
          <a:prstGeom prst="rect">
            <a:avLst/>
          </a:prstGeom>
        </p:spPr>
      </p:pic>
      <p:pic>
        <p:nvPicPr>
          <p:cNvPr id="15" name="Obraz 14" descr="Obraz zawierający ssak, kot, kot domowy, Małe i średnie samochody&#10;&#10;Opis wygenerowany automatycznie">
            <a:extLst>
              <a:ext uri="{FF2B5EF4-FFF2-40B4-BE49-F238E27FC236}">
                <a16:creationId xmlns:a16="http://schemas.microsoft.com/office/drawing/2014/main" id="{7AA13A7D-B0A2-38FB-C28D-1B761200F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635" y="3770087"/>
            <a:ext cx="2193365" cy="2111260"/>
          </a:xfrm>
          <a:prstGeom prst="rect">
            <a:avLst/>
          </a:prstGeom>
        </p:spPr>
      </p:pic>
      <p:pic>
        <p:nvPicPr>
          <p:cNvPr id="17" name="Obraz 16" descr="Obraz zawierający husky, zwierzę domowe, osoba, Pies zaprzęgowy&#10;&#10;Opis wygenerowany automatycznie">
            <a:extLst>
              <a:ext uri="{FF2B5EF4-FFF2-40B4-BE49-F238E27FC236}">
                <a16:creationId xmlns:a16="http://schemas.microsoft.com/office/drawing/2014/main" id="{8FD07413-9626-BB52-85E1-870772FE7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102" y="1305816"/>
            <a:ext cx="2791685" cy="2740246"/>
          </a:xfrm>
          <a:prstGeom prst="rect">
            <a:avLst/>
          </a:prstGeom>
        </p:spPr>
      </p:pic>
      <p:pic>
        <p:nvPicPr>
          <p:cNvPr id="19" name="Obraz 18" descr="Obraz zawierający clipart, rysowanie, kreskówka, szkic&#10;&#10;Opis wygenerowany automatycznie">
            <a:extLst>
              <a:ext uri="{FF2B5EF4-FFF2-40B4-BE49-F238E27FC236}">
                <a16:creationId xmlns:a16="http://schemas.microsoft.com/office/drawing/2014/main" id="{895C6000-6953-98F7-C119-32E972622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8545" y="4471988"/>
            <a:ext cx="1900511" cy="2168479"/>
          </a:xfrm>
          <a:prstGeom prst="rect">
            <a:avLst/>
          </a:prstGeom>
        </p:spPr>
      </p:pic>
      <p:pic>
        <p:nvPicPr>
          <p:cNvPr id="21" name="Obraz 20" descr="Obraz zawierający ssak, Małe i średnie samochody, kot, kot domowy&#10;&#10;Opis wygenerowany automatycznie">
            <a:extLst>
              <a:ext uri="{FF2B5EF4-FFF2-40B4-BE49-F238E27FC236}">
                <a16:creationId xmlns:a16="http://schemas.microsoft.com/office/drawing/2014/main" id="{D0225FD8-5677-9693-EE54-1BB64DCE0B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8431" y="183356"/>
            <a:ext cx="1859515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1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7E4E4-A2C4-FB56-D16B-27969EFC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2143125" cy="771525"/>
          </a:xfrm>
        </p:spPr>
        <p:txBody>
          <a:bodyPr>
            <a:noAutofit/>
          </a:bodyPr>
          <a:lstStyle/>
          <a:p>
            <a:r>
              <a:rPr lang="pl-PL" sz="5400" dirty="0" err="1"/>
              <a:t>Menti</a:t>
            </a:r>
            <a:endParaRPr lang="pl-PL" sz="5400" dirty="0"/>
          </a:p>
        </p:txBody>
      </p:sp>
      <p:pic>
        <p:nvPicPr>
          <p:cNvPr id="7" name="Obraz 6" descr="Obraz zawierający tekst, ssak, zwierzę domowe, pies&#10;&#10;Opis wygenerowany automatycznie">
            <a:extLst>
              <a:ext uri="{FF2B5EF4-FFF2-40B4-BE49-F238E27FC236}">
                <a16:creationId xmlns:a16="http://schemas.microsoft.com/office/drawing/2014/main" id="{3F994F3B-F178-3A1B-6226-4504199F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942976"/>
            <a:ext cx="5262562" cy="526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Obraz zawierający wzór, piksel, design&#10;&#10;Opis wygenerowany automatycznie">
            <a:extLst>
              <a:ext uri="{FF2B5EF4-FFF2-40B4-BE49-F238E27FC236}">
                <a16:creationId xmlns:a16="http://schemas.microsoft.com/office/drawing/2014/main" id="{48439E5F-AB62-3A9E-B4B2-E032B8C9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08" y="2278009"/>
            <a:ext cx="1934396" cy="193439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1C2B41B-F441-A98D-DCD9-3034876777D8}"/>
              </a:ext>
            </a:extLst>
          </p:cNvPr>
          <p:cNvSpPr txBox="1"/>
          <p:nvPr/>
        </p:nvSpPr>
        <p:spPr>
          <a:xfrm>
            <a:off x="1371600" y="2383433"/>
            <a:ext cx="3913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www.menti.com</a:t>
            </a:r>
            <a:endParaRPr lang="pl-PL" sz="32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pl-PL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B1C470-18BD-55FC-092D-93C98EFE04D9}"/>
              </a:ext>
            </a:extLst>
          </p:cNvPr>
          <p:cNvSpPr txBox="1"/>
          <p:nvPr/>
        </p:nvSpPr>
        <p:spPr>
          <a:xfrm>
            <a:off x="2640458" y="3245207"/>
            <a:ext cx="279800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PingFang TC" panose="020B0400000000000000" pitchFamily="34" charset="-120"/>
                <a:ea typeface="PingFang TC" panose="020B0400000000000000" pitchFamily="34" charset="-120"/>
              </a:rPr>
              <a:t>7144421</a:t>
            </a:r>
          </a:p>
        </p:txBody>
      </p:sp>
    </p:spTree>
    <p:extLst>
      <p:ext uri="{BB962C8B-B14F-4D97-AF65-F5344CB8AC3E}">
        <p14:creationId xmlns:p14="http://schemas.microsoft.com/office/powerpoint/2010/main" val="27307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3A452-B753-8278-7EB8-0FCE41D6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2260"/>
          </a:xfrm>
        </p:spPr>
        <p:txBody>
          <a:bodyPr/>
          <a:lstStyle/>
          <a:p>
            <a:r>
              <a:rPr lang="pl-PL" dirty="0" err="1"/>
              <a:t>参考资料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A71CC-35AC-BDE6-C13C-EA4A533E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1522"/>
            <a:ext cx="9601200" cy="4135877"/>
          </a:xfrm>
        </p:spPr>
        <p:txBody>
          <a:bodyPr/>
          <a:lstStyle/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2"/>
              </a:rPr>
              <a:t>https://zhuanlan.zhihu.com/p/149944645</a:t>
            </a:r>
            <a:endParaRPr lang="pl-PL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3"/>
              </a:rPr>
              <a:t>https://zh.wikihow.com/</a:t>
            </a:r>
            <a:r>
              <a:rPr lang="zh-TW" altLang="en-US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3"/>
              </a:rPr>
              <a:t>准备并做演讲</a:t>
            </a:r>
            <a:endPara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4"/>
              </a:rPr>
              <a:t>https://www.sohu.com/a/363641661_120270974</a:t>
            </a:r>
            <a:r>
              <a:rPr lang="pl-PL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 </a:t>
            </a:r>
          </a:p>
          <a:p>
            <a:r>
              <a:rPr lang="pl-PL" u="sng" dirty="0">
                <a:solidFill>
                  <a:srgbClr val="000000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hlinkClick r:id="rId5"/>
              </a:rPr>
              <a:t>https://sparkmailapp.com/zh/chinese-format-email-template</a:t>
            </a:r>
            <a:endParaRPr lang="pl-PL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https</a:t>
            </a:r>
            <a:r>
              <a:rPr lang="pl-PL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://</a:t>
            </a:r>
            <a:r>
              <a:rPr lang="pl-PL" dirty="0" err="1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zh.wikihow.com</a:t>
            </a:r>
            <a:r>
              <a:rPr lang="pl-PL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/</a:t>
            </a:r>
            <a:r>
              <a:rPr lang="zh-TW" altLang="en-US" dirty="0">
                <a:latin typeface="PingFang TC" panose="020B0400000000000000" pitchFamily="34" charset="-120"/>
                <a:ea typeface="PingFang TC" panose="020B0400000000000000" pitchFamily="34" charset="-120"/>
                <a:hlinkClick r:id="rId6"/>
              </a:rPr>
              <a:t>写一封正式的邮件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7"/>
              </a:rPr>
              <a:t>https://jingyan.baidu.com/article/b7001fe17d4cac0e7282dde5.html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8"/>
              </a:rPr>
              <a:t>https://www.thatsmandarin.com/chinese-slang/essential-phrases-for-wechat-conversations/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TW" dirty="0">
                <a:latin typeface="PingFang TC" panose="020B0400000000000000" pitchFamily="34" charset="-120"/>
                <a:ea typeface="PingFang TC" panose="020B0400000000000000" pitchFamily="34" charset="-120"/>
                <a:hlinkClick r:id="rId9"/>
              </a:rPr>
              <a:t>https://www.sohu.com/a/51728656_349192#google_vignette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TW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496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B1FEE-8B07-A0F6-6046-35E33481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0" y="3084691"/>
            <a:ext cx="6335486" cy="1013908"/>
          </a:xfrm>
        </p:spPr>
        <p:txBody>
          <a:bodyPr anchor="ctr">
            <a:normAutofit/>
          </a:bodyPr>
          <a:lstStyle/>
          <a:p>
            <a:pPr algn="ctr"/>
            <a:r>
              <a:rPr lang="pl-PL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演讲</a:t>
            </a:r>
            <a:endParaRPr lang="pl-P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Symbol zastępczy zawartości 4" descr="Obraz zawierający clipart, Grafika, biały, design&#10;&#10;Opis wygenerowany automatycznie">
            <a:extLst>
              <a:ext uri="{FF2B5EF4-FFF2-40B4-BE49-F238E27FC236}">
                <a16:creationId xmlns:a16="http://schemas.microsoft.com/office/drawing/2014/main" id="{245B2829-181D-93F4-8431-218E3AFFF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82" b="89456" l="7326" r="94070">
                        <a14:foregroundMark x1="35233" y1="22752" x2="35233" y2="22752"/>
                        <a14:foregroundMark x1="37326" y1="22420" x2="36047" y2="22198"/>
                        <a14:foregroundMark x1="39767" y1="19867" x2="30930" y2="29079"/>
                        <a14:foregroundMark x1="30930" y1="29079" x2="38721" y2="19867"/>
                        <a14:foregroundMark x1="38721" y1="19867" x2="29535" y2="19645"/>
                        <a14:foregroundMark x1="28140" y1="18868" x2="39302" y2="14428"/>
                        <a14:foregroundMark x1="39302" y1="14428" x2="46047" y2="24306"/>
                        <a14:foregroundMark x1="46047" y1="24306" x2="36977" y2="32741"/>
                        <a14:foregroundMark x1="36977" y1="32741" x2="26977" y2="24417"/>
                        <a14:foregroundMark x1="26977" y1="24417" x2="30349" y2="16204"/>
                        <a14:foregroundMark x1="81628" y1="12653" x2="66512" y2="11099"/>
                        <a14:foregroundMark x1="66512" y1="11099" x2="59767" y2="21310"/>
                        <a14:foregroundMark x1="59767" y1="21310" x2="68294" y2="29448"/>
                        <a14:foregroundMark x1="69419" y1="30522" x2="82907" y2="28857"/>
                        <a14:foregroundMark x1="82907" y1="28857" x2="88140" y2="18091"/>
                        <a14:foregroundMark x1="88140" y1="18091" x2="75814" y2="8435"/>
                        <a14:foregroundMark x1="75814" y1="8435" x2="66901" y2="6872"/>
                        <a14:foregroundMark x1="40116" y1="82131" x2="26279" y2="79245"/>
                        <a14:foregroundMark x1="26279" y1="79245" x2="47209" y2="75250"/>
                        <a14:foregroundMark x1="47209" y1="75250" x2="61887" y2="76751"/>
                        <a14:foregroundMark x1="61585" y1="78378" x2="50930" y2="86570"/>
                        <a14:foregroundMark x1="50930" y1="86570" x2="32558" y2="85128"/>
                        <a14:foregroundMark x1="8016" y1="58764" x2="9767" y2="50166"/>
                        <a14:foregroundMark x1="8001" y1="58841" x2="8058" y2="58560"/>
                        <a14:foregroundMark x1="7326" y1="62153" x2="7413" y2="61725"/>
                        <a14:foregroundMark x1="9767" y1="50166" x2="15814" y2="39068"/>
                        <a14:foregroundMark x1="15814" y1="39068" x2="16512" y2="38402"/>
                        <a14:foregroundMark x1="60290" y1="44182" x2="62674" y2="47170"/>
                        <a14:foregroundMark x1="54884" y1="37403" x2="59784" y2="43547"/>
                        <a14:foregroundMark x1="65498" y1="59527" x2="65660" y2="60238"/>
                        <a14:foregroundMark x1="62674" y1="47170" x2="65007" y2="57378"/>
                        <a14:foregroundMark x1="92674" y1="12986" x2="94070" y2="24528"/>
                        <a14:foregroundMark x1="94070" y1="24528" x2="93256" y2="25083"/>
                        <a14:foregroundMark x1="67209" y1="8435" x2="65116" y2="7103"/>
                        <a14:foregroundMark x1="69302" y1="28302" x2="69535" y2="29523"/>
                        <a14:foregroundMark x1="67442" y1="5882" x2="65116" y2="6992"/>
                        <a14:foregroundMark x1="64535" y1="58380" x2="65233" y2="58713"/>
                        <a14:foregroundMark x1="65000" y1="58269" x2="65465" y2="61043"/>
                        <a14:foregroundMark x1="70698" y1="30078" x2="68256" y2="29967"/>
                        <a14:foregroundMark x1="64884" y1="59378" x2="65814" y2="58491"/>
                        <a14:foregroundMark x1="65000" y1="60377" x2="65000" y2="62153"/>
                        <a14:backgroundMark x1="18488" y1="32519" x2="20930" y2="31743"/>
                        <a14:backgroundMark x1="9535" y1="26526" x2="12558" y2="22420"/>
                        <a14:backgroundMark x1="55465" y1="30744" x2="52791" y2="27081"/>
                        <a14:backgroundMark x1="11744" y1="21199" x2="11395" y2="26526"/>
                        <a14:backgroundMark x1="9767" y1="27858" x2="8140" y2="28413"/>
                        <a14:backgroundMark x1="7907" y1="28080" x2="10116" y2="26082"/>
                        <a14:backgroundMark x1="11977" y1="25749" x2="9302" y2="29190"/>
                        <a14:backgroundMark x1="6860" y1="59711" x2="7442" y2="59600"/>
                        <a14:backgroundMark x1="7558" y1="59822" x2="8372" y2="58935"/>
                        <a14:backgroundMark x1="7907" y1="59046" x2="8953" y2="53274"/>
                        <a14:backgroundMark x1="7907" y1="58824" x2="7326" y2="61709"/>
                        <a14:backgroundMark x1="53837" y1="36848" x2="55000" y2="37403"/>
                        <a14:backgroundMark x1="59070" y1="44617" x2="60000" y2="44617"/>
                        <a14:backgroundMark x1="64651" y1="6881" x2="64651" y2="6326"/>
                        <a14:backgroundMark x1="63140" y1="76582" x2="63372" y2="78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564" y="1186536"/>
            <a:ext cx="4814871" cy="5038819"/>
          </a:xfrm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272DCE0-A74A-3B87-1EAF-5C4826D64603}"/>
              </a:ext>
            </a:extLst>
          </p:cNvPr>
          <p:cNvSpPr txBox="1"/>
          <p:nvPr/>
        </p:nvSpPr>
        <p:spPr>
          <a:xfrm>
            <a:off x="4123871" y="1700655"/>
            <a:ext cx="1803400" cy="869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pl-PL" dirty="0">
                <a:solidFill>
                  <a:schemeClr val="bg1"/>
                </a:solidFill>
                <a:latin typeface="+mj-lt"/>
              </a:rPr>
              <a:t>女士们</a:t>
            </a:r>
            <a:r>
              <a:rPr lang="zh-CN" altLang="en-US" dirty="0">
                <a:solidFill>
                  <a:schemeClr val="bg1"/>
                </a:solidFill>
                <a:latin typeface="+mj-lt"/>
              </a:rPr>
              <a:t>，先生们，大家好！</a:t>
            </a:r>
            <a:endParaRPr lang="pl-P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1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A696FC-5DB5-77B0-9FDE-7CECF38A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93701"/>
            <a:ext cx="9832694" cy="485253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zh-TW" altLang="en-US" sz="1700" b="1" dirty="0">
                <a:solidFill>
                  <a:srgbClr val="000000"/>
                </a:solidFill>
                <a:effectLst/>
                <a:ea typeface="PingFang TC" panose="020B0400000000000000" pitchFamily="34" charset="-120"/>
              </a:rPr>
              <a:t>演讲种类和演讲场合</a:t>
            </a:r>
            <a:br>
              <a:rPr lang="en-US" altLang="zh-TW" sz="1700" dirty="0">
                <a:solidFill>
                  <a:srgbClr val="000000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演讲可以分为两大类：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备稿演讲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（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准备的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）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和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即兴演讲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（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无准备的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）。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我们在准备演讲时要注意根据场合来选择合适的演讲风格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endParaRPr lang="en-US" altLang="zh-CN" sz="1700" dirty="0">
              <a:solidFill>
                <a:srgbClr val="131518"/>
              </a:solidFill>
              <a:effectLst/>
              <a:ea typeface="PingFang TC" panose="020B0400000000000000" pitchFamily="34" charset="-120"/>
            </a:endParaRP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准备演讲提纲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CN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提纲的字数不需要太多，</a:t>
            </a:r>
            <a:r>
              <a:rPr lang="zh-CN" altLang="en-US" sz="1800" kern="0" dirty="0">
                <a:solidFill>
                  <a:srgbClr val="131518"/>
                </a:solidFill>
                <a:ea typeface="PingFang TC" panose="020B0400000000000000" pitchFamily="34" charset="-120"/>
                <a:cs typeface="PingFang TC" panose="020B0400000000000000" pitchFamily="34" charset="-120"/>
              </a:rPr>
              <a:t>把</a:t>
            </a:r>
            <a:r>
              <a:rPr lang="zh-CN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需要</a:t>
            </a:r>
            <a:r>
              <a:rPr lang="zh-CN" altLang="en-US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的</a:t>
            </a:r>
            <a:r>
              <a:rPr lang="zh-CN" sz="1800" kern="0" dirty="0">
                <a:solidFill>
                  <a:srgbClr val="131518"/>
                </a:solidFill>
                <a:effectLst/>
                <a:ea typeface="PingFang TC" panose="020B0400000000000000" pitchFamily="34" charset="-120"/>
                <a:cs typeface="PingFang TC" panose="020B0400000000000000" pitchFamily="34" charset="-120"/>
              </a:rPr>
              <a:t>关键词写下来，自己能看懂就行了。</a:t>
            </a:r>
            <a:endParaRPr lang="en-US" altLang="zh-TW" sz="1700" dirty="0">
              <a:solidFill>
                <a:srgbClr val="131518"/>
              </a:solidFill>
              <a:ea typeface="PingFang TC" panose="020B0400000000000000" pitchFamily="34" charset="-120"/>
            </a:endParaRP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准备演讲稿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演讲稿的结构要</a:t>
            </a:r>
            <a:r>
              <a:rPr lang="zh-TW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保证逻辑清晰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。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逐字稿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：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一种稿子的方式，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把自己要说的话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都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写下来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br>
              <a:rPr lang="pl-PL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我们先要知道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演讲是否限时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，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然后根据演讲时间来决定演讲稿需要写多少字</a:t>
            </a:r>
            <a:r>
              <a:rPr lang="zh-CN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br>
              <a:rPr lang="en-US" altLang="zh-TW" sz="1700" dirty="0">
                <a:solidFill>
                  <a:srgbClr val="131518"/>
                </a:solidFill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人的语速一般是</a:t>
            </a:r>
            <a: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200~300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字每分钟</a:t>
            </a:r>
            <a:r>
              <a:rPr lang="zh-CN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 </a:t>
            </a:r>
            <a:r>
              <a:rPr lang="zh-CN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（紧张的时候，语速会加快）。</a:t>
            </a:r>
            <a: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 </a:t>
            </a:r>
          </a:p>
          <a:p>
            <a:pPr marL="457200" indent="-457200">
              <a:lnSpc>
                <a:spcPct val="120000"/>
              </a:lnSpc>
              <a:buFont typeface="Franklin Gothic Book" panose="020B0503020102020204" pitchFamily="34" charset="0"/>
              <a:buAutoNum type="arabicPeriod"/>
            </a:pP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演讲彩排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b="1" dirty="0">
                <a:solidFill>
                  <a:srgbClr val="131518"/>
                </a:solidFill>
                <a:ea typeface="PingFang TC" panose="020B0400000000000000" pitchFamily="34" charset="-120"/>
              </a:rPr>
              <a:t>不能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等到正式演讲时才发现问题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！</a:t>
            </a:r>
            <a:br>
              <a:rPr lang="en-US" altLang="zh-TW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在彩排时，最关键的一点是</a:t>
            </a:r>
            <a:r>
              <a:rPr lang="zh-TW" altLang="en-US" sz="1700" dirty="0">
                <a:solidFill>
                  <a:srgbClr val="131518"/>
                </a:solidFill>
                <a:ea typeface="PingFang TC" panose="020B0400000000000000" pitchFamily="34" charset="-120"/>
              </a:rPr>
              <a:t>发现</a:t>
            </a: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自己哪里做得不好。</a:t>
            </a:r>
            <a:br>
              <a:rPr lang="en-US" altLang="zh-TW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</a:br>
            <a:r>
              <a:rPr lang="zh-TW" altLang="en-US" sz="1700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彩排得</a:t>
            </a:r>
            <a:r>
              <a:rPr lang="zh-TW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至少要两次</a:t>
            </a:r>
            <a:r>
              <a:rPr lang="zh-CN" altLang="en-US" sz="1700" b="1" dirty="0">
                <a:solidFill>
                  <a:srgbClr val="131518"/>
                </a:solidFill>
                <a:effectLst/>
                <a:ea typeface="PingFang TC" panose="020B0400000000000000" pitchFamily="34" charset="-120"/>
              </a:rPr>
              <a:t>。</a:t>
            </a:r>
            <a:endParaRPr lang="zh-TW" altLang="en-US" sz="1700" dirty="0">
              <a:solidFill>
                <a:srgbClr val="131518"/>
              </a:solidFill>
              <a:effectLst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en-US" altLang="zh-CN" b="1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  <a:p>
            <a:pPr marL="457200" indent="-457200">
              <a:buFont typeface="Franklin Gothic Book" panose="020B0503020102020204" pitchFamily="34" charset="0"/>
              <a:buAutoNum type="arabicPeriod"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131518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102EE0-1BA6-734B-BBC4-9E50884A74B7}"/>
              </a:ext>
            </a:extLst>
          </p:cNvPr>
          <p:cNvSpPr txBox="1"/>
          <p:nvPr/>
        </p:nvSpPr>
        <p:spPr>
          <a:xfrm>
            <a:off x="2051703" y="231815"/>
            <a:ext cx="84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/>
              <a:t>怎么准备</a:t>
            </a:r>
            <a:r>
              <a:rPr lang="zh-CN" altLang="en-US" sz="4000" dirty="0"/>
              <a:t>？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72596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3F5C1-8C8E-3D22-C476-8779BED2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685800"/>
            <a:ext cx="4686301" cy="771525"/>
          </a:xfrm>
        </p:spPr>
        <p:txBody>
          <a:bodyPr/>
          <a:lstStyle/>
          <a:p>
            <a:r>
              <a:rPr lang="zh-TW" altLang="en-US" dirty="0"/>
              <a:t>演讲的六大要素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0C2B2-B58B-5BBC-BE6B-DEC3A458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5005"/>
            <a:ext cx="9601200" cy="4102395"/>
          </a:xfrm>
        </p:spPr>
        <p:txBody>
          <a:bodyPr>
            <a:normAutofit/>
          </a:bodyPr>
          <a:lstStyle/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逻辑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（要有重点，有条理，有层次）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故事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</a:t>
            </a:r>
            <a:r>
              <a:rPr lang="zh-CN" sz="2400" kern="0" dirty="0">
                <a:solidFill>
                  <a:srgbClr val="131518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PingFang TC" panose="020B0400000000000000" pitchFamily="34" charset="-120"/>
              </a:rPr>
              <a:t>让人感同身受</a:t>
            </a:r>
            <a:r>
              <a:rPr lang="pl-PL" sz="2400" dirty="0"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冲突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（会吸引听众往下继续听下去）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思想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远离日常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生活的观点</a:t>
            </a:r>
            <a:r>
              <a:rPr lang="pl-PL" altLang="zh-CN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)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热情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（要带给听众知识、感悟、启发和力量，要唤醒听众的生命力、创造力和激情）</a:t>
            </a:r>
            <a:endParaRPr lang="pl-PL" sz="2400" dirty="0">
              <a:latin typeface="PingFang TC" panose="020B0400000000000000" pitchFamily="34" charset="-120"/>
              <a:ea typeface="PingFang TC" panose="020B0400000000000000" pitchFamily="34" charset="-12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幽默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 （用笑话</a:t>
            </a:r>
            <a:r>
              <a:rPr lang="zh-CN" altLang="pl-PL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可以</a:t>
            </a:r>
            <a:r>
              <a:rPr lang="zh-CN" altLang="en-US" sz="2400" dirty="0">
                <a:latin typeface="PingFang TC" panose="020B0400000000000000" pitchFamily="34" charset="-120"/>
                <a:ea typeface="PingFang TC" panose="020B0400000000000000" pitchFamily="34" charset="-120"/>
                <a:cs typeface="Times New Roman" panose="02020603050405020304" pitchFamily="18" charset="0"/>
              </a:rPr>
              <a:t>吸引听众的注意力</a:t>
            </a:r>
            <a:r>
              <a:rPr lang="zh-CN" altLang="en-US" sz="2400" dirty="0">
                <a:ea typeface="+mj-ea"/>
                <a:cs typeface="Times New Roman" panose="02020603050405020304" pitchFamily="18" charset="0"/>
              </a:rPr>
              <a:t>）</a:t>
            </a:r>
            <a:endParaRPr lang="pl-PL" sz="2400" dirty="0"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8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Czcionka, zrzut ekranu, czarne i białe&#10;&#10;Opis wygenerowany automatycznie">
            <a:extLst>
              <a:ext uri="{FF2B5EF4-FFF2-40B4-BE49-F238E27FC236}">
                <a16:creationId xmlns:a16="http://schemas.microsoft.com/office/drawing/2014/main" id="{A00C4A2A-F7F6-52C1-AD64-EB80F548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6" y="995581"/>
            <a:ext cx="4504982" cy="4381096"/>
          </a:xfrm>
          <a:prstGeom prst="rect">
            <a:avLst/>
          </a:prstGeom>
        </p:spPr>
      </p:pic>
      <p:pic>
        <p:nvPicPr>
          <p:cNvPr id="7" name="Symbol zastępczy zawartości 6" descr="Obraz zawierający tekst, Czcionka, zrzut ekranu, czarne i białe&#10;&#10;Opis wygenerowany automatycznie">
            <a:extLst>
              <a:ext uri="{FF2B5EF4-FFF2-40B4-BE49-F238E27FC236}">
                <a16:creationId xmlns:a16="http://schemas.microsoft.com/office/drawing/2014/main" id="{8A48C581-CA16-C555-EC74-A7A22C28A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3232" y="1135181"/>
            <a:ext cx="4919720" cy="45876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24D4EB8-A208-0656-1585-81BB1D1FE5F5}"/>
              </a:ext>
            </a:extLst>
          </p:cNvPr>
          <p:cNvSpPr txBox="1"/>
          <p:nvPr/>
        </p:nvSpPr>
        <p:spPr>
          <a:xfrm>
            <a:off x="8337177" y="6042602"/>
            <a:ext cx="2151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/>
              <a:t>https</a:t>
            </a:r>
            <a:r>
              <a:rPr lang="pl-PL" sz="800" dirty="0"/>
              <a:t>://</a:t>
            </a:r>
            <a:r>
              <a:rPr lang="pl-PL" sz="800" dirty="0" err="1"/>
              <a:t>zhuanlan.zhihu.com</a:t>
            </a:r>
            <a:r>
              <a:rPr lang="pl-PL" sz="800" dirty="0"/>
              <a:t>/p/518268592</a:t>
            </a:r>
          </a:p>
        </p:txBody>
      </p:sp>
    </p:spTree>
    <p:extLst>
      <p:ext uri="{BB962C8B-B14F-4D97-AF65-F5344CB8AC3E}">
        <p14:creationId xmlns:p14="http://schemas.microsoft.com/office/powerpoint/2010/main" val="77591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133A9-BCFC-8B3A-FCB4-EBC8CEC1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872" y="2686050"/>
            <a:ext cx="7217229" cy="1485900"/>
          </a:xfrm>
        </p:spPr>
        <p:txBody>
          <a:bodyPr anchor="ctr"/>
          <a:lstStyle/>
          <a:p>
            <a:pPr algn="ctr"/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电子邮件</a:t>
            </a:r>
            <a:endParaRPr lang="pl-PL" dirty="0"/>
          </a:p>
        </p:txBody>
      </p:sp>
      <p:pic>
        <p:nvPicPr>
          <p:cNvPr id="5" name="Symbol zastępczy zawartości 4" descr="Obraz zawierający krąg, symbol, Grafika, logo&#10;&#10;Opis wygenerowany automatycznie">
            <a:extLst>
              <a:ext uri="{FF2B5EF4-FFF2-40B4-BE49-F238E27FC236}">
                <a16:creationId xmlns:a16="http://schemas.microsoft.com/office/drawing/2014/main" id="{5F4E7930-5029-649D-6267-185FCD265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6375" l="1750" r="97750">
                        <a14:foregroundMark x1="22500" y1="11500" x2="16000" y2="17250"/>
                        <a14:foregroundMark x1="15625" y1="17000" x2="26625" y2="8875"/>
                        <a14:foregroundMark x1="26625" y1="8875" x2="40250" y2="3375"/>
                        <a14:foregroundMark x1="35750" y1="4375" x2="49250" y2="1750"/>
                        <a14:foregroundMark x1="49250" y1="1750" x2="71875" y2="7250"/>
                        <a14:foregroundMark x1="70188" y1="10964" x2="86875" y2="17375"/>
                        <a14:foregroundMark x1="86875" y1="17375" x2="97750" y2="42750"/>
                        <a14:foregroundMark x1="97750" y1="42750" x2="96750" y2="58000"/>
                        <a14:foregroundMark x1="96750" y1="57375" x2="94500" y2="70750"/>
                        <a14:foregroundMark x1="94500" y1="70750" x2="85625" y2="83000"/>
                        <a14:foregroundMark x1="85625" y1="83000" x2="73875" y2="91125"/>
                        <a14:foregroundMark x1="73875" y1="91125" x2="46000" y2="96375"/>
                        <a14:foregroundMark x1="46000" y1="96375" x2="42750" y2="96125"/>
                        <a14:foregroundMark x1="42500" y1="95875" x2="29236" y2="95529"/>
                        <a14:foregroundMark x1="27194" y1="94443" x2="9625" y2="74500"/>
                        <a14:foregroundMark x1="9625" y1="74500" x2="4375" y2="61000"/>
                        <a14:foregroundMark x1="4375" y1="61000" x2="4375" y2="60875"/>
                        <a14:foregroundMark x1="4375" y1="60250" x2="1750" y2="47125"/>
                        <a14:foregroundMark x1="1750" y1="47125" x2="4625" y2="34000"/>
                        <a14:foregroundMark x1="4625" y1="34000" x2="15000" y2="18250"/>
                        <a14:foregroundMark x1="19250" y1="33750" x2="21500" y2="68375"/>
                        <a14:foregroundMark x1="20875" y1="32125" x2="50625" y2="53125"/>
                        <a14:foregroundMark x1="50875" y1="53125" x2="79000" y2="32125"/>
                        <a14:foregroundMark x1="79375" y1="31875" x2="81250" y2="58625"/>
                        <a14:foregroundMark x1="24375" y1="70000" x2="38125" y2="68375"/>
                        <a14:foregroundMark x1="38125" y1="68375" x2="66000" y2="69125"/>
                        <a14:foregroundMark x1="74393" y1="67875" x2="77750" y2="67375"/>
                        <a14:foregroundMark x1="66000" y1="69125" x2="74393" y2="67875"/>
                        <a14:foregroundMark x1="56375" y1="53125" x2="76625" y2="66000"/>
                        <a14:backgroundMark x1="58625" y1="15625" x2="44250" y2="19750"/>
                        <a14:backgroundMark x1="44250" y1="19750" x2="40875" y2="19250"/>
                        <a14:backgroundMark x1="41250" y1="18250" x2="23000" y2="21875"/>
                        <a14:backgroundMark x1="23000" y1="21875" x2="41875" y2="23375"/>
                        <a14:backgroundMark x1="60625" y1="9125" x2="68500" y2="11000"/>
                        <a14:backgroundMark x1="68500" y1="10625" x2="70250" y2="10875"/>
                        <a14:backgroundMark x1="26500" y1="95125" x2="28375" y2="96375"/>
                        <a14:backgroundMark x1="73875" y1="67875" x2="73875" y2="67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672" y="16383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31059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B3272-06B7-6B23-4611-4FCE2984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1"/>
            <a:ext cx="9601200" cy="858416"/>
          </a:xfrm>
        </p:spPr>
        <p:txBody>
          <a:bodyPr anchor="ctr"/>
          <a:lstStyle/>
          <a:p>
            <a:pPr algn="ctr"/>
            <a:r>
              <a:rPr lang="pl-PL" dirty="0" err="1"/>
              <a:t>主题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9DDEDC-D439-ACC9-3D50-1586A359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9433"/>
            <a:ext cx="9601200" cy="4632767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使用简短而准确的主题名称</a:t>
            </a:r>
            <a:r>
              <a:rPr lang="zh-CN" altLang="en-US" b="1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 </a:t>
            </a:r>
            <a:endParaRPr lang="en-US" altLang="zh-CN" b="1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一定不要空白主题 （ 最失礼的）</a:t>
            </a:r>
            <a:r>
              <a:rPr lang="zh-TW" altLang="en-US" dirty="0">
                <a:solidFill>
                  <a:schemeClr val="tx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 </a:t>
            </a:r>
            <a:endParaRPr lang="pl-PL" altLang="zh-TW" dirty="0">
              <a:solidFill>
                <a:schemeClr val="tx1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收件人应该一见到它就明白整个电子邮件的内容</a:t>
            </a:r>
            <a:endParaRPr lang="en-US" altLang="zh-TW" dirty="0">
              <a:solidFill>
                <a:schemeClr val="tx1"/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可以使用大写字母或特殊字符（*</a:t>
            </a:r>
            <a:r>
              <a:rPr lang="zh-CN" altLang="en-US" dirty="0">
                <a:solidFill>
                  <a:schemeClr val="tx1"/>
                </a:solidFill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 </a:t>
            </a:r>
            <a:r>
              <a:rPr lang="en-US" altLang="zh-TW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!</a:t>
            </a:r>
            <a:r>
              <a:rPr lang="zh-TW" altLang="en-US" dirty="0">
                <a:solidFill>
                  <a:schemeClr val="tx1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  <a:t>）来突出主题，引起收件人注意，但是不要随便用它</a:t>
            </a:r>
            <a:br>
              <a:rPr lang="en-US" altLang="zh-TW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  <a:cs typeface="Apple Chancery" panose="03020702040506060504" pitchFamily="66" charset="-79"/>
              </a:rPr>
            </a:br>
            <a:endParaRPr lang="en-US" altLang="zh-TW" dirty="0">
              <a:solidFill>
                <a:srgbClr val="424242"/>
              </a:solidFill>
              <a:effectLst/>
              <a:latin typeface="Helvetica" pitchFamily="2" charset="0"/>
              <a:ea typeface="PingFang TC" panose="020B0400000000000000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3</a:t>
            </a:r>
            <a:r>
              <a:rPr lang="zh-TW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12</a:t>
            </a:r>
            <a:r>
              <a:rPr lang="zh-TW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日的会议</a:t>
            </a:r>
            <a:r>
              <a:rPr lang="zh-CN" altLang="en-US" dirty="0">
                <a:solidFill>
                  <a:srgbClr val="FF000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      </a:t>
            </a:r>
            <a:r>
              <a:rPr lang="zh-TW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不够具体，主题虽然清楚</a:t>
            </a:r>
            <a:r>
              <a:rPr lang="zh-CN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，但是不</a:t>
            </a:r>
            <a:r>
              <a:rPr lang="zh-TW" altLang="en-US" dirty="0">
                <a:solidFill>
                  <a:schemeClr val="tx1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准确，不容易让人记住</a:t>
            </a:r>
            <a:endParaRPr lang="en-US" altLang="zh-TW" dirty="0">
              <a:solidFill>
                <a:schemeClr val="tx1"/>
              </a:solidFill>
              <a:effectLst/>
              <a:latin typeface="Helvetica" pitchFamily="2" charset="0"/>
              <a:ea typeface="PingFang TC" panose="020B0400000000000000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附嘉宾名单、午餐请求，</a:t>
            </a:r>
            <a:r>
              <a:rPr lang="en-US" altLang="zh-TW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3</a:t>
            </a: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月</a:t>
            </a:r>
            <a:r>
              <a:rPr lang="en-US" altLang="zh-TW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12</a:t>
            </a:r>
            <a:r>
              <a:rPr lang="zh-TW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日的会议概述</a:t>
            </a:r>
            <a:r>
              <a:rPr lang="zh-CN" altLang="en-US" dirty="0">
                <a:solidFill>
                  <a:srgbClr val="00B050"/>
                </a:solidFill>
                <a:effectLst/>
                <a:latin typeface="Helvetica" pitchFamily="2" charset="0"/>
                <a:ea typeface="PingFang TC" panose="020B0400000000000000" pitchFamily="34" charset="-120"/>
              </a:rPr>
              <a:t> </a:t>
            </a:r>
            <a:endParaRPr lang="zh-TW" altLang="en-US" dirty="0">
              <a:solidFill>
                <a:srgbClr val="00B050"/>
              </a:solidFill>
              <a:effectLst/>
              <a:latin typeface="Helvetica" pitchFamily="2" charset="0"/>
              <a:ea typeface="PingFang TC Semibold" panose="020B04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pl-PL" altLang="zh-TW" b="1" dirty="0">
              <a:solidFill>
                <a:srgbClr val="424242"/>
              </a:solidFill>
              <a:effectLst/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424242"/>
              </a:solidFill>
              <a:effectLst/>
              <a:latin typeface="PingFang TC Semibold" panose="020B0400000000000000" pitchFamily="34" charset="-120"/>
              <a:ea typeface="PingFang TC Semibold" panose="020B0400000000000000" pitchFamily="34" charset="-120"/>
            </a:endParaRPr>
          </a:p>
        </p:txBody>
      </p:sp>
      <p:sp>
        <p:nvSpPr>
          <p:cNvPr id="4" name="Strzałka w lewo 3">
            <a:extLst>
              <a:ext uri="{FF2B5EF4-FFF2-40B4-BE49-F238E27FC236}">
                <a16:creationId xmlns:a16="http://schemas.microsoft.com/office/drawing/2014/main" id="{578C091B-4524-0536-2FF7-F8433EB3B020}"/>
              </a:ext>
            </a:extLst>
          </p:cNvPr>
          <p:cNvSpPr/>
          <p:nvPr/>
        </p:nvSpPr>
        <p:spPr>
          <a:xfrm>
            <a:off x="3166533" y="4385734"/>
            <a:ext cx="355601" cy="2201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63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25F5A-31AF-371A-BC99-66213AFD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1544"/>
            <a:ext cx="9601200" cy="723900"/>
          </a:xfrm>
        </p:spPr>
        <p:txBody>
          <a:bodyPr>
            <a:normAutofit/>
          </a:bodyPr>
          <a:lstStyle/>
          <a:p>
            <a:r>
              <a:rPr lang="zh-TW" altLang="pl-PL" sz="2800" dirty="0">
                <a:solidFill>
                  <a:srgbClr val="343434"/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电子邮件</a:t>
            </a:r>
            <a:r>
              <a:rPr lang="zh-TW" altLang="en-US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正文一般用</a:t>
            </a:r>
            <a:r>
              <a:rPr lang="en-US" altLang="zh-TW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1234</a:t>
            </a:r>
            <a:r>
              <a:rPr lang="zh-TW" altLang="en-US" sz="2800" dirty="0">
                <a:solidFill>
                  <a:srgbClr val="343434"/>
                </a:solidFill>
                <a:effectLst/>
                <a:latin typeface="PingFang TC" panose="020B0400000000000000" pitchFamily="34" charset="-120"/>
                <a:ea typeface="PingFang TC" panose="020B0400000000000000" pitchFamily="34" charset="-120"/>
              </a:rPr>
              <a:t>之类的列表，以清晰明确。</a:t>
            </a:r>
            <a:endParaRPr lang="pl-PL" sz="2800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pic>
        <p:nvPicPr>
          <p:cNvPr id="14" name="Symbol zastępczy zawartości 13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13B92123-84F6-B2FE-A8B4-ECFF1593C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" r="3898"/>
          <a:stretch/>
        </p:blipFill>
        <p:spPr>
          <a:xfrm>
            <a:off x="1387856" y="1229923"/>
            <a:ext cx="5028294" cy="5316927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4DDDB18-11AA-C5D5-179A-A5E15BC6EBC8}"/>
              </a:ext>
            </a:extLst>
          </p:cNvPr>
          <p:cNvSpPr txBox="1"/>
          <p:nvPr/>
        </p:nvSpPr>
        <p:spPr>
          <a:xfrm>
            <a:off x="6557268" y="1549400"/>
            <a:ext cx="3514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pl-PL" dirty="0">
                <a:latin typeface="PingFang TC" panose="020B0400000000000000" pitchFamily="34" charset="-120"/>
                <a:ea typeface="PingFang TC" panose="020B0400000000000000" pitchFamily="34" charset="-120"/>
              </a:rPr>
              <a:t>开头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： 收件人或收件单位的称呼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正文：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向收件人问候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PingFang TC" panose="020B0400000000000000" pitchFamily="34" charset="-120"/>
                <a:ea typeface="PingFang TC" panose="020B0400000000000000" pitchFamily="34" charset="-120"/>
              </a:rPr>
              <a:t>（介绍自己 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写信的事由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该信要进行的业务联系 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提出进一步联系的希望、方式和要求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结尾： </a:t>
            </a:r>
            <a:b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</a:br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写明希望对方答复的要求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en-US" altLang="zh-CN" dirty="0">
                <a:latin typeface="PingFang TC" panose="020B0400000000000000" pitchFamily="34" charset="-120"/>
                <a:ea typeface="PingFang TC" panose="020B0400000000000000" pitchFamily="34" charset="-120"/>
              </a:rPr>
              <a:t>-</a:t>
            </a:r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 表示祝愿或致敬的话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  <a:p>
            <a:r>
              <a:rPr lang="zh-CN" altLang="en-US" dirty="0">
                <a:latin typeface="PingFang TC" panose="020B0400000000000000" pitchFamily="34" charset="-120"/>
                <a:ea typeface="PingFang TC" panose="020B0400000000000000" pitchFamily="34" charset="-120"/>
              </a:rPr>
              <a:t>署名： 写自己的签名（可写单位名称或单位内具体部门名称）</a:t>
            </a:r>
            <a:endParaRPr lang="en-US" altLang="zh-CN" dirty="0">
              <a:latin typeface="PingFang TC" panose="020B0400000000000000" pitchFamily="34" charset="-120"/>
              <a:ea typeface="PingFang TC" panose="020B0400000000000000" pitchFamily="34" charset="-12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0366292-3249-1137-CF2B-592FAA5CBA9D}"/>
              </a:ext>
            </a:extLst>
          </p:cNvPr>
          <p:cNvSpPr txBox="1"/>
          <p:nvPr/>
        </p:nvSpPr>
        <p:spPr>
          <a:xfrm>
            <a:off x="3295298" y="1832640"/>
            <a:ext cx="197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xxx总</a:t>
            </a:r>
            <a:r>
              <a:rPr lang="pl-PL" sz="1400" dirty="0"/>
              <a:t>/</a:t>
            </a:r>
            <a:r>
              <a:rPr lang="en-US" altLang="zh-CN" sz="1400" dirty="0"/>
              <a:t>xxx</a:t>
            </a:r>
            <a:r>
              <a:rPr lang="zh-CN" altLang="en-US" sz="1400" dirty="0"/>
              <a:t>经理</a:t>
            </a:r>
            <a:endParaRPr lang="pl-PL" sz="1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E2A9963-6962-FC82-CF4E-4BDB353431FC}"/>
              </a:ext>
            </a:extLst>
          </p:cNvPr>
          <p:cNvSpPr txBox="1"/>
          <p:nvPr/>
        </p:nvSpPr>
        <p:spPr>
          <a:xfrm>
            <a:off x="1980615" y="519087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敬</a:t>
            </a:r>
            <a:r>
              <a:rPr lang="zh-TW" altLang="pl-PL" sz="1400" dirty="0"/>
              <a:t>祝</a:t>
            </a:r>
            <a:endParaRPr lang="en-US" altLang="zh-TW" sz="1400" dirty="0"/>
          </a:p>
          <a:p>
            <a:r>
              <a:rPr lang="zh-TW" altLang="en-US" sz="1400" dirty="0"/>
              <a:t>健康</a:t>
            </a:r>
            <a:r>
              <a:rPr lang="zh-CN" altLang="en-US" sz="1400" dirty="0"/>
              <a:t>！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9952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4FC6C96-E472-814E-F991-6DAA0C9B1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231" y="1205072"/>
            <a:ext cx="6257538" cy="4197991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5F14E4D-292D-DD67-51CA-FE7E55820232}"/>
              </a:ext>
            </a:extLst>
          </p:cNvPr>
          <p:cNvSpPr txBox="1"/>
          <p:nvPr/>
        </p:nvSpPr>
        <p:spPr>
          <a:xfrm>
            <a:off x="3275216" y="2069869"/>
            <a:ext cx="1363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您好！</a:t>
            </a:r>
            <a:endParaRPr lang="pl-PL" sz="1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85A23E-B123-947D-F547-EF9EC445F27E}"/>
              </a:ext>
            </a:extLst>
          </p:cNvPr>
          <p:cNvSpPr txBox="1"/>
          <p:nvPr/>
        </p:nvSpPr>
        <p:spPr>
          <a:xfrm>
            <a:off x="3956859" y="4663441"/>
            <a:ext cx="103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祝好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79316723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Przycinanie</Template>
  <TotalTime>2749</TotalTime>
  <Words>771</Words>
  <Application>Microsoft Macintosh PowerPoint</Application>
  <PresentationFormat>Panoramiczny</PresentationFormat>
  <Paragraphs>85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PingFang TC</vt:lpstr>
      <vt:lpstr>PingFang TC Semibold</vt:lpstr>
      <vt:lpstr>Songti SC</vt:lpstr>
      <vt:lpstr>Franklin Gothic Book</vt:lpstr>
      <vt:lpstr>Helvetica</vt:lpstr>
      <vt:lpstr>Wingdings</vt:lpstr>
      <vt:lpstr>Przycinanie</vt:lpstr>
      <vt:lpstr>演讲、电子邮件、微信</vt:lpstr>
      <vt:lpstr>演讲</vt:lpstr>
      <vt:lpstr>Prezentacja programu PowerPoint</vt:lpstr>
      <vt:lpstr>演讲的六大要素</vt:lpstr>
      <vt:lpstr>Prezentacja programu PowerPoint</vt:lpstr>
      <vt:lpstr>电子邮件</vt:lpstr>
      <vt:lpstr>主题</vt:lpstr>
      <vt:lpstr>电子邮件正文一般用1234之类的列表，以清晰明确。</vt:lpstr>
      <vt:lpstr>Prezentacja programu PowerPoint</vt:lpstr>
      <vt:lpstr>微信</vt:lpstr>
      <vt:lpstr>怎么用微信聊天？</vt:lpstr>
      <vt:lpstr>Prezentacja programu PowerPoint</vt:lpstr>
      <vt:lpstr>Prezentacja programu PowerPoint</vt:lpstr>
      <vt:lpstr>网聊经常用的语气词</vt:lpstr>
      <vt:lpstr>表情包</vt:lpstr>
      <vt:lpstr>Menti</vt:lpstr>
      <vt:lpstr>参考资料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演讲、电子邮件、微信</dc:title>
  <dc:creator>Martyna Bojarczuk</dc:creator>
  <cp:lastModifiedBy>Martyna Bojarczuk</cp:lastModifiedBy>
  <cp:revision>3</cp:revision>
  <dcterms:created xsi:type="dcterms:W3CDTF">2024-01-26T19:56:24Z</dcterms:created>
  <dcterms:modified xsi:type="dcterms:W3CDTF">2024-02-01T06:33:20Z</dcterms:modified>
</cp:coreProperties>
</file>