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9" r:id="rId2"/>
    <p:sldId id="285" r:id="rId3"/>
    <p:sldId id="274" r:id="rId4"/>
    <p:sldId id="1681" r:id="rId5"/>
    <p:sldId id="343" r:id="rId6"/>
    <p:sldId id="1677" r:id="rId7"/>
    <p:sldId id="1659" r:id="rId8"/>
    <p:sldId id="1683" r:id="rId9"/>
    <p:sldId id="1682" r:id="rId10"/>
    <p:sldId id="1684" r:id="rId11"/>
    <p:sldId id="1670" r:id="rId12"/>
    <p:sldId id="1679" r:id="rId13"/>
    <p:sldId id="1680" r:id="rId14"/>
    <p:sldId id="1685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2B2"/>
    <a:srgbClr val="556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2" autoAdjust="0"/>
    <p:restoredTop sz="94674"/>
  </p:normalViewPr>
  <p:slideViewPr>
    <p:cSldViewPr snapToGrid="0">
      <p:cViewPr varScale="1">
        <p:scale>
          <a:sx n="70" d="100"/>
          <a:sy n="70" d="100"/>
        </p:scale>
        <p:origin x="204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FF26B-2FCC-4603-BDAF-9176BBF45387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76C93-469E-4E34-A833-FB0D37185C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4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76C93-469E-4E34-A833-FB0D37185C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410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76C93-469E-4E34-A833-FB0D37185C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657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76C93-469E-4E34-A833-FB0D37185C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754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76C93-469E-4E34-A833-FB0D37185C7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924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76C93-469E-4E34-A833-FB0D37185C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49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76C93-469E-4E34-A833-FB0D37185C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68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76C93-469E-4E34-A833-FB0D37185C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24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76C93-469E-4E34-A833-FB0D37185C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968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76C93-469E-4E34-A833-FB0D37185C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930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76C93-469E-4E34-A833-FB0D37185C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402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76C93-469E-4E34-A833-FB0D37185C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930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76C93-469E-4E34-A833-FB0D37185C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20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76C93-469E-4E34-A833-FB0D37185C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41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42CFBC-2755-4BF6-8C91-1EAAAF68626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F4C-E048-4F7F-88A3-B44AB8C27F9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6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FBC-2755-4BF6-8C91-1EAAAF68626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F4C-E048-4F7F-88A3-B44AB8C27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21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FBC-2755-4BF6-8C91-1EAAAF68626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F4C-E048-4F7F-88A3-B44AB8C27F9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14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FBC-2755-4BF6-8C91-1EAAAF68626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F4C-E048-4F7F-88A3-B44AB8C27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06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FBC-2755-4BF6-8C91-1EAAAF68626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F4C-E048-4F7F-88A3-B44AB8C27F9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8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FBC-2755-4BF6-8C91-1EAAAF68626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F4C-E048-4F7F-88A3-B44AB8C27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13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FBC-2755-4BF6-8C91-1EAAAF68626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F4C-E048-4F7F-88A3-B44AB8C27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53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FBC-2755-4BF6-8C91-1EAAAF68626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F4C-E048-4F7F-88A3-B44AB8C27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3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FBC-2755-4BF6-8C91-1EAAAF68626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F4C-E048-4F7F-88A3-B44AB8C27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11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FBC-2755-4BF6-8C91-1EAAAF68626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F4C-E048-4F7F-88A3-B44AB8C27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43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FBC-2755-4BF6-8C91-1EAAAF68626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F4C-E048-4F7F-88A3-B44AB8C27F9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2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342CFBC-2755-4BF6-8C91-1EAAAF686265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46E7F4C-E048-4F7F-88A3-B44AB8C27F9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07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A2AE510-117A-E84A-AB6B-6BE4FE669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79282" y="-2667001"/>
            <a:ext cx="6858001" cy="12192003"/>
          </a:xfrm>
          <a:prstGeom prst="rect">
            <a:avLst/>
          </a:prstGeom>
          <a:effectLst/>
        </p:spPr>
      </p:pic>
      <p:sp>
        <p:nvSpPr>
          <p:cNvPr id="18" name="矩形 17"/>
          <p:cNvSpPr/>
          <p:nvPr/>
        </p:nvSpPr>
        <p:spPr>
          <a:xfrm>
            <a:off x="430394" y="394154"/>
            <a:ext cx="11331211" cy="6021792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8581BF9-CDD5-1040-B069-869645C59C82}"/>
              </a:ext>
            </a:extLst>
          </p:cNvPr>
          <p:cNvSpPr/>
          <p:nvPr/>
        </p:nvSpPr>
        <p:spPr>
          <a:xfrm rot="10800000">
            <a:off x="-24067" y="1328891"/>
            <a:ext cx="12192000" cy="4064000"/>
          </a:xfrm>
          <a:prstGeom prst="rect">
            <a:avLst/>
          </a:prstGeom>
          <a:solidFill>
            <a:srgbClr val="556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E170D62-C57D-4FD3-AF7C-ADFD4DCDB647}"/>
              </a:ext>
            </a:extLst>
          </p:cNvPr>
          <p:cNvSpPr txBox="1"/>
          <p:nvPr/>
        </p:nvSpPr>
        <p:spPr>
          <a:xfrm>
            <a:off x="752821" y="1932262"/>
            <a:ext cx="1081493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lvl="0" algn="ctr">
              <a:defRPr/>
            </a:pPr>
            <a:r>
              <a:rPr lang="en-US" altLang="zh-CN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Aesthetic 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ideals and social customs: The Panda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EAC5CAA-9277-44D9-BE47-609C6A58CE6B}"/>
              </a:ext>
            </a:extLst>
          </p:cNvPr>
          <p:cNvSpPr txBox="1"/>
          <p:nvPr/>
        </p:nvSpPr>
        <p:spPr>
          <a:xfrm>
            <a:off x="4958696" y="4121171"/>
            <a:ext cx="1976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刘亦欣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02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30394" y="394154"/>
            <a:ext cx="11331211" cy="6021792"/>
          </a:xfrm>
          <a:prstGeom prst="rect">
            <a:avLst/>
          </a:prstGeom>
          <a:solidFill>
            <a:srgbClr val="556FCA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77A425C-26AF-B74B-97B6-A024EC984881}"/>
              </a:ext>
            </a:extLst>
          </p:cNvPr>
          <p:cNvSpPr/>
          <p:nvPr/>
        </p:nvSpPr>
        <p:spPr>
          <a:xfrm rot="10800000">
            <a:off x="2161965" y="1405530"/>
            <a:ext cx="8699738" cy="3999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7AB30AF-D35B-714B-A104-6936147B0AFF}"/>
              </a:ext>
            </a:extLst>
          </p:cNvPr>
          <p:cNvSpPr/>
          <p:nvPr/>
        </p:nvSpPr>
        <p:spPr>
          <a:xfrm rot="5400000">
            <a:off x="-2736035" y="686822"/>
            <a:ext cx="12192000" cy="4180114"/>
          </a:xfrm>
          <a:prstGeom prst="rect">
            <a:avLst/>
          </a:prstGeom>
          <a:blipFill>
            <a:blip r:embed="rId6"/>
            <a:srcRect/>
            <a:stretch>
              <a:fillRect t="-32759" r="-23263" b="-645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PA-组合 1">
            <a:extLst>
              <a:ext uri="{FF2B5EF4-FFF2-40B4-BE49-F238E27FC236}">
                <a16:creationId xmlns:a16="http://schemas.microsoft.com/office/drawing/2014/main" id="{D5AFE5B3-9E31-4055-AB7D-080B21F1705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806686" y="1584087"/>
            <a:ext cx="4184401" cy="2269679"/>
            <a:chOff x="1039650" y="1018620"/>
            <a:chExt cx="4184401" cy="2269679"/>
          </a:xfrm>
        </p:grpSpPr>
        <p:sp>
          <p:nvSpPr>
            <p:cNvPr id="5" name="PA-文本框 4">
              <a:extLst>
                <a:ext uri="{FF2B5EF4-FFF2-40B4-BE49-F238E27FC236}">
                  <a16:creationId xmlns:a16="http://schemas.microsoft.com/office/drawing/2014/main" id="{DC0DF782-24EE-41E3-ACB5-BF3DEB8E0AA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039650" y="1018620"/>
              <a:ext cx="21381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spc="300" dirty="0" smtClean="0">
                  <a:solidFill>
                    <a:srgbClr val="5565BA"/>
                  </a:solidFill>
                  <a:cs typeface="+mn-ea"/>
                  <a:sym typeface="+mn-lt"/>
                </a:rPr>
                <a:t>03.</a:t>
              </a:r>
              <a:endParaRPr lang="zh-CN" altLang="en-US" sz="11500" spc="300" dirty="0">
                <a:solidFill>
                  <a:srgbClr val="5565BA"/>
                </a:solidFill>
                <a:cs typeface="+mn-ea"/>
                <a:sym typeface="+mn-lt"/>
              </a:endParaRPr>
            </a:p>
          </p:txBody>
        </p:sp>
        <p:sp>
          <p:nvSpPr>
            <p:cNvPr id="6" name="PA-文本框 7">
              <a:extLst>
                <a:ext uri="{FF2B5EF4-FFF2-40B4-BE49-F238E27FC236}">
                  <a16:creationId xmlns:a16="http://schemas.microsoft.com/office/drawing/2014/main" id="{15738833-D498-4773-AFF0-CF2DFBBE77C9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131563" y="2703524"/>
              <a:ext cx="4092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300" dirty="0" smtClean="0">
                  <a:solidFill>
                    <a:schemeClr val="bg1"/>
                  </a:solidFill>
                  <a:cs typeface="+mn-ea"/>
                  <a:sym typeface="+mn-lt"/>
                </a:rPr>
                <a:t>饮食特点</a:t>
              </a:r>
              <a:endParaRPr lang="zh-CN" altLang="en-US" sz="32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D1F67C15-D3DB-43FD-B146-4D6712D45240}"/>
              </a:ext>
            </a:extLst>
          </p:cNvPr>
          <p:cNvSpPr txBox="1"/>
          <p:nvPr/>
        </p:nvSpPr>
        <p:spPr>
          <a:xfrm>
            <a:off x="6117902" y="1453515"/>
            <a:ext cx="40759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Source Han Sans CN Medium"/>
                <a:ea typeface="Source Han Sans CN Medium"/>
              </a:rPr>
              <a:t>The diet features of giant pandas</a:t>
            </a:r>
          </a:p>
        </p:txBody>
      </p:sp>
      <p:grpSp>
        <p:nvGrpSpPr>
          <p:cNvPr id="16" name="组 15"/>
          <p:cNvGrpSpPr/>
          <p:nvPr/>
        </p:nvGrpSpPr>
        <p:grpSpPr>
          <a:xfrm rot="5400000">
            <a:off x="10601851" y="3280112"/>
            <a:ext cx="1149435" cy="249877"/>
            <a:chOff x="846644" y="1336210"/>
            <a:chExt cx="1149435" cy="249877"/>
          </a:xfrm>
        </p:grpSpPr>
        <p:sp>
          <p:nvSpPr>
            <p:cNvPr id="17" name="椭圆 16"/>
            <p:cNvSpPr/>
            <p:nvPr/>
          </p:nvSpPr>
          <p:spPr>
            <a:xfrm>
              <a:off x="846644" y="1336210"/>
              <a:ext cx="249877" cy="249877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309652" y="1336210"/>
              <a:ext cx="249877" cy="249877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46202" y="1336210"/>
              <a:ext cx="249877" cy="249877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980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7AB30AF-D35B-714B-A104-6936147B0AFF}"/>
              </a:ext>
            </a:extLst>
          </p:cNvPr>
          <p:cNvSpPr/>
          <p:nvPr/>
        </p:nvSpPr>
        <p:spPr>
          <a:xfrm>
            <a:off x="0" y="1720906"/>
            <a:ext cx="12192000" cy="4180114"/>
          </a:xfrm>
          <a:prstGeom prst="rect">
            <a:avLst/>
          </a:prstGeom>
          <a:blipFill>
            <a:blip r:embed="rId2"/>
            <a:srcRect/>
            <a:stretch>
              <a:fillRect t="-32759" r="-23263" b="-645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10678536" y="521266"/>
            <a:ext cx="1149435" cy="249877"/>
            <a:chOff x="846644" y="1336210"/>
            <a:chExt cx="1149435" cy="249877"/>
          </a:xfrm>
        </p:grpSpPr>
        <p:sp>
          <p:nvSpPr>
            <p:cNvPr id="7" name="椭圆 6"/>
            <p:cNvSpPr/>
            <p:nvPr/>
          </p:nvSpPr>
          <p:spPr>
            <a:xfrm>
              <a:off x="846644" y="1336210"/>
              <a:ext cx="249877" cy="24987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309652" y="1336210"/>
              <a:ext cx="249877" cy="24987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746202" y="1336210"/>
              <a:ext cx="249877" cy="24987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 flipH="1">
            <a:off x="284289" y="1058270"/>
            <a:ext cx="11613069" cy="12029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C74E8E8-2B6A-4879-BFAF-34E4E051ACE6}"/>
              </a:ext>
            </a:extLst>
          </p:cNvPr>
          <p:cNvSpPr txBox="1"/>
          <p:nvPr/>
        </p:nvSpPr>
        <p:spPr>
          <a:xfrm>
            <a:off x="5907827" y="2379547"/>
            <a:ext cx="5479831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The </a:t>
            </a:r>
            <a:r>
              <a:rPr lang="en-US" altLang="zh-CN" sz="2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recipes of giant pandas are very special, almost including </a:t>
            </a:r>
            <a:r>
              <a:rPr lang="en-US" altLang="zh-CN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all kinds of bamboo</a:t>
            </a:r>
            <a:r>
              <a:rPr lang="en-US" altLang="zh-CN" sz="2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that can be found in high mountain areas. Giant pandas also occasionally eat </a:t>
            </a:r>
            <a:r>
              <a:rPr lang="en-US" altLang="zh-CN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meat</a:t>
            </a:r>
            <a:r>
              <a:rPr lang="en-US" altLang="zh-CN" sz="2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(usually the carcasses of animals). </a:t>
            </a:r>
            <a:endParaRPr lang="en-US" altLang="zh-CN" sz="2800" kern="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58" y="2122514"/>
            <a:ext cx="4670311" cy="30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77AB30AF-D35B-714B-A104-6936147B0AFF}"/>
              </a:ext>
            </a:extLst>
          </p:cNvPr>
          <p:cNvSpPr/>
          <p:nvPr/>
        </p:nvSpPr>
        <p:spPr>
          <a:xfrm>
            <a:off x="0" y="0"/>
            <a:ext cx="12192000" cy="4180114"/>
          </a:xfrm>
          <a:prstGeom prst="rect">
            <a:avLst/>
          </a:prstGeom>
          <a:blipFill>
            <a:blip r:embed="rId3"/>
            <a:srcRect/>
            <a:stretch>
              <a:fillRect t="-32759" r="-23263" b="-645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74223" y="385221"/>
            <a:ext cx="11633200" cy="6070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38" name="组 37"/>
          <p:cNvGrpSpPr/>
          <p:nvPr/>
        </p:nvGrpSpPr>
        <p:grpSpPr>
          <a:xfrm>
            <a:off x="10678536" y="521266"/>
            <a:ext cx="1149435" cy="249877"/>
            <a:chOff x="846644" y="1336210"/>
            <a:chExt cx="1149435" cy="249877"/>
          </a:xfrm>
        </p:grpSpPr>
        <p:sp>
          <p:nvSpPr>
            <p:cNvPr id="39" name="椭圆 38"/>
            <p:cNvSpPr/>
            <p:nvPr/>
          </p:nvSpPr>
          <p:spPr>
            <a:xfrm>
              <a:off x="846644" y="1336210"/>
              <a:ext cx="249877" cy="24987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309652" y="1336210"/>
              <a:ext cx="249877" cy="24987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746202" y="1336210"/>
              <a:ext cx="249877" cy="24987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 flipH="1">
            <a:off x="284289" y="405450"/>
            <a:ext cx="11613069" cy="12029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906652" y="821335"/>
            <a:ext cx="4278573" cy="5367926"/>
            <a:chOff x="586856" y="852987"/>
            <a:chExt cx="4278573" cy="5534169"/>
          </a:xfrm>
        </p:grpSpPr>
        <p:sp>
          <p:nvSpPr>
            <p:cNvPr id="43" name="Rectangle: Single Corner Rounded 92">
              <a:extLst>
                <a:ext uri="{FF2B5EF4-FFF2-40B4-BE49-F238E27FC236}">
                  <a16:creationId xmlns:a16="http://schemas.microsoft.com/office/drawing/2014/main" id="{CFFE9F12-C2EC-4D1F-B40E-F9E9F6AC66EC}"/>
                </a:ext>
              </a:extLst>
            </p:cNvPr>
            <p:cNvSpPr/>
            <p:nvPr/>
          </p:nvSpPr>
          <p:spPr>
            <a:xfrm rot="16200000" flipH="1">
              <a:off x="-40942" y="1480785"/>
              <a:ext cx="5534169" cy="4278573"/>
            </a:xfrm>
            <a:prstGeom prst="round1Rect">
              <a:avLst>
                <a:gd name="adj" fmla="val 14867"/>
              </a:avLst>
            </a:prstGeom>
            <a:noFill/>
            <a:ln>
              <a:solidFill>
                <a:srgbClr val="556FCA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US" sz="3733" b="1" kern="0" dirty="0">
                <a:solidFill>
                  <a:srgbClr val="434343"/>
                </a:solidFill>
                <a:latin typeface="Rokkit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925493" y="1141597"/>
              <a:ext cx="3622918" cy="489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As 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bamboo has a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few nutrition 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that can only provide the basic nutrients needed for pandas’ survival, giant pandas eat up to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14 hours a day 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except for sleeping or some short-distance activities in the wild environment. </a:t>
              </a:r>
              <a:endParaRPr lang="en-US" altLang="zh-CN" sz="24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algn="just"/>
              <a:r>
                <a:rPr lang="en-US" altLang="zh-CN" sz="2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A 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giant panda eats 12 to 38 kilograms of bamboo per day, which is close to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40% of its body weight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en-US" altLang="zh-CN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551" y="1672113"/>
            <a:ext cx="5137545" cy="38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6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77AB30AF-D35B-714B-A104-6936147B0AFF}"/>
              </a:ext>
            </a:extLst>
          </p:cNvPr>
          <p:cNvSpPr/>
          <p:nvPr/>
        </p:nvSpPr>
        <p:spPr>
          <a:xfrm>
            <a:off x="0" y="0"/>
            <a:ext cx="12192000" cy="4180114"/>
          </a:xfrm>
          <a:prstGeom prst="rect">
            <a:avLst/>
          </a:prstGeom>
          <a:blipFill>
            <a:blip r:embed="rId3"/>
            <a:srcRect/>
            <a:stretch>
              <a:fillRect t="-32759" r="-23263" b="-645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64158" y="405450"/>
            <a:ext cx="11633200" cy="622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38" name="组 37"/>
          <p:cNvGrpSpPr/>
          <p:nvPr/>
        </p:nvGrpSpPr>
        <p:grpSpPr>
          <a:xfrm>
            <a:off x="10678536" y="521266"/>
            <a:ext cx="1149435" cy="249877"/>
            <a:chOff x="846644" y="1336210"/>
            <a:chExt cx="1149435" cy="249877"/>
          </a:xfrm>
        </p:grpSpPr>
        <p:sp>
          <p:nvSpPr>
            <p:cNvPr id="39" name="椭圆 38"/>
            <p:cNvSpPr/>
            <p:nvPr/>
          </p:nvSpPr>
          <p:spPr>
            <a:xfrm>
              <a:off x="846644" y="1336210"/>
              <a:ext cx="249877" cy="24987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309652" y="1336210"/>
              <a:ext cx="249877" cy="24987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746202" y="1336210"/>
              <a:ext cx="249877" cy="24987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 flipH="1">
            <a:off x="284289" y="405450"/>
            <a:ext cx="11613069" cy="12029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9" name="Rectangle: Single Corner Rounded 92">
            <a:extLst>
              <a:ext uri="{FF2B5EF4-FFF2-40B4-BE49-F238E27FC236}">
                <a16:creationId xmlns:a16="http://schemas.microsoft.com/office/drawing/2014/main" id="{C8CB2BB0-F5CB-4D72-ABAD-C0E979C1F229}"/>
              </a:ext>
            </a:extLst>
          </p:cNvPr>
          <p:cNvSpPr/>
          <p:nvPr/>
        </p:nvSpPr>
        <p:spPr>
          <a:xfrm rot="16200000" flipH="1">
            <a:off x="5726994" y="442180"/>
            <a:ext cx="5540989" cy="6292510"/>
          </a:xfrm>
          <a:prstGeom prst="round1Rect">
            <a:avLst>
              <a:gd name="adj" fmla="val 14867"/>
            </a:avLst>
          </a:prstGeom>
          <a:noFill/>
          <a:ln>
            <a:solidFill>
              <a:srgbClr val="556FCA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en-US" sz="3733" b="1" kern="0" dirty="0">
              <a:solidFill>
                <a:srgbClr val="434343"/>
              </a:solidFill>
              <a:latin typeface="Rokkitt"/>
            </a:endParaRPr>
          </a:p>
        </p:txBody>
      </p:sp>
      <p:sp>
        <p:nvSpPr>
          <p:cNvPr id="5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BB17B13-DC75-4012-B6F1-45BE8CCDDDF4}"/>
              </a:ext>
            </a:extLst>
          </p:cNvPr>
          <p:cNvSpPr txBox="1"/>
          <p:nvPr/>
        </p:nvSpPr>
        <p:spPr>
          <a:xfrm>
            <a:off x="5970895" y="1003112"/>
            <a:ext cx="5053185" cy="517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altLang="zh-CN" sz="24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They </a:t>
            </a:r>
            <a:r>
              <a:rPr lang="en-US" altLang="zh-CN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like to eat </a:t>
            </a:r>
            <a:r>
              <a:rPr lang="en-US" altLang="zh-CN" sz="24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most nutritious-containing parts </a:t>
            </a:r>
            <a:r>
              <a:rPr lang="en-US" altLang="zh-CN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of bamboo, namely the tender stems</a:t>
            </a:r>
            <a:r>
              <a:rPr lang="zh-CN" altLang="en-US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（嫩茎）</a:t>
            </a:r>
            <a:r>
              <a:rPr lang="en-US" altLang="zh-CN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burgeons</a:t>
            </a:r>
            <a:r>
              <a:rPr lang="zh-CN" altLang="en-US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（芽）</a:t>
            </a:r>
            <a:r>
              <a:rPr lang="en-US" altLang="zh-CN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and bamboo shoots</a:t>
            </a:r>
            <a:r>
              <a:rPr lang="zh-CN" altLang="en-US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（竹笋）</a:t>
            </a:r>
            <a:r>
              <a:rPr lang="en-US" altLang="zh-CN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altLang="zh-CN" sz="2400" kern="1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There </a:t>
            </a:r>
            <a:r>
              <a:rPr lang="en-US" altLang="zh-CN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are usually </a:t>
            </a:r>
            <a:r>
              <a:rPr lang="en-US" altLang="zh-CN" sz="24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at least two types </a:t>
            </a:r>
            <a:r>
              <a:rPr lang="en-US" altLang="zh-CN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of bamboo in the giant panda habitat. When one kind of bamboo blooms and dies, pandas can choose other bamboos. However, the </a:t>
            </a:r>
            <a:r>
              <a:rPr lang="en-US" altLang="zh-CN" sz="24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continued fragmentation of the habitat</a:t>
            </a:r>
            <a:r>
              <a:rPr lang="en-US" altLang="zh-CN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increases the possibility that there is only one kind of bamboo. When this kind of bamboo becomes distinct, the giant pandas in this area will face the </a:t>
            </a:r>
            <a:r>
              <a:rPr lang="en-US" altLang="zh-CN" sz="24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threat of starvation</a:t>
            </a:r>
            <a:r>
              <a:rPr lang="en-US" altLang="zh-CN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kern="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6920" r="23982"/>
          <a:stretch/>
        </p:blipFill>
        <p:spPr>
          <a:xfrm>
            <a:off x="595614" y="1245422"/>
            <a:ext cx="4424163" cy="454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A2AE510-117A-E84A-AB6B-6BE4FE669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6998" y="-2667001"/>
            <a:ext cx="6858001" cy="12192003"/>
          </a:xfrm>
          <a:prstGeom prst="rect">
            <a:avLst/>
          </a:prstGeom>
          <a:effectLst/>
        </p:spPr>
      </p:pic>
      <p:sp>
        <p:nvSpPr>
          <p:cNvPr id="18" name="矩形 17"/>
          <p:cNvSpPr/>
          <p:nvPr/>
        </p:nvSpPr>
        <p:spPr>
          <a:xfrm>
            <a:off x="430394" y="394154"/>
            <a:ext cx="11331211" cy="6021792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8581BF9-CDD5-1040-B069-869645C59C82}"/>
              </a:ext>
            </a:extLst>
          </p:cNvPr>
          <p:cNvSpPr/>
          <p:nvPr/>
        </p:nvSpPr>
        <p:spPr>
          <a:xfrm rot="10800000">
            <a:off x="0" y="1359647"/>
            <a:ext cx="12192000" cy="4064000"/>
          </a:xfrm>
          <a:prstGeom prst="rect">
            <a:avLst/>
          </a:prstGeom>
          <a:solidFill>
            <a:srgbClr val="556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E170D62-C57D-4FD3-AF7C-ADFD4DCDB647}"/>
              </a:ext>
            </a:extLst>
          </p:cNvPr>
          <p:cNvSpPr txBox="1"/>
          <p:nvPr/>
        </p:nvSpPr>
        <p:spPr>
          <a:xfrm>
            <a:off x="1453437" y="2262101"/>
            <a:ext cx="991313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Thanks for your listening</a:t>
            </a:r>
            <a:r>
              <a:rPr lang="en-US" altLang="zh-CN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EAC5CAA-9277-44D9-BE47-609C6A58CE6B}"/>
              </a:ext>
            </a:extLst>
          </p:cNvPr>
          <p:cNvSpPr txBox="1"/>
          <p:nvPr/>
        </p:nvSpPr>
        <p:spPr>
          <a:xfrm>
            <a:off x="4958696" y="4135262"/>
            <a:ext cx="1976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刘亦欣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277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B11C0F8-EE65-4E2E-81DA-EC0DC72821EA}"/>
              </a:ext>
            </a:extLst>
          </p:cNvPr>
          <p:cNvSpPr/>
          <p:nvPr/>
        </p:nvSpPr>
        <p:spPr>
          <a:xfrm>
            <a:off x="992841" y="596294"/>
            <a:ext cx="10212858" cy="2012436"/>
          </a:xfrm>
          <a:prstGeom prst="rect">
            <a:avLst/>
          </a:prstGeom>
          <a:blipFill>
            <a:blip r:embed="rId4">
              <a:lum bright="-15000"/>
            </a:blip>
            <a:srcRect/>
            <a:stretch>
              <a:fillRect t="-119162" b="-1191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MH_Others_2">
            <a:extLst>
              <a:ext uri="{FF2B5EF4-FFF2-40B4-BE49-F238E27FC236}">
                <a16:creationId xmlns:a16="http://schemas.microsoft.com/office/drawing/2014/main" id="{0C8D498B-5BA0-443F-AEA8-E6F447A6670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65608" y="1039820"/>
            <a:ext cx="371582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19871" y="3073180"/>
            <a:ext cx="5519584" cy="1253222"/>
            <a:chOff x="1160758" y="3212232"/>
            <a:chExt cx="5519584" cy="1253222"/>
          </a:xfrm>
        </p:grpSpPr>
        <p:sp>
          <p:nvSpPr>
            <p:cNvPr id="29" name="矩形 28"/>
            <p:cNvSpPr/>
            <p:nvPr/>
          </p:nvSpPr>
          <p:spPr>
            <a:xfrm flipH="1">
              <a:off x="1265608" y="4360864"/>
              <a:ext cx="3765176" cy="104590"/>
            </a:xfrm>
            <a:prstGeom prst="rect">
              <a:avLst/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1FA8E09-B695-41E5-99BC-0CD55AD6B8A7}"/>
                </a:ext>
              </a:extLst>
            </p:cNvPr>
            <p:cNvSpPr/>
            <p:nvPr/>
          </p:nvSpPr>
          <p:spPr>
            <a:xfrm>
              <a:off x="1211452" y="3212232"/>
              <a:ext cx="2410142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PART 01</a:t>
              </a:r>
              <a:endParaRPr kumimoji="0" lang="zh-CN" alt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1F67C15-D3DB-43FD-B146-4D6712D45240}"/>
                </a:ext>
              </a:extLst>
            </p:cNvPr>
            <p:cNvSpPr txBox="1"/>
            <p:nvPr/>
          </p:nvSpPr>
          <p:spPr>
            <a:xfrm>
              <a:off x="1160758" y="3740751"/>
              <a:ext cx="55195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accent2">
                      <a:lumMod val="75000"/>
                    </a:schemeClr>
                  </a:solidFill>
                  <a:latin typeface="Source Han Sans CN Medium"/>
                  <a:ea typeface="Source Han Sans CN Medium"/>
                </a:rPr>
                <a:t>The 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ource Han Sans CN Medium"/>
                  <a:ea typeface="Source Han Sans CN Medium"/>
                </a:rPr>
                <a:t>origin of giant pandas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14514" y="3101539"/>
            <a:ext cx="5081868" cy="1863198"/>
            <a:chOff x="6866747" y="3416328"/>
            <a:chExt cx="5081868" cy="1863198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DFB822C-B937-4751-882F-7A1DF82B8AD7}"/>
                </a:ext>
              </a:extLst>
            </p:cNvPr>
            <p:cNvSpPr/>
            <p:nvPr/>
          </p:nvSpPr>
          <p:spPr>
            <a:xfrm>
              <a:off x="6866747" y="3416328"/>
              <a:ext cx="2410142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PART 03</a:t>
              </a:r>
              <a:endParaRPr kumimoji="0" lang="zh-CN" alt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BCA3DD3-E5EA-43C1-BE04-BE98DD97E828}"/>
                </a:ext>
              </a:extLst>
            </p:cNvPr>
            <p:cNvSpPr txBox="1"/>
            <p:nvPr/>
          </p:nvSpPr>
          <p:spPr>
            <a:xfrm>
              <a:off x="6866747" y="3983766"/>
              <a:ext cx="50818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accent2">
                      <a:lumMod val="75000"/>
                    </a:schemeClr>
                  </a:solidFill>
                  <a:latin typeface="Source Han Sans CN Medium"/>
                  <a:ea typeface="Source Han Sans CN Medium"/>
                </a:defRPr>
              </a:lvl1pPr>
            </a:lstStyle>
            <a:p>
              <a:r>
                <a:rPr lang="en-US" altLang="zh-CN" dirty="0"/>
                <a:t>The diet features of giant pandas</a:t>
              </a:r>
              <a:endParaRPr lang="zh-CN" altLang="en-US" dirty="0"/>
            </a:p>
          </p:txBody>
        </p:sp>
        <p:sp>
          <p:nvSpPr>
            <p:cNvPr id="30" name="矩形 29"/>
            <p:cNvSpPr/>
            <p:nvPr/>
          </p:nvSpPr>
          <p:spPr>
            <a:xfrm flipH="1">
              <a:off x="6985176" y="5174936"/>
              <a:ext cx="3765176" cy="104590"/>
            </a:xfrm>
            <a:prstGeom prst="rect">
              <a:avLst/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19871" y="4781533"/>
            <a:ext cx="8628224" cy="1229585"/>
            <a:chOff x="2808600" y="4718083"/>
            <a:chExt cx="8628224" cy="122958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85FA330-458F-4C85-8CF2-B53A0E15671F}"/>
                </a:ext>
              </a:extLst>
            </p:cNvPr>
            <p:cNvSpPr/>
            <p:nvPr/>
          </p:nvSpPr>
          <p:spPr>
            <a:xfrm>
              <a:off x="2866669" y="4718083"/>
              <a:ext cx="2410142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PART 02</a:t>
              </a:r>
              <a:endParaRPr kumimoji="0" lang="zh-CN" alt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1615CD9-2C5A-40AC-A2BB-281E22A60119}"/>
                </a:ext>
              </a:extLst>
            </p:cNvPr>
            <p:cNvSpPr txBox="1"/>
            <p:nvPr/>
          </p:nvSpPr>
          <p:spPr>
            <a:xfrm>
              <a:off x="2808600" y="5182533"/>
              <a:ext cx="8628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ource Han Sans CN Medium"/>
                  <a:ea typeface="Source Han Sans CN Medium"/>
                </a:rPr>
                <a:t>Appearance features of giant pandas</a:t>
              </a:r>
            </a:p>
          </p:txBody>
        </p:sp>
        <p:sp>
          <p:nvSpPr>
            <p:cNvPr id="31" name="矩形 30"/>
            <p:cNvSpPr/>
            <p:nvPr/>
          </p:nvSpPr>
          <p:spPr>
            <a:xfrm flipH="1">
              <a:off x="2915166" y="5843078"/>
              <a:ext cx="3765176" cy="104590"/>
            </a:xfrm>
            <a:prstGeom prst="rect">
              <a:avLst/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72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30394" y="394154"/>
            <a:ext cx="11331211" cy="6021792"/>
          </a:xfrm>
          <a:prstGeom prst="rect">
            <a:avLst/>
          </a:prstGeom>
          <a:solidFill>
            <a:srgbClr val="556FCA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77A425C-26AF-B74B-97B6-A024EC984881}"/>
              </a:ext>
            </a:extLst>
          </p:cNvPr>
          <p:cNvSpPr/>
          <p:nvPr/>
        </p:nvSpPr>
        <p:spPr>
          <a:xfrm rot="10800000">
            <a:off x="2045959" y="1405531"/>
            <a:ext cx="8699738" cy="3999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7AB30AF-D35B-714B-A104-6936147B0AFF}"/>
              </a:ext>
            </a:extLst>
          </p:cNvPr>
          <p:cNvSpPr/>
          <p:nvPr/>
        </p:nvSpPr>
        <p:spPr>
          <a:xfrm rot="5400000">
            <a:off x="-2736035" y="686822"/>
            <a:ext cx="12192000" cy="4180114"/>
          </a:xfrm>
          <a:prstGeom prst="rect">
            <a:avLst/>
          </a:prstGeom>
          <a:blipFill>
            <a:blip r:embed="rId6"/>
            <a:srcRect/>
            <a:stretch>
              <a:fillRect t="-32759" r="-23263" b="-645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PA-组合 1">
            <a:extLst>
              <a:ext uri="{FF2B5EF4-FFF2-40B4-BE49-F238E27FC236}">
                <a16:creationId xmlns:a16="http://schemas.microsoft.com/office/drawing/2014/main" id="{D5AFE5B3-9E31-4055-AB7D-080B21F1705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806686" y="1584087"/>
            <a:ext cx="4184401" cy="3631763"/>
            <a:chOff x="1039650" y="1018620"/>
            <a:chExt cx="4184401" cy="3631763"/>
          </a:xfrm>
        </p:grpSpPr>
        <p:sp>
          <p:nvSpPr>
            <p:cNvPr id="5" name="PA-文本框 4">
              <a:extLst>
                <a:ext uri="{FF2B5EF4-FFF2-40B4-BE49-F238E27FC236}">
                  <a16:creationId xmlns:a16="http://schemas.microsoft.com/office/drawing/2014/main" id="{DC0DF782-24EE-41E3-ACB5-BF3DEB8E0AA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039650" y="1018620"/>
              <a:ext cx="2138157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spc="300" dirty="0" smtClean="0">
                  <a:solidFill>
                    <a:srgbClr val="5565BA"/>
                  </a:solidFill>
                  <a:cs typeface="+mn-ea"/>
                  <a:sym typeface="+mn-lt"/>
                </a:rPr>
                <a:t>01.</a:t>
              </a:r>
              <a:endParaRPr lang="zh-CN" altLang="en-US" sz="11500" spc="300" dirty="0">
                <a:solidFill>
                  <a:srgbClr val="5565BA"/>
                </a:solidFill>
                <a:cs typeface="+mn-ea"/>
                <a:sym typeface="+mn-lt"/>
              </a:endParaRPr>
            </a:p>
          </p:txBody>
        </p:sp>
        <p:sp>
          <p:nvSpPr>
            <p:cNvPr id="6" name="PA-文本框 7">
              <a:extLst>
                <a:ext uri="{FF2B5EF4-FFF2-40B4-BE49-F238E27FC236}">
                  <a16:creationId xmlns:a16="http://schemas.microsoft.com/office/drawing/2014/main" id="{15738833-D498-4773-AFF0-CF2DFBBE77C9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131563" y="2703524"/>
              <a:ext cx="4092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300" dirty="0" smtClean="0">
                  <a:solidFill>
                    <a:schemeClr val="bg1"/>
                  </a:solidFill>
                  <a:cs typeface="+mn-ea"/>
                  <a:sym typeface="+mn-lt"/>
                </a:rPr>
                <a:t>起源</a:t>
              </a:r>
              <a:endParaRPr lang="zh-CN" altLang="en-US" sz="32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D1F67C15-D3DB-43FD-B146-4D6712D45240}"/>
              </a:ext>
            </a:extLst>
          </p:cNvPr>
          <p:cNvSpPr txBox="1"/>
          <p:nvPr/>
        </p:nvSpPr>
        <p:spPr>
          <a:xfrm>
            <a:off x="5876612" y="1968807"/>
            <a:ext cx="4442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Source Han Sans CN Medium"/>
                <a:ea typeface="Source Han Sans CN Medium"/>
              </a:rPr>
              <a:t>The origin of giant pandas</a:t>
            </a:r>
          </a:p>
        </p:txBody>
      </p:sp>
      <p:grpSp>
        <p:nvGrpSpPr>
          <p:cNvPr id="16" name="组 15"/>
          <p:cNvGrpSpPr/>
          <p:nvPr/>
        </p:nvGrpSpPr>
        <p:grpSpPr>
          <a:xfrm rot="5400000">
            <a:off x="10601851" y="3280112"/>
            <a:ext cx="1149435" cy="249877"/>
            <a:chOff x="846644" y="1336210"/>
            <a:chExt cx="1149435" cy="249877"/>
          </a:xfrm>
        </p:grpSpPr>
        <p:sp>
          <p:nvSpPr>
            <p:cNvPr id="17" name="椭圆 16"/>
            <p:cNvSpPr/>
            <p:nvPr/>
          </p:nvSpPr>
          <p:spPr>
            <a:xfrm>
              <a:off x="846644" y="1336210"/>
              <a:ext cx="249877" cy="249877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309652" y="1336210"/>
              <a:ext cx="249877" cy="249877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46202" y="1336210"/>
              <a:ext cx="249877" cy="249877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02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77AB30AF-D35B-714B-A104-6936147B0AFF}"/>
              </a:ext>
            </a:extLst>
          </p:cNvPr>
          <p:cNvSpPr/>
          <p:nvPr/>
        </p:nvSpPr>
        <p:spPr>
          <a:xfrm>
            <a:off x="0" y="0"/>
            <a:ext cx="12192000" cy="4180114"/>
          </a:xfrm>
          <a:prstGeom prst="rect">
            <a:avLst/>
          </a:prstGeom>
          <a:blipFill>
            <a:blip r:embed="rId3"/>
            <a:srcRect/>
            <a:stretch>
              <a:fillRect t="-32759" r="-23263" b="-645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7116" y="1183785"/>
            <a:ext cx="11633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How to distinguish between traditional family structure and modern family structure</a:t>
            </a:r>
            <a:endParaRPr kumimoji="1" lang="zh-CN" altLang="en-US" dirty="0"/>
          </a:p>
        </p:txBody>
      </p:sp>
      <p:sp>
        <p:nvSpPr>
          <p:cNvPr id="34" name="iconfont-1191-866891">
            <a:extLst>
              <a:ext uri="{FF2B5EF4-FFF2-40B4-BE49-F238E27FC236}">
                <a16:creationId xmlns:a16="http://schemas.microsoft.com/office/drawing/2014/main" id="{213ED9F3-0383-41ED-986F-E0B3D6582AE1}"/>
              </a:ext>
            </a:extLst>
          </p:cNvPr>
          <p:cNvSpPr/>
          <p:nvPr/>
        </p:nvSpPr>
        <p:spPr>
          <a:xfrm>
            <a:off x="519505" y="442454"/>
            <a:ext cx="600664" cy="365676"/>
          </a:xfrm>
          <a:custGeom>
            <a:avLst/>
            <a:gdLst>
              <a:gd name="T0" fmla="*/ 9934 w 12800"/>
              <a:gd name="T1" fmla="*/ 4202 h 7792"/>
              <a:gd name="T2" fmla="*/ 6623 w 12800"/>
              <a:gd name="T3" fmla="*/ 2783 h 7792"/>
              <a:gd name="T4" fmla="*/ 2894 w 12800"/>
              <a:gd name="T5" fmla="*/ 4202 h 7792"/>
              <a:gd name="T6" fmla="*/ 1837 w 12800"/>
              <a:gd name="T7" fmla="*/ 3757 h 7792"/>
              <a:gd name="T8" fmla="*/ 1837 w 12800"/>
              <a:gd name="T9" fmla="*/ 5037 h 7792"/>
              <a:gd name="T10" fmla="*/ 2115 w 12800"/>
              <a:gd name="T11" fmla="*/ 5426 h 7792"/>
              <a:gd name="T12" fmla="*/ 1837 w 12800"/>
              <a:gd name="T13" fmla="*/ 5816 h 7792"/>
              <a:gd name="T14" fmla="*/ 2143 w 12800"/>
              <a:gd name="T15" fmla="*/ 7179 h 7792"/>
              <a:gd name="T16" fmla="*/ 1197 w 12800"/>
              <a:gd name="T17" fmla="*/ 7179 h 7792"/>
              <a:gd name="T18" fmla="*/ 1503 w 12800"/>
              <a:gd name="T19" fmla="*/ 5788 h 7792"/>
              <a:gd name="T20" fmla="*/ 1252 w 12800"/>
              <a:gd name="T21" fmla="*/ 5399 h 7792"/>
              <a:gd name="T22" fmla="*/ 1503 w 12800"/>
              <a:gd name="T23" fmla="*/ 5009 h 7792"/>
              <a:gd name="T24" fmla="*/ 1503 w 12800"/>
              <a:gd name="T25" fmla="*/ 3618 h 7792"/>
              <a:gd name="T26" fmla="*/ 0 w 12800"/>
              <a:gd name="T27" fmla="*/ 3006 h 7792"/>
              <a:gd name="T28" fmla="*/ 6678 w 12800"/>
              <a:gd name="T29" fmla="*/ 0 h 7792"/>
              <a:gd name="T30" fmla="*/ 12800 w 12800"/>
              <a:gd name="T31" fmla="*/ 3033 h 7792"/>
              <a:gd name="T32" fmla="*/ 9934 w 12800"/>
              <a:gd name="T33" fmla="*/ 4202 h 7792"/>
              <a:gd name="T34" fmla="*/ 6511 w 12800"/>
              <a:gd name="T35" fmla="*/ 3479 h 7792"/>
              <a:gd name="T36" fmla="*/ 9517 w 12800"/>
              <a:gd name="T37" fmla="*/ 4508 h 7792"/>
              <a:gd name="T38" fmla="*/ 9517 w 12800"/>
              <a:gd name="T39" fmla="*/ 6985 h 7792"/>
              <a:gd name="T40" fmla="*/ 6344 w 12800"/>
              <a:gd name="T41" fmla="*/ 7792 h 7792"/>
              <a:gd name="T42" fmla="*/ 3534 w 12800"/>
              <a:gd name="T43" fmla="*/ 6985 h 7792"/>
              <a:gd name="T44" fmla="*/ 3534 w 12800"/>
              <a:gd name="T45" fmla="*/ 4508 h 7792"/>
              <a:gd name="T46" fmla="*/ 6511 w 12800"/>
              <a:gd name="T47" fmla="*/ 3479 h 7792"/>
              <a:gd name="T48" fmla="*/ 6483 w 12800"/>
              <a:gd name="T49" fmla="*/ 7346 h 7792"/>
              <a:gd name="T50" fmla="*/ 8904 w 12800"/>
              <a:gd name="T51" fmla="*/ 6734 h 7792"/>
              <a:gd name="T52" fmla="*/ 6483 w 12800"/>
              <a:gd name="T53" fmla="*/ 6122 h 7792"/>
              <a:gd name="T54" fmla="*/ 4063 w 12800"/>
              <a:gd name="T55" fmla="*/ 6734 h 7792"/>
              <a:gd name="T56" fmla="*/ 6483 w 12800"/>
              <a:gd name="T57" fmla="*/ 7346 h 7792"/>
              <a:gd name="T58" fmla="*/ 6483 w 12800"/>
              <a:gd name="T59" fmla="*/ 7346 h 7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00" h="7792">
                <a:moveTo>
                  <a:pt x="9934" y="4202"/>
                </a:moveTo>
                <a:cubicBezTo>
                  <a:pt x="9934" y="4202"/>
                  <a:pt x="8543" y="2783"/>
                  <a:pt x="6623" y="2783"/>
                </a:cubicBezTo>
                <a:cubicBezTo>
                  <a:pt x="4730" y="2783"/>
                  <a:pt x="2894" y="4202"/>
                  <a:pt x="2894" y="4202"/>
                </a:cubicBezTo>
                <a:lnTo>
                  <a:pt x="1837" y="3757"/>
                </a:lnTo>
                <a:lnTo>
                  <a:pt x="1837" y="5037"/>
                </a:lnTo>
                <a:cubicBezTo>
                  <a:pt x="2003" y="5093"/>
                  <a:pt x="2115" y="5232"/>
                  <a:pt x="2115" y="5426"/>
                </a:cubicBezTo>
                <a:cubicBezTo>
                  <a:pt x="2115" y="5621"/>
                  <a:pt x="2003" y="5760"/>
                  <a:pt x="1837" y="5816"/>
                </a:cubicBezTo>
                <a:lnTo>
                  <a:pt x="2143" y="7179"/>
                </a:lnTo>
                <a:lnTo>
                  <a:pt x="1197" y="7179"/>
                </a:lnTo>
                <a:lnTo>
                  <a:pt x="1503" y="5788"/>
                </a:lnTo>
                <a:cubicBezTo>
                  <a:pt x="1363" y="5733"/>
                  <a:pt x="1252" y="5566"/>
                  <a:pt x="1252" y="5399"/>
                </a:cubicBezTo>
                <a:cubicBezTo>
                  <a:pt x="1252" y="5232"/>
                  <a:pt x="1363" y="5093"/>
                  <a:pt x="1503" y="5009"/>
                </a:cubicBezTo>
                <a:lnTo>
                  <a:pt x="1503" y="3618"/>
                </a:lnTo>
                <a:lnTo>
                  <a:pt x="0" y="3006"/>
                </a:lnTo>
                <a:lnTo>
                  <a:pt x="6678" y="0"/>
                </a:lnTo>
                <a:lnTo>
                  <a:pt x="12800" y="3033"/>
                </a:lnTo>
                <a:lnTo>
                  <a:pt x="9934" y="4202"/>
                </a:lnTo>
                <a:close/>
                <a:moveTo>
                  <a:pt x="6511" y="3479"/>
                </a:moveTo>
                <a:cubicBezTo>
                  <a:pt x="8459" y="3479"/>
                  <a:pt x="9517" y="4508"/>
                  <a:pt x="9517" y="4508"/>
                </a:cubicBezTo>
                <a:lnTo>
                  <a:pt x="9517" y="6985"/>
                </a:lnTo>
                <a:cubicBezTo>
                  <a:pt x="9517" y="6985"/>
                  <a:pt x="8403" y="7792"/>
                  <a:pt x="6344" y="7792"/>
                </a:cubicBezTo>
                <a:cubicBezTo>
                  <a:pt x="4285" y="7792"/>
                  <a:pt x="3534" y="6985"/>
                  <a:pt x="3534" y="6985"/>
                </a:cubicBezTo>
                <a:lnTo>
                  <a:pt x="3534" y="4508"/>
                </a:lnTo>
                <a:cubicBezTo>
                  <a:pt x="3562" y="4508"/>
                  <a:pt x="4591" y="3479"/>
                  <a:pt x="6511" y="3479"/>
                </a:cubicBezTo>
                <a:close/>
                <a:moveTo>
                  <a:pt x="6483" y="7346"/>
                </a:moveTo>
                <a:cubicBezTo>
                  <a:pt x="7819" y="7346"/>
                  <a:pt x="8904" y="7068"/>
                  <a:pt x="8904" y="6734"/>
                </a:cubicBezTo>
                <a:cubicBezTo>
                  <a:pt x="8904" y="6400"/>
                  <a:pt x="7819" y="6122"/>
                  <a:pt x="6483" y="6122"/>
                </a:cubicBezTo>
                <a:cubicBezTo>
                  <a:pt x="5148" y="6122"/>
                  <a:pt x="4063" y="6400"/>
                  <a:pt x="4063" y="6734"/>
                </a:cubicBezTo>
                <a:cubicBezTo>
                  <a:pt x="4063" y="7068"/>
                  <a:pt x="5148" y="7346"/>
                  <a:pt x="6483" y="7346"/>
                </a:cubicBezTo>
                <a:close/>
                <a:moveTo>
                  <a:pt x="6483" y="7346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latin typeface="Source Han Sans CN Medium"/>
              <a:ea typeface="Source Han Sans CN Medium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1F67C15-D3DB-43FD-B146-4D6712D45240}"/>
              </a:ext>
            </a:extLst>
          </p:cNvPr>
          <p:cNvSpPr txBox="1"/>
          <p:nvPr/>
        </p:nvSpPr>
        <p:spPr>
          <a:xfrm>
            <a:off x="1120169" y="415371"/>
            <a:ext cx="490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Source Han Sans CN Medium"/>
                <a:ea typeface="Source Han Sans CN Medium"/>
              </a:rPr>
              <a:t>The origin of giant pandas</a:t>
            </a:r>
          </a:p>
        </p:txBody>
      </p:sp>
      <p:grpSp>
        <p:nvGrpSpPr>
          <p:cNvPr id="38" name="组 37"/>
          <p:cNvGrpSpPr/>
          <p:nvPr/>
        </p:nvGrpSpPr>
        <p:grpSpPr>
          <a:xfrm>
            <a:off x="10678536" y="521266"/>
            <a:ext cx="1149435" cy="249877"/>
            <a:chOff x="846644" y="1336210"/>
            <a:chExt cx="1149435" cy="249877"/>
          </a:xfrm>
        </p:grpSpPr>
        <p:sp>
          <p:nvSpPr>
            <p:cNvPr id="39" name="椭圆 38"/>
            <p:cNvSpPr/>
            <p:nvPr/>
          </p:nvSpPr>
          <p:spPr>
            <a:xfrm>
              <a:off x="846644" y="1336210"/>
              <a:ext cx="249877" cy="24987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309652" y="1336210"/>
              <a:ext cx="249877" cy="24987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746202" y="1336210"/>
              <a:ext cx="249877" cy="24987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 flipH="1">
            <a:off x="-7116" y="1077892"/>
            <a:ext cx="11613069" cy="12029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圆角矩形 31">
            <a:extLst>
              <a:ext uri="{FF2B5EF4-FFF2-40B4-BE49-F238E27FC236}">
                <a16:creationId xmlns:a16="http://schemas.microsoft.com/office/drawing/2014/main" id="{0D7F1E74-4B7D-4D61-A4B0-A5312392D7C4}"/>
              </a:ext>
            </a:extLst>
          </p:cNvPr>
          <p:cNvSpPr/>
          <p:nvPr/>
        </p:nvSpPr>
        <p:spPr>
          <a:xfrm>
            <a:off x="230166" y="1465687"/>
            <a:ext cx="102337" cy="2461298"/>
          </a:xfrm>
          <a:prstGeom prst="roundRect">
            <a:avLst>
              <a:gd name="adj" fmla="val 44900"/>
            </a:avLst>
          </a:prstGeom>
          <a:solidFill>
            <a:srgbClr val="556FCA"/>
          </a:solidFill>
          <a:ln>
            <a:solidFill>
              <a:srgbClr val="487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87D78"/>
              </a:solidFill>
            </a:endParaRPr>
          </a:p>
        </p:txBody>
      </p:sp>
      <p:sp>
        <p:nvSpPr>
          <p:cNvPr id="45" name="圆角矩形 31">
            <a:extLst>
              <a:ext uri="{FF2B5EF4-FFF2-40B4-BE49-F238E27FC236}">
                <a16:creationId xmlns:a16="http://schemas.microsoft.com/office/drawing/2014/main" id="{81AB830B-A9E0-4618-8771-ADE5FE113C41}"/>
              </a:ext>
            </a:extLst>
          </p:cNvPr>
          <p:cNvSpPr/>
          <p:nvPr/>
        </p:nvSpPr>
        <p:spPr>
          <a:xfrm>
            <a:off x="665906" y="4203583"/>
            <a:ext cx="101033" cy="2157176"/>
          </a:xfrm>
          <a:prstGeom prst="roundRect">
            <a:avLst>
              <a:gd name="adj" fmla="val 44900"/>
            </a:avLst>
          </a:prstGeom>
          <a:solidFill>
            <a:srgbClr val="556FCA"/>
          </a:solidFill>
          <a:ln>
            <a:solidFill>
              <a:srgbClr val="487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87D78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l="3473" t="4647" r="4774" b="7648"/>
          <a:stretch/>
        </p:blipFill>
        <p:spPr>
          <a:xfrm>
            <a:off x="6480412" y="464246"/>
            <a:ext cx="5711588" cy="3741149"/>
          </a:xfrm>
          <a:prstGeom prst="rect">
            <a:avLst/>
          </a:prstGeom>
        </p:spPr>
      </p:pic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E2A9E16-7DEE-4EF5-9AD8-1FF434595CB3}"/>
              </a:ext>
            </a:extLst>
          </p:cNvPr>
          <p:cNvSpPr txBox="1"/>
          <p:nvPr/>
        </p:nvSpPr>
        <p:spPr>
          <a:xfrm>
            <a:off x="514270" y="1371993"/>
            <a:ext cx="5730110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 defTabSz="1218565"/>
            <a:r>
              <a:rPr lang="en-US" altLang="zh-CN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Q: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  </a:t>
            </a:r>
            <a:r>
              <a:rPr lang="en-US" altLang="zh-CN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What is the </a:t>
            </a:r>
            <a:r>
              <a:rPr lang="en-US" altLang="zh-CN" sz="24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ancestor</a:t>
            </a:r>
            <a:r>
              <a:rPr lang="en-US" altLang="zh-CN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 of the giant panda</a:t>
            </a:r>
            <a:r>
              <a:rPr lang="en-US" altLang="zh-CN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2400" kern="100" dirty="0">
              <a:solidFill>
                <a:schemeClr val="accent1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FZHei-B01S" panose="02010601030101010101" pitchFamily="2" charset="-122"/>
            </a:endParaRPr>
          </a:p>
          <a:p>
            <a:pPr algn="just" defTabSz="1218565"/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A: The 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ancestor of the giant panda is 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Ailuaractos</a:t>
            </a:r>
            <a:r>
              <a:rPr lang="zh-CN" altLang="en-US" sz="2400" b="1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（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始熊猫</a:t>
            </a:r>
            <a:r>
              <a:rPr lang="zh-CN" altLang="en-US" sz="2400" b="1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）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. 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The scientific name of the giant panda is actually "cat bear", which means "a bear like a cat". Biological fossils show that the ancestors of giant pandas appeared in the 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early 2 to 3 million years 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ago.</a:t>
            </a:r>
            <a:endParaRPr lang="zh-CN" altLang="en-US" sz="240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grpSp>
        <p:nvGrpSpPr>
          <p:cNvPr id="48" name="Google Shape;845;p49">
            <a:extLst>
              <a:ext uri="{FF2B5EF4-FFF2-40B4-BE49-F238E27FC236}">
                <a16:creationId xmlns:a16="http://schemas.microsoft.com/office/drawing/2014/main" id="{AA0EE74B-787D-4EAF-95F8-670DBF07EB7E}"/>
              </a:ext>
            </a:extLst>
          </p:cNvPr>
          <p:cNvGrpSpPr/>
          <p:nvPr/>
        </p:nvGrpSpPr>
        <p:grpSpPr>
          <a:xfrm>
            <a:off x="42042" y="4408669"/>
            <a:ext cx="696500" cy="690991"/>
            <a:chOff x="2498638" y="4062625"/>
            <a:chExt cx="391850" cy="388750"/>
          </a:xfrm>
        </p:grpSpPr>
        <p:sp>
          <p:nvSpPr>
            <p:cNvPr id="49" name="Google Shape;846;p49">
              <a:extLst>
                <a:ext uri="{FF2B5EF4-FFF2-40B4-BE49-F238E27FC236}">
                  <a16:creationId xmlns:a16="http://schemas.microsoft.com/office/drawing/2014/main" id="{2DEAF524-C0E0-4EA0-8F48-6F08A7D353B6}"/>
                </a:ext>
              </a:extLst>
            </p:cNvPr>
            <p:cNvSpPr/>
            <p:nvPr/>
          </p:nvSpPr>
          <p:spPr>
            <a:xfrm>
              <a:off x="2736013" y="4171475"/>
              <a:ext cx="11325" cy="11350"/>
            </a:xfrm>
            <a:custGeom>
              <a:avLst/>
              <a:gdLst/>
              <a:ahLst/>
              <a:cxnLst/>
              <a:rect l="l" t="t" r="r" b="b"/>
              <a:pathLst>
                <a:path w="453" h="454" extrusionOk="0">
                  <a:moveTo>
                    <a:pt x="226" y="0"/>
                  </a:moveTo>
                  <a:cubicBezTo>
                    <a:pt x="93" y="0"/>
                    <a:pt x="0" y="107"/>
                    <a:pt x="0" y="227"/>
                  </a:cubicBezTo>
                  <a:cubicBezTo>
                    <a:pt x="0" y="360"/>
                    <a:pt x="93" y="453"/>
                    <a:pt x="226" y="453"/>
                  </a:cubicBezTo>
                  <a:cubicBezTo>
                    <a:pt x="346" y="453"/>
                    <a:pt x="453" y="360"/>
                    <a:pt x="453" y="227"/>
                  </a:cubicBezTo>
                  <a:cubicBezTo>
                    <a:pt x="453" y="107"/>
                    <a:pt x="346" y="0"/>
                    <a:pt x="2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847;p49">
              <a:extLst>
                <a:ext uri="{FF2B5EF4-FFF2-40B4-BE49-F238E27FC236}">
                  <a16:creationId xmlns:a16="http://schemas.microsoft.com/office/drawing/2014/main" id="{044974A2-B588-4FE3-8236-B96B0E10BD79}"/>
                </a:ext>
              </a:extLst>
            </p:cNvPr>
            <p:cNvSpPr/>
            <p:nvPr/>
          </p:nvSpPr>
          <p:spPr>
            <a:xfrm>
              <a:off x="2758638" y="4171475"/>
              <a:ext cx="11350" cy="11350"/>
            </a:xfrm>
            <a:custGeom>
              <a:avLst/>
              <a:gdLst/>
              <a:ahLst/>
              <a:cxnLst/>
              <a:rect l="l" t="t" r="r" b="b"/>
              <a:pathLst>
                <a:path w="454" h="454" extrusionOk="0">
                  <a:moveTo>
                    <a:pt x="226" y="0"/>
                  </a:moveTo>
                  <a:cubicBezTo>
                    <a:pt x="107" y="0"/>
                    <a:pt x="0" y="107"/>
                    <a:pt x="0" y="227"/>
                  </a:cubicBezTo>
                  <a:cubicBezTo>
                    <a:pt x="0" y="360"/>
                    <a:pt x="107" y="453"/>
                    <a:pt x="226" y="453"/>
                  </a:cubicBezTo>
                  <a:cubicBezTo>
                    <a:pt x="359" y="453"/>
                    <a:pt x="453" y="360"/>
                    <a:pt x="453" y="227"/>
                  </a:cubicBezTo>
                  <a:cubicBezTo>
                    <a:pt x="453" y="107"/>
                    <a:pt x="359" y="0"/>
                    <a:pt x="2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848;p49">
              <a:extLst>
                <a:ext uri="{FF2B5EF4-FFF2-40B4-BE49-F238E27FC236}">
                  <a16:creationId xmlns:a16="http://schemas.microsoft.com/office/drawing/2014/main" id="{E423D2BF-5493-41DF-A4E2-122CA26203BA}"/>
                </a:ext>
              </a:extLst>
            </p:cNvPr>
            <p:cNvSpPr/>
            <p:nvPr/>
          </p:nvSpPr>
          <p:spPr>
            <a:xfrm>
              <a:off x="2713013" y="4171475"/>
              <a:ext cx="11350" cy="11350"/>
            </a:xfrm>
            <a:custGeom>
              <a:avLst/>
              <a:gdLst/>
              <a:ahLst/>
              <a:cxnLst/>
              <a:rect l="l" t="t" r="r" b="b"/>
              <a:pathLst>
                <a:path w="454" h="454" extrusionOk="0">
                  <a:moveTo>
                    <a:pt x="228" y="0"/>
                  </a:moveTo>
                  <a:cubicBezTo>
                    <a:pt x="107" y="0"/>
                    <a:pt x="1" y="107"/>
                    <a:pt x="1" y="227"/>
                  </a:cubicBezTo>
                  <a:cubicBezTo>
                    <a:pt x="1" y="360"/>
                    <a:pt x="107" y="453"/>
                    <a:pt x="228" y="453"/>
                  </a:cubicBezTo>
                  <a:cubicBezTo>
                    <a:pt x="361" y="453"/>
                    <a:pt x="453" y="360"/>
                    <a:pt x="453" y="227"/>
                  </a:cubicBezTo>
                  <a:cubicBezTo>
                    <a:pt x="453" y="107"/>
                    <a:pt x="361" y="0"/>
                    <a:pt x="22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849;p49">
              <a:extLst>
                <a:ext uri="{FF2B5EF4-FFF2-40B4-BE49-F238E27FC236}">
                  <a16:creationId xmlns:a16="http://schemas.microsoft.com/office/drawing/2014/main" id="{5004A03A-60A9-4050-9614-31F65E42AD92}"/>
                </a:ext>
              </a:extLst>
            </p:cNvPr>
            <p:cNvSpPr/>
            <p:nvPr/>
          </p:nvSpPr>
          <p:spPr>
            <a:xfrm>
              <a:off x="2498638" y="4062625"/>
              <a:ext cx="391850" cy="388750"/>
            </a:xfrm>
            <a:custGeom>
              <a:avLst/>
              <a:gdLst/>
              <a:ahLst/>
              <a:cxnLst/>
              <a:rect l="l" t="t" r="r" b="b"/>
              <a:pathLst>
                <a:path w="15674" h="15550" extrusionOk="0">
                  <a:moveTo>
                    <a:pt x="5353" y="10000"/>
                  </a:moveTo>
                  <a:cubicBezTo>
                    <a:pt x="5447" y="10106"/>
                    <a:pt x="5567" y="10213"/>
                    <a:pt x="5673" y="10320"/>
                  </a:cubicBezTo>
                  <a:lnTo>
                    <a:pt x="5021" y="10972"/>
                  </a:lnTo>
                  <a:lnTo>
                    <a:pt x="4702" y="10639"/>
                  </a:lnTo>
                  <a:lnTo>
                    <a:pt x="5353" y="10000"/>
                  </a:lnTo>
                  <a:close/>
                  <a:moveTo>
                    <a:pt x="9721" y="454"/>
                  </a:moveTo>
                  <a:cubicBezTo>
                    <a:pt x="12744" y="454"/>
                    <a:pt x="15220" y="2916"/>
                    <a:pt x="15220" y="5952"/>
                  </a:cubicBezTo>
                  <a:cubicBezTo>
                    <a:pt x="15220" y="8988"/>
                    <a:pt x="12744" y="11452"/>
                    <a:pt x="9721" y="11452"/>
                  </a:cubicBezTo>
                  <a:cubicBezTo>
                    <a:pt x="6685" y="11452"/>
                    <a:pt x="4222" y="8988"/>
                    <a:pt x="4222" y="5952"/>
                  </a:cubicBezTo>
                  <a:cubicBezTo>
                    <a:pt x="4222" y="2916"/>
                    <a:pt x="6685" y="454"/>
                    <a:pt x="9721" y="454"/>
                  </a:cubicBezTo>
                  <a:close/>
                  <a:moveTo>
                    <a:pt x="3734" y="10419"/>
                  </a:moveTo>
                  <a:cubicBezTo>
                    <a:pt x="3792" y="10419"/>
                    <a:pt x="3849" y="10439"/>
                    <a:pt x="3889" y="10479"/>
                  </a:cubicBezTo>
                  <a:lnTo>
                    <a:pt x="5181" y="11771"/>
                  </a:lnTo>
                  <a:cubicBezTo>
                    <a:pt x="5274" y="11864"/>
                    <a:pt x="5274" y="12011"/>
                    <a:pt x="5181" y="12091"/>
                  </a:cubicBezTo>
                  <a:cubicBezTo>
                    <a:pt x="5134" y="12137"/>
                    <a:pt x="5077" y="12160"/>
                    <a:pt x="5021" y="12160"/>
                  </a:cubicBezTo>
                  <a:cubicBezTo>
                    <a:pt x="4964" y="12160"/>
                    <a:pt x="4908" y="12137"/>
                    <a:pt x="4861" y="12091"/>
                  </a:cubicBezTo>
                  <a:lnTo>
                    <a:pt x="4222" y="11452"/>
                  </a:lnTo>
                  <a:cubicBezTo>
                    <a:pt x="4175" y="11405"/>
                    <a:pt x="4115" y="11382"/>
                    <a:pt x="4056" y="11382"/>
                  </a:cubicBezTo>
                  <a:cubicBezTo>
                    <a:pt x="3996" y="11382"/>
                    <a:pt x="3936" y="11405"/>
                    <a:pt x="3889" y="11452"/>
                  </a:cubicBezTo>
                  <a:lnTo>
                    <a:pt x="1252" y="14088"/>
                  </a:lnTo>
                  <a:lnTo>
                    <a:pt x="933" y="13769"/>
                  </a:lnTo>
                  <a:lnTo>
                    <a:pt x="3569" y="11132"/>
                  </a:lnTo>
                  <a:cubicBezTo>
                    <a:pt x="3663" y="11039"/>
                    <a:pt x="3663" y="10893"/>
                    <a:pt x="3569" y="10799"/>
                  </a:cubicBezTo>
                  <a:cubicBezTo>
                    <a:pt x="3477" y="10719"/>
                    <a:pt x="3477" y="10573"/>
                    <a:pt x="3569" y="10479"/>
                  </a:cubicBezTo>
                  <a:cubicBezTo>
                    <a:pt x="3616" y="10439"/>
                    <a:pt x="3676" y="10419"/>
                    <a:pt x="3734" y="10419"/>
                  </a:cubicBezTo>
                  <a:close/>
                  <a:moveTo>
                    <a:pt x="4049" y="11931"/>
                  </a:moveTo>
                  <a:lnTo>
                    <a:pt x="4382" y="12251"/>
                  </a:lnTo>
                  <a:lnTo>
                    <a:pt x="1905" y="14740"/>
                  </a:lnTo>
                  <a:lnTo>
                    <a:pt x="1572" y="14408"/>
                  </a:lnTo>
                  <a:lnTo>
                    <a:pt x="4049" y="11931"/>
                  </a:lnTo>
                  <a:close/>
                  <a:moveTo>
                    <a:pt x="640" y="14115"/>
                  </a:moveTo>
                  <a:lnTo>
                    <a:pt x="1545" y="15033"/>
                  </a:lnTo>
                  <a:cubicBezTo>
                    <a:pt x="1455" y="15076"/>
                    <a:pt x="1359" y="15097"/>
                    <a:pt x="1261" y="15097"/>
                  </a:cubicBezTo>
                  <a:cubicBezTo>
                    <a:pt x="1086" y="15097"/>
                    <a:pt x="910" y="15029"/>
                    <a:pt x="773" y="14900"/>
                  </a:cubicBezTo>
                  <a:cubicBezTo>
                    <a:pt x="560" y="14687"/>
                    <a:pt x="521" y="14367"/>
                    <a:pt x="640" y="14115"/>
                  </a:cubicBezTo>
                  <a:close/>
                  <a:moveTo>
                    <a:pt x="9721" y="1"/>
                  </a:moveTo>
                  <a:cubicBezTo>
                    <a:pt x="6433" y="1"/>
                    <a:pt x="3756" y="2664"/>
                    <a:pt x="3756" y="5952"/>
                  </a:cubicBezTo>
                  <a:cubicBezTo>
                    <a:pt x="3756" y="7351"/>
                    <a:pt x="4249" y="8629"/>
                    <a:pt x="5048" y="9641"/>
                  </a:cubicBezTo>
                  <a:lnTo>
                    <a:pt x="4382" y="10320"/>
                  </a:lnTo>
                  <a:lnTo>
                    <a:pt x="4222" y="10160"/>
                  </a:lnTo>
                  <a:cubicBezTo>
                    <a:pt x="4089" y="10027"/>
                    <a:pt x="3913" y="9960"/>
                    <a:pt x="3736" y="9960"/>
                  </a:cubicBezTo>
                  <a:cubicBezTo>
                    <a:pt x="3559" y="9960"/>
                    <a:pt x="3383" y="10027"/>
                    <a:pt x="3250" y="10160"/>
                  </a:cubicBezTo>
                  <a:cubicBezTo>
                    <a:pt x="3037" y="10373"/>
                    <a:pt x="2997" y="10680"/>
                    <a:pt x="3117" y="10946"/>
                  </a:cubicBezTo>
                  <a:lnTo>
                    <a:pt x="454" y="13609"/>
                  </a:lnTo>
                  <a:cubicBezTo>
                    <a:pt x="1" y="14048"/>
                    <a:pt x="1" y="14767"/>
                    <a:pt x="454" y="15219"/>
                  </a:cubicBezTo>
                  <a:cubicBezTo>
                    <a:pt x="674" y="15439"/>
                    <a:pt x="963" y="15549"/>
                    <a:pt x="1255" y="15549"/>
                  </a:cubicBezTo>
                  <a:cubicBezTo>
                    <a:pt x="1546" y="15549"/>
                    <a:pt x="1839" y="15439"/>
                    <a:pt x="2065" y="15219"/>
                  </a:cubicBezTo>
                  <a:lnTo>
                    <a:pt x="4728" y="12556"/>
                  </a:lnTo>
                  <a:cubicBezTo>
                    <a:pt x="4818" y="12599"/>
                    <a:pt x="4917" y="12620"/>
                    <a:pt x="5015" y="12620"/>
                  </a:cubicBezTo>
                  <a:cubicBezTo>
                    <a:pt x="5193" y="12620"/>
                    <a:pt x="5372" y="12552"/>
                    <a:pt x="5500" y="12423"/>
                  </a:cubicBezTo>
                  <a:cubicBezTo>
                    <a:pt x="5767" y="12144"/>
                    <a:pt x="5767" y="11718"/>
                    <a:pt x="5500" y="11452"/>
                  </a:cubicBezTo>
                  <a:lnTo>
                    <a:pt x="5341" y="11292"/>
                  </a:lnTo>
                  <a:lnTo>
                    <a:pt x="6019" y="10612"/>
                  </a:lnTo>
                  <a:cubicBezTo>
                    <a:pt x="7031" y="11425"/>
                    <a:pt x="8323" y="11905"/>
                    <a:pt x="9721" y="11905"/>
                  </a:cubicBezTo>
                  <a:cubicBezTo>
                    <a:pt x="12996" y="11905"/>
                    <a:pt x="15673" y="9228"/>
                    <a:pt x="15673" y="5952"/>
                  </a:cubicBezTo>
                  <a:cubicBezTo>
                    <a:pt x="15673" y="2664"/>
                    <a:pt x="12996" y="1"/>
                    <a:pt x="97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850;p49">
              <a:extLst>
                <a:ext uri="{FF2B5EF4-FFF2-40B4-BE49-F238E27FC236}">
                  <a16:creationId xmlns:a16="http://schemas.microsoft.com/office/drawing/2014/main" id="{8074599B-61B9-448E-A090-693AC9517425}"/>
                </a:ext>
              </a:extLst>
            </p:cNvPr>
            <p:cNvSpPr/>
            <p:nvPr/>
          </p:nvSpPr>
          <p:spPr>
            <a:xfrm>
              <a:off x="2689388" y="4217100"/>
              <a:ext cx="104200" cy="11325"/>
            </a:xfrm>
            <a:custGeom>
              <a:avLst/>
              <a:gdLst/>
              <a:ahLst/>
              <a:cxnLst/>
              <a:rect l="l" t="t" r="r" b="b"/>
              <a:pathLst>
                <a:path w="4168" h="453" extrusionOk="0">
                  <a:moveTo>
                    <a:pt x="227" y="0"/>
                  </a:moveTo>
                  <a:cubicBezTo>
                    <a:pt x="107" y="0"/>
                    <a:pt x="1" y="107"/>
                    <a:pt x="1" y="226"/>
                  </a:cubicBezTo>
                  <a:cubicBezTo>
                    <a:pt x="1" y="346"/>
                    <a:pt x="107" y="453"/>
                    <a:pt x="227" y="453"/>
                  </a:cubicBezTo>
                  <a:lnTo>
                    <a:pt x="3942" y="453"/>
                  </a:lnTo>
                  <a:cubicBezTo>
                    <a:pt x="4061" y="453"/>
                    <a:pt x="4168" y="346"/>
                    <a:pt x="4168" y="226"/>
                  </a:cubicBezTo>
                  <a:cubicBezTo>
                    <a:pt x="4168" y="107"/>
                    <a:pt x="4061" y="0"/>
                    <a:pt x="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851;p49">
              <a:extLst>
                <a:ext uri="{FF2B5EF4-FFF2-40B4-BE49-F238E27FC236}">
                  <a16:creationId xmlns:a16="http://schemas.microsoft.com/office/drawing/2014/main" id="{6DB11F91-52C6-4529-9582-089BB2A0EE0B}"/>
                </a:ext>
              </a:extLst>
            </p:cNvPr>
            <p:cNvSpPr/>
            <p:nvPr/>
          </p:nvSpPr>
          <p:spPr>
            <a:xfrm>
              <a:off x="2689388" y="4239725"/>
              <a:ext cx="104200" cy="11650"/>
            </a:xfrm>
            <a:custGeom>
              <a:avLst/>
              <a:gdLst/>
              <a:ahLst/>
              <a:cxnLst/>
              <a:rect l="l" t="t" r="r" b="b"/>
              <a:pathLst>
                <a:path w="4168" h="466" extrusionOk="0">
                  <a:moveTo>
                    <a:pt x="227" y="0"/>
                  </a:moveTo>
                  <a:cubicBezTo>
                    <a:pt x="107" y="0"/>
                    <a:pt x="1" y="107"/>
                    <a:pt x="1" y="226"/>
                  </a:cubicBezTo>
                  <a:cubicBezTo>
                    <a:pt x="1" y="359"/>
                    <a:pt x="107" y="466"/>
                    <a:pt x="227" y="466"/>
                  </a:cubicBezTo>
                  <a:lnTo>
                    <a:pt x="3942" y="466"/>
                  </a:lnTo>
                  <a:cubicBezTo>
                    <a:pt x="4061" y="466"/>
                    <a:pt x="4168" y="359"/>
                    <a:pt x="4168" y="226"/>
                  </a:cubicBezTo>
                  <a:cubicBezTo>
                    <a:pt x="4168" y="107"/>
                    <a:pt x="4061" y="0"/>
                    <a:pt x="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852;p49">
              <a:extLst>
                <a:ext uri="{FF2B5EF4-FFF2-40B4-BE49-F238E27FC236}">
                  <a16:creationId xmlns:a16="http://schemas.microsoft.com/office/drawing/2014/main" id="{6817DDB7-1582-4EB1-A7F1-5A2140E66B89}"/>
                </a:ext>
              </a:extLst>
            </p:cNvPr>
            <p:cNvSpPr/>
            <p:nvPr/>
          </p:nvSpPr>
          <p:spPr>
            <a:xfrm>
              <a:off x="2689388" y="4194100"/>
              <a:ext cx="104200" cy="11700"/>
            </a:xfrm>
            <a:custGeom>
              <a:avLst/>
              <a:gdLst/>
              <a:ahLst/>
              <a:cxnLst/>
              <a:rect l="l" t="t" r="r" b="b"/>
              <a:pathLst>
                <a:path w="4168" h="468" extrusionOk="0">
                  <a:moveTo>
                    <a:pt x="227" y="1"/>
                  </a:moveTo>
                  <a:cubicBezTo>
                    <a:pt x="107" y="1"/>
                    <a:pt x="1" y="107"/>
                    <a:pt x="1" y="240"/>
                  </a:cubicBezTo>
                  <a:cubicBezTo>
                    <a:pt x="1" y="361"/>
                    <a:pt x="107" y="467"/>
                    <a:pt x="227" y="467"/>
                  </a:cubicBezTo>
                  <a:lnTo>
                    <a:pt x="3942" y="467"/>
                  </a:lnTo>
                  <a:cubicBezTo>
                    <a:pt x="4061" y="467"/>
                    <a:pt x="4168" y="361"/>
                    <a:pt x="4168" y="240"/>
                  </a:cubicBezTo>
                  <a:cubicBezTo>
                    <a:pt x="4168" y="107"/>
                    <a:pt x="4061" y="1"/>
                    <a:pt x="39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853;p49">
              <a:extLst>
                <a:ext uri="{FF2B5EF4-FFF2-40B4-BE49-F238E27FC236}">
                  <a16:creationId xmlns:a16="http://schemas.microsoft.com/office/drawing/2014/main" id="{DFBE0D21-DD99-414D-8AE2-45CA2A448B8D}"/>
                </a:ext>
              </a:extLst>
            </p:cNvPr>
            <p:cNvSpPr/>
            <p:nvPr/>
          </p:nvSpPr>
          <p:spPr>
            <a:xfrm>
              <a:off x="2615488" y="4085275"/>
              <a:ext cx="252000" cy="252350"/>
            </a:xfrm>
            <a:custGeom>
              <a:avLst/>
              <a:gdLst/>
              <a:ahLst/>
              <a:cxnLst/>
              <a:rect l="l" t="t" r="r" b="b"/>
              <a:pathLst>
                <a:path w="10080" h="10094" extrusionOk="0">
                  <a:moveTo>
                    <a:pt x="5047" y="0"/>
                  </a:moveTo>
                  <a:cubicBezTo>
                    <a:pt x="3875" y="0"/>
                    <a:pt x="2730" y="413"/>
                    <a:pt x="1825" y="1158"/>
                  </a:cubicBezTo>
                  <a:cubicBezTo>
                    <a:pt x="1732" y="1238"/>
                    <a:pt x="1718" y="1385"/>
                    <a:pt x="1798" y="1478"/>
                  </a:cubicBezTo>
                  <a:cubicBezTo>
                    <a:pt x="1842" y="1530"/>
                    <a:pt x="1908" y="1557"/>
                    <a:pt x="1973" y="1557"/>
                  </a:cubicBezTo>
                  <a:cubicBezTo>
                    <a:pt x="2025" y="1557"/>
                    <a:pt x="2076" y="1540"/>
                    <a:pt x="2118" y="1504"/>
                  </a:cubicBezTo>
                  <a:cubicBezTo>
                    <a:pt x="2943" y="826"/>
                    <a:pt x="3982" y="453"/>
                    <a:pt x="5047" y="453"/>
                  </a:cubicBezTo>
                  <a:cubicBezTo>
                    <a:pt x="7577" y="453"/>
                    <a:pt x="9627" y="2516"/>
                    <a:pt x="9627" y="5046"/>
                  </a:cubicBezTo>
                  <a:cubicBezTo>
                    <a:pt x="9627" y="7576"/>
                    <a:pt x="7577" y="9627"/>
                    <a:pt x="5047" y="9627"/>
                  </a:cubicBezTo>
                  <a:cubicBezTo>
                    <a:pt x="2517" y="9627"/>
                    <a:pt x="454" y="7576"/>
                    <a:pt x="454" y="5046"/>
                  </a:cubicBezTo>
                  <a:cubicBezTo>
                    <a:pt x="454" y="3981"/>
                    <a:pt x="826" y="2942"/>
                    <a:pt x="1505" y="2117"/>
                  </a:cubicBezTo>
                  <a:cubicBezTo>
                    <a:pt x="1585" y="2024"/>
                    <a:pt x="1572" y="1877"/>
                    <a:pt x="1478" y="1797"/>
                  </a:cubicBezTo>
                  <a:cubicBezTo>
                    <a:pt x="1431" y="1762"/>
                    <a:pt x="1379" y="1745"/>
                    <a:pt x="1329" y="1745"/>
                  </a:cubicBezTo>
                  <a:cubicBezTo>
                    <a:pt x="1265" y="1745"/>
                    <a:pt x="1203" y="1772"/>
                    <a:pt x="1159" y="1824"/>
                  </a:cubicBezTo>
                  <a:cubicBezTo>
                    <a:pt x="413" y="2729"/>
                    <a:pt x="1" y="3874"/>
                    <a:pt x="1" y="5046"/>
                  </a:cubicBezTo>
                  <a:cubicBezTo>
                    <a:pt x="1" y="7830"/>
                    <a:pt x="2265" y="10093"/>
                    <a:pt x="5047" y="10093"/>
                  </a:cubicBezTo>
                  <a:cubicBezTo>
                    <a:pt x="7830" y="10093"/>
                    <a:pt x="10080" y="7830"/>
                    <a:pt x="10080" y="5046"/>
                  </a:cubicBezTo>
                  <a:cubicBezTo>
                    <a:pt x="10080" y="2264"/>
                    <a:pt x="7830" y="0"/>
                    <a:pt x="50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2DAA9EA-DC54-4474-B0F1-F159D614776B}"/>
              </a:ext>
            </a:extLst>
          </p:cNvPr>
          <p:cNvSpPr txBox="1"/>
          <p:nvPr/>
        </p:nvSpPr>
        <p:spPr>
          <a:xfrm>
            <a:off x="947934" y="4230676"/>
            <a:ext cx="10443488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kern="1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Q: </a:t>
            </a:r>
            <a:r>
              <a:rPr lang="en-US" altLang="zh-CN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Where </a:t>
            </a:r>
            <a:r>
              <a:rPr lang="en-US" altLang="zh-CN" sz="2400" kern="1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was </a:t>
            </a:r>
            <a:r>
              <a:rPr lang="en-US" altLang="zh-CN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giant panda's </a:t>
            </a:r>
            <a:r>
              <a:rPr lang="en-US" altLang="zh-CN" sz="24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habitat</a:t>
            </a:r>
            <a:r>
              <a:rPr lang="en-US" altLang="zh-CN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2400" kern="100" dirty="0" smtClean="0">
              <a:solidFill>
                <a:schemeClr val="accent1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A: 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habitat of giant pandas once covered 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most of eastern and southern China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In the process, giant pandas have adapted to life in 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subtropical</a:t>
            </a:r>
            <a:r>
              <a:rPr lang="zh-CN" altLang="en-US" sz="2400" b="1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（亚热带）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bamboo forests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gradually 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increasing in size 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relying on bamboo 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for their livelihoods. Giant panda fossils are usually found in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temperate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（温带）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or subtropical forests at an altitude of 500 to 700 meters.</a:t>
            </a: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77AB30AF-D35B-714B-A104-6936147B0AFF}"/>
              </a:ext>
            </a:extLst>
          </p:cNvPr>
          <p:cNvSpPr/>
          <p:nvPr/>
        </p:nvSpPr>
        <p:spPr>
          <a:xfrm>
            <a:off x="0" y="0"/>
            <a:ext cx="12192000" cy="4180114"/>
          </a:xfrm>
          <a:prstGeom prst="rect">
            <a:avLst/>
          </a:prstGeom>
          <a:blipFill>
            <a:blip r:embed="rId3"/>
            <a:srcRect/>
            <a:stretch>
              <a:fillRect t="-32759" r="-23263" b="-645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84289" y="1159243"/>
            <a:ext cx="11633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How to distinguish between traditional family structure and modern family structure</a:t>
            </a:r>
            <a:endParaRPr kumimoji="1" lang="zh-CN" altLang="en-US" dirty="0"/>
          </a:p>
        </p:txBody>
      </p:sp>
      <p:sp>
        <p:nvSpPr>
          <p:cNvPr id="34" name="iconfont-1191-866891">
            <a:extLst>
              <a:ext uri="{FF2B5EF4-FFF2-40B4-BE49-F238E27FC236}">
                <a16:creationId xmlns:a16="http://schemas.microsoft.com/office/drawing/2014/main" id="{213ED9F3-0383-41ED-986F-E0B3D6582AE1}"/>
              </a:ext>
            </a:extLst>
          </p:cNvPr>
          <p:cNvSpPr/>
          <p:nvPr/>
        </p:nvSpPr>
        <p:spPr>
          <a:xfrm>
            <a:off x="519505" y="442454"/>
            <a:ext cx="600664" cy="365676"/>
          </a:xfrm>
          <a:custGeom>
            <a:avLst/>
            <a:gdLst>
              <a:gd name="T0" fmla="*/ 9934 w 12800"/>
              <a:gd name="T1" fmla="*/ 4202 h 7792"/>
              <a:gd name="T2" fmla="*/ 6623 w 12800"/>
              <a:gd name="T3" fmla="*/ 2783 h 7792"/>
              <a:gd name="T4" fmla="*/ 2894 w 12800"/>
              <a:gd name="T5" fmla="*/ 4202 h 7792"/>
              <a:gd name="T6" fmla="*/ 1837 w 12800"/>
              <a:gd name="T7" fmla="*/ 3757 h 7792"/>
              <a:gd name="T8" fmla="*/ 1837 w 12800"/>
              <a:gd name="T9" fmla="*/ 5037 h 7792"/>
              <a:gd name="T10" fmla="*/ 2115 w 12800"/>
              <a:gd name="T11" fmla="*/ 5426 h 7792"/>
              <a:gd name="T12" fmla="*/ 1837 w 12800"/>
              <a:gd name="T13" fmla="*/ 5816 h 7792"/>
              <a:gd name="T14" fmla="*/ 2143 w 12800"/>
              <a:gd name="T15" fmla="*/ 7179 h 7792"/>
              <a:gd name="T16" fmla="*/ 1197 w 12800"/>
              <a:gd name="T17" fmla="*/ 7179 h 7792"/>
              <a:gd name="T18" fmla="*/ 1503 w 12800"/>
              <a:gd name="T19" fmla="*/ 5788 h 7792"/>
              <a:gd name="T20" fmla="*/ 1252 w 12800"/>
              <a:gd name="T21" fmla="*/ 5399 h 7792"/>
              <a:gd name="T22" fmla="*/ 1503 w 12800"/>
              <a:gd name="T23" fmla="*/ 5009 h 7792"/>
              <a:gd name="T24" fmla="*/ 1503 w 12800"/>
              <a:gd name="T25" fmla="*/ 3618 h 7792"/>
              <a:gd name="T26" fmla="*/ 0 w 12800"/>
              <a:gd name="T27" fmla="*/ 3006 h 7792"/>
              <a:gd name="T28" fmla="*/ 6678 w 12800"/>
              <a:gd name="T29" fmla="*/ 0 h 7792"/>
              <a:gd name="T30" fmla="*/ 12800 w 12800"/>
              <a:gd name="T31" fmla="*/ 3033 h 7792"/>
              <a:gd name="T32" fmla="*/ 9934 w 12800"/>
              <a:gd name="T33" fmla="*/ 4202 h 7792"/>
              <a:gd name="T34" fmla="*/ 6511 w 12800"/>
              <a:gd name="T35" fmla="*/ 3479 h 7792"/>
              <a:gd name="T36" fmla="*/ 9517 w 12800"/>
              <a:gd name="T37" fmla="*/ 4508 h 7792"/>
              <a:gd name="T38" fmla="*/ 9517 w 12800"/>
              <a:gd name="T39" fmla="*/ 6985 h 7792"/>
              <a:gd name="T40" fmla="*/ 6344 w 12800"/>
              <a:gd name="T41" fmla="*/ 7792 h 7792"/>
              <a:gd name="T42" fmla="*/ 3534 w 12800"/>
              <a:gd name="T43" fmla="*/ 6985 h 7792"/>
              <a:gd name="T44" fmla="*/ 3534 w 12800"/>
              <a:gd name="T45" fmla="*/ 4508 h 7792"/>
              <a:gd name="T46" fmla="*/ 6511 w 12800"/>
              <a:gd name="T47" fmla="*/ 3479 h 7792"/>
              <a:gd name="T48" fmla="*/ 6483 w 12800"/>
              <a:gd name="T49" fmla="*/ 7346 h 7792"/>
              <a:gd name="T50" fmla="*/ 8904 w 12800"/>
              <a:gd name="T51" fmla="*/ 6734 h 7792"/>
              <a:gd name="T52" fmla="*/ 6483 w 12800"/>
              <a:gd name="T53" fmla="*/ 6122 h 7792"/>
              <a:gd name="T54" fmla="*/ 4063 w 12800"/>
              <a:gd name="T55" fmla="*/ 6734 h 7792"/>
              <a:gd name="T56" fmla="*/ 6483 w 12800"/>
              <a:gd name="T57" fmla="*/ 7346 h 7792"/>
              <a:gd name="T58" fmla="*/ 6483 w 12800"/>
              <a:gd name="T59" fmla="*/ 7346 h 7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00" h="7792">
                <a:moveTo>
                  <a:pt x="9934" y="4202"/>
                </a:moveTo>
                <a:cubicBezTo>
                  <a:pt x="9934" y="4202"/>
                  <a:pt x="8543" y="2783"/>
                  <a:pt x="6623" y="2783"/>
                </a:cubicBezTo>
                <a:cubicBezTo>
                  <a:pt x="4730" y="2783"/>
                  <a:pt x="2894" y="4202"/>
                  <a:pt x="2894" y="4202"/>
                </a:cubicBezTo>
                <a:lnTo>
                  <a:pt x="1837" y="3757"/>
                </a:lnTo>
                <a:lnTo>
                  <a:pt x="1837" y="5037"/>
                </a:lnTo>
                <a:cubicBezTo>
                  <a:pt x="2003" y="5093"/>
                  <a:pt x="2115" y="5232"/>
                  <a:pt x="2115" y="5426"/>
                </a:cubicBezTo>
                <a:cubicBezTo>
                  <a:pt x="2115" y="5621"/>
                  <a:pt x="2003" y="5760"/>
                  <a:pt x="1837" y="5816"/>
                </a:cubicBezTo>
                <a:lnTo>
                  <a:pt x="2143" y="7179"/>
                </a:lnTo>
                <a:lnTo>
                  <a:pt x="1197" y="7179"/>
                </a:lnTo>
                <a:lnTo>
                  <a:pt x="1503" y="5788"/>
                </a:lnTo>
                <a:cubicBezTo>
                  <a:pt x="1363" y="5733"/>
                  <a:pt x="1252" y="5566"/>
                  <a:pt x="1252" y="5399"/>
                </a:cubicBezTo>
                <a:cubicBezTo>
                  <a:pt x="1252" y="5232"/>
                  <a:pt x="1363" y="5093"/>
                  <a:pt x="1503" y="5009"/>
                </a:cubicBezTo>
                <a:lnTo>
                  <a:pt x="1503" y="3618"/>
                </a:lnTo>
                <a:lnTo>
                  <a:pt x="0" y="3006"/>
                </a:lnTo>
                <a:lnTo>
                  <a:pt x="6678" y="0"/>
                </a:lnTo>
                <a:lnTo>
                  <a:pt x="12800" y="3033"/>
                </a:lnTo>
                <a:lnTo>
                  <a:pt x="9934" y="4202"/>
                </a:lnTo>
                <a:close/>
                <a:moveTo>
                  <a:pt x="6511" y="3479"/>
                </a:moveTo>
                <a:cubicBezTo>
                  <a:pt x="8459" y="3479"/>
                  <a:pt x="9517" y="4508"/>
                  <a:pt x="9517" y="4508"/>
                </a:cubicBezTo>
                <a:lnTo>
                  <a:pt x="9517" y="6985"/>
                </a:lnTo>
                <a:cubicBezTo>
                  <a:pt x="9517" y="6985"/>
                  <a:pt x="8403" y="7792"/>
                  <a:pt x="6344" y="7792"/>
                </a:cubicBezTo>
                <a:cubicBezTo>
                  <a:pt x="4285" y="7792"/>
                  <a:pt x="3534" y="6985"/>
                  <a:pt x="3534" y="6985"/>
                </a:cubicBezTo>
                <a:lnTo>
                  <a:pt x="3534" y="4508"/>
                </a:lnTo>
                <a:cubicBezTo>
                  <a:pt x="3562" y="4508"/>
                  <a:pt x="4591" y="3479"/>
                  <a:pt x="6511" y="3479"/>
                </a:cubicBezTo>
                <a:close/>
                <a:moveTo>
                  <a:pt x="6483" y="7346"/>
                </a:moveTo>
                <a:cubicBezTo>
                  <a:pt x="7819" y="7346"/>
                  <a:pt x="8904" y="7068"/>
                  <a:pt x="8904" y="6734"/>
                </a:cubicBezTo>
                <a:cubicBezTo>
                  <a:pt x="8904" y="6400"/>
                  <a:pt x="7819" y="6122"/>
                  <a:pt x="6483" y="6122"/>
                </a:cubicBezTo>
                <a:cubicBezTo>
                  <a:pt x="5148" y="6122"/>
                  <a:pt x="4063" y="6400"/>
                  <a:pt x="4063" y="6734"/>
                </a:cubicBezTo>
                <a:cubicBezTo>
                  <a:pt x="4063" y="7068"/>
                  <a:pt x="5148" y="7346"/>
                  <a:pt x="6483" y="7346"/>
                </a:cubicBezTo>
                <a:close/>
                <a:moveTo>
                  <a:pt x="6483" y="7346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latin typeface="Source Han Sans CN Medium"/>
              <a:ea typeface="Source Han Sans CN Medium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1F67C15-D3DB-43FD-B146-4D6712D45240}"/>
              </a:ext>
            </a:extLst>
          </p:cNvPr>
          <p:cNvSpPr txBox="1"/>
          <p:nvPr/>
        </p:nvSpPr>
        <p:spPr>
          <a:xfrm>
            <a:off x="1120169" y="415371"/>
            <a:ext cx="490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Source Han Sans CN Medium"/>
                <a:ea typeface="Source Han Sans CN Medium"/>
              </a:rPr>
              <a:t>The origin of giant pandas</a:t>
            </a:r>
          </a:p>
        </p:txBody>
      </p:sp>
      <p:grpSp>
        <p:nvGrpSpPr>
          <p:cNvPr id="38" name="组 37"/>
          <p:cNvGrpSpPr/>
          <p:nvPr/>
        </p:nvGrpSpPr>
        <p:grpSpPr>
          <a:xfrm>
            <a:off x="10678536" y="521266"/>
            <a:ext cx="1149435" cy="249877"/>
            <a:chOff x="846644" y="1336210"/>
            <a:chExt cx="1149435" cy="249877"/>
          </a:xfrm>
        </p:grpSpPr>
        <p:sp>
          <p:nvSpPr>
            <p:cNvPr id="39" name="椭圆 38"/>
            <p:cNvSpPr/>
            <p:nvPr/>
          </p:nvSpPr>
          <p:spPr>
            <a:xfrm>
              <a:off x="846644" y="1336210"/>
              <a:ext cx="249877" cy="24987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309652" y="1336210"/>
              <a:ext cx="249877" cy="24987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746202" y="1336210"/>
              <a:ext cx="249877" cy="24987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 flipH="1">
            <a:off x="284289" y="1058270"/>
            <a:ext cx="11613069" cy="12029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圆角矩形 31">
            <a:extLst>
              <a:ext uri="{FF2B5EF4-FFF2-40B4-BE49-F238E27FC236}">
                <a16:creationId xmlns:a16="http://schemas.microsoft.com/office/drawing/2014/main" id="{0D7F1E74-4B7D-4D61-A4B0-A5312392D7C4}"/>
              </a:ext>
            </a:extLst>
          </p:cNvPr>
          <p:cNvSpPr/>
          <p:nvPr/>
        </p:nvSpPr>
        <p:spPr>
          <a:xfrm>
            <a:off x="458063" y="1469132"/>
            <a:ext cx="78216" cy="1831258"/>
          </a:xfrm>
          <a:prstGeom prst="roundRect">
            <a:avLst>
              <a:gd name="adj" fmla="val 44900"/>
            </a:avLst>
          </a:prstGeom>
          <a:solidFill>
            <a:srgbClr val="556FCA"/>
          </a:solidFill>
          <a:ln>
            <a:solidFill>
              <a:srgbClr val="487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87D78"/>
              </a:solidFill>
            </a:endParaRP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E2A9E16-7DEE-4EF5-9AD8-1FF434595CB3}"/>
              </a:ext>
            </a:extLst>
          </p:cNvPr>
          <p:cNvSpPr txBox="1"/>
          <p:nvPr/>
        </p:nvSpPr>
        <p:spPr>
          <a:xfrm>
            <a:off x="803143" y="1509194"/>
            <a:ext cx="7281594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 defTabSz="1218565"/>
            <a:r>
              <a:rPr lang="en-US" altLang="zh-CN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Q: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  </a:t>
            </a:r>
            <a:r>
              <a:rPr lang="en-US" altLang="zh-CN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What is the </a:t>
            </a:r>
            <a:r>
              <a:rPr lang="en-US" altLang="zh-CN" sz="2400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research value </a:t>
            </a:r>
            <a:r>
              <a:rPr lang="en-US" altLang="zh-CN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of giant pandas?</a:t>
            </a:r>
            <a:r>
              <a:rPr lang="en-US" altLang="zh-CN" sz="2400" kern="1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2400" kern="100" dirty="0" smtClean="0">
              <a:solidFill>
                <a:schemeClr val="accent1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FZHei-B01S" panose="02010601030101010101" pitchFamily="2" charset="-122"/>
            </a:endParaRPr>
          </a:p>
          <a:p>
            <a:pPr algn="just" defTabSz="1218565"/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A: Giant 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pandas have 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survived to now 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and 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maintain their original ancient characteristics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. Therefore, they have a lot of </a:t>
            </a: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scientific value 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FZHei-B01S" panose="02010601030101010101" pitchFamily="2" charset="-122"/>
              </a:rPr>
              <a:t>and are known as "living fossils". China calls them "national treasures".</a:t>
            </a:r>
            <a:endParaRPr lang="zh-CN" altLang="en-US" sz="240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grpSp>
        <p:nvGrpSpPr>
          <p:cNvPr id="48" name="Google Shape;845;p49">
            <a:extLst>
              <a:ext uri="{FF2B5EF4-FFF2-40B4-BE49-F238E27FC236}">
                <a16:creationId xmlns:a16="http://schemas.microsoft.com/office/drawing/2014/main" id="{AA0EE74B-787D-4EAF-95F8-670DBF07EB7E}"/>
              </a:ext>
            </a:extLst>
          </p:cNvPr>
          <p:cNvGrpSpPr/>
          <p:nvPr/>
        </p:nvGrpSpPr>
        <p:grpSpPr>
          <a:xfrm>
            <a:off x="399626" y="1159243"/>
            <a:ext cx="696500" cy="690991"/>
            <a:chOff x="2498638" y="4062625"/>
            <a:chExt cx="391850" cy="388750"/>
          </a:xfrm>
        </p:grpSpPr>
        <p:sp>
          <p:nvSpPr>
            <p:cNvPr id="49" name="Google Shape;846;p49">
              <a:extLst>
                <a:ext uri="{FF2B5EF4-FFF2-40B4-BE49-F238E27FC236}">
                  <a16:creationId xmlns:a16="http://schemas.microsoft.com/office/drawing/2014/main" id="{2DEAF524-C0E0-4EA0-8F48-6F08A7D353B6}"/>
                </a:ext>
              </a:extLst>
            </p:cNvPr>
            <p:cNvSpPr/>
            <p:nvPr/>
          </p:nvSpPr>
          <p:spPr>
            <a:xfrm>
              <a:off x="2736013" y="4171475"/>
              <a:ext cx="11325" cy="11350"/>
            </a:xfrm>
            <a:custGeom>
              <a:avLst/>
              <a:gdLst/>
              <a:ahLst/>
              <a:cxnLst/>
              <a:rect l="l" t="t" r="r" b="b"/>
              <a:pathLst>
                <a:path w="453" h="454" extrusionOk="0">
                  <a:moveTo>
                    <a:pt x="226" y="0"/>
                  </a:moveTo>
                  <a:cubicBezTo>
                    <a:pt x="93" y="0"/>
                    <a:pt x="0" y="107"/>
                    <a:pt x="0" y="227"/>
                  </a:cubicBezTo>
                  <a:cubicBezTo>
                    <a:pt x="0" y="360"/>
                    <a:pt x="93" y="453"/>
                    <a:pt x="226" y="453"/>
                  </a:cubicBezTo>
                  <a:cubicBezTo>
                    <a:pt x="346" y="453"/>
                    <a:pt x="453" y="360"/>
                    <a:pt x="453" y="227"/>
                  </a:cubicBezTo>
                  <a:cubicBezTo>
                    <a:pt x="453" y="107"/>
                    <a:pt x="346" y="0"/>
                    <a:pt x="2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847;p49">
              <a:extLst>
                <a:ext uri="{FF2B5EF4-FFF2-40B4-BE49-F238E27FC236}">
                  <a16:creationId xmlns:a16="http://schemas.microsoft.com/office/drawing/2014/main" id="{044974A2-B588-4FE3-8236-B96B0E10BD79}"/>
                </a:ext>
              </a:extLst>
            </p:cNvPr>
            <p:cNvSpPr/>
            <p:nvPr/>
          </p:nvSpPr>
          <p:spPr>
            <a:xfrm>
              <a:off x="2758638" y="4171475"/>
              <a:ext cx="11350" cy="11350"/>
            </a:xfrm>
            <a:custGeom>
              <a:avLst/>
              <a:gdLst/>
              <a:ahLst/>
              <a:cxnLst/>
              <a:rect l="l" t="t" r="r" b="b"/>
              <a:pathLst>
                <a:path w="454" h="454" extrusionOk="0">
                  <a:moveTo>
                    <a:pt x="226" y="0"/>
                  </a:moveTo>
                  <a:cubicBezTo>
                    <a:pt x="107" y="0"/>
                    <a:pt x="0" y="107"/>
                    <a:pt x="0" y="227"/>
                  </a:cubicBezTo>
                  <a:cubicBezTo>
                    <a:pt x="0" y="360"/>
                    <a:pt x="107" y="453"/>
                    <a:pt x="226" y="453"/>
                  </a:cubicBezTo>
                  <a:cubicBezTo>
                    <a:pt x="359" y="453"/>
                    <a:pt x="453" y="360"/>
                    <a:pt x="453" y="227"/>
                  </a:cubicBezTo>
                  <a:cubicBezTo>
                    <a:pt x="453" y="107"/>
                    <a:pt x="359" y="0"/>
                    <a:pt x="2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848;p49">
              <a:extLst>
                <a:ext uri="{FF2B5EF4-FFF2-40B4-BE49-F238E27FC236}">
                  <a16:creationId xmlns:a16="http://schemas.microsoft.com/office/drawing/2014/main" id="{E423D2BF-5493-41DF-A4E2-122CA26203BA}"/>
                </a:ext>
              </a:extLst>
            </p:cNvPr>
            <p:cNvSpPr/>
            <p:nvPr/>
          </p:nvSpPr>
          <p:spPr>
            <a:xfrm>
              <a:off x="2713013" y="4171475"/>
              <a:ext cx="11350" cy="11350"/>
            </a:xfrm>
            <a:custGeom>
              <a:avLst/>
              <a:gdLst/>
              <a:ahLst/>
              <a:cxnLst/>
              <a:rect l="l" t="t" r="r" b="b"/>
              <a:pathLst>
                <a:path w="454" h="454" extrusionOk="0">
                  <a:moveTo>
                    <a:pt x="228" y="0"/>
                  </a:moveTo>
                  <a:cubicBezTo>
                    <a:pt x="107" y="0"/>
                    <a:pt x="1" y="107"/>
                    <a:pt x="1" y="227"/>
                  </a:cubicBezTo>
                  <a:cubicBezTo>
                    <a:pt x="1" y="360"/>
                    <a:pt x="107" y="453"/>
                    <a:pt x="228" y="453"/>
                  </a:cubicBezTo>
                  <a:cubicBezTo>
                    <a:pt x="361" y="453"/>
                    <a:pt x="453" y="360"/>
                    <a:pt x="453" y="227"/>
                  </a:cubicBezTo>
                  <a:cubicBezTo>
                    <a:pt x="453" y="107"/>
                    <a:pt x="361" y="0"/>
                    <a:pt x="22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849;p49">
              <a:extLst>
                <a:ext uri="{FF2B5EF4-FFF2-40B4-BE49-F238E27FC236}">
                  <a16:creationId xmlns:a16="http://schemas.microsoft.com/office/drawing/2014/main" id="{5004A03A-60A9-4050-9614-31F65E42AD92}"/>
                </a:ext>
              </a:extLst>
            </p:cNvPr>
            <p:cNvSpPr/>
            <p:nvPr/>
          </p:nvSpPr>
          <p:spPr>
            <a:xfrm>
              <a:off x="2498638" y="4062625"/>
              <a:ext cx="391850" cy="388750"/>
            </a:xfrm>
            <a:custGeom>
              <a:avLst/>
              <a:gdLst/>
              <a:ahLst/>
              <a:cxnLst/>
              <a:rect l="l" t="t" r="r" b="b"/>
              <a:pathLst>
                <a:path w="15674" h="15550" extrusionOk="0">
                  <a:moveTo>
                    <a:pt x="5353" y="10000"/>
                  </a:moveTo>
                  <a:cubicBezTo>
                    <a:pt x="5447" y="10106"/>
                    <a:pt x="5567" y="10213"/>
                    <a:pt x="5673" y="10320"/>
                  </a:cubicBezTo>
                  <a:lnTo>
                    <a:pt x="5021" y="10972"/>
                  </a:lnTo>
                  <a:lnTo>
                    <a:pt x="4702" y="10639"/>
                  </a:lnTo>
                  <a:lnTo>
                    <a:pt x="5353" y="10000"/>
                  </a:lnTo>
                  <a:close/>
                  <a:moveTo>
                    <a:pt x="9721" y="454"/>
                  </a:moveTo>
                  <a:cubicBezTo>
                    <a:pt x="12744" y="454"/>
                    <a:pt x="15220" y="2916"/>
                    <a:pt x="15220" y="5952"/>
                  </a:cubicBezTo>
                  <a:cubicBezTo>
                    <a:pt x="15220" y="8988"/>
                    <a:pt x="12744" y="11452"/>
                    <a:pt x="9721" y="11452"/>
                  </a:cubicBezTo>
                  <a:cubicBezTo>
                    <a:pt x="6685" y="11452"/>
                    <a:pt x="4222" y="8988"/>
                    <a:pt x="4222" y="5952"/>
                  </a:cubicBezTo>
                  <a:cubicBezTo>
                    <a:pt x="4222" y="2916"/>
                    <a:pt x="6685" y="454"/>
                    <a:pt x="9721" y="454"/>
                  </a:cubicBezTo>
                  <a:close/>
                  <a:moveTo>
                    <a:pt x="3734" y="10419"/>
                  </a:moveTo>
                  <a:cubicBezTo>
                    <a:pt x="3792" y="10419"/>
                    <a:pt x="3849" y="10439"/>
                    <a:pt x="3889" y="10479"/>
                  </a:cubicBezTo>
                  <a:lnTo>
                    <a:pt x="5181" y="11771"/>
                  </a:lnTo>
                  <a:cubicBezTo>
                    <a:pt x="5274" y="11864"/>
                    <a:pt x="5274" y="12011"/>
                    <a:pt x="5181" y="12091"/>
                  </a:cubicBezTo>
                  <a:cubicBezTo>
                    <a:pt x="5134" y="12137"/>
                    <a:pt x="5077" y="12160"/>
                    <a:pt x="5021" y="12160"/>
                  </a:cubicBezTo>
                  <a:cubicBezTo>
                    <a:pt x="4964" y="12160"/>
                    <a:pt x="4908" y="12137"/>
                    <a:pt x="4861" y="12091"/>
                  </a:cubicBezTo>
                  <a:lnTo>
                    <a:pt x="4222" y="11452"/>
                  </a:lnTo>
                  <a:cubicBezTo>
                    <a:pt x="4175" y="11405"/>
                    <a:pt x="4115" y="11382"/>
                    <a:pt x="4056" y="11382"/>
                  </a:cubicBezTo>
                  <a:cubicBezTo>
                    <a:pt x="3996" y="11382"/>
                    <a:pt x="3936" y="11405"/>
                    <a:pt x="3889" y="11452"/>
                  </a:cubicBezTo>
                  <a:lnTo>
                    <a:pt x="1252" y="14088"/>
                  </a:lnTo>
                  <a:lnTo>
                    <a:pt x="933" y="13769"/>
                  </a:lnTo>
                  <a:lnTo>
                    <a:pt x="3569" y="11132"/>
                  </a:lnTo>
                  <a:cubicBezTo>
                    <a:pt x="3663" y="11039"/>
                    <a:pt x="3663" y="10893"/>
                    <a:pt x="3569" y="10799"/>
                  </a:cubicBezTo>
                  <a:cubicBezTo>
                    <a:pt x="3477" y="10719"/>
                    <a:pt x="3477" y="10573"/>
                    <a:pt x="3569" y="10479"/>
                  </a:cubicBezTo>
                  <a:cubicBezTo>
                    <a:pt x="3616" y="10439"/>
                    <a:pt x="3676" y="10419"/>
                    <a:pt x="3734" y="10419"/>
                  </a:cubicBezTo>
                  <a:close/>
                  <a:moveTo>
                    <a:pt x="4049" y="11931"/>
                  </a:moveTo>
                  <a:lnTo>
                    <a:pt x="4382" y="12251"/>
                  </a:lnTo>
                  <a:lnTo>
                    <a:pt x="1905" y="14740"/>
                  </a:lnTo>
                  <a:lnTo>
                    <a:pt x="1572" y="14408"/>
                  </a:lnTo>
                  <a:lnTo>
                    <a:pt x="4049" y="11931"/>
                  </a:lnTo>
                  <a:close/>
                  <a:moveTo>
                    <a:pt x="640" y="14115"/>
                  </a:moveTo>
                  <a:lnTo>
                    <a:pt x="1545" y="15033"/>
                  </a:lnTo>
                  <a:cubicBezTo>
                    <a:pt x="1455" y="15076"/>
                    <a:pt x="1359" y="15097"/>
                    <a:pt x="1261" y="15097"/>
                  </a:cubicBezTo>
                  <a:cubicBezTo>
                    <a:pt x="1086" y="15097"/>
                    <a:pt x="910" y="15029"/>
                    <a:pt x="773" y="14900"/>
                  </a:cubicBezTo>
                  <a:cubicBezTo>
                    <a:pt x="560" y="14687"/>
                    <a:pt x="521" y="14367"/>
                    <a:pt x="640" y="14115"/>
                  </a:cubicBezTo>
                  <a:close/>
                  <a:moveTo>
                    <a:pt x="9721" y="1"/>
                  </a:moveTo>
                  <a:cubicBezTo>
                    <a:pt x="6433" y="1"/>
                    <a:pt x="3756" y="2664"/>
                    <a:pt x="3756" y="5952"/>
                  </a:cubicBezTo>
                  <a:cubicBezTo>
                    <a:pt x="3756" y="7351"/>
                    <a:pt x="4249" y="8629"/>
                    <a:pt x="5048" y="9641"/>
                  </a:cubicBezTo>
                  <a:lnTo>
                    <a:pt x="4382" y="10320"/>
                  </a:lnTo>
                  <a:lnTo>
                    <a:pt x="4222" y="10160"/>
                  </a:lnTo>
                  <a:cubicBezTo>
                    <a:pt x="4089" y="10027"/>
                    <a:pt x="3913" y="9960"/>
                    <a:pt x="3736" y="9960"/>
                  </a:cubicBezTo>
                  <a:cubicBezTo>
                    <a:pt x="3559" y="9960"/>
                    <a:pt x="3383" y="10027"/>
                    <a:pt x="3250" y="10160"/>
                  </a:cubicBezTo>
                  <a:cubicBezTo>
                    <a:pt x="3037" y="10373"/>
                    <a:pt x="2997" y="10680"/>
                    <a:pt x="3117" y="10946"/>
                  </a:cubicBezTo>
                  <a:lnTo>
                    <a:pt x="454" y="13609"/>
                  </a:lnTo>
                  <a:cubicBezTo>
                    <a:pt x="1" y="14048"/>
                    <a:pt x="1" y="14767"/>
                    <a:pt x="454" y="15219"/>
                  </a:cubicBezTo>
                  <a:cubicBezTo>
                    <a:pt x="674" y="15439"/>
                    <a:pt x="963" y="15549"/>
                    <a:pt x="1255" y="15549"/>
                  </a:cubicBezTo>
                  <a:cubicBezTo>
                    <a:pt x="1546" y="15549"/>
                    <a:pt x="1839" y="15439"/>
                    <a:pt x="2065" y="15219"/>
                  </a:cubicBezTo>
                  <a:lnTo>
                    <a:pt x="4728" y="12556"/>
                  </a:lnTo>
                  <a:cubicBezTo>
                    <a:pt x="4818" y="12599"/>
                    <a:pt x="4917" y="12620"/>
                    <a:pt x="5015" y="12620"/>
                  </a:cubicBezTo>
                  <a:cubicBezTo>
                    <a:pt x="5193" y="12620"/>
                    <a:pt x="5372" y="12552"/>
                    <a:pt x="5500" y="12423"/>
                  </a:cubicBezTo>
                  <a:cubicBezTo>
                    <a:pt x="5767" y="12144"/>
                    <a:pt x="5767" y="11718"/>
                    <a:pt x="5500" y="11452"/>
                  </a:cubicBezTo>
                  <a:lnTo>
                    <a:pt x="5341" y="11292"/>
                  </a:lnTo>
                  <a:lnTo>
                    <a:pt x="6019" y="10612"/>
                  </a:lnTo>
                  <a:cubicBezTo>
                    <a:pt x="7031" y="11425"/>
                    <a:pt x="8323" y="11905"/>
                    <a:pt x="9721" y="11905"/>
                  </a:cubicBezTo>
                  <a:cubicBezTo>
                    <a:pt x="12996" y="11905"/>
                    <a:pt x="15673" y="9228"/>
                    <a:pt x="15673" y="5952"/>
                  </a:cubicBezTo>
                  <a:cubicBezTo>
                    <a:pt x="15673" y="2664"/>
                    <a:pt x="12996" y="1"/>
                    <a:pt x="97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850;p49">
              <a:extLst>
                <a:ext uri="{FF2B5EF4-FFF2-40B4-BE49-F238E27FC236}">
                  <a16:creationId xmlns:a16="http://schemas.microsoft.com/office/drawing/2014/main" id="{8074599B-61B9-448E-A090-693AC9517425}"/>
                </a:ext>
              </a:extLst>
            </p:cNvPr>
            <p:cNvSpPr/>
            <p:nvPr/>
          </p:nvSpPr>
          <p:spPr>
            <a:xfrm>
              <a:off x="2689388" y="4217100"/>
              <a:ext cx="104200" cy="11325"/>
            </a:xfrm>
            <a:custGeom>
              <a:avLst/>
              <a:gdLst/>
              <a:ahLst/>
              <a:cxnLst/>
              <a:rect l="l" t="t" r="r" b="b"/>
              <a:pathLst>
                <a:path w="4168" h="453" extrusionOk="0">
                  <a:moveTo>
                    <a:pt x="227" y="0"/>
                  </a:moveTo>
                  <a:cubicBezTo>
                    <a:pt x="107" y="0"/>
                    <a:pt x="1" y="107"/>
                    <a:pt x="1" y="226"/>
                  </a:cubicBezTo>
                  <a:cubicBezTo>
                    <a:pt x="1" y="346"/>
                    <a:pt x="107" y="453"/>
                    <a:pt x="227" y="453"/>
                  </a:cubicBezTo>
                  <a:lnTo>
                    <a:pt x="3942" y="453"/>
                  </a:lnTo>
                  <a:cubicBezTo>
                    <a:pt x="4061" y="453"/>
                    <a:pt x="4168" y="346"/>
                    <a:pt x="4168" y="226"/>
                  </a:cubicBezTo>
                  <a:cubicBezTo>
                    <a:pt x="4168" y="107"/>
                    <a:pt x="4061" y="0"/>
                    <a:pt x="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851;p49">
              <a:extLst>
                <a:ext uri="{FF2B5EF4-FFF2-40B4-BE49-F238E27FC236}">
                  <a16:creationId xmlns:a16="http://schemas.microsoft.com/office/drawing/2014/main" id="{6DB11F91-52C6-4529-9582-089BB2A0EE0B}"/>
                </a:ext>
              </a:extLst>
            </p:cNvPr>
            <p:cNvSpPr/>
            <p:nvPr/>
          </p:nvSpPr>
          <p:spPr>
            <a:xfrm>
              <a:off x="2689388" y="4239725"/>
              <a:ext cx="104200" cy="11650"/>
            </a:xfrm>
            <a:custGeom>
              <a:avLst/>
              <a:gdLst/>
              <a:ahLst/>
              <a:cxnLst/>
              <a:rect l="l" t="t" r="r" b="b"/>
              <a:pathLst>
                <a:path w="4168" h="466" extrusionOk="0">
                  <a:moveTo>
                    <a:pt x="227" y="0"/>
                  </a:moveTo>
                  <a:cubicBezTo>
                    <a:pt x="107" y="0"/>
                    <a:pt x="1" y="107"/>
                    <a:pt x="1" y="226"/>
                  </a:cubicBezTo>
                  <a:cubicBezTo>
                    <a:pt x="1" y="359"/>
                    <a:pt x="107" y="466"/>
                    <a:pt x="227" y="466"/>
                  </a:cubicBezTo>
                  <a:lnTo>
                    <a:pt x="3942" y="466"/>
                  </a:lnTo>
                  <a:cubicBezTo>
                    <a:pt x="4061" y="466"/>
                    <a:pt x="4168" y="359"/>
                    <a:pt x="4168" y="226"/>
                  </a:cubicBezTo>
                  <a:cubicBezTo>
                    <a:pt x="4168" y="107"/>
                    <a:pt x="4061" y="0"/>
                    <a:pt x="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852;p49">
              <a:extLst>
                <a:ext uri="{FF2B5EF4-FFF2-40B4-BE49-F238E27FC236}">
                  <a16:creationId xmlns:a16="http://schemas.microsoft.com/office/drawing/2014/main" id="{6817DDB7-1582-4EB1-A7F1-5A2140E66B89}"/>
                </a:ext>
              </a:extLst>
            </p:cNvPr>
            <p:cNvSpPr/>
            <p:nvPr/>
          </p:nvSpPr>
          <p:spPr>
            <a:xfrm>
              <a:off x="2689388" y="4194100"/>
              <a:ext cx="104200" cy="11700"/>
            </a:xfrm>
            <a:custGeom>
              <a:avLst/>
              <a:gdLst/>
              <a:ahLst/>
              <a:cxnLst/>
              <a:rect l="l" t="t" r="r" b="b"/>
              <a:pathLst>
                <a:path w="4168" h="468" extrusionOk="0">
                  <a:moveTo>
                    <a:pt x="227" y="1"/>
                  </a:moveTo>
                  <a:cubicBezTo>
                    <a:pt x="107" y="1"/>
                    <a:pt x="1" y="107"/>
                    <a:pt x="1" y="240"/>
                  </a:cubicBezTo>
                  <a:cubicBezTo>
                    <a:pt x="1" y="361"/>
                    <a:pt x="107" y="467"/>
                    <a:pt x="227" y="467"/>
                  </a:cubicBezTo>
                  <a:lnTo>
                    <a:pt x="3942" y="467"/>
                  </a:lnTo>
                  <a:cubicBezTo>
                    <a:pt x="4061" y="467"/>
                    <a:pt x="4168" y="361"/>
                    <a:pt x="4168" y="240"/>
                  </a:cubicBezTo>
                  <a:cubicBezTo>
                    <a:pt x="4168" y="107"/>
                    <a:pt x="4061" y="1"/>
                    <a:pt x="39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853;p49">
              <a:extLst>
                <a:ext uri="{FF2B5EF4-FFF2-40B4-BE49-F238E27FC236}">
                  <a16:creationId xmlns:a16="http://schemas.microsoft.com/office/drawing/2014/main" id="{DFBE0D21-DD99-414D-8AE2-45CA2A448B8D}"/>
                </a:ext>
              </a:extLst>
            </p:cNvPr>
            <p:cNvSpPr/>
            <p:nvPr/>
          </p:nvSpPr>
          <p:spPr>
            <a:xfrm>
              <a:off x="2615488" y="4085275"/>
              <a:ext cx="252000" cy="252350"/>
            </a:xfrm>
            <a:custGeom>
              <a:avLst/>
              <a:gdLst/>
              <a:ahLst/>
              <a:cxnLst/>
              <a:rect l="l" t="t" r="r" b="b"/>
              <a:pathLst>
                <a:path w="10080" h="10094" extrusionOk="0">
                  <a:moveTo>
                    <a:pt x="5047" y="0"/>
                  </a:moveTo>
                  <a:cubicBezTo>
                    <a:pt x="3875" y="0"/>
                    <a:pt x="2730" y="413"/>
                    <a:pt x="1825" y="1158"/>
                  </a:cubicBezTo>
                  <a:cubicBezTo>
                    <a:pt x="1732" y="1238"/>
                    <a:pt x="1718" y="1385"/>
                    <a:pt x="1798" y="1478"/>
                  </a:cubicBezTo>
                  <a:cubicBezTo>
                    <a:pt x="1842" y="1530"/>
                    <a:pt x="1908" y="1557"/>
                    <a:pt x="1973" y="1557"/>
                  </a:cubicBezTo>
                  <a:cubicBezTo>
                    <a:pt x="2025" y="1557"/>
                    <a:pt x="2076" y="1540"/>
                    <a:pt x="2118" y="1504"/>
                  </a:cubicBezTo>
                  <a:cubicBezTo>
                    <a:pt x="2943" y="826"/>
                    <a:pt x="3982" y="453"/>
                    <a:pt x="5047" y="453"/>
                  </a:cubicBezTo>
                  <a:cubicBezTo>
                    <a:pt x="7577" y="453"/>
                    <a:pt x="9627" y="2516"/>
                    <a:pt x="9627" y="5046"/>
                  </a:cubicBezTo>
                  <a:cubicBezTo>
                    <a:pt x="9627" y="7576"/>
                    <a:pt x="7577" y="9627"/>
                    <a:pt x="5047" y="9627"/>
                  </a:cubicBezTo>
                  <a:cubicBezTo>
                    <a:pt x="2517" y="9627"/>
                    <a:pt x="454" y="7576"/>
                    <a:pt x="454" y="5046"/>
                  </a:cubicBezTo>
                  <a:cubicBezTo>
                    <a:pt x="454" y="3981"/>
                    <a:pt x="826" y="2942"/>
                    <a:pt x="1505" y="2117"/>
                  </a:cubicBezTo>
                  <a:cubicBezTo>
                    <a:pt x="1585" y="2024"/>
                    <a:pt x="1572" y="1877"/>
                    <a:pt x="1478" y="1797"/>
                  </a:cubicBezTo>
                  <a:cubicBezTo>
                    <a:pt x="1431" y="1762"/>
                    <a:pt x="1379" y="1745"/>
                    <a:pt x="1329" y="1745"/>
                  </a:cubicBezTo>
                  <a:cubicBezTo>
                    <a:pt x="1265" y="1745"/>
                    <a:pt x="1203" y="1772"/>
                    <a:pt x="1159" y="1824"/>
                  </a:cubicBezTo>
                  <a:cubicBezTo>
                    <a:pt x="413" y="2729"/>
                    <a:pt x="1" y="3874"/>
                    <a:pt x="1" y="5046"/>
                  </a:cubicBezTo>
                  <a:cubicBezTo>
                    <a:pt x="1" y="7830"/>
                    <a:pt x="2265" y="10093"/>
                    <a:pt x="5047" y="10093"/>
                  </a:cubicBezTo>
                  <a:cubicBezTo>
                    <a:pt x="7830" y="10093"/>
                    <a:pt x="10080" y="7830"/>
                    <a:pt x="10080" y="5046"/>
                  </a:cubicBezTo>
                  <a:cubicBezTo>
                    <a:pt x="10080" y="2264"/>
                    <a:pt x="7830" y="0"/>
                    <a:pt x="50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b="8082"/>
          <a:stretch/>
        </p:blipFill>
        <p:spPr>
          <a:xfrm>
            <a:off x="8371236" y="1743721"/>
            <a:ext cx="3288626" cy="4534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040" y="3461990"/>
            <a:ext cx="4841295" cy="30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30394" y="394154"/>
            <a:ext cx="11331211" cy="6021792"/>
          </a:xfrm>
          <a:prstGeom prst="rect">
            <a:avLst/>
          </a:prstGeom>
          <a:solidFill>
            <a:srgbClr val="556FCA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77A425C-26AF-B74B-97B6-A024EC984881}"/>
              </a:ext>
            </a:extLst>
          </p:cNvPr>
          <p:cNvSpPr/>
          <p:nvPr/>
        </p:nvSpPr>
        <p:spPr>
          <a:xfrm rot="10800000">
            <a:off x="2161965" y="1405530"/>
            <a:ext cx="8699738" cy="3999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7AB30AF-D35B-714B-A104-6936147B0AFF}"/>
              </a:ext>
            </a:extLst>
          </p:cNvPr>
          <p:cNvSpPr/>
          <p:nvPr/>
        </p:nvSpPr>
        <p:spPr>
          <a:xfrm rot="5400000">
            <a:off x="-2736035" y="686822"/>
            <a:ext cx="12192000" cy="4180114"/>
          </a:xfrm>
          <a:prstGeom prst="rect">
            <a:avLst/>
          </a:prstGeom>
          <a:blipFill>
            <a:blip r:embed="rId6"/>
            <a:srcRect/>
            <a:stretch>
              <a:fillRect t="-32759" r="-23263" b="-645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PA-组合 1">
            <a:extLst>
              <a:ext uri="{FF2B5EF4-FFF2-40B4-BE49-F238E27FC236}">
                <a16:creationId xmlns:a16="http://schemas.microsoft.com/office/drawing/2014/main" id="{D5AFE5B3-9E31-4055-AB7D-080B21F1705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806686" y="1584087"/>
            <a:ext cx="4184401" cy="2269679"/>
            <a:chOff x="1039650" y="1018620"/>
            <a:chExt cx="4184401" cy="2269679"/>
          </a:xfrm>
        </p:grpSpPr>
        <p:sp>
          <p:nvSpPr>
            <p:cNvPr id="5" name="PA-文本框 4">
              <a:extLst>
                <a:ext uri="{FF2B5EF4-FFF2-40B4-BE49-F238E27FC236}">
                  <a16:creationId xmlns:a16="http://schemas.microsoft.com/office/drawing/2014/main" id="{DC0DF782-24EE-41E3-ACB5-BF3DEB8E0AA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039650" y="1018620"/>
              <a:ext cx="21381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spc="300" dirty="0" smtClean="0">
                  <a:solidFill>
                    <a:srgbClr val="5565BA"/>
                  </a:solidFill>
                  <a:cs typeface="+mn-ea"/>
                  <a:sym typeface="+mn-lt"/>
                </a:rPr>
                <a:t>02.</a:t>
              </a:r>
              <a:endParaRPr lang="zh-CN" altLang="en-US" sz="11500" spc="300" dirty="0">
                <a:solidFill>
                  <a:srgbClr val="5565BA"/>
                </a:solidFill>
                <a:cs typeface="+mn-ea"/>
                <a:sym typeface="+mn-lt"/>
              </a:endParaRPr>
            </a:p>
          </p:txBody>
        </p:sp>
        <p:sp>
          <p:nvSpPr>
            <p:cNvPr id="6" name="PA-文本框 7">
              <a:extLst>
                <a:ext uri="{FF2B5EF4-FFF2-40B4-BE49-F238E27FC236}">
                  <a16:creationId xmlns:a16="http://schemas.microsoft.com/office/drawing/2014/main" id="{15738833-D498-4773-AFF0-CF2DFBBE77C9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131563" y="2703524"/>
              <a:ext cx="4092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300" dirty="0" smtClean="0">
                  <a:solidFill>
                    <a:schemeClr val="bg1"/>
                  </a:solidFill>
                  <a:cs typeface="+mn-ea"/>
                  <a:sym typeface="+mn-lt"/>
                </a:rPr>
                <a:t>外貌特点</a:t>
              </a:r>
              <a:endParaRPr lang="zh-CN" altLang="en-US" sz="32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D1F67C15-D3DB-43FD-B146-4D6712D45240}"/>
              </a:ext>
            </a:extLst>
          </p:cNvPr>
          <p:cNvSpPr txBox="1"/>
          <p:nvPr/>
        </p:nvSpPr>
        <p:spPr>
          <a:xfrm>
            <a:off x="6117902" y="1453515"/>
            <a:ext cx="40759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Source Han Sans CN Medium"/>
                <a:ea typeface="Source Han Sans CN Medium"/>
              </a:rPr>
              <a:t>Appearance features of giant pandas</a:t>
            </a:r>
          </a:p>
        </p:txBody>
      </p:sp>
      <p:grpSp>
        <p:nvGrpSpPr>
          <p:cNvPr id="16" name="组 15"/>
          <p:cNvGrpSpPr/>
          <p:nvPr/>
        </p:nvGrpSpPr>
        <p:grpSpPr>
          <a:xfrm rot="5400000">
            <a:off x="10601851" y="3280112"/>
            <a:ext cx="1149435" cy="249877"/>
            <a:chOff x="846644" y="1336210"/>
            <a:chExt cx="1149435" cy="249877"/>
          </a:xfrm>
        </p:grpSpPr>
        <p:sp>
          <p:nvSpPr>
            <p:cNvPr id="17" name="椭圆 16"/>
            <p:cNvSpPr/>
            <p:nvPr/>
          </p:nvSpPr>
          <p:spPr>
            <a:xfrm>
              <a:off x="846644" y="1336210"/>
              <a:ext cx="249877" cy="249877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309652" y="1336210"/>
              <a:ext cx="249877" cy="249877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46202" y="1336210"/>
              <a:ext cx="249877" cy="249877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26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77AB30AF-D35B-714B-A104-6936147B0AFF}"/>
              </a:ext>
            </a:extLst>
          </p:cNvPr>
          <p:cNvSpPr/>
          <p:nvPr/>
        </p:nvSpPr>
        <p:spPr>
          <a:xfrm>
            <a:off x="0" y="0"/>
            <a:ext cx="12192000" cy="4180114"/>
          </a:xfrm>
          <a:prstGeom prst="rect">
            <a:avLst/>
          </a:prstGeom>
          <a:blipFill>
            <a:blip r:embed="rId3"/>
            <a:srcRect/>
            <a:stretch>
              <a:fillRect t="-32759" r="-23263" b="-645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64157" y="315281"/>
            <a:ext cx="11633200" cy="5798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At </a:t>
            </a:r>
            <a:r>
              <a:rPr kumimoji="1" lang="en-US" altLang="zh-CN" dirty="0" smtClean="0"/>
              <a:t>types </a:t>
            </a:r>
            <a:r>
              <a:rPr kumimoji="1" lang="en-US" altLang="zh-CN" dirty="0"/>
              <a:t>in China are mainly divided into the following categories</a:t>
            </a:r>
            <a:endParaRPr kumimoji="1" lang="zh-CN" altLang="en-US" dirty="0"/>
          </a:p>
        </p:txBody>
      </p:sp>
      <p:sp>
        <p:nvSpPr>
          <p:cNvPr id="42" name="矩形 41"/>
          <p:cNvSpPr/>
          <p:nvPr/>
        </p:nvSpPr>
        <p:spPr>
          <a:xfrm flipH="1">
            <a:off x="284288" y="1190243"/>
            <a:ext cx="11613069" cy="12029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C74E8E8-2B6A-4879-BFAF-34E4E051ACE6}"/>
              </a:ext>
            </a:extLst>
          </p:cNvPr>
          <p:cNvSpPr txBox="1"/>
          <p:nvPr/>
        </p:nvSpPr>
        <p:spPr>
          <a:xfrm>
            <a:off x="737635" y="520140"/>
            <a:ext cx="1035869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DA82B2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Appearance features </a:t>
            </a:r>
            <a:endParaRPr lang="zh-CN" altLang="zh-CN" sz="2800" b="1" kern="100" dirty="0">
              <a:solidFill>
                <a:srgbClr val="DA82B2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6745" y="1548745"/>
            <a:ext cx="3173907" cy="4040488"/>
            <a:chOff x="421426" y="1807369"/>
            <a:chExt cx="3173907" cy="4040488"/>
          </a:xfrm>
        </p:grpSpPr>
        <p:sp>
          <p:nvSpPr>
            <p:cNvPr id="28" name="Google Shape;635;p38"/>
            <p:cNvSpPr txBox="1">
              <a:spLocks/>
            </p:cNvSpPr>
            <p:nvPr/>
          </p:nvSpPr>
          <p:spPr>
            <a:xfrm>
              <a:off x="421426" y="2514652"/>
              <a:ext cx="3173907" cy="3333205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spcAft>
                  <a:spcPts val="0"/>
                </a:spcAft>
              </a:pPr>
              <a:r>
                <a:rPr lang="en-US" altLang="zh-CN" sz="2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Giant 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pandas are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fat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like bears, </a:t>
              </a:r>
              <a:r>
                <a:rPr lang="en-US" altLang="zh-CN" sz="2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round 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heads and short tails. </a:t>
              </a:r>
              <a:endParaRPr lang="en-US" altLang="zh-CN" sz="24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altLang="zh-CN" sz="2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Relatively </a:t>
              </a:r>
              <a:r>
                <a:rPr lang="en-US" altLang="zh-CN" sz="2400" b="1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sharp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claws</a:t>
              </a:r>
              <a:r>
                <a:rPr lang="en-US" altLang="zh-CN" sz="2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powerful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front 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and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rear limbs 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help the giant panda to climb up tall trees quickly</a:t>
              </a:r>
              <a:r>
                <a:rPr lang="en-US" altLang="zh-CN" sz="2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. </a:t>
              </a:r>
              <a:endParaRPr lang="zh-CN" altLang="zh-CN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2387" y="1807369"/>
              <a:ext cx="3091951" cy="642751"/>
              <a:chOff x="649114" y="5561300"/>
              <a:chExt cx="3214400" cy="617600"/>
            </a:xfrm>
          </p:grpSpPr>
          <p:sp>
            <p:nvSpPr>
              <p:cNvPr id="25" name="Google Shape;630;p38"/>
              <p:cNvSpPr txBox="1">
                <a:spLocks/>
              </p:cNvSpPr>
              <p:nvPr/>
            </p:nvSpPr>
            <p:spPr>
              <a:xfrm>
                <a:off x="649114" y="5561300"/>
                <a:ext cx="3214400" cy="617600"/>
              </a:xfrm>
              <a:prstGeom prst="rect">
                <a:avLst/>
              </a:prstGeom>
              <a:solidFill>
                <a:srgbClr val="556FCA"/>
              </a:solidFill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600"/>
                  </a:spcAft>
                  <a:buNone/>
                </a:pPr>
                <a:endParaRPr lang="en" dirty="0"/>
              </a:p>
            </p:txBody>
          </p: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E5480E49-879C-4289-8F08-EE9DDBEF5E99}"/>
                  </a:ext>
                </a:extLst>
              </p:cNvPr>
              <p:cNvSpPr txBox="1"/>
              <p:nvPr/>
            </p:nvSpPr>
            <p:spPr>
              <a:xfrm>
                <a:off x="968917" y="5611508"/>
                <a:ext cx="2554039" cy="50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u="sng" dirty="0" smtClean="0">
                    <a:solidFill>
                      <a:srgbClr val="FFFFFF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Posture</a:t>
                </a:r>
                <a:endParaRPr lang="zh-CN" altLang="en-US" sz="2800" b="1" u="sng" dirty="0">
                  <a:solidFill>
                    <a:srgbClr val="FFFFFF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790772" y="1548745"/>
            <a:ext cx="3730573" cy="4262994"/>
            <a:chOff x="7947377" y="1579572"/>
            <a:chExt cx="3730573" cy="4262994"/>
          </a:xfrm>
        </p:grpSpPr>
        <p:grpSp>
          <p:nvGrpSpPr>
            <p:cNvPr id="49" name="组合 48"/>
            <p:cNvGrpSpPr/>
            <p:nvPr/>
          </p:nvGrpSpPr>
          <p:grpSpPr>
            <a:xfrm>
              <a:off x="8091272" y="1579572"/>
              <a:ext cx="3465158" cy="617600"/>
              <a:chOff x="649114" y="5561300"/>
              <a:chExt cx="3214400" cy="617600"/>
            </a:xfrm>
          </p:grpSpPr>
          <p:sp>
            <p:nvSpPr>
              <p:cNvPr id="50" name="Google Shape;630;p38"/>
              <p:cNvSpPr txBox="1">
                <a:spLocks/>
              </p:cNvSpPr>
              <p:nvPr/>
            </p:nvSpPr>
            <p:spPr>
              <a:xfrm>
                <a:off x="649114" y="5561300"/>
                <a:ext cx="3214400" cy="617600"/>
              </a:xfrm>
              <a:prstGeom prst="rect">
                <a:avLst/>
              </a:prstGeom>
              <a:solidFill>
                <a:srgbClr val="556FCA"/>
              </a:solidFill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Aft>
                    <a:spcPts val="1600"/>
                  </a:spcAft>
                  <a:buNone/>
                </a:pPr>
                <a:endParaRPr lang="en" dirty="0"/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E5480E49-879C-4289-8F08-EE9DDBEF5E99}"/>
                  </a:ext>
                </a:extLst>
              </p:cNvPr>
              <p:cNvSpPr txBox="1"/>
              <p:nvPr/>
            </p:nvSpPr>
            <p:spPr>
              <a:xfrm>
                <a:off x="968917" y="5611508"/>
                <a:ext cx="25540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u="sng" dirty="0" smtClean="0">
                    <a:solidFill>
                      <a:srgbClr val="FFFFFF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Color</a:t>
                </a:r>
                <a:endParaRPr lang="zh-CN" altLang="en-US" sz="2800" b="1" u="sng" dirty="0">
                  <a:solidFill>
                    <a:srgbClr val="FFFFFF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  <p:sp>
          <p:nvSpPr>
            <p:cNvPr id="52" name="Google Shape;635;p38"/>
            <p:cNvSpPr txBox="1">
              <a:spLocks/>
            </p:cNvSpPr>
            <p:nvPr/>
          </p:nvSpPr>
          <p:spPr>
            <a:xfrm>
              <a:off x="7947377" y="2322282"/>
              <a:ext cx="3730573" cy="3520284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spcAft>
                  <a:spcPts val="0"/>
                </a:spcAft>
              </a:pPr>
              <a:r>
                <a:rPr lang="en-US" altLang="zh-CN" sz="2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The 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hair color of its head and body is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distinct from black and white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. It is black with brown through and white with yellow. Its appearance is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conducive to hiding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in dense forest trees and snow-covered ground without being easily spotted by natural enemies.</a:t>
              </a:r>
              <a:endParaRPr lang="zh-CN" altLang="zh-CN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b="9058"/>
          <a:stretch/>
        </p:blipFill>
        <p:spPr>
          <a:xfrm>
            <a:off x="4189914" y="1310533"/>
            <a:ext cx="3290945" cy="44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77AB30AF-D35B-714B-A104-6936147B0AFF}"/>
              </a:ext>
            </a:extLst>
          </p:cNvPr>
          <p:cNvSpPr/>
          <p:nvPr/>
        </p:nvSpPr>
        <p:spPr>
          <a:xfrm>
            <a:off x="0" y="0"/>
            <a:ext cx="12192000" cy="4180114"/>
          </a:xfrm>
          <a:prstGeom prst="rect">
            <a:avLst/>
          </a:prstGeom>
          <a:blipFill>
            <a:blip r:embed="rId3"/>
            <a:srcRect/>
            <a:stretch>
              <a:fillRect t="-32759" r="-23263" b="-645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64157" y="355539"/>
            <a:ext cx="11633200" cy="632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At </a:t>
            </a:r>
            <a:r>
              <a:rPr kumimoji="1" lang="en-US" altLang="zh-CN" dirty="0" smtClean="0"/>
              <a:t>types </a:t>
            </a:r>
            <a:r>
              <a:rPr kumimoji="1" lang="en-US" altLang="zh-CN" dirty="0"/>
              <a:t>in China are mainly divided into the following categories</a:t>
            </a:r>
            <a:endParaRPr kumimoji="1" lang="zh-CN" altLang="en-US" dirty="0"/>
          </a:p>
        </p:txBody>
      </p:sp>
      <p:sp>
        <p:nvSpPr>
          <p:cNvPr id="42" name="矩形 41"/>
          <p:cNvSpPr/>
          <p:nvPr/>
        </p:nvSpPr>
        <p:spPr>
          <a:xfrm flipH="1">
            <a:off x="284288" y="1190243"/>
            <a:ext cx="11613069" cy="12029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C74E8E8-2B6A-4879-BFAF-34E4E051ACE6}"/>
              </a:ext>
            </a:extLst>
          </p:cNvPr>
          <p:cNvSpPr txBox="1"/>
          <p:nvPr/>
        </p:nvSpPr>
        <p:spPr>
          <a:xfrm>
            <a:off x="737635" y="520140"/>
            <a:ext cx="1035869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DA82B2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Appearance features </a:t>
            </a:r>
            <a:endParaRPr lang="zh-CN" altLang="zh-CN" sz="2800" b="1" kern="100" dirty="0">
              <a:solidFill>
                <a:srgbClr val="DA82B2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35774" y="1397808"/>
            <a:ext cx="6860754" cy="2326201"/>
            <a:chOff x="919838" y="1550820"/>
            <a:chExt cx="5724201" cy="3851790"/>
          </a:xfrm>
        </p:grpSpPr>
        <p:grpSp>
          <p:nvGrpSpPr>
            <p:cNvPr id="45" name="组合 44"/>
            <p:cNvGrpSpPr/>
            <p:nvPr/>
          </p:nvGrpSpPr>
          <p:grpSpPr>
            <a:xfrm>
              <a:off x="919839" y="1550820"/>
              <a:ext cx="5724200" cy="956229"/>
              <a:chOff x="-1685188" y="5561298"/>
              <a:chExt cx="4667907" cy="956229"/>
            </a:xfrm>
          </p:grpSpPr>
          <p:sp>
            <p:nvSpPr>
              <p:cNvPr id="46" name="Google Shape;630;p38"/>
              <p:cNvSpPr txBox="1">
                <a:spLocks/>
              </p:cNvSpPr>
              <p:nvPr/>
            </p:nvSpPr>
            <p:spPr>
              <a:xfrm>
                <a:off x="-1685188" y="5561298"/>
                <a:ext cx="4667907" cy="956229"/>
              </a:xfrm>
              <a:prstGeom prst="rect">
                <a:avLst/>
              </a:prstGeom>
              <a:solidFill>
                <a:srgbClr val="556FCA"/>
              </a:solidFill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600"/>
                  </a:spcAft>
                  <a:buNone/>
                </a:pPr>
                <a:endParaRPr lang="en" dirty="0"/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5480E49-879C-4289-8F08-EE9DDBEF5E99}"/>
                  </a:ext>
                </a:extLst>
              </p:cNvPr>
              <p:cNvSpPr txBox="1"/>
              <p:nvPr/>
            </p:nvSpPr>
            <p:spPr>
              <a:xfrm>
                <a:off x="-667998" y="5606230"/>
                <a:ext cx="2676131" cy="86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u="sng" dirty="0" smtClean="0">
                    <a:solidFill>
                      <a:srgbClr val="FFFFFF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Weight</a:t>
                </a:r>
                <a:endParaRPr lang="zh-CN" altLang="en-US" sz="2800" b="1" u="sng" dirty="0">
                  <a:solidFill>
                    <a:srgbClr val="FFFFFF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  <p:sp>
          <p:nvSpPr>
            <p:cNvPr id="48" name="Google Shape;635;p38"/>
            <p:cNvSpPr txBox="1">
              <a:spLocks/>
            </p:cNvSpPr>
            <p:nvPr/>
          </p:nvSpPr>
          <p:spPr>
            <a:xfrm>
              <a:off x="919838" y="2507051"/>
              <a:ext cx="5724198" cy="2895559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spcAft>
                  <a:spcPts val="0"/>
                </a:spcAft>
              </a:pPr>
              <a:r>
                <a:rPr lang="en-US" altLang="zh-CN" sz="2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The 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weight is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80-120kg,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and its maximum weight can reach 180kg. The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raised pandas 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are a little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heavier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, and the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males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are generally slightly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larger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than the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females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8038" y="1397805"/>
            <a:ext cx="3794654" cy="4852870"/>
            <a:chOff x="472387" y="1807366"/>
            <a:chExt cx="3708913" cy="4852870"/>
          </a:xfrm>
        </p:grpSpPr>
        <p:sp>
          <p:nvSpPr>
            <p:cNvPr id="22" name="Google Shape;635;p38"/>
            <p:cNvSpPr txBox="1">
              <a:spLocks/>
            </p:cNvSpPr>
            <p:nvPr/>
          </p:nvSpPr>
          <p:spPr>
            <a:xfrm>
              <a:off x="552235" y="2588284"/>
              <a:ext cx="3629064" cy="4071952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spcAft>
                  <a:spcPts val="0"/>
                </a:spcAft>
              </a:pPr>
              <a:r>
                <a:rPr lang="en-US" altLang="zh-CN" sz="2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The 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giant panda's skin is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thick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, which can be up to 10 mm at its thickest point. The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average thickness 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of the skin is about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5 mm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. </a:t>
              </a:r>
              <a:endParaRPr lang="en-US" altLang="zh-CN" sz="24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altLang="zh-CN" sz="2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The 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skin thickness of </a:t>
              </a:r>
              <a:r>
                <a:rPr lang="en-US" altLang="zh-CN" sz="2400" b="1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different parts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of the body is different. The back of the body is thicker than the ventral side, and the outside of the body is thicker than the inside of the body.</a:t>
              </a:r>
              <a:endParaRPr lang="zh-CN" altLang="zh-CN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72387" y="1807366"/>
              <a:ext cx="3708913" cy="573428"/>
              <a:chOff x="649114" y="5561301"/>
              <a:chExt cx="3855796" cy="550990"/>
            </a:xfrm>
          </p:grpSpPr>
          <p:sp>
            <p:nvSpPr>
              <p:cNvPr id="24" name="Google Shape;630;p38"/>
              <p:cNvSpPr txBox="1">
                <a:spLocks/>
              </p:cNvSpPr>
              <p:nvPr/>
            </p:nvSpPr>
            <p:spPr>
              <a:xfrm>
                <a:off x="649114" y="5561301"/>
                <a:ext cx="3855796" cy="550990"/>
              </a:xfrm>
              <a:prstGeom prst="rect">
                <a:avLst/>
              </a:prstGeom>
              <a:solidFill>
                <a:srgbClr val="556FCA"/>
              </a:solidFill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600"/>
                  </a:spcAft>
                  <a:buNone/>
                </a:pPr>
                <a:endParaRPr lang="en" dirty="0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5480E49-879C-4289-8F08-EE9DDBEF5E99}"/>
                  </a:ext>
                </a:extLst>
              </p:cNvPr>
              <p:cNvSpPr txBox="1"/>
              <p:nvPr/>
            </p:nvSpPr>
            <p:spPr>
              <a:xfrm>
                <a:off x="1299992" y="5584048"/>
                <a:ext cx="2554039" cy="50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u="sng" dirty="0" smtClean="0">
                    <a:solidFill>
                      <a:srgbClr val="FFFFFF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Skin</a:t>
                </a:r>
                <a:endParaRPr lang="zh-CN" altLang="en-US" sz="2800" b="1" u="sng" dirty="0">
                  <a:solidFill>
                    <a:srgbClr val="FFFFFF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543" y="3564743"/>
            <a:ext cx="4061833" cy="290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77AB30AF-D35B-714B-A104-6936147B0AFF}"/>
              </a:ext>
            </a:extLst>
          </p:cNvPr>
          <p:cNvSpPr/>
          <p:nvPr/>
        </p:nvSpPr>
        <p:spPr>
          <a:xfrm>
            <a:off x="0" y="0"/>
            <a:ext cx="12192000" cy="4180114"/>
          </a:xfrm>
          <a:prstGeom prst="rect">
            <a:avLst/>
          </a:prstGeom>
          <a:blipFill>
            <a:blip r:embed="rId3"/>
            <a:srcRect/>
            <a:stretch>
              <a:fillRect t="-32759" r="-23263" b="-645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64157" y="360724"/>
            <a:ext cx="11633200" cy="6187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At </a:t>
            </a:r>
            <a:r>
              <a:rPr kumimoji="1" lang="en-US" altLang="zh-CN" dirty="0" smtClean="0"/>
              <a:t>types </a:t>
            </a:r>
            <a:r>
              <a:rPr kumimoji="1" lang="en-US" altLang="zh-CN" dirty="0"/>
              <a:t>in China are mainly divided into the following categories</a:t>
            </a:r>
            <a:endParaRPr kumimoji="1" lang="zh-CN" altLang="en-US" dirty="0"/>
          </a:p>
        </p:txBody>
      </p:sp>
      <p:sp>
        <p:nvSpPr>
          <p:cNvPr id="42" name="矩形 41"/>
          <p:cNvSpPr/>
          <p:nvPr/>
        </p:nvSpPr>
        <p:spPr>
          <a:xfrm flipH="1">
            <a:off x="284288" y="1190243"/>
            <a:ext cx="11613069" cy="12029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C74E8E8-2B6A-4879-BFAF-34E4E051ACE6}"/>
              </a:ext>
            </a:extLst>
          </p:cNvPr>
          <p:cNvSpPr txBox="1"/>
          <p:nvPr/>
        </p:nvSpPr>
        <p:spPr>
          <a:xfrm>
            <a:off x="737635" y="520140"/>
            <a:ext cx="1035869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DA82B2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Appearance features </a:t>
            </a:r>
            <a:endParaRPr lang="zh-CN" altLang="zh-CN" sz="2800" b="1" kern="100" dirty="0">
              <a:solidFill>
                <a:srgbClr val="DA82B2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496837" y="1548745"/>
            <a:ext cx="3913791" cy="4967134"/>
            <a:chOff x="8024917" y="1579572"/>
            <a:chExt cx="3913791" cy="4967134"/>
          </a:xfrm>
        </p:grpSpPr>
        <p:grpSp>
          <p:nvGrpSpPr>
            <p:cNvPr id="49" name="组合 48"/>
            <p:cNvGrpSpPr/>
            <p:nvPr/>
          </p:nvGrpSpPr>
          <p:grpSpPr>
            <a:xfrm>
              <a:off x="8091271" y="1579572"/>
              <a:ext cx="3781083" cy="617600"/>
              <a:chOff x="649113" y="5561300"/>
              <a:chExt cx="3507463" cy="617600"/>
            </a:xfrm>
          </p:grpSpPr>
          <p:sp>
            <p:nvSpPr>
              <p:cNvPr id="50" name="Google Shape;630;p38"/>
              <p:cNvSpPr txBox="1">
                <a:spLocks/>
              </p:cNvSpPr>
              <p:nvPr/>
            </p:nvSpPr>
            <p:spPr>
              <a:xfrm>
                <a:off x="649113" y="5561300"/>
                <a:ext cx="3507463" cy="617600"/>
              </a:xfrm>
              <a:prstGeom prst="rect">
                <a:avLst/>
              </a:prstGeom>
              <a:solidFill>
                <a:srgbClr val="556FCA"/>
              </a:solidFill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Aft>
                    <a:spcPts val="1600"/>
                  </a:spcAft>
                  <a:buNone/>
                </a:pPr>
                <a:endParaRPr lang="en" dirty="0"/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E5480E49-879C-4289-8F08-EE9DDBEF5E99}"/>
                  </a:ext>
                </a:extLst>
              </p:cNvPr>
              <p:cNvSpPr txBox="1"/>
              <p:nvPr/>
            </p:nvSpPr>
            <p:spPr>
              <a:xfrm>
                <a:off x="1125824" y="5626275"/>
                <a:ext cx="25540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u="sng" dirty="0" smtClean="0">
                    <a:solidFill>
                      <a:srgbClr val="FFFFFF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Vision</a:t>
                </a:r>
                <a:endParaRPr lang="zh-CN" altLang="en-US" sz="2800" b="1" u="sng" dirty="0">
                  <a:solidFill>
                    <a:srgbClr val="FFFFFF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  <p:sp>
          <p:nvSpPr>
            <p:cNvPr id="52" name="Google Shape;635;p38"/>
            <p:cNvSpPr txBox="1">
              <a:spLocks/>
            </p:cNvSpPr>
            <p:nvPr/>
          </p:nvSpPr>
          <p:spPr>
            <a:xfrm>
              <a:off x="8024917" y="2262147"/>
              <a:ext cx="3913791" cy="4284559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spcAft>
                  <a:spcPts val="0"/>
                </a:spcAft>
              </a:pPr>
              <a:r>
                <a:rPr lang="en-US" altLang="zh-CN" sz="2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The 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vision of giant pandas </a:t>
              </a:r>
              <a:r>
                <a:rPr lang="en-US" altLang="zh-CN" sz="2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is extremely 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underdeveloped. This is because giant pandas live in dense bamboo forests for a long time. The light is very dark and there are many obstacles, making their eyes very short and shallow. </a:t>
              </a:r>
              <a:endParaRPr lang="en-US" altLang="zh-CN" sz="24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altLang="zh-CN" sz="2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In 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addition, because its pupils</a:t>
              </a:r>
              <a:r>
                <a:rPr lang="zh-CN" altLang="en-US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（瞳孔）</a:t>
              </a:r>
              <a:r>
                <a:rPr lang="en-US" altLang="zh-CN" sz="2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are split like cats, they can still do activities when night comes.</a:t>
              </a:r>
              <a:endParaRPr lang="zh-CN" altLang="zh-CN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74" y="1857545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1C194EAC-58AE-4A7C-B92C-10DC29A5AB6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codi\Desktop\20190420包图\4"/>
  <p:tag name="ISPRING_PRESENTATION_TITLE" val="5a3411836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729</TotalTime>
  <Words>816</Words>
  <Application>Microsoft Office PowerPoint</Application>
  <PresentationFormat>宽屏</PresentationFormat>
  <Paragraphs>67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FZHei-B01S</vt:lpstr>
      <vt:lpstr>Rokkitt</vt:lpstr>
      <vt:lpstr>Source Han Sans CN Medium</vt:lpstr>
      <vt:lpstr>等线</vt:lpstr>
      <vt:lpstr>华文仿宋</vt:lpstr>
      <vt:lpstr>思源黑体 CN Normal</vt:lpstr>
      <vt:lpstr>Arial</vt:lpstr>
      <vt:lpstr>Times New Roman</vt:lpstr>
      <vt:lpstr>Tw Cen MT</vt:lpstr>
      <vt:lpstr>Tw Cen MT Condensed</vt:lpstr>
      <vt:lpstr>Wingdings 3</vt:lpstr>
      <vt:lpstr>积分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微信公众号：PPT模板不求人</dc:creator>
  <cp:keywords/>
  <dc:description/>
  <cp:lastModifiedBy>刘亦欣</cp:lastModifiedBy>
  <cp:revision>89</cp:revision>
  <dcterms:created xsi:type="dcterms:W3CDTF">2019-04-09T08:29:34Z</dcterms:created>
  <dcterms:modified xsi:type="dcterms:W3CDTF">2022-05-18T09:39:13Z</dcterms:modified>
  <cp:category/>
</cp:coreProperties>
</file>